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4" r:id="rId5"/>
    <p:sldId id="265" r:id="rId6"/>
    <p:sldId id="266" r:id="rId7"/>
    <p:sldId id="267" r:id="rId8"/>
    <p:sldId id="268" r:id="rId9"/>
    <p:sldId id="261" r:id="rId10"/>
    <p:sldId id="262" r:id="rId11"/>
    <p:sldId id="263" r:id="rId12"/>
    <p:sldId id="269" r:id="rId13"/>
    <p:sldId id="270" r:id="rId14"/>
    <p:sldId id="271" r:id="rId15"/>
    <p:sldId id="272" r:id="rId16"/>
    <p:sldId id="273" r:id="rId17"/>
    <p:sldId id="274" r:id="rId18"/>
    <p:sldId id="275" r:id="rId19"/>
    <p:sldId id="277" r:id="rId20"/>
    <p:sldId id="276" r:id="rId21"/>
    <p:sldId id="278"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1" d="100"/>
          <a:sy n="81"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170202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95194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78083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396538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85794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CA9732A-B994-459A-B8F5-521D49F8A496}" type="datetimeFigureOut">
              <a:rPr lang="fr-FR" smtClean="0"/>
              <a:t>02/12/2024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383885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CA9732A-B994-459A-B8F5-521D49F8A496}" type="datetimeFigureOut">
              <a:rPr lang="fr-FR" smtClean="0"/>
              <a:t>02/12/2024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235538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CA9732A-B994-459A-B8F5-521D49F8A496}" type="datetimeFigureOut">
              <a:rPr lang="fr-FR" smtClean="0"/>
              <a:t>02/12/2024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84669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CA9732A-B994-459A-B8F5-521D49F8A496}" type="datetimeFigureOut">
              <a:rPr lang="fr-FR" smtClean="0"/>
              <a:t>02/12/2024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194205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CA9732A-B994-459A-B8F5-521D49F8A496}" type="datetimeFigureOut">
              <a:rPr lang="fr-FR" smtClean="0"/>
              <a:t>02/12/2024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269299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CA9732A-B994-459A-B8F5-521D49F8A496}" type="datetimeFigureOut">
              <a:rPr lang="fr-FR" smtClean="0"/>
              <a:t>02/12/2024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7DF06A-1B65-4999-B822-6DC0A7412D82}" type="slidenum">
              <a:rPr lang="fr-FR" smtClean="0"/>
              <a:t>‹N°›</a:t>
            </a:fld>
            <a:endParaRPr lang="fr-FR"/>
          </a:p>
        </p:txBody>
      </p:sp>
    </p:spTree>
    <p:extLst>
      <p:ext uri="{BB962C8B-B14F-4D97-AF65-F5344CB8AC3E}">
        <p14:creationId xmlns:p14="http://schemas.microsoft.com/office/powerpoint/2010/main" val="29003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9732A-B994-459A-B8F5-521D49F8A496}" type="datetimeFigureOut">
              <a:rPr lang="fr-FR" smtClean="0"/>
              <a:t>02/12/2024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DF06A-1B65-4999-B822-6DC0A7412D82}" type="slidenum">
              <a:rPr lang="fr-FR" smtClean="0"/>
              <a:t>‹N°›</a:t>
            </a:fld>
            <a:endParaRPr lang="fr-FR"/>
          </a:p>
        </p:txBody>
      </p:sp>
    </p:spTree>
    <p:extLst>
      <p:ext uri="{BB962C8B-B14F-4D97-AF65-F5344CB8AC3E}">
        <p14:creationId xmlns:p14="http://schemas.microsoft.com/office/powerpoint/2010/main" val="20184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mailto:mariemnahal@isgb.ucar.tn"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8940" y="0"/>
            <a:ext cx="5233060" cy="2125684"/>
          </a:xfrm>
          <a:prstGeom prst="rect">
            <a:avLst/>
          </a:prstGeom>
        </p:spPr>
      </p:pic>
      <p:sp>
        <p:nvSpPr>
          <p:cNvPr id="3" name="ZoneTexte 2"/>
          <p:cNvSpPr txBox="1"/>
          <p:nvPr/>
        </p:nvSpPr>
        <p:spPr>
          <a:xfrm>
            <a:off x="1" y="2728452"/>
            <a:ext cx="12192000" cy="3508653"/>
          </a:xfrm>
          <a:prstGeom prst="rect">
            <a:avLst/>
          </a:prstGeom>
          <a:gradFill flip="none" rotWithShape="1">
            <a:gsLst>
              <a:gs pos="85000">
                <a:schemeClr val="accent3">
                  <a:lumMod val="5000"/>
                  <a:lumOff val="95000"/>
                </a:schemeClr>
              </a:gs>
              <a:gs pos="92000">
                <a:schemeClr val="accent3">
                  <a:lumMod val="40000"/>
                  <a:lumOff val="60000"/>
                </a:schemeClr>
              </a:gs>
              <a:gs pos="100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fr-FR" sz="4000" b="1" dirty="0" smtClean="0">
                <a:solidFill>
                  <a:schemeClr val="tx1">
                    <a:lumMod val="85000"/>
                    <a:lumOff val="15000"/>
                  </a:schemeClr>
                </a:solidFill>
                <a:effectLst>
                  <a:glow rad="127000">
                    <a:schemeClr val="accent1">
                      <a:alpha val="45000"/>
                    </a:schemeClr>
                  </a:glow>
                  <a:outerShdw blurRad="50800" dist="50800" dir="5400000" algn="ctr" rotWithShape="0">
                    <a:srgbClr val="000000"/>
                  </a:outerShdw>
                </a:effectLst>
                <a:latin typeface="Arial Black" panose="020B0A04020102020204" pitchFamily="34" charset="0"/>
                <a:cs typeface="Arial" panose="020B0604020202020204" pitchFamily="34" charset="0"/>
              </a:rPr>
              <a:t>Projet Professionnel Personnel : Mon CV et Mon Métier d’avenir</a:t>
            </a:r>
          </a:p>
          <a:p>
            <a:pPr algn="ctr"/>
            <a:endParaRPr lang="fr-FR" sz="4000" b="1" dirty="0">
              <a:solidFill>
                <a:schemeClr val="accent1">
                  <a:lumMod val="50000"/>
                </a:schemeClr>
              </a:solidFill>
              <a:latin typeface="Arial" panose="020B0604020202020204" pitchFamily="34" charset="0"/>
              <a:cs typeface="Arial" panose="020B0604020202020204" pitchFamily="34" charset="0"/>
            </a:endParaRPr>
          </a:p>
          <a:p>
            <a:pPr algn="ctr"/>
            <a:r>
              <a:rPr lang="fr-FR" sz="2800" i="1" dirty="0" smtClean="0">
                <a:latin typeface="Arial" panose="020B0604020202020204" pitchFamily="34" charset="0"/>
                <a:cs typeface="Arial" panose="020B0604020202020204" pitchFamily="34" charset="0"/>
              </a:rPr>
              <a:t>Réalisé par : Mariem Nahal </a:t>
            </a:r>
          </a:p>
          <a:p>
            <a:pPr algn="ctr"/>
            <a:r>
              <a:rPr lang="fr-FR" sz="2800" i="1" dirty="0" smtClean="0">
                <a:latin typeface="Arial" panose="020B0604020202020204" pitchFamily="34" charset="0"/>
                <a:cs typeface="Arial" panose="020B0604020202020204" pitchFamily="34" charset="0"/>
              </a:rPr>
              <a:t>Année universitaire : 2023/2024</a:t>
            </a:r>
          </a:p>
          <a:p>
            <a:pPr algn="ctr"/>
            <a:endParaRPr lang="fr-FR" sz="2800" i="1" dirty="0" smtClean="0">
              <a:latin typeface="Arial" panose="020B0604020202020204" pitchFamily="34" charset="0"/>
              <a:cs typeface="Arial" panose="020B0604020202020204" pitchFamily="34" charset="0"/>
            </a:endParaRPr>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55" y="481816"/>
            <a:ext cx="2586806" cy="1162051"/>
          </a:xfrm>
          <a:prstGeom prst="rect">
            <a:avLst/>
          </a:prstGeom>
        </p:spPr>
      </p:pic>
    </p:spTree>
    <p:extLst>
      <p:ext uri="{BB962C8B-B14F-4D97-AF65-F5344CB8AC3E}">
        <p14:creationId xmlns:p14="http://schemas.microsoft.com/office/powerpoint/2010/main" val="900458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832640"/>
          </a:xfrm>
          <a:prstGeom prst="rect">
            <a:avLst/>
          </a:prstGeom>
          <a:blipFill dpi="0" rotWithShape="1">
            <a:blip r:embed="rId2">
              <a:alphaModFix amt="26000"/>
            </a:blip>
            <a:srcRect/>
            <a:stretch>
              <a:fillRect/>
            </a:stretch>
          </a:blipFill>
        </p:spPr>
        <p:txBody>
          <a:bodyPr wrap="square" rtlCol="0">
            <a:spAutoFit/>
          </a:bodyPr>
          <a:lstStyle/>
          <a:p>
            <a:endParaRPr lang="fr-FR" dirty="0" smtClean="0"/>
          </a:p>
          <a:p>
            <a:r>
              <a:rPr lang="fr-FR" sz="2800" u="sng" dirty="0" smtClean="0"/>
              <a:t>*</a:t>
            </a:r>
            <a:r>
              <a:rPr lang="fr-FR" sz="2800" u="sng" dirty="0"/>
              <a:t>Intégration des technologies : </a:t>
            </a:r>
            <a:endParaRPr lang="fr-FR" sz="2800" u="sng" dirty="0" smtClean="0"/>
          </a:p>
          <a:p>
            <a:r>
              <a:rPr lang="fr-FR" sz="2800" dirty="0"/>
              <a:t> </a:t>
            </a:r>
            <a:r>
              <a:rPr lang="fr-FR" sz="2800" dirty="0" smtClean="0"/>
              <a:t>Sélectionner </a:t>
            </a:r>
            <a:r>
              <a:rPr lang="fr-FR" sz="2800" dirty="0"/>
              <a:t>et intégrer les technologies et outils les plus adaptés (comme TensorFlow, PyTorch) pour construire des modèles d'IA performants . Assurer la compatibilité entre les différentes plateformes et systèmes.</a:t>
            </a:r>
          </a:p>
          <a:p>
            <a:r>
              <a:rPr lang="fr-FR" sz="2800" u="sng" dirty="0"/>
              <a:t>*Développement et déploiement </a:t>
            </a:r>
            <a:r>
              <a:rPr lang="fr-FR" sz="2800" u="sng" dirty="0" smtClean="0"/>
              <a:t>:</a:t>
            </a:r>
          </a:p>
          <a:p>
            <a:r>
              <a:rPr lang="fr-FR" sz="2800" dirty="0"/>
              <a:t> </a:t>
            </a:r>
            <a:r>
              <a:rPr lang="fr-FR" sz="2800" dirty="0" smtClean="0"/>
              <a:t>Superviser </a:t>
            </a:r>
            <a:r>
              <a:rPr lang="fr-FR" sz="2800" dirty="0"/>
              <a:t>le développement des modèles d'IA, de la phase de prototypage à la mise en production . Optimiser les performances des modèles en ajustant les algorithmes et en utilisant les techniques de machine learning et de deep learning les plus avancées.</a:t>
            </a:r>
          </a:p>
          <a:p>
            <a:r>
              <a:rPr lang="fr-FR" sz="2800" u="sng" dirty="0"/>
              <a:t>*Gestion des données : </a:t>
            </a:r>
            <a:endParaRPr lang="fr-FR" sz="2800" u="sng" dirty="0" smtClean="0"/>
          </a:p>
          <a:p>
            <a:r>
              <a:rPr lang="fr-FR" sz="2800" dirty="0"/>
              <a:t> </a:t>
            </a:r>
            <a:r>
              <a:rPr lang="fr-FR" sz="2800" dirty="0" smtClean="0"/>
              <a:t>Gérer </a:t>
            </a:r>
            <a:r>
              <a:rPr lang="fr-FR" sz="2800" dirty="0"/>
              <a:t>et structurer les grands volumes de données nécessaires à l'entraînement et au test des modèles d'IA. Garantir la qualité des données et leur conformité aux réglementations en vigueur . </a:t>
            </a:r>
            <a:endParaRPr lang="fr-FR" sz="2800" dirty="0" smtClean="0"/>
          </a:p>
          <a:p>
            <a:endParaRPr lang="fr-FR" sz="2800" dirty="0"/>
          </a:p>
          <a:p>
            <a:endParaRPr lang="fr-FR" sz="2800" dirty="0"/>
          </a:p>
        </p:txBody>
      </p:sp>
    </p:spTree>
    <p:extLst>
      <p:ext uri="{BB962C8B-B14F-4D97-AF65-F5344CB8AC3E}">
        <p14:creationId xmlns:p14="http://schemas.microsoft.com/office/powerpoint/2010/main" val="2582777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2">
                                            <p:txEl>
                                              <p:pRg st="1" end="1"/>
                                            </p:txEl>
                                          </p:spTgt>
                                        </p:tgtEl>
                                      </p:cBhvr>
                                    </p:animEffect>
                                    <p:set>
                                      <p:cBhvr>
                                        <p:cTn id="7" dur="1" fill="hold">
                                          <p:stCondLst>
                                            <p:cond delay="1999"/>
                                          </p:stCondLst>
                                        </p:cTn>
                                        <p:tgtEl>
                                          <p:spTgt spid="2">
                                            <p:txEl>
                                              <p:pRg st="1" end="1"/>
                                            </p:txEl>
                                          </p:spTgt>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2">
                                            <p:txEl>
                                              <p:pRg st="2" end="2"/>
                                            </p:txEl>
                                          </p:spTgt>
                                        </p:tgtEl>
                                      </p:cBhvr>
                                    </p:animEffect>
                                    <p:set>
                                      <p:cBhvr>
                                        <p:cTn id="10" dur="1" fill="hold">
                                          <p:stCondLst>
                                            <p:cond delay="1999"/>
                                          </p:stCondLst>
                                        </p:cTn>
                                        <p:tgtEl>
                                          <p:spTgt spid="2">
                                            <p:txEl>
                                              <p:pRg st="2" end="2"/>
                                            </p:txEl>
                                          </p:spTgt>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2">
                                            <p:txEl>
                                              <p:pRg st="3" end="3"/>
                                            </p:txEl>
                                          </p:spTgt>
                                        </p:tgtEl>
                                      </p:cBhvr>
                                    </p:animEffect>
                                    <p:set>
                                      <p:cBhvr>
                                        <p:cTn id="13" dur="1" fill="hold">
                                          <p:stCondLst>
                                            <p:cond delay="1999"/>
                                          </p:stCondLst>
                                        </p:cTn>
                                        <p:tgtEl>
                                          <p:spTgt spid="2">
                                            <p:txEl>
                                              <p:pRg st="3" end="3"/>
                                            </p:txEl>
                                          </p:spTgt>
                                        </p:tgtEl>
                                        <p:attrNameLst>
                                          <p:attrName>style.visibility</p:attrName>
                                        </p:attrNameLst>
                                      </p:cBhvr>
                                      <p:to>
                                        <p:strVal val="hidden"/>
                                      </p:to>
                                    </p:set>
                                  </p:childTnLst>
                                </p:cTn>
                              </p:par>
                              <p:par>
                                <p:cTn id="14" presetID="21" presetClass="exit" presetSubtype="1" fill="hold" nodeType="withEffect">
                                  <p:stCondLst>
                                    <p:cond delay="0"/>
                                  </p:stCondLst>
                                  <p:childTnLst>
                                    <p:animEffect transition="out" filter="wheel(1)">
                                      <p:cBhvr>
                                        <p:cTn id="15" dur="2000"/>
                                        <p:tgtEl>
                                          <p:spTgt spid="2">
                                            <p:txEl>
                                              <p:pRg st="4" end="4"/>
                                            </p:txEl>
                                          </p:spTgt>
                                        </p:tgtEl>
                                      </p:cBhvr>
                                    </p:animEffect>
                                    <p:set>
                                      <p:cBhvr>
                                        <p:cTn id="16" dur="1" fill="hold">
                                          <p:stCondLst>
                                            <p:cond delay="1999"/>
                                          </p:stCondLst>
                                        </p:cTn>
                                        <p:tgtEl>
                                          <p:spTgt spid="2">
                                            <p:txEl>
                                              <p:pRg st="4" end="4"/>
                                            </p:txEl>
                                          </p:spTgt>
                                        </p:tgtEl>
                                        <p:attrNameLst>
                                          <p:attrName>style.visibility</p:attrName>
                                        </p:attrNameLst>
                                      </p:cBhvr>
                                      <p:to>
                                        <p:strVal val="hidden"/>
                                      </p:to>
                                    </p:set>
                                  </p:childTnLst>
                                </p:cTn>
                              </p:par>
                              <p:par>
                                <p:cTn id="17" presetID="21" presetClass="exit" presetSubtype="1" fill="hold" nodeType="withEffect">
                                  <p:stCondLst>
                                    <p:cond delay="0"/>
                                  </p:stCondLst>
                                  <p:childTnLst>
                                    <p:animEffect transition="out" filter="wheel(1)">
                                      <p:cBhvr>
                                        <p:cTn id="18" dur="2000"/>
                                        <p:tgtEl>
                                          <p:spTgt spid="2">
                                            <p:txEl>
                                              <p:pRg st="5" end="5"/>
                                            </p:txEl>
                                          </p:spTgt>
                                        </p:tgtEl>
                                      </p:cBhvr>
                                    </p:animEffect>
                                    <p:set>
                                      <p:cBhvr>
                                        <p:cTn id="19" dur="1" fill="hold">
                                          <p:stCondLst>
                                            <p:cond delay="1999"/>
                                          </p:stCondLst>
                                        </p:cTn>
                                        <p:tgtEl>
                                          <p:spTgt spid="2">
                                            <p:txEl>
                                              <p:pRg st="5" end="5"/>
                                            </p:txEl>
                                          </p:spTgt>
                                        </p:tgtEl>
                                        <p:attrNameLst>
                                          <p:attrName>style.visibility</p:attrName>
                                        </p:attrNameLst>
                                      </p:cBhvr>
                                      <p:to>
                                        <p:strVal val="hidden"/>
                                      </p:to>
                                    </p:set>
                                  </p:childTnLst>
                                </p:cTn>
                              </p:par>
                              <p:par>
                                <p:cTn id="20" presetID="21" presetClass="exit" presetSubtype="1" fill="hold" nodeType="withEffect">
                                  <p:stCondLst>
                                    <p:cond delay="0"/>
                                  </p:stCondLst>
                                  <p:childTnLst>
                                    <p:animEffect transition="out" filter="wheel(1)">
                                      <p:cBhvr>
                                        <p:cTn id="21" dur="2000"/>
                                        <p:tgtEl>
                                          <p:spTgt spid="2">
                                            <p:txEl>
                                              <p:pRg st="6" end="6"/>
                                            </p:txEl>
                                          </p:spTgt>
                                        </p:tgtEl>
                                      </p:cBhvr>
                                    </p:animEffect>
                                    <p:set>
                                      <p:cBhvr>
                                        <p:cTn id="22" dur="1" fill="hold">
                                          <p:stCondLst>
                                            <p:cond delay="1999"/>
                                          </p:stCondLst>
                                        </p:cTn>
                                        <p:tgtEl>
                                          <p:spTgt spid="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11726287"/>
          </a:xfrm>
          <a:prstGeom prst="rect">
            <a:avLst/>
          </a:prstGeom>
          <a:blipFill dpi="0" rotWithShape="1">
            <a:blip r:embed="rId2">
              <a:alphaModFix amt="27000"/>
            </a:blip>
            <a:srcRect/>
            <a:stretch>
              <a:fillRect/>
            </a:stretch>
          </a:blipFill>
        </p:spPr>
        <p:txBody>
          <a:bodyPr wrap="square" rtlCol="0">
            <a:spAutoFit/>
          </a:bodyPr>
          <a:lstStyle/>
          <a:p>
            <a:endParaRPr lang="fr-FR" sz="2800" u="sng" dirty="0" smtClean="0"/>
          </a:p>
          <a:p>
            <a:r>
              <a:rPr lang="fr-FR" sz="2800" u="sng" dirty="0" smtClean="0"/>
              <a:t>*</a:t>
            </a:r>
            <a:r>
              <a:rPr lang="fr-FR" sz="2800" u="sng" dirty="0"/>
              <a:t>Collaboration interdisciplinaire :</a:t>
            </a:r>
          </a:p>
          <a:p>
            <a:r>
              <a:rPr lang="fr-FR" sz="2800" dirty="0"/>
              <a:t> Travailler en étroite collaboration avec d'autres experts, tels que les data scientists, les ingénieurs logiciel et les chefs de projet, pour s'assurer que les solutions d'IA répondent aux objectifs business et techniques</a:t>
            </a:r>
            <a:r>
              <a:rPr lang="fr-FR" sz="2800" dirty="0" smtClean="0"/>
              <a:t>.</a:t>
            </a:r>
          </a:p>
          <a:p>
            <a:r>
              <a:rPr lang="fr-FR" sz="2800" dirty="0"/>
              <a:t>                                                                                Mathématiques et statistiques : Une </a:t>
            </a:r>
            <a:endParaRPr lang="fr-FR" sz="2800" dirty="0" smtClean="0"/>
          </a:p>
          <a:p>
            <a:r>
              <a:rPr lang="fr-FR" sz="2800" dirty="0"/>
              <a:t> </a:t>
            </a:r>
            <a:r>
              <a:rPr lang="fr-FR" sz="2800" dirty="0" smtClean="0"/>
              <a:t>                                                                   bonne </a:t>
            </a:r>
            <a:r>
              <a:rPr lang="fr-FR" sz="2800" dirty="0"/>
              <a:t>compréhension des algorithmes et </a:t>
            </a:r>
            <a:endParaRPr lang="fr-FR" sz="2800" dirty="0" smtClean="0"/>
          </a:p>
          <a:p>
            <a:r>
              <a:rPr lang="fr-FR" sz="2800" dirty="0"/>
              <a:t> </a:t>
            </a:r>
            <a:r>
              <a:rPr lang="fr-FR" sz="2800" dirty="0" smtClean="0"/>
              <a:t>                                                                   des </a:t>
            </a:r>
            <a:r>
              <a:rPr lang="fr-FR" sz="2800" dirty="0"/>
              <a:t>modèles mathématiques est cruciale</a:t>
            </a:r>
            <a:r>
              <a:rPr lang="fr-FR" sz="2800" dirty="0" smtClean="0"/>
              <a:t>.</a:t>
            </a:r>
          </a:p>
          <a:p>
            <a:r>
              <a:rPr lang="fr-FR" sz="2800" dirty="0" smtClean="0"/>
              <a:t>                                                                    Programmation </a:t>
            </a:r>
            <a:r>
              <a:rPr lang="fr-FR" sz="2800" dirty="0"/>
              <a:t>: Savoir coder en </a:t>
            </a:r>
            <a:r>
              <a:rPr lang="fr-FR" sz="2800" dirty="0" smtClean="0"/>
              <a:t>langages </a:t>
            </a:r>
          </a:p>
          <a:p>
            <a:r>
              <a:rPr lang="fr-FR" sz="2800" dirty="0"/>
              <a:t> </a:t>
            </a:r>
            <a:r>
              <a:rPr lang="fr-FR" sz="2800" dirty="0" smtClean="0"/>
              <a:t>                                                                    comme </a:t>
            </a:r>
            <a:r>
              <a:rPr lang="fr-FR" sz="2800" dirty="0"/>
              <a:t>Python, R, Java ou C++ est </a:t>
            </a:r>
            <a:r>
              <a:rPr lang="fr-FR" sz="2800" dirty="0" smtClean="0"/>
              <a:t> </a:t>
            </a:r>
          </a:p>
          <a:p>
            <a:r>
              <a:rPr lang="fr-FR" sz="2800" dirty="0"/>
              <a:t> </a:t>
            </a:r>
            <a:r>
              <a:rPr lang="fr-FR" sz="2800" dirty="0" smtClean="0"/>
              <a:t>                                                                   indispensable.</a:t>
            </a:r>
          </a:p>
          <a:p>
            <a:r>
              <a:rPr lang="fr-FR" sz="2800" dirty="0" smtClean="0"/>
              <a:t>                                                                   Apprentissage </a:t>
            </a:r>
            <a:r>
              <a:rPr lang="fr-FR" sz="2800" dirty="0"/>
              <a:t>automatique : Connaître les </a:t>
            </a:r>
            <a:endParaRPr lang="fr-FR" sz="2800" dirty="0" smtClean="0"/>
          </a:p>
          <a:p>
            <a:r>
              <a:rPr lang="fr-FR" sz="2800" dirty="0"/>
              <a:t> </a:t>
            </a:r>
            <a:r>
              <a:rPr lang="fr-FR" sz="2800" dirty="0" smtClean="0"/>
              <a:t>                                                                  techniques </a:t>
            </a:r>
            <a:r>
              <a:rPr lang="fr-FR" sz="2800" dirty="0"/>
              <a:t>de machine learning, y compris les réseaux de neurones, les arbres de décision, et les algorithmes de </a:t>
            </a:r>
            <a:r>
              <a:rPr lang="fr-FR" sz="2800" dirty="0" err="1"/>
              <a:t>clustering</a:t>
            </a:r>
            <a:r>
              <a:rPr lang="fr-FR" sz="2800" dirty="0"/>
              <a:t>.</a:t>
            </a:r>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 y="2398145"/>
            <a:ext cx="6112947" cy="307416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69369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3" end="3"/>
                                            </p:txEl>
                                          </p:spTgt>
                                        </p:tgtEl>
                                      </p:cBhvr>
                                    </p:animEffect>
                                    <p:set>
                                      <p:cBhvr>
                                        <p:cTn id="13" dur="1" fill="hold">
                                          <p:stCondLst>
                                            <p:cond delay="499"/>
                                          </p:stCondLst>
                                        </p:cTn>
                                        <p:tgtEl>
                                          <p:spTgt spid="2">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4" end="4"/>
                                            </p:txEl>
                                          </p:spTgt>
                                        </p:tgtEl>
                                      </p:cBhvr>
                                    </p:animEffect>
                                    <p:set>
                                      <p:cBhvr>
                                        <p:cTn id="16" dur="1" fill="hold">
                                          <p:stCondLst>
                                            <p:cond delay="499"/>
                                          </p:stCondLst>
                                        </p:cTn>
                                        <p:tgtEl>
                                          <p:spTgt spid="2">
                                            <p:txEl>
                                              <p:pRg st="4" end="4"/>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5" end="5"/>
                                            </p:txEl>
                                          </p:spTgt>
                                        </p:tgtEl>
                                      </p:cBhvr>
                                    </p:animEffect>
                                    <p:set>
                                      <p:cBhvr>
                                        <p:cTn id="19" dur="1" fill="hold">
                                          <p:stCondLst>
                                            <p:cond delay="499"/>
                                          </p:stCondLst>
                                        </p:cTn>
                                        <p:tgtEl>
                                          <p:spTgt spid="2">
                                            <p:txEl>
                                              <p:pRg st="5" end="5"/>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6" end="6"/>
                                            </p:txEl>
                                          </p:spTgt>
                                        </p:tgtEl>
                                      </p:cBhvr>
                                    </p:animEffect>
                                    <p:set>
                                      <p:cBhvr>
                                        <p:cTn id="22" dur="1" fill="hold">
                                          <p:stCondLst>
                                            <p:cond delay="499"/>
                                          </p:stCondLst>
                                        </p:cTn>
                                        <p:tgtEl>
                                          <p:spTgt spid="2">
                                            <p:txEl>
                                              <p:pRg st="6" end="6"/>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xEl>
                                              <p:pRg st="7" end="7"/>
                                            </p:txEl>
                                          </p:spTgt>
                                        </p:tgtEl>
                                      </p:cBhvr>
                                    </p:animEffect>
                                    <p:set>
                                      <p:cBhvr>
                                        <p:cTn id="25" dur="1" fill="hold">
                                          <p:stCondLst>
                                            <p:cond delay="499"/>
                                          </p:stCondLst>
                                        </p:cTn>
                                        <p:tgtEl>
                                          <p:spTgt spid="2">
                                            <p:txEl>
                                              <p:pRg st="7" end="7"/>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
                                            <p:txEl>
                                              <p:pRg st="8" end="8"/>
                                            </p:txEl>
                                          </p:spTgt>
                                        </p:tgtEl>
                                      </p:cBhvr>
                                    </p:animEffect>
                                    <p:set>
                                      <p:cBhvr>
                                        <p:cTn id="28" dur="1" fill="hold">
                                          <p:stCondLst>
                                            <p:cond delay="499"/>
                                          </p:stCondLst>
                                        </p:cTn>
                                        <p:tgtEl>
                                          <p:spTgt spid="2">
                                            <p:txEl>
                                              <p:pRg st="8" end="8"/>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
                                            <p:txEl>
                                              <p:pRg st="9" end="9"/>
                                            </p:txEl>
                                          </p:spTgt>
                                        </p:tgtEl>
                                      </p:cBhvr>
                                    </p:animEffect>
                                    <p:set>
                                      <p:cBhvr>
                                        <p:cTn id="31" dur="1" fill="hold">
                                          <p:stCondLst>
                                            <p:cond delay="499"/>
                                          </p:stCondLst>
                                        </p:cTn>
                                        <p:tgtEl>
                                          <p:spTgt spid="2">
                                            <p:txEl>
                                              <p:pRg st="9" end="9"/>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
                                            <p:txEl>
                                              <p:pRg st="10" end="10"/>
                                            </p:txEl>
                                          </p:spTgt>
                                        </p:tgtEl>
                                      </p:cBhvr>
                                    </p:animEffect>
                                    <p:set>
                                      <p:cBhvr>
                                        <p:cTn id="34"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494085"/>
          </a:xfrm>
          <a:prstGeom prst="rect">
            <a:avLst/>
          </a:prstGeom>
          <a:blipFill dpi="0" rotWithShape="1">
            <a:blip r:embed="rId2">
              <a:alphaModFix amt="37000"/>
            </a:blip>
            <a:srcRect/>
            <a:stretch>
              <a:fillRect/>
            </a:stretch>
          </a:blipFill>
        </p:spPr>
        <p:txBody>
          <a:bodyPr wrap="square" rtlCol="0">
            <a:spAutoFit/>
          </a:bodyPr>
          <a:lstStyle/>
          <a:p>
            <a:r>
              <a:rPr lang="fr-FR" sz="3200" dirty="0" smtClean="0">
                <a:solidFill>
                  <a:schemeClr val="bg2">
                    <a:lumMod val="50000"/>
                  </a:schemeClr>
                </a:solidFill>
              </a:rPr>
              <a:t>b-Les compétence indispensable d’un architecte ia :</a:t>
            </a:r>
          </a:p>
          <a:p>
            <a:endParaRPr lang="fr-FR" sz="3200" dirty="0" smtClean="0">
              <a:solidFill>
                <a:schemeClr val="bg2">
                  <a:lumMod val="50000"/>
                </a:schemeClr>
              </a:solidFill>
            </a:endParaRPr>
          </a:p>
          <a:p>
            <a:r>
              <a:rPr lang="fr-FR" sz="2800" dirty="0" smtClean="0"/>
              <a:t>  Connaissance </a:t>
            </a:r>
            <a:r>
              <a:rPr lang="fr-FR" sz="2800" dirty="0"/>
              <a:t>en IA et apprentissage automatique </a:t>
            </a:r>
            <a:r>
              <a:rPr lang="fr-FR" dirty="0"/>
              <a:t>: </a:t>
            </a:r>
            <a:r>
              <a:rPr lang="fr-FR" sz="2000" dirty="0"/>
              <a:t>Maîtrise des modèles d'apprentissage automatique et du traitement du langage naturel</a:t>
            </a:r>
            <a:r>
              <a:rPr lang="fr-FR" sz="2000" dirty="0" smtClean="0"/>
              <a:t>.</a:t>
            </a:r>
          </a:p>
          <a:p>
            <a:endParaRPr lang="fr-FR" dirty="0" smtClean="0"/>
          </a:p>
          <a:p>
            <a:r>
              <a:rPr lang="fr-FR" dirty="0"/>
              <a:t> </a:t>
            </a:r>
            <a:r>
              <a:rPr lang="fr-FR" dirty="0" smtClean="0"/>
              <a:t> </a:t>
            </a:r>
            <a:r>
              <a:rPr lang="fr-FR" sz="2800" dirty="0" smtClean="0"/>
              <a:t>Compétences </a:t>
            </a:r>
            <a:r>
              <a:rPr lang="fr-FR" sz="2800" dirty="0"/>
              <a:t>en programmation : </a:t>
            </a:r>
            <a:r>
              <a:rPr lang="fr-FR" sz="2000" dirty="0"/>
              <a:t>Maîtrise des langages de programmation couramment utilisés en IA, tels que Python et R</a:t>
            </a:r>
            <a:r>
              <a:rPr lang="fr-FR" sz="2000" dirty="0" smtClean="0"/>
              <a:t>. </a:t>
            </a:r>
          </a:p>
          <a:p>
            <a:r>
              <a:rPr lang="fr-FR" dirty="0" smtClean="0"/>
              <a:t>     </a:t>
            </a:r>
          </a:p>
          <a:p>
            <a:r>
              <a:rPr lang="fr-FR" sz="2800" dirty="0"/>
              <a:t> </a:t>
            </a:r>
            <a:r>
              <a:rPr lang="fr-FR" sz="2800" dirty="0" smtClean="0"/>
              <a:t> Infrastructure </a:t>
            </a:r>
            <a:r>
              <a:rPr lang="fr-FR" sz="2800" dirty="0"/>
              <a:t>et déploiement : </a:t>
            </a:r>
            <a:r>
              <a:rPr lang="fr-FR" sz="2000" dirty="0"/>
              <a:t>Connaissance des infrastructures nécessaires pour déployer des applications d'IA, y compris des outils comme Kubernetes et Git</a:t>
            </a:r>
            <a:r>
              <a:rPr lang="fr-FR" sz="2000" dirty="0" smtClean="0"/>
              <a:t>.</a:t>
            </a:r>
          </a:p>
          <a:p>
            <a:endParaRPr lang="fr-FR" dirty="0" smtClean="0"/>
          </a:p>
          <a:p>
            <a:r>
              <a:rPr lang="fr-FR" dirty="0"/>
              <a:t> </a:t>
            </a:r>
            <a:r>
              <a:rPr lang="fr-FR" dirty="0" smtClean="0"/>
              <a:t>  </a:t>
            </a:r>
            <a:r>
              <a:rPr lang="fr-FR" sz="2800" dirty="0" smtClean="0"/>
              <a:t>Analyse </a:t>
            </a:r>
            <a:r>
              <a:rPr lang="fr-FR" sz="2800" dirty="0"/>
              <a:t>de données : </a:t>
            </a:r>
            <a:r>
              <a:rPr lang="fr-FR" sz="2000" dirty="0"/>
              <a:t>Capacité à analyser et interpréter des données complexes pour informer les décisions</a:t>
            </a:r>
            <a:r>
              <a:rPr lang="fr-FR" sz="2000" dirty="0" smtClean="0"/>
              <a:t>.</a:t>
            </a:r>
          </a:p>
          <a:p>
            <a:endParaRPr lang="fr-FR" dirty="0" smtClean="0"/>
          </a:p>
          <a:p>
            <a:r>
              <a:rPr lang="fr-FR" dirty="0"/>
              <a:t> </a:t>
            </a:r>
            <a:r>
              <a:rPr lang="fr-FR" dirty="0" smtClean="0"/>
              <a:t>  </a:t>
            </a:r>
            <a:r>
              <a:rPr lang="fr-FR" sz="2800" dirty="0" smtClean="0"/>
              <a:t>Gestion </a:t>
            </a:r>
            <a:r>
              <a:rPr lang="fr-FR" sz="2800" dirty="0"/>
              <a:t>de projet : </a:t>
            </a:r>
            <a:r>
              <a:rPr lang="fr-FR" sz="2000" dirty="0"/>
              <a:t>Compétences en gestion de projet pour diriger des équipes et des projets d'IA de bout en </a:t>
            </a:r>
            <a:r>
              <a:rPr lang="fr-FR" sz="2000" dirty="0" smtClean="0"/>
              <a:t>bout .</a:t>
            </a:r>
          </a:p>
          <a:p>
            <a:endParaRPr lang="fr-FR" sz="2000" dirty="0" smtClean="0"/>
          </a:p>
          <a:p>
            <a:r>
              <a:rPr lang="fr-FR" sz="2000" dirty="0" smtClean="0"/>
              <a:t>   </a:t>
            </a:r>
          </a:p>
        </p:txBody>
      </p:sp>
    </p:spTree>
    <p:extLst>
      <p:ext uri="{BB962C8B-B14F-4D97-AF65-F5344CB8AC3E}">
        <p14:creationId xmlns:p14="http://schemas.microsoft.com/office/powerpoint/2010/main" val="2335501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4" end="4"/>
                                            </p:txEl>
                                          </p:spTgt>
                                        </p:tgtEl>
                                      </p:cBhvr>
                                    </p:animEffect>
                                    <p:set>
                                      <p:cBhvr>
                                        <p:cTn id="13" dur="1" fill="hold">
                                          <p:stCondLst>
                                            <p:cond delay="499"/>
                                          </p:stCondLst>
                                        </p:cTn>
                                        <p:tgtEl>
                                          <p:spTgt spid="2">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5" end="5"/>
                                            </p:txEl>
                                          </p:spTgt>
                                        </p:tgtEl>
                                      </p:cBhvr>
                                    </p:animEffect>
                                    <p:set>
                                      <p:cBhvr>
                                        <p:cTn id="16" dur="1" fill="hold">
                                          <p:stCondLst>
                                            <p:cond delay="499"/>
                                          </p:stCondLst>
                                        </p:cTn>
                                        <p:tgtEl>
                                          <p:spTgt spid="2">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6" end="6"/>
                                            </p:txEl>
                                          </p:spTgt>
                                        </p:tgtEl>
                                      </p:cBhvr>
                                    </p:animEffect>
                                    <p:set>
                                      <p:cBhvr>
                                        <p:cTn id="19" dur="1" fill="hold">
                                          <p:stCondLst>
                                            <p:cond delay="499"/>
                                          </p:stCondLst>
                                        </p:cTn>
                                        <p:tgtEl>
                                          <p:spTgt spid="2">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8" end="8"/>
                                            </p:txEl>
                                          </p:spTgt>
                                        </p:tgtEl>
                                      </p:cBhvr>
                                    </p:animEffect>
                                    <p:set>
                                      <p:cBhvr>
                                        <p:cTn id="22" dur="1" fill="hold">
                                          <p:stCondLst>
                                            <p:cond delay="499"/>
                                          </p:stCondLst>
                                        </p:cTn>
                                        <p:tgtEl>
                                          <p:spTgt spid="2">
                                            <p:txEl>
                                              <p:pRg st="8" end="8"/>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xEl>
                                              <p:pRg st="10" end="10"/>
                                            </p:txEl>
                                          </p:spTgt>
                                        </p:tgtEl>
                                      </p:cBhvr>
                                    </p:animEffect>
                                    <p:set>
                                      <p:cBhvr>
                                        <p:cTn id="25"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a:stretch>
        </a:blipFill>
        <a:effectLst/>
      </p:bgPr>
    </p:bg>
    <p:spTree>
      <p:nvGrpSpPr>
        <p:cNvPr id="1" name=""/>
        <p:cNvGrpSpPr/>
        <p:nvPr/>
      </p:nvGrpSpPr>
      <p:grpSpPr>
        <a:xfrm>
          <a:off x="0" y="0"/>
          <a:ext cx="0" cy="0"/>
          <a:chOff x="0" y="0"/>
          <a:chExt cx="0" cy="0"/>
        </a:xfrm>
      </p:grpSpPr>
      <p:sp>
        <p:nvSpPr>
          <p:cNvPr id="2" name="ZoneTexte 1"/>
          <p:cNvSpPr txBox="1"/>
          <p:nvPr/>
        </p:nvSpPr>
        <p:spPr>
          <a:xfrm>
            <a:off x="0" y="0"/>
            <a:ext cx="12192000" cy="5047536"/>
          </a:xfrm>
          <a:prstGeom prst="rect">
            <a:avLst/>
          </a:prstGeom>
          <a:noFill/>
        </p:spPr>
        <p:txBody>
          <a:bodyPr wrap="square" rtlCol="0">
            <a:spAutoFit/>
          </a:bodyPr>
          <a:lstStyle/>
          <a:p>
            <a:r>
              <a:rPr lang="fr-FR" sz="2800" dirty="0"/>
              <a:t> </a:t>
            </a:r>
            <a:endParaRPr lang="fr-FR" sz="2800" dirty="0" smtClean="0"/>
          </a:p>
          <a:p>
            <a:r>
              <a:rPr lang="fr-FR" sz="2800" dirty="0" smtClean="0"/>
              <a:t> Communication </a:t>
            </a:r>
            <a:r>
              <a:rPr lang="fr-FR" sz="2800" dirty="0"/>
              <a:t>: </a:t>
            </a:r>
            <a:r>
              <a:rPr lang="fr-FR" sz="2000" dirty="0"/>
              <a:t>Capacité à communiquer efficacement avec les parties prenantes et à expliquer des concepts techniques complexes de manière simple</a:t>
            </a:r>
            <a:r>
              <a:rPr lang="fr-FR" sz="2000" dirty="0" smtClean="0"/>
              <a:t>.</a:t>
            </a:r>
          </a:p>
          <a:p>
            <a:endParaRPr lang="fr-FR" sz="2000" dirty="0"/>
          </a:p>
          <a:p>
            <a:r>
              <a:rPr lang="fr-FR" sz="2800" dirty="0" smtClean="0"/>
              <a:t> Résolution </a:t>
            </a:r>
            <a:r>
              <a:rPr lang="fr-FR" sz="2800" dirty="0"/>
              <a:t>de problèmes : </a:t>
            </a:r>
            <a:r>
              <a:rPr lang="fr-FR" sz="2000" dirty="0"/>
              <a:t>Compétences analytiques et de résolution de problèmes pour identifier et résoudre des défis techniques.</a:t>
            </a:r>
          </a:p>
          <a:p>
            <a:endParaRPr lang="fr-FR" dirty="0"/>
          </a:p>
          <a:p>
            <a:r>
              <a:rPr lang="fr-FR" dirty="0"/>
              <a:t>  </a:t>
            </a:r>
            <a:r>
              <a:rPr lang="fr-FR" sz="2800" dirty="0"/>
              <a:t>Collaboration et travail d'équipe : </a:t>
            </a:r>
            <a:r>
              <a:rPr lang="fr-FR" sz="2000" dirty="0"/>
              <a:t>Capacité à travailler en équipe avec des experts en données, ingénieurs et autres professionnels.</a:t>
            </a:r>
          </a:p>
          <a:p>
            <a:endParaRPr lang="fr-FR" dirty="0"/>
          </a:p>
          <a:p>
            <a:r>
              <a:rPr lang="fr-FR" sz="2800" dirty="0" smtClean="0"/>
              <a:t>  Leadership : </a:t>
            </a:r>
            <a:r>
              <a:rPr lang="fr-FR" sz="2000" dirty="0" smtClean="0"/>
              <a:t>Qualités </a:t>
            </a:r>
            <a:r>
              <a:rPr lang="fr-FR" sz="2000" dirty="0"/>
              <a:t>de </a:t>
            </a:r>
            <a:r>
              <a:rPr lang="fr-FR" sz="2000" dirty="0" smtClean="0"/>
              <a:t>leadership </a:t>
            </a:r>
            <a:r>
              <a:rPr lang="fr-FR" sz="2000" dirty="0"/>
              <a:t>pour inspirer et guider les équipes vers des objectifs communs</a:t>
            </a:r>
            <a:r>
              <a:rPr lang="fr-FR" sz="2000" dirty="0" smtClean="0"/>
              <a:t>.</a:t>
            </a:r>
          </a:p>
          <a:p>
            <a:endParaRPr lang="fr-FR" sz="2000" dirty="0"/>
          </a:p>
          <a:p>
            <a:r>
              <a:rPr lang="fr-FR" dirty="0"/>
              <a:t>  </a:t>
            </a:r>
            <a:r>
              <a:rPr lang="fr-FR" dirty="0" smtClean="0"/>
              <a:t> </a:t>
            </a:r>
            <a:r>
              <a:rPr lang="fr-FR" sz="2800" dirty="0" smtClean="0"/>
              <a:t>Créativité </a:t>
            </a:r>
            <a:r>
              <a:rPr lang="fr-FR" sz="2800" dirty="0"/>
              <a:t>:</a:t>
            </a:r>
            <a:r>
              <a:rPr lang="fr-FR" dirty="0"/>
              <a:t> </a:t>
            </a:r>
            <a:r>
              <a:rPr lang="fr-FR" sz="2000" dirty="0"/>
              <a:t>Capacité à penser de manière innovante et à proposer des</a:t>
            </a:r>
            <a:r>
              <a:rPr lang="fr-FR" dirty="0"/>
              <a:t> </a:t>
            </a:r>
            <a:r>
              <a:rPr lang="fr-FR" sz="2000" dirty="0"/>
              <a:t>solutions créatives aux problèmes </a:t>
            </a:r>
            <a:r>
              <a:rPr lang="fr-FR" dirty="0"/>
              <a:t>.</a:t>
            </a:r>
          </a:p>
          <a:p>
            <a:r>
              <a:rPr lang="fr-FR" dirty="0"/>
              <a:t> </a:t>
            </a:r>
          </a:p>
        </p:txBody>
      </p:sp>
    </p:spTree>
    <p:extLst>
      <p:ext uri="{BB962C8B-B14F-4D97-AF65-F5344CB8AC3E}">
        <p14:creationId xmlns:p14="http://schemas.microsoft.com/office/powerpoint/2010/main" val="22641764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3" end="3"/>
                                            </p:txEl>
                                          </p:spTgt>
                                        </p:tgtEl>
                                      </p:cBhvr>
                                    </p:animEffect>
                                    <p:set>
                                      <p:cBhvr>
                                        <p:cTn id="10" dur="1" fill="hold">
                                          <p:stCondLst>
                                            <p:cond delay="499"/>
                                          </p:stCondLst>
                                        </p:cTn>
                                        <p:tgtEl>
                                          <p:spTgt spid="2">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5" end="5"/>
                                            </p:txEl>
                                          </p:spTgt>
                                        </p:tgtEl>
                                      </p:cBhvr>
                                    </p:animEffect>
                                    <p:set>
                                      <p:cBhvr>
                                        <p:cTn id="13" dur="1" fill="hold">
                                          <p:stCondLst>
                                            <p:cond delay="499"/>
                                          </p:stCondLst>
                                        </p:cTn>
                                        <p:tgtEl>
                                          <p:spTgt spid="2">
                                            <p:txEl>
                                              <p:pRg st="5" end="5"/>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7" end="7"/>
                                            </p:txEl>
                                          </p:spTgt>
                                        </p:tgtEl>
                                      </p:cBhvr>
                                    </p:animEffect>
                                    <p:set>
                                      <p:cBhvr>
                                        <p:cTn id="16" dur="1" fill="hold">
                                          <p:stCondLst>
                                            <p:cond delay="499"/>
                                          </p:stCondLst>
                                        </p:cTn>
                                        <p:tgtEl>
                                          <p:spTgt spid="2">
                                            <p:txEl>
                                              <p:pRg st="7" end="7"/>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9" end="9"/>
                                            </p:txEl>
                                          </p:spTgt>
                                        </p:tgtEl>
                                      </p:cBhvr>
                                    </p:animEffect>
                                    <p:set>
                                      <p:cBhvr>
                                        <p:cTn id="19" dur="1" fill="hold">
                                          <p:stCondLst>
                                            <p:cond delay="499"/>
                                          </p:stCondLst>
                                        </p:cTn>
                                        <p:tgtEl>
                                          <p:spTgt spid="2">
                                            <p:txEl>
                                              <p:pRg st="9" end="9"/>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10" end="10"/>
                                            </p:txEl>
                                          </p:spTgt>
                                        </p:tgtEl>
                                      </p:cBhvr>
                                    </p:animEffect>
                                    <p:set>
                                      <p:cBhvr>
                                        <p:cTn id="22" dur="1" fill="hold">
                                          <p:stCondLst>
                                            <p:cond delay="499"/>
                                          </p:stCondLst>
                                        </p:cTn>
                                        <p:tgtEl>
                                          <p:spTgt spid="2">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078861"/>
          </a:xfrm>
          <a:prstGeom prst="rect">
            <a:avLst/>
          </a:prstGeom>
          <a:blipFill dpi="0" rotWithShape="1">
            <a:blip r:embed="rId2">
              <a:alphaModFix amt="34000"/>
            </a:blip>
            <a:srcRect/>
            <a:stretch>
              <a:fillRect/>
            </a:stretch>
          </a:blipFill>
        </p:spPr>
        <p:txBody>
          <a:bodyPr wrap="square" rtlCol="0">
            <a:spAutoFit/>
          </a:bodyPr>
          <a:lstStyle/>
          <a:p>
            <a:r>
              <a:rPr lang="fr-FR" sz="3200" dirty="0" smtClean="0">
                <a:solidFill>
                  <a:schemeClr val="bg2">
                    <a:lumMod val="50000"/>
                  </a:schemeClr>
                </a:solidFill>
              </a:rPr>
              <a:t>C- Les défies : </a:t>
            </a:r>
          </a:p>
          <a:p>
            <a:endParaRPr lang="fr-FR" dirty="0" smtClean="0"/>
          </a:p>
          <a:p>
            <a:r>
              <a:rPr lang="fr-FR" dirty="0" smtClean="0"/>
              <a:t>  </a:t>
            </a:r>
            <a:r>
              <a:rPr lang="fr-FR" sz="2800" dirty="0" smtClean="0"/>
              <a:t>Complexité </a:t>
            </a:r>
            <a:r>
              <a:rPr lang="fr-FR" sz="2800" dirty="0"/>
              <a:t>technique : </a:t>
            </a:r>
            <a:r>
              <a:rPr lang="fr-FR" sz="2000" dirty="0"/>
              <a:t>La conception de systèmes IA sophistiqués nécessite une compréhension approfondie de nombreux algorithmes et technologies</a:t>
            </a:r>
            <a:r>
              <a:rPr lang="fr-FR" sz="2000" dirty="0" smtClean="0"/>
              <a:t>.</a:t>
            </a:r>
          </a:p>
          <a:p>
            <a:endParaRPr lang="fr-FR" sz="2000" dirty="0" smtClean="0"/>
          </a:p>
          <a:p>
            <a:r>
              <a:rPr lang="fr-FR" dirty="0"/>
              <a:t> </a:t>
            </a:r>
            <a:r>
              <a:rPr lang="fr-FR" dirty="0" smtClean="0"/>
              <a:t> </a:t>
            </a:r>
            <a:r>
              <a:rPr lang="fr-FR" sz="2800" dirty="0" smtClean="0"/>
              <a:t>Éthique </a:t>
            </a:r>
            <a:r>
              <a:rPr lang="fr-FR" sz="2800" dirty="0"/>
              <a:t>et biais : </a:t>
            </a:r>
            <a:r>
              <a:rPr lang="fr-FR" sz="2000" dirty="0"/>
              <a:t>Garantir que les modèles IA sont équitables, transparents, et libres de biais peut être difficile, surtout lorsqu'ils sont basés sur des données historiques</a:t>
            </a:r>
            <a:r>
              <a:rPr lang="fr-FR" sz="2000" dirty="0" smtClean="0"/>
              <a:t>.</a:t>
            </a:r>
          </a:p>
          <a:p>
            <a:endParaRPr lang="fr-FR" sz="2000" dirty="0" smtClean="0"/>
          </a:p>
          <a:p>
            <a:r>
              <a:rPr lang="fr-FR" dirty="0"/>
              <a:t> </a:t>
            </a:r>
            <a:r>
              <a:rPr lang="fr-FR" dirty="0" smtClean="0"/>
              <a:t> </a:t>
            </a:r>
            <a:r>
              <a:rPr lang="fr-FR" sz="2800" dirty="0" smtClean="0"/>
              <a:t>Sécurité </a:t>
            </a:r>
            <a:r>
              <a:rPr lang="fr-FR" sz="2000" dirty="0"/>
              <a:t>: Protéger les systèmes IA contre les attaques et les vulnérabilités est crucial, surtout dans des applications sensibles comme la santé ou la finance</a:t>
            </a:r>
            <a:r>
              <a:rPr lang="fr-FR" dirty="0" smtClean="0"/>
              <a:t>.</a:t>
            </a:r>
          </a:p>
          <a:p>
            <a:endParaRPr lang="fr-FR" dirty="0" smtClean="0"/>
          </a:p>
          <a:p>
            <a:r>
              <a:rPr lang="fr-FR" dirty="0"/>
              <a:t> </a:t>
            </a:r>
            <a:r>
              <a:rPr lang="fr-FR" dirty="0" smtClean="0"/>
              <a:t> </a:t>
            </a:r>
            <a:r>
              <a:rPr lang="fr-FR" sz="2800" dirty="0" smtClean="0"/>
              <a:t>Scalabilité </a:t>
            </a:r>
            <a:r>
              <a:rPr lang="fr-FR" sz="2800" dirty="0"/>
              <a:t>: </a:t>
            </a:r>
            <a:r>
              <a:rPr lang="fr-FR" sz="2000" dirty="0"/>
              <a:t>Assurer que les systèmes IA peuvent évoluer et traiter des volumes croissants de données est essentiel pour leur efficacité à long terme</a:t>
            </a:r>
            <a:r>
              <a:rPr lang="fr-FR" sz="2000" dirty="0" smtClean="0"/>
              <a:t>.</a:t>
            </a:r>
          </a:p>
          <a:p>
            <a:endParaRPr lang="fr-FR" sz="2000" dirty="0" smtClean="0"/>
          </a:p>
          <a:p>
            <a:r>
              <a:rPr lang="fr-FR" sz="2800" dirty="0"/>
              <a:t> </a:t>
            </a:r>
            <a:r>
              <a:rPr lang="fr-FR" sz="2800" dirty="0" smtClean="0"/>
              <a:t> Intégration </a:t>
            </a:r>
            <a:r>
              <a:rPr lang="fr-FR" sz="2000" dirty="0"/>
              <a:t>: Intégrer l'IA dans les systèmes existants sans perturber les opérations peut être complexe</a:t>
            </a:r>
            <a:r>
              <a:rPr lang="fr-FR" sz="2000" dirty="0" smtClean="0"/>
              <a:t>.</a:t>
            </a:r>
          </a:p>
          <a:p>
            <a:endParaRPr lang="fr-FR" sz="2000" dirty="0" smtClean="0"/>
          </a:p>
          <a:p>
            <a:r>
              <a:rPr lang="fr-FR" dirty="0"/>
              <a:t> </a:t>
            </a:r>
            <a:r>
              <a:rPr lang="fr-FR" dirty="0" smtClean="0"/>
              <a:t>  </a:t>
            </a:r>
            <a:r>
              <a:rPr lang="fr-FR" sz="2800" dirty="0" smtClean="0"/>
              <a:t>Coût </a:t>
            </a:r>
            <a:r>
              <a:rPr lang="fr-FR" sz="2800" dirty="0"/>
              <a:t>: </a:t>
            </a:r>
            <a:r>
              <a:rPr lang="fr-FR" sz="2000" dirty="0"/>
              <a:t>Le développement et le déploiement de systèmes IA peuvent être coûteux, nécessitant des investissements importants en matériel et en </a:t>
            </a:r>
            <a:r>
              <a:rPr lang="fr-FR" sz="2000" dirty="0" smtClean="0"/>
              <a:t>formation</a:t>
            </a:r>
          </a:p>
          <a:p>
            <a:endParaRPr lang="fr-FR" sz="2000" dirty="0" smtClean="0"/>
          </a:p>
          <a:p>
            <a:endParaRPr lang="fr-FR" dirty="0"/>
          </a:p>
        </p:txBody>
      </p:sp>
    </p:spTree>
    <p:extLst>
      <p:ext uri="{BB962C8B-B14F-4D97-AF65-F5344CB8AC3E}">
        <p14:creationId xmlns:p14="http://schemas.microsoft.com/office/powerpoint/2010/main" val="3241170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4" end="4"/>
                                            </p:txEl>
                                          </p:spTgt>
                                        </p:tgtEl>
                                      </p:cBhvr>
                                    </p:animEffect>
                                    <p:set>
                                      <p:cBhvr>
                                        <p:cTn id="13" dur="1" fill="hold">
                                          <p:stCondLst>
                                            <p:cond delay="499"/>
                                          </p:stCondLst>
                                        </p:cTn>
                                        <p:tgtEl>
                                          <p:spTgt spid="2">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6" end="6"/>
                                            </p:txEl>
                                          </p:spTgt>
                                        </p:tgtEl>
                                      </p:cBhvr>
                                    </p:animEffect>
                                    <p:set>
                                      <p:cBhvr>
                                        <p:cTn id="16" dur="1" fill="hold">
                                          <p:stCondLst>
                                            <p:cond delay="499"/>
                                          </p:stCondLst>
                                        </p:cTn>
                                        <p:tgtEl>
                                          <p:spTgt spid="2">
                                            <p:txEl>
                                              <p:pRg st="6" end="6"/>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8" end="8"/>
                                            </p:txEl>
                                          </p:spTgt>
                                        </p:tgtEl>
                                      </p:cBhvr>
                                    </p:animEffect>
                                    <p:set>
                                      <p:cBhvr>
                                        <p:cTn id="19" dur="1" fill="hold">
                                          <p:stCondLst>
                                            <p:cond delay="499"/>
                                          </p:stCondLst>
                                        </p:cTn>
                                        <p:tgtEl>
                                          <p:spTgt spid="2">
                                            <p:txEl>
                                              <p:pRg st="8" end="8"/>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10" end="10"/>
                                            </p:txEl>
                                          </p:spTgt>
                                        </p:tgtEl>
                                      </p:cBhvr>
                                    </p:animEffect>
                                    <p:set>
                                      <p:cBhvr>
                                        <p:cTn id="22" dur="1" fill="hold">
                                          <p:stCondLst>
                                            <p:cond delay="499"/>
                                          </p:stCondLst>
                                        </p:cTn>
                                        <p:tgtEl>
                                          <p:spTgt spid="2">
                                            <p:txEl>
                                              <p:pRg st="10" end="1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xEl>
                                              <p:pRg st="12" end="12"/>
                                            </p:txEl>
                                          </p:spTgt>
                                        </p:tgtEl>
                                      </p:cBhvr>
                                    </p:animEffect>
                                    <p:set>
                                      <p:cBhvr>
                                        <p:cTn id="25" dur="1" fill="hold">
                                          <p:stCondLst>
                                            <p:cond delay="499"/>
                                          </p:stCondLst>
                                        </p:cTn>
                                        <p:tgtEl>
                                          <p:spTgt spid="2">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740307"/>
          </a:xfrm>
          <a:prstGeom prst="rect">
            <a:avLst/>
          </a:prstGeom>
          <a:blipFill>
            <a:blip r:embed="rId2">
              <a:alphaModFix amt="34000"/>
            </a:blip>
            <a:stretch>
              <a:fillRect/>
            </a:stretch>
          </a:blipFill>
        </p:spPr>
        <p:txBody>
          <a:bodyPr wrap="square" rtlCol="0">
            <a:spAutoFit/>
          </a:bodyPr>
          <a:lstStyle/>
          <a:p>
            <a:r>
              <a:rPr lang="fr-FR" dirty="0"/>
              <a:t> </a:t>
            </a:r>
            <a:endParaRPr lang="fr-FR" dirty="0" smtClean="0"/>
          </a:p>
          <a:p>
            <a:r>
              <a:rPr lang="fr-FR" sz="2800" dirty="0" smtClean="0"/>
              <a:t>Changement </a:t>
            </a:r>
            <a:r>
              <a:rPr lang="fr-FR" sz="2800" dirty="0"/>
              <a:t>rapide </a:t>
            </a:r>
            <a:r>
              <a:rPr lang="fr-FR" sz="2000" dirty="0"/>
              <a:t>: Les technologies et méthodologies en IA évoluent rapidement, ce qui nécessite une mise à jour constante des compétences et des connaissances</a:t>
            </a:r>
            <a:r>
              <a:rPr lang="fr-FR" sz="2000" dirty="0" smtClean="0"/>
              <a:t>.</a:t>
            </a:r>
          </a:p>
          <a:p>
            <a:endParaRPr lang="fr-FR" dirty="0"/>
          </a:p>
          <a:p>
            <a:r>
              <a:rPr lang="fr-FR" dirty="0"/>
              <a:t>   </a:t>
            </a:r>
            <a:r>
              <a:rPr lang="fr-FR" sz="2800" dirty="0"/>
              <a:t>Explicabilité : </a:t>
            </a:r>
            <a:r>
              <a:rPr lang="fr-FR" sz="2000" dirty="0"/>
              <a:t>Rendre les modèles IA interprétables et compréhensibles pour les utilisateurs finaux, surtout ceux non techniques, est un défi important</a:t>
            </a:r>
            <a:r>
              <a:rPr lang="fr-FR" sz="2000" dirty="0" smtClean="0"/>
              <a:t>.</a:t>
            </a:r>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p:txBody>
      </p:sp>
    </p:spTree>
    <p:extLst>
      <p:ext uri="{BB962C8B-B14F-4D97-AF65-F5344CB8AC3E}">
        <p14:creationId xmlns:p14="http://schemas.microsoft.com/office/powerpoint/2010/main" val="3076450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3" end="3"/>
                                            </p:txEl>
                                          </p:spTgt>
                                        </p:tgtEl>
                                      </p:cBhvr>
                                    </p:animEffect>
                                    <p:set>
                                      <p:cBhvr>
                                        <p:cTn id="10" dur="1" fill="hold">
                                          <p:stCondLst>
                                            <p:cond delay="499"/>
                                          </p:stCondLst>
                                        </p:cTn>
                                        <p:tgtEl>
                                          <p:spTgt spid="2">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986528"/>
          </a:xfrm>
          <a:prstGeom prst="rect">
            <a:avLst/>
          </a:prstGeom>
          <a:blipFill dpi="0" rotWithShape="1">
            <a:blip r:embed="rId2">
              <a:alphaModFix amt="30000"/>
            </a:blip>
            <a:srcRect/>
            <a:stretch>
              <a:fillRect/>
            </a:stretch>
          </a:blipFill>
        </p:spPr>
        <p:txBody>
          <a:bodyPr wrap="square" rtlCol="0">
            <a:spAutoFit/>
          </a:bodyPr>
          <a:lstStyle/>
          <a:p>
            <a:r>
              <a:rPr lang="fr-FR" sz="3200" dirty="0" smtClean="0">
                <a:solidFill>
                  <a:schemeClr val="bg2">
                    <a:lumMod val="50000"/>
                  </a:schemeClr>
                </a:solidFill>
              </a:rPr>
              <a:t>D-Les avantages </a:t>
            </a:r>
          </a:p>
          <a:p>
            <a:endParaRPr lang="fr-FR" dirty="0" smtClean="0"/>
          </a:p>
          <a:p>
            <a:r>
              <a:rPr lang="fr-FR" sz="2800" dirty="0" smtClean="0"/>
              <a:t>  Impact majeur : </a:t>
            </a:r>
            <a:r>
              <a:rPr lang="fr-FR" sz="2000" dirty="0" smtClean="0"/>
              <a:t>Vous </a:t>
            </a:r>
            <a:r>
              <a:rPr lang="fr-FR" sz="2000" dirty="0"/>
              <a:t>contribuez directement à des innovations qui peuvent transformer des industries entières et améliorer la qualité de vie</a:t>
            </a:r>
            <a:r>
              <a:rPr lang="fr-FR" sz="2000" dirty="0" smtClean="0"/>
              <a:t>.</a:t>
            </a:r>
          </a:p>
          <a:p>
            <a:endParaRPr lang="fr-FR" dirty="0" smtClean="0"/>
          </a:p>
          <a:p>
            <a:r>
              <a:rPr lang="fr-FR" dirty="0" smtClean="0"/>
              <a:t>  </a:t>
            </a:r>
            <a:r>
              <a:rPr lang="fr-FR" sz="2800" dirty="0" smtClean="0"/>
              <a:t>Demande </a:t>
            </a:r>
            <a:r>
              <a:rPr lang="fr-FR" sz="2800" dirty="0"/>
              <a:t>élevée : </a:t>
            </a:r>
            <a:r>
              <a:rPr lang="fr-FR" sz="2000" dirty="0"/>
              <a:t>Les compétences en IA sont très recherchées, offrant de nombreuses opportunités de carrière et une stabilité professionnelle</a:t>
            </a:r>
            <a:r>
              <a:rPr lang="fr-FR" sz="2000" dirty="0" smtClean="0"/>
              <a:t>.</a:t>
            </a:r>
          </a:p>
          <a:p>
            <a:endParaRPr lang="fr-FR" dirty="0" smtClean="0"/>
          </a:p>
          <a:p>
            <a:r>
              <a:rPr lang="fr-FR" dirty="0" smtClean="0"/>
              <a:t>  </a:t>
            </a:r>
            <a:r>
              <a:rPr lang="fr-FR" sz="2800" dirty="0" smtClean="0"/>
              <a:t>Rémunération </a:t>
            </a:r>
            <a:r>
              <a:rPr lang="fr-FR" sz="2800" dirty="0"/>
              <a:t>compétitive : </a:t>
            </a:r>
            <a:r>
              <a:rPr lang="fr-FR" sz="2000" dirty="0"/>
              <a:t>Les experts en IA, en particulier les architectes, bénéficient souvent de salaires élevés et de bons avantages</a:t>
            </a:r>
            <a:r>
              <a:rPr lang="fr-FR" sz="2000" dirty="0" smtClean="0"/>
              <a:t>.</a:t>
            </a:r>
          </a:p>
          <a:p>
            <a:endParaRPr lang="fr-FR" dirty="0" smtClean="0"/>
          </a:p>
          <a:p>
            <a:r>
              <a:rPr lang="fr-FR" dirty="0" smtClean="0"/>
              <a:t>  </a:t>
            </a:r>
            <a:r>
              <a:rPr lang="fr-FR" sz="2800" dirty="0" smtClean="0"/>
              <a:t>Travail </a:t>
            </a:r>
            <a:r>
              <a:rPr lang="fr-FR" sz="2800" dirty="0"/>
              <a:t>diversifié : </a:t>
            </a:r>
            <a:r>
              <a:rPr lang="fr-FR" sz="2000" dirty="0"/>
              <a:t>Vous travaillez sur une variété de projets stimulants, des voitures autonomes à la reconnaissance vocale, en passant par la médecine personnalisée</a:t>
            </a:r>
            <a:r>
              <a:rPr lang="fr-FR" sz="2000" dirty="0" smtClean="0"/>
              <a:t>.</a:t>
            </a:r>
          </a:p>
          <a:p>
            <a:endParaRPr lang="fr-FR" sz="2000" dirty="0" smtClean="0"/>
          </a:p>
          <a:p>
            <a:r>
              <a:rPr lang="fr-FR" dirty="0" smtClean="0"/>
              <a:t>  </a:t>
            </a:r>
            <a:r>
              <a:rPr lang="fr-FR" sz="2800" dirty="0" smtClean="0"/>
              <a:t>Opportunités </a:t>
            </a:r>
            <a:r>
              <a:rPr lang="fr-FR" sz="2800" dirty="0"/>
              <a:t>de collaboration :</a:t>
            </a:r>
            <a:r>
              <a:rPr lang="fr-FR" dirty="0"/>
              <a:t> </a:t>
            </a:r>
            <a:r>
              <a:rPr lang="fr-FR" sz="2000" dirty="0"/>
              <a:t>Travailler avec des professionnels de différents domaines enrichit votre expérience et élargit vos connaissances</a:t>
            </a:r>
            <a:r>
              <a:rPr lang="fr-FR" sz="2000" dirty="0" smtClean="0"/>
              <a:t>.</a:t>
            </a:r>
          </a:p>
          <a:p>
            <a:endParaRPr lang="fr-FR" dirty="0" smtClean="0"/>
          </a:p>
          <a:p>
            <a:r>
              <a:rPr lang="fr-FR" dirty="0" smtClean="0"/>
              <a:t>  </a:t>
            </a:r>
            <a:r>
              <a:rPr lang="fr-FR" sz="2800" dirty="0" smtClean="0"/>
              <a:t>Évolution </a:t>
            </a:r>
            <a:r>
              <a:rPr lang="fr-FR" sz="2800" dirty="0"/>
              <a:t>continue : </a:t>
            </a:r>
            <a:r>
              <a:rPr lang="fr-FR" sz="2000" dirty="0"/>
              <a:t>Le domaine de l'IA évolue rapidement, offrant des possibilités de formation continue et de développement professionnel</a:t>
            </a:r>
            <a:r>
              <a:rPr lang="fr-FR" sz="2000" dirty="0" smtClean="0"/>
              <a:t>.</a:t>
            </a:r>
          </a:p>
          <a:p>
            <a:r>
              <a:rPr lang="fr-FR" dirty="0" smtClean="0"/>
              <a:t> </a:t>
            </a:r>
            <a:endParaRPr lang="fr-FR" dirty="0"/>
          </a:p>
        </p:txBody>
      </p:sp>
    </p:spTree>
    <p:extLst>
      <p:ext uri="{BB962C8B-B14F-4D97-AF65-F5344CB8AC3E}">
        <p14:creationId xmlns:p14="http://schemas.microsoft.com/office/powerpoint/2010/main" val="3426918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4" end="4"/>
                                            </p:txEl>
                                          </p:spTgt>
                                        </p:tgtEl>
                                      </p:cBhvr>
                                    </p:animEffect>
                                    <p:set>
                                      <p:cBhvr>
                                        <p:cTn id="13" dur="1" fill="hold">
                                          <p:stCondLst>
                                            <p:cond delay="499"/>
                                          </p:stCondLst>
                                        </p:cTn>
                                        <p:tgtEl>
                                          <p:spTgt spid="2">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6" end="6"/>
                                            </p:txEl>
                                          </p:spTgt>
                                        </p:tgtEl>
                                      </p:cBhvr>
                                    </p:animEffect>
                                    <p:set>
                                      <p:cBhvr>
                                        <p:cTn id="16" dur="1" fill="hold">
                                          <p:stCondLst>
                                            <p:cond delay="499"/>
                                          </p:stCondLst>
                                        </p:cTn>
                                        <p:tgtEl>
                                          <p:spTgt spid="2">
                                            <p:txEl>
                                              <p:pRg st="6" end="6"/>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8" end="8"/>
                                            </p:txEl>
                                          </p:spTgt>
                                        </p:tgtEl>
                                      </p:cBhvr>
                                    </p:animEffect>
                                    <p:set>
                                      <p:cBhvr>
                                        <p:cTn id="19" dur="1" fill="hold">
                                          <p:stCondLst>
                                            <p:cond delay="499"/>
                                          </p:stCondLst>
                                        </p:cTn>
                                        <p:tgtEl>
                                          <p:spTgt spid="2">
                                            <p:txEl>
                                              <p:pRg st="8" end="8"/>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10" end="10"/>
                                            </p:txEl>
                                          </p:spTgt>
                                        </p:tgtEl>
                                      </p:cBhvr>
                                    </p:animEffect>
                                    <p:set>
                                      <p:cBhvr>
                                        <p:cTn id="22" dur="1" fill="hold">
                                          <p:stCondLst>
                                            <p:cond delay="499"/>
                                          </p:stCondLst>
                                        </p:cTn>
                                        <p:tgtEl>
                                          <p:spTgt spid="2">
                                            <p:txEl>
                                              <p:pRg st="10" end="10"/>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
                                            <p:txEl>
                                              <p:pRg st="12" end="12"/>
                                            </p:txEl>
                                          </p:spTgt>
                                        </p:tgtEl>
                                      </p:cBhvr>
                                    </p:animEffect>
                                    <p:set>
                                      <p:cBhvr>
                                        <p:cTn id="25" dur="1" fill="hold">
                                          <p:stCondLst>
                                            <p:cond delay="499"/>
                                          </p:stCondLst>
                                        </p:cTn>
                                        <p:tgtEl>
                                          <p:spTgt spid="2">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294305"/>
          </a:xfrm>
          <a:prstGeom prst="rect">
            <a:avLst/>
          </a:prstGeom>
          <a:blipFill dpi="0" rotWithShape="1">
            <a:blip r:embed="rId2">
              <a:alphaModFix amt="30000"/>
            </a:blip>
            <a:srcRect/>
            <a:stretch>
              <a:fillRect/>
            </a:stretch>
          </a:blipFill>
        </p:spPr>
        <p:txBody>
          <a:bodyPr wrap="square" rtlCol="0">
            <a:spAutoFit/>
          </a:bodyPr>
          <a:lstStyle/>
          <a:p>
            <a:endParaRPr lang="fr-FR" dirty="0" smtClean="0"/>
          </a:p>
          <a:p>
            <a:r>
              <a:rPr lang="fr-FR" dirty="0" smtClean="0"/>
              <a:t> </a:t>
            </a:r>
            <a:r>
              <a:rPr lang="fr-FR" sz="2800" dirty="0"/>
              <a:t>Créativité et innovation </a:t>
            </a:r>
            <a:r>
              <a:rPr lang="fr-FR" sz="2000" dirty="0"/>
              <a:t>: Vous avez la liberté de concevoir et d'innover, en explorant des solutions nouvelles et audacieuses</a:t>
            </a:r>
            <a:r>
              <a:rPr lang="fr-FR" sz="2000" dirty="0" smtClean="0"/>
              <a:t>.</a:t>
            </a:r>
          </a:p>
          <a:p>
            <a:endParaRPr lang="fr-FR" sz="2000" dirty="0"/>
          </a:p>
          <a:p>
            <a:r>
              <a:rPr lang="fr-FR" sz="2800" dirty="0"/>
              <a:t>  Résolution de problèmes : </a:t>
            </a:r>
            <a:r>
              <a:rPr lang="fr-FR" sz="2000" dirty="0"/>
              <a:t>La satisfaction de surmonter des défis techniques complexes est immense et gratifiante</a:t>
            </a:r>
            <a:r>
              <a:rPr lang="fr-FR" sz="2000" dirty="0" smtClean="0"/>
              <a:t>.</a:t>
            </a:r>
          </a:p>
          <a:p>
            <a:endParaRPr lang="fr-FR" sz="2000" dirty="0"/>
          </a:p>
          <a:p>
            <a:r>
              <a:rPr lang="fr-FR" dirty="0"/>
              <a:t>  </a:t>
            </a:r>
            <a:r>
              <a:rPr lang="fr-FR" sz="2800" dirty="0"/>
              <a:t>Contribution sociale : </a:t>
            </a:r>
            <a:r>
              <a:rPr lang="fr-FR" sz="2000" dirty="0"/>
              <a:t>Vous avez l'occasion de développer des technologies qui peuvent résoudre des problèmes sociaux et environnementaux importants</a:t>
            </a:r>
            <a:r>
              <a:rPr lang="fr-FR" sz="2000" dirty="0" smtClean="0"/>
              <a:t>.</a:t>
            </a:r>
          </a:p>
          <a:p>
            <a:endParaRPr lang="fr-FR" dirty="0"/>
          </a:p>
          <a:p>
            <a:r>
              <a:rPr lang="fr-FR" sz="2800" dirty="0"/>
              <a:t>  Travail flexible : </a:t>
            </a:r>
            <a:r>
              <a:rPr lang="fr-FR" sz="2000" dirty="0"/>
              <a:t>De nombreux rôles en IA permettent une flexibilité de travail, y compris le travail à </a:t>
            </a:r>
            <a:r>
              <a:rPr lang="fr-FR" sz="2000" dirty="0" smtClean="0"/>
              <a:t>distance</a:t>
            </a:r>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r>
              <a:rPr lang="fr-FR" sz="2000" dirty="0" smtClean="0"/>
              <a:t>.</a:t>
            </a:r>
            <a:endParaRPr lang="fr-FR" sz="2000" dirty="0"/>
          </a:p>
        </p:txBody>
      </p:sp>
    </p:spTree>
    <p:extLst>
      <p:ext uri="{BB962C8B-B14F-4D97-AF65-F5344CB8AC3E}">
        <p14:creationId xmlns:p14="http://schemas.microsoft.com/office/powerpoint/2010/main" val="4154202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3" end="3"/>
                                            </p:txEl>
                                          </p:spTgt>
                                        </p:tgtEl>
                                      </p:cBhvr>
                                    </p:animEffect>
                                    <p:set>
                                      <p:cBhvr>
                                        <p:cTn id="10" dur="1" fill="hold">
                                          <p:stCondLst>
                                            <p:cond delay="499"/>
                                          </p:stCondLst>
                                        </p:cTn>
                                        <p:tgtEl>
                                          <p:spTgt spid="2">
                                            <p:txEl>
                                              <p:pRg st="3" end="3"/>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5" end="5"/>
                                            </p:txEl>
                                          </p:spTgt>
                                        </p:tgtEl>
                                      </p:cBhvr>
                                    </p:animEffect>
                                    <p:set>
                                      <p:cBhvr>
                                        <p:cTn id="13" dur="1" fill="hold">
                                          <p:stCondLst>
                                            <p:cond delay="499"/>
                                          </p:stCondLst>
                                        </p:cTn>
                                        <p:tgtEl>
                                          <p:spTgt spid="2">
                                            <p:txEl>
                                              <p:pRg st="5" end="5"/>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7" end="7"/>
                                            </p:txEl>
                                          </p:spTgt>
                                        </p:tgtEl>
                                      </p:cBhvr>
                                    </p:animEffect>
                                    <p:set>
                                      <p:cBhvr>
                                        <p:cTn id="16" dur="1" fill="hold">
                                          <p:stCondLst>
                                            <p:cond delay="499"/>
                                          </p:stCondLst>
                                        </p:cTn>
                                        <p:tgtEl>
                                          <p:spTgt spid="2">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001643"/>
          </a:xfrm>
          <a:prstGeom prst="rect">
            <a:avLst/>
          </a:prstGeom>
          <a:blipFill dpi="0" rotWithShape="1">
            <a:blip r:embed="rId2">
              <a:alphaModFix amt="27000"/>
            </a:blip>
            <a:srcRect/>
            <a:stretch>
              <a:fillRect/>
            </a:stretch>
          </a:blipFill>
        </p:spPr>
        <p:txBody>
          <a:bodyPr wrap="square" rtlCol="0">
            <a:spAutoFit/>
          </a:bodyPr>
          <a:lstStyle/>
          <a:p>
            <a:r>
              <a:rPr lang="fr-FR" sz="3200" dirty="0" smtClean="0">
                <a:solidFill>
                  <a:schemeClr val="accent1">
                    <a:lumMod val="75000"/>
                  </a:schemeClr>
                </a:solidFill>
              </a:rPr>
              <a:t>4- La différence entre un ingénieur ia et un architect ia :</a:t>
            </a:r>
          </a:p>
          <a:p>
            <a:endParaRPr lang="fr-FR" sz="3200" dirty="0" smtClean="0">
              <a:solidFill>
                <a:schemeClr val="accent1">
                  <a:lumMod val="75000"/>
                </a:schemeClr>
              </a:solidFill>
            </a:endParaRPr>
          </a:p>
          <a:p>
            <a:r>
              <a:rPr lang="fr-FR" sz="3200" i="1" u="sng" dirty="0">
                <a:solidFill>
                  <a:schemeClr val="accent1">
                    <a:lumMod val="75000"/>
                  </a:schemeClr>
                </a:solidFill>
              </a:rPr>
              <a:t>Ingénieur en IA </a:t>
            </a:r>
            <a:r>
              <a:rPr lang="fr-FR" sz="3200" i="1" u="sng" dirty="0" smtClean="0">
                <a:solidFill>
                  <a:schemeClr val="accent1">
                    <a:lumMod val="75000"/>
                  </a:schemeClr>
                </a:solidFill>
              </a:rPr>
              <a:t>: </a:t>
            </a:r>
          </a:p>
          <a:p>
            <a:r>
              <a:rPr lang="fr-FR" sz="2400" dirty="0">
                <a:solidFill>
                  <a:schemeClr val="tx1">
                    <a:lumMod val="85000"/>
                    <a:lumOff val="15000"/>
                  </a:schemeClr>
                </a:solidFill>
              </a:rPr>
              <a:t> </a:t>
            </a:r>
            <a:r>
              <a:rPr lang="fr-FR" sz="2400" dirty="0" smtClean="0">
                <a:solidFill>
                  <a:schemeClr val="tx1">
                    <a:lumMod val="85000"/>
                    <a:lumOff val="15000"/>
                  </a:schemeClr>
                </a:solidFill>
              </a:rPr>
              <a:t>     Développement </a:t>
            </a:r>
            <a:r>
              <a:rPr lang="fr-FR" sz="2400" dirty="0">
                <a:solidFill>
                  <a:schemeClr val="tx1">
                    <a:lumMod val="85000"/>
                    <a:lumOff val="15000"/>
                  </a:schemeClr>
                </a:solidFill>
              </a:rPr>
              <a:t>et implémentation : Concentre ses efforts sur la création et la mise en œuvre de modèles d'IA, l'écriture de code et l'optimisation des algorithmes</a:t>
            </a:r>
            <a:r>
              <a:rPr lang="fr-FR" sz="2400" dirty="0" smtClean="0">
                <a:solidFill>
                  <a:schemeClr val="tx1">
                    <a:lumMod val="85000"/>
                    <a:lumOff val="15000"/>
                  </a:schemeClr>
                </a:solidFill>
              </a:rPr>
              <a:t>.</a:t>
            </a:r>
          </a:p>
          <a:p>
            <a:endParaRPr lang="fr-FR" sz="2400" dirty="0" smtClean="0">
              <a:solidFill>
                <a:schemeClr val="tx1">
                  <a:lumMod val="85000"/>
                  <a:lumOff val="15000"/>
                </a:schemeClr>
              </a:solidFill>
            </a:endParaRPr>
          </a:p>
          <a:p>
            <a:r>
              <a:rPr lang="fr-FR" sz="2400" dirty="0">
                <a:solidFill>
                  <a:schemeClr val="tx1">
                    <a:lumMod val="85000"/>
                    <a:lumOff val="15000"/>
                  </a:schemeClr>
                </a:solidFill>
              </a:rPr>
              <a:t> </a:t>
            </a:r>
            <a:r>
              <a:rPr lang="fr-FR" sz="2400" dirty="0" smtClean="0">
                <a:solidFill>
                  <a:schemeClr val="tx1">
                    <a:lumMod val="85000"/>
                    <a:lumOff val="15000"/>
                  </a:schemeClr>
                </a:solidFill>
              </a:rPr>
              <a:t>     Analyse </a:t>
            </a:r>
            <a:r>
              <a:rPr lang="fr-FR" sz="2400" dirty="0">
                <a:solidFill>
                  <a:schemeClr val="tx1">
                    <a:lumMod val="85000"/>
                    <a:lumOff val="15000"/>
                  </a:schemeClr>
                </a:solidFill>
              </a:rPr>
              <a:t>de données : Travaille souvent sur le traitement et l'analyse de grandes quantités de données pour former des modèles d'apprentissage automatique</a:t>
            </a:r>
            <a:r>
              <a:rPr lang="fr-FR" sz="2400" dirty="0" smtClean="0">
                <a:solidFill>
                  <a:schemeClr val="tx1">
                    <a:lumMod val="85000"/>
                    <a:lumOff val="15000"/>
                  </a:schemeClr>
                </a:solidFill>
              </a:rPr>
              <a:t>.</a:t>
            </a:r>
          </a:p>
          <a:p>
            <a:endParaRPr lang="fr-FR" sz="2400" dirty="0" smtClean="0">
              <a:solidFill>
                <a:schemeClr val="tx1">
                  <a:lumMod val="85000"/>
                  <a:lumOff val="15000"/>
                </a:schemeClr>
              </a:solidFill>
            </a:endParaRPr>
          </a:p>
          <a:p>
            <a:r>
              <a:rPr lang="fr-FR" sz="2400" dirty="0">
                <a:solidFill>
                  <a:schemeClr val="tx1">
                    <a:lumMod val="85000"/>
                    <a:lumOff val="15000"/>
                  </a:schemeClr>
                </a:solidFill>
              </a:rPr>
              <a:t> </a:t>
            </a:r>
            <a:r>
              <a:rPr lang="fr-FR" sz="2400" dirty="0" smtClean="0">
                <a:solidFill>
                  <a:schemeClr val="tx1">
                    <a:lumMod val="85000"/>
                    <a:lumOff val="15000"/>
                  </a:schemeClr>
                </a:solidFill>
              </a:rPr>
              <a:t>      Prototypage </a:t>
            </a:r>
            <a:r>
              <a:rPr lang="fr-FR" sz="2400" dirty="0">
                <a:solidFill>
                  <a:schemeClr val="tx1">
                    <a:lumMod val="85000"/>
                    <a:lumOff val="15000"/>
                  </a:schemeClr>
                </a:solidFill>
              </a:rPr>
              <a:t>et tests : Développe des prototypes, réalise des tests, et affine les modèles pour améliorer leurs performances</a:t>
            </a:r>
            <a:r>
              <a:rPr lang="fr-FR" sz="2400" dirty="0" smtClean="0">
                <a:solidFill>
                  <a:schemeClr val="tx1">
                    <a:lumMod val="85000"/>
                    <a:lumOff val="15000"/>
                  </a:schemeClr>
                </a:solidFill>
              </a:rPr>
              <a:t>.</a:t>
            </a:r>
          </a:p>
          <a:p>
            <a:endParaRPr lang="fr-FR" sz="2400" dirty="0" smtClean="0">
              <a:solidFill>
                <a:schemeClr val="tx1">
                  <a:lumMod val="85000"/>
                  <a:lumOff val="15000"/>
                </a:schemeClr>
              </a:solidFill>
            </a:endParaRPr>
          </a:p>
          <a:p>
            <a:r>
              <a:rPr lang="fr-FR" sz="2400" dirty="0">
                <a:solidFill>
                  <a:schemeClr val="tx1">
                    <a:lumMod val="85000"/>
                    <a:lumOff val="15000"/>
                  </a:schemeClr>
                </a:solidFill>
              </a:rPr>
              <a:t> </a:t>
            </a:r>
            <a:r>
              <a:rPr lang="fr-FR" sz="2400" dirty="0" smtClean="0">
                <a:solidFill>
                  <a:schemeClr val="tx1">
                    <a:lumMod val="85000"/>
                    <a:lumOff val="15000"/>
                  </a:schemeClr>
                </a:solidFill>
              </a:rPr>
              <a:t>      Outils </a:t>
            </a:r>
            <a:r>
              <a:rPr lang="fr-FR" sz="2400" dirty="0">
                <a:solidFill>
                  <a:schemeClr val="tx1">
                    <a:lumMod val="85000"/>
                    <a:lumOff val="15000"/>
                  </a:schemeClr>
                </a:solidFill>
              </a:rPr>
              <a:t>et frameworks : Utilise des bibliothèques et des frameworks spécifiques à l'IA, tels que TensorFlow, PyTorch, et scikit-learn</a:t>
            </a:r>
            <a:r>
              <a:rPr lang="fr-FR" sz="2400" dirty="0" smtClean="0">
                <a:solidFill>
                  <a:schemeClr val="tx1">
                    <a:lumMod val="85000"/>
                    <a:lumOff val="15000"/>
                  </a:schemeClr>
                </a:solidFill>
              </a:rPr>
              <a:t>.</a:t>
            </a:r>
          </a:p>
          <a:p>
            <a:endParaRPr lang="fr-FR" sz="2400" dirty="0" smtClean="0">
              <a:solidFill>
                <a:schemeClr val="tx1">
                  <a:lumMod val="85000"/>
                  <a:lumOff val="15000"/>
                </a:schemeClr>
              </a:solidFill>
            </a:endParaRPr>
          </a:p>
        </p:txBody>
      </p:sp>
    </p:spTree>
    <p:extLst>
      <p:ext uri="{BB962C8B-B14F-4D97-AF65-F5344CB8AC3E}">
        <p14:creationId xmlns:p14="http://schemas.microsoft.com/office/powerpoint/2010/main" val="37810748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3" end="3"/>
                                            </p:txEl>
                                          </p:spTgt>
                                        </p:tgtEl>
                                      </p:cBhvr>
                                    </p:animEffect>
                                    <p:set>
                                      <p:cBhvr>
                                        <p:cTn id="13" dur="1" fill="hold">
                                          <p:stCondLst>
                                            <p:cond delay="499"/>
                                          </p:stCondLst>
                                        </p:cTn>
                                        <p:tgtEl>
                                          <p:spTgt spid="2">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5" end="5"/>
                                            </p:txEl>
                                          </p:spTgt>
                                        </p:tgtEl>
                                      </p:cBhvr>
                                    </p:animEffect>
                                    <p:set>
                                      <p:cBhvr>
                                        <p:cTn id="16" dur="1" fill="hold">
                                          <p:stCondLst>
                                            <p:cond delay="499"/>
                                          </p:stCondLst>
                                        </p:cTn>
                                        <p:tgtEl>
                                          <p:spTgt spid="2">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7" end="7"/>
                                            </p:txEl>
                                          </p:spTgt>
                                        </p:tgtEl>
                                      </p:cBhvr>
                                    </p:animEffect>
                                    <p:set>
                                      <p:cBhvr>
                                        <p:cTn id="19" dur="1" fill="hold">
                                          <p:stCondLst>
                                            <p:cond delay="499"/>
                                          </p:stCondLst>
                                        </p:cTn>
                                        <p:tgtEl>
                                          <p:spTgt spid="2">
                                            <p:txEl>
                                              <p:pRg st="7" end="7"/>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
                                            <p:txEl>
                                              <p:pRg st="9" end="9"/>
                                            </p:txEl>
                                          </p:spTgt>
                                        </p:tgtEl>
                                      </p:cBhvr>
                                    </p:animEffect>
                                    <p:set>
                                      <p:cBhvr>
                                        <p:cTn id="22" dur="1" fill="hold">
                                          <p:stCondLst>
                                            <p:cond delay="499"/>
                                          </p:stCondLst>
                                        </p:cTn>
                                        <p:tgtEl>
                                          <p:spTgt spid="2">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863417"/>
          </a:xfrm>
          <a:prstGeom prst="rect">
            <a:avLst/>
          </a:prstGeom>
          <a:blipFill>
            <a:blip r:embed="rId2">
              <a:alphaModFix amt="36000"/>
            </a:blip>
            <a:stretch>
              <a:fillRect/>
            </a:stretch>
          </a:blipFill>
        </p:spPr>
        <p:txBody>
          <a:bodyPr wrap="square" rtlCol="0">
            <a:spAutoFit/>
          </a:bodyPr>
          <a:lstStyle/>
          <a:p>
            <a:endParaRPr lang="fr-FR" sz="2400" dirty="0" smtClean="0"/>
          </a:p>
          <a:p>
            <a:r>
              <a:rPr lang="fr-FR" sz="3200" i="1" u="sng" dirty="0" smtClean="0">
                <a:solidFill>
                  <a:schemeClr val="accent1">
                    <a:lumMod val="75000"/>
                  </a:schemeClr>
                </a:solidFill>
              </a:rPr>
              <a:t>Architecte </a:t>
            </a:r>
            <a:r>
              <a:rPr lang="fr-FR" sz="3200" i="1" u="sng" dirty="0">
                <a:solidFill>
                  <a:schemeClr val="accent1">
                    <a:lumMod val="75000"/>
                  </a:schemeClr>
                </a:solidFill>
              </a:rPr>
              <a:t>en IA </a:t>
            </a:r>
            <a:r>
              <a:rPr lang="fr-FR" sz="3200" i="1" u="sng" dirty="0" smtClean="0">
                <a:solidFill>
                  <a:schemeClr val="accent1">
                    <a:lumMod val="75000"/>
                  </a:schemeClr>
                </a:solidFill>
              </a:rPr>
              <a:t>:</a:t>
            </a:r>
            <a:endParaRPr lang="fr-FR" sz="3200" dirty="0">
              <a:solidFill>
                <a:schemeClr val="accent1">
                  <a:lumMod val="75000"/>
                </a:schemeClr>
              </a:solidFill>
            </a:endParaRPr>
          </a:p>
          <a:p>
            <a:r>
              <a:rPr lang="fr-FR" sz="2400" dirty="0"/>
              <a:t>       Conception globale : Responsable de la conception globale du système d'IA, y compris l'infrastructure, l'architecture de données et l'intégration des composants</a:t>
            </a:r>
            <a:r>
              <a:rPr lang="fr-FR" sz="2400" dirty="0" smtClean="0"/>
              <a:t>.</a:t>
            </a:r>
          </a:p>
          <a:p>
            <a:endParaRPr lang="fr-FR" sz="2400" dirty="0"/>
          </a:p>
          <a:p>
            <a:r>
              <a:rPr lang="fr-FR" sz="2400" dirty="0"/>
              <a:t>       Planification stratégique : Définit la feuille de route technique, identifie les technologies et plateformes à utiliser, et assure l'alignement avec les objectifs commerciaux</a:t>
            </a:r>
            <a:r>
              <a:rPr lang="fr-FR" sz="2400" dirty="0" smtClean="0"/>
              <a:t>.</a:t>
            </a:r>
          </a:p>
          <a:p>
            <a:endParaRPr lang="fr-FR" sz="2400" dirty="0"/>
          </a:p>
          <a:p>
            <a:r>
              <a:rPr lang="fr-FR" sz="2400" dirty="0"/>
              <a:t>       Coordination des équipes : Travaille en étroite collaboration avec les équipes de développement, d'ingénierie, et autres parties prenantes pour assurer une intégration fluide et efficace</a:t>
            </a:r>
            <a:r>
              <a:rPr lang="fr-FR" sz="2400" dirty="0" smtClean="0"/>
              <a:t>.</a:t>
            </a:r>
          </a:p>
          <a:p>
            <a:endParaRPr lang="fr-FR" sz="2400" dirty="0"/>
          </a:p>
          <a:p>
            <a:r>
              <a:rPr lang="fr-FR" sz="2400" dirty="0"/>
              <a:t>       Garantie de qualité : S'assure que les solutions d'IA respectent les normes de qualité, de performance, et de </a:t>
            </a:r>
            <a:r>
              <a:rPr lang="fr-FR" sz="2400" dirty="0" smtClean="0"/>
              <a:t>sécurité</a:t>
            </a:r>
          </a:p>
          <a:p>
            <a:endParaRPr lang="fr-FR" sz="2400" dirty="0" smtClean="0"/>
          </a:p>
          <a:p>
            <a:endParaRPr lang="fr-FR" sz="2400" dirty="0"/>
          </a:p>
          <a:p>
            <a:endParaRPr lang="fr-FR" sz="2400" dirty="0" smtClean="0"/>
          </a:p>
          <a:p>
            <a:endParaRPr lang="fr-FR" sz="2400" dirty="0"/>
          </a:p>
        </p:txBody>
      </p:sp>
    </p:spTree>
    <p:extLst>
      <p:ext uri="{BB962C8B-B14F-4D97-AF65-F5344CB8AC3E}">
        <p14:creationId xmlns:p14="http://schemas.microsoft.com/office/powerpoint/2010/main" val="2898180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
                                            <p:txEl>
                                              <p:pRg st="4" end="4"/>
                                            </p:txEl>
                                          </p:spTgt>
                                        </p:tgtEl>
                                      </p:cBhvr>
                                    </p:animEffect>
                                    <p:set>
                                      <p:cBhvr>
                                        <p:cTn id="13" dur="1" fill="hold">
                                          <p:stCondLst>
                                            <p:cond delay="499"/>
                                          </p:stCondLst>
                                        </p:cTn>
                                        <p:tgtEl>
                                          <p:spTgt spid="2">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
                                            <p:txEl>
                                              <p:pRg st="6" end="6"/>
                                            </p:txEl>
                                          </p:spTgt>
                                        </p:tgtEl>
                                      </p:cBhvr>
                                    </p:animEffect>
                                    <p:set>
                                      <p:cBhvr>
                                        <p:cTn id="16" dur="1" fill="hold">
                                          <p:stCondLst>
                                            <p:cond delay="499"/>
                                          </p:stCondLst>
                                        </p:cTn>
                                        <p:tgtEl>
                                          <p:spTgt spid="2">
                                            <p:txEl>
                                              <p:pRg st="6" end="6"/>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
                                            <p:txEl>
                                              <p:pRg st="8" end="8"/>
                                            </p:txEl>
                                          </p:spTgt>
                                        </p:tgtEl>
                                      </p:cBhvr>
                                    </p:animEffect>
                                    <p:set>
                                      <p:cBhvr>
                                        <p:cTn id="19" dur="1" fill="hold">
                                          <p:stCondLst>
                                            <p:cond delay="499"/>
                                          </p:stCondLst>
                                        </p:cTn>
                                        <p:tgtEl>
                                          <p:spTgt spid="2">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909858"/>
          </a:xfrm>
          <a:prstGeom prst="rect">
            <a:avLst/>
          </a:prstGeom>
          <a:blipFill dpi="0" rotWithShape="1">
            <a:blip r:embed="rId2">
              <a:alphaModFix amt="38000"/>
            </a:blip>
            <a:srcRect/>
            <a:stretch>
              <a:fillRect/>
            </a:stretch>
          </a:blipFill>
        </p:spPr>
        <p:txBody>
          <a:bodyPr wrap="square" rtlCol="0">
            <a:spAutoFit/>
          </a:bodyPr>
          <a:lstStyle/>
          <a:p>
            <a:r>
              <a:rPr lang="fr-FR" sz="4000" b="1" dirty="0">
                <a:solidFill>
                  <a:schemeClr val="accent1">
                    <a:lumMod val="50000"/>
                  </a:schemeClr>
                </a:solidFill>
              </a:rPr>
              <a:t>PLAN DU PROJET </a:t>
            </a:r>
            <a:r>
              <a:rPr lang="fr-FR" sz="4000" b="1" dirty="0" smtClean="0">
                <a:solidFill>
                  <a:schemeClr val="accent1">
                    <a:lumMod val="50000"/>
                  </a:schemeClr>
                </a:solidFill>
              </a:rPr>
              <a:t>:</a:t>
            </a:r>
          </a:p>
          <a:p>
            <a:endParaRPr lang="fr-FR" sz="4000" b="1" dirty="0">
              <a:solidFill>
                <a:schemeClr val="accent1">
                  <a:lumMod val="50000"/>
                </a:schemeClr>
              </a:solidFill>
            </a:endParaRPr>
          </a:p>
          <a:p>
            <a:r>
              <a:rPr lang="fr-FR" sz="3200" b="1" dirty="0">
                <a:solidFill>
                  <a:schemeClr val="tx1">
                    <a:lumMod val="85000"/>
                    <a:lumOff val="15000"/>
                  </a:schemeClr>
                </a:solidFill>
              </a:rPr>
              <a:t>       </a:t>
            </a:r>
            <a:r>
              <a:rPr lang="fr-FR" sz="3200" b="1" dirty="0" smtClean="0">
                <a:solidFill>
                  <a:schemeClr val="tx1">
                    <a:lumMod val="85000"/>
                    <a:lumOff val="15000"/>
                  </a:schemeClr>
                </a:solidFill>
              </a:rPr>
              <a:t> </a:t>
            </a:r>
            <a:r>
              <a:rPr lang="fr-FR" sz="3200" b="1" i="1" dirty="0" smtClean="0">
                <a:solidFill>
                  <a:schemeClr val="tx1">
                    <a:lumMod val="85000"/>
                    <a:lumOff val="15000"/>
                  </a:schemeClr>
                </a:solidFill>
              </a:rPr>
              <a:t>1- Introduction</a:t>
            </a:r>
            <a:endParaRPr lang="fr-FR" sz="3200" b="1" i="1" dirty="0">
              <a:solidFill>
                <a:schemeClr val="tx1">
                  <a:lumMod val="85000"/>
                  <a:lumOff val="15000"/>
                </a:schemeClr>
              </a:solidFill>
            </a:endParaRPr>
          </a:p>
          <a:p>
            <a:r>
              <a:rPr lang="fr-FR" sz="3200" b="1" i="1" dirty="0">
                <a:solidFill>
                  <a:schemeClr val="tx1">
                    <a:lumMod val="85000"/>
                    <a:lumOff val="15000"/>
                  </a:schemeClr>
                </a:solidFill>
              </a:rPr>
              <a:t>        </a:t>
            </a:r>
            <a:r>
              <a:rPr lang="fr-FR" sz="3200" b="1" i="1" dirty="0" smtClean="0">
                <a:solidFill>
                  <a:schemeClr val="tx1">
                    <a:lumMod val="85000"/>
                    <a:lumOff val="15000"/>
                  </a:schemeClr>
                </a:solidFill>
              </a:rPr>
              <a:t>2- Mon </a:t>
            </a:r>
            <a:r>
              <a:rPr lang="fr-FR" sz="3200" b="1" i="1" dirty="0">
                <a:solidFill>
                  <a:schemeClr val="tx1">
                    <a:lumMod val="85000"/>
                    <a:lumOff val="15000"/>
                  </a:schemeClr>
                </a:solidFill>
              </a:rPr>
              <a:t>CV </a:t>
            </a:r>
          </a:p>
          <a:p>
            <a:r>
              <a:rPr lang="fr-FR" sz="3200" b="1" i="1" dirty="0">
                <a:solidFill>
                  <a:schemeClr val="tx1">
                    <a:lumMod val="85000"/>
                    <a:lumOff val="15000"/>
                  </a:schemeClr>
                </a:solidFill>
              </a:rPr>
              <a:t>        </a:t>
            </a:r>
            <a:r>
              <a:rPr lang="fr-FR" sz="3200" b="1" i="1" dirty="0" smtClean="0">
                <a:solidFill>
                  <a:schemeClr val="tx1">
                    <a:lumMod val="85000"/>
                    <a:lumOff val="15000"/>
                  </a:schemeClr>
                </a:solidFill>
              </a:rPr>
              <a:t>3- Présentation </a:t>
            </a:r>
            <a:r>
              <a:rPr lang="fr-FR" sz="3200" b="1" i="1" dirty="0">
                <a:solidFill>
                  <a:schemeClr val="tx1">
                    <a:lumMod val="85000"/>
                    <a:lumOff val="15000"/>
                  </a:schemeClr>
                </a:solidFill>
              </a:rPr>
              <a:t>de mon métier d’avenir</a:t>
            </a:r>
          </a:p>
          <a:p>
            <a:r>
              <a:rPr lang="fr-FR" sz="3200" b="1" i="1" dirty="0">
                <a:solidFill>
                  <a:schemeClr val="tx1">
                    <a:lumMod val="85000"/>
                    <a:lumOff val="15000"/>
                  </a:schemeClr>
                </a:solidFill>
              </a:rPr>
              <a:t>            a- C'est quoi un </a:t>
            </a:r>
            <a:r>
              <a:rPr lang="fr-FR" sz="3200" b="1" i="1" dirty="0" smtClean="0">
                <a:solidFill>
                  <a:schemeClr val="tx1">
                    <a:lumMod val="85000"/>
                    <a:lumOff val="15000"/>
                  </a:schemeClr>
                </a:solidFill>
              </a:rPr>
              <a:t>architecte en intelligence artificielle</a:t>
            </a:r>
            <a:r>
              <a:rPr lang="fr-FR" sz="3200" i="1" dirty="0" smtClean="0"/>
              <a:t>👨</a:t>
            </a:r>
            <a:r>
              <a:rPr lang="fr-FR" sz="3200" i="1" dirty="0"/>
              <a:t>‍</a:t>
            </a:r>
            <a:r>
              <a:rPr lang="fr-FR" sz="3200" i="1" dirty="0" smtClean="0"/>
              <a:t>💻</a:t>
            </a:r>
          </a:p>
          <a:p>
            <a:r>
              <a:rPr lang="fr-FR" sz="3200" b="1" i="1" dirty="0">
                <a:solidFill>
                  <a:schemeClr val="tx1">
                    <a:lumMod val="85000"/>
                    <a:lumOff val="15000"/>
                  </a:schemeClr>
                </a:solidFill>
              </a:rPr>
              <a:t> </a:t>
            </a:r>
            <a:r>
              <a:rPr lang="fr-FR" sz="3200" b="1" i="1" dirty="0" smtClean="0">
                <a:solidFill>
                  <a:schemeClr val="tx1">
                    <a:lumMod val="85000"/>
                    <a:lumOff val="15000"/>
                  </a:schemeClr>
                </a:solidFill>
              </a:rPr>
              <a:t>           b- Les compétences indispensables</a:t>
            </a:r>
            <a:endParaRPr lang="fr-FR" sz="3200" b="1" i="1" dirty="0">
              <a:solidFill>
                <a:schemeClr val="tx1">
                  <a:lumMod val="85000"/>
                  <a:lumOff val="15000"/>
                </a:schemeClr>
              </a:solidFill>
            </a:endParaRPr>
          </a:p>
          <a:p>
            <a:r>
              <a:rPr lang="fr-FR" sz="3200" b="1" i="1" dirty="0">
                <a:solidFill>
                  <a:schemeClr val="tx1">
                    <a:lumMod val="85000"/>
                    <a:lumOff val="15000"/>
                  </a:schemeClr>
                </a:solidFill>
              </a:rPr>
              <a:t>            </a:t>
            </a:r>
            <a:r>
              <a:rPr lang="fr-FR" sz="3200" b="1" i="1" dirty="0" smtClean="0">
                <a:solidFill>
                  <a:schemeClr val="tx1">
                    <a:lumMod val="85000"/>
                    <a:lumOff val="15000"/>
                  </a:schemeClr>
                </a:solidFill>
              </a:rPr>
              <a:t>c- les </a:t>
            </a:r>
            <a:r>
              <a:rPr lang="fr-FR" sz="3200" b="1" i="1" dirty="0">
                <a:solidFill>
                  <a:schemeClr val="tx1">
                    <a:lumMod val="85000"/>
                    <a:lumOff val="15000"/>
                  </a:schemeClr>
                </a:solidFill>
              </a:rPr>
              <a:t>défies</a:t>
            </a:r>
          </a:p>
          <a:p>
            <a:r>
              <a:rPr lang="fr-FR" sz="3200" b="1" i="1" dirty="0">
                <a:solidFill>
                  <a:schemeClr val="tx1">
                    <a:lumMod val="85000"/>
                    <a:lumOff val="15000"/>
                  </a:schemeClr>
                </a:solidFill>
              </a:rPr>
              <a:t>            </a:t>
            </a:r>
            <a:r>
              <a:rPr lang="fr-FR" sz="3200" b="1" i="1" dirty="0" smtClean="0">
                <a:solidFill>
                  <a:schemeClr val="tx1">
                    <a:lumMod val="85000"/>
                    <a:lumOff val="15000"/>
                  </a:schemeClr>
                </a:solidFill>
              </a:rPr>
              <a:t>d- les avantages</a:t>
            </a:r>
          </a:p>
          <a:p>
            <a:r>
              <a:rPr lang="fr-FR" sz="3200" b="1" i="1" dirty="0" smtClean="0">
                <a:solidFill>
                  <a:schemeClr val="accent1">
                    <a:lumMod val="50000"/>
                  </a:schemeClr>
                </a:solidFill>
              </a:rPr>
              <a:t>         </a:t>
            </a:r>
            <a:r>
              <a:rPr lang="fr-FR" sz="3200" b="1" i="1" dirty="0" smtClean="0">
                <a:solidFill>
                  <a:schemeClr val="tx1">
                    <a:lumMod val="85000"/>
                    <a:lumOff val="15000"/>
                  </a:schemeClr>
                </a:solidFill>
              </a:rPr>
              <a:t>4-la différence entre un architect IA et un ingénieur IA</a:t>
            </a:r>
          </a:p>
          <a:p>
            <a:r>
              <a:rPr lang="fr-FR" sz="3200" b="1" i="1" dirty="0" smtClean="0">
                <a:solidFill>
                  <a:schemeClr val="tx1">
                    <a:lumMod val="85000"/>
                    <a:lumOff val="15000"/>
                  </a:schemeClr>
                </a:solidFill>
              </a:rPr>
              <a:t>         5- Conclusion</a:t>
            </a:r>
            <a:endParaRPr lang="fr-FR" sz="3200" b="1" i="1" dirty="0">
              <a:solidFill>
                <a:schemeClr val="tx1">
                  <a:lumMod val="85000"/>
                  <a:lumOff val="15000"/>
                </a:schemeClr>
              </a:solidFill>
            </a:endParaRPr>
          </a:p>
          <a:p>
            <a:endParaRPr lang="fr-FR" sz="2000" b="1" dirty="0" smtClean="0">
              <a:solidFill>
                <a:schemeClr val="accent1">
                  <a:lumMod val="50000"/>
                </a:schemeClr>
              </a:solidFill>
            </a:endParaRPr>
          </a:p>
          <a:p>
            <a:endParaRPr lang="fr-FR" sz="2000" b="1" dirty="0">
              <a:solidFill>
                <a:schemeClr val="accent1">
                  <a:lumMod val="50000"/>
                </a:schemeClr>
              </a:solidFill>
            </a:endParaRPr>
          </a:p>
          <a:p>
            <a:endParaRPr lang="fr-FR" sz="2000" b="1" dirty="0" smtClean="0">
              <a:solidFill>
                <a:schemeClr val="accent1">
                  <a:lumMod val="50000"/>
                </a:schemeClr>
              </a:solidFill>
            </a:endParaRPr>
          </a:p>
          <a:p>
            <a:endParaRPr lang="fr-FR" sz="2000" b="1" dirty="0" smtClean="0">
              <a:solidFill>
                <a:schemeClr val="accent1">
                  <a:lumMod val="50000"/>
                </a:schemeClr>
              </a:solidFill>
            </a:endParaRPr>
          </a:p>
          <a:p>
            <a:endParaRPr lang="fr-FR" sz="2000" b="1" dirty="0">
              <a:solidFill>
                <a:schemeClr val="accent1">
                  <a:lumMod val="50000"/>
                </a:schemeClr>
              </a:solidFill>
            </a:endParaRPr>
          </a:p>
          <a:p>
            <a:endParaRPr lang="fr-FR" sz="2000" b="1" dirty="0" smtClean="0">
              <a:solidFill>
                <a:schemeClr val="accent1">
                  <a:lumMod val="50000"/>
                </a:schemeClr>
              </a:solidFill>
            </a:endParaRPr>
          </a:p>
          <a:p>
            <a:endParaRPr lang="fr-FR" sz="2000" b="1" dirty="0">
              <a:solidFill>
                <a:schemeClr val="accent1">
                  <a:lumMod val="50000"/>
                </a:schemeClr>
              </a:solidFill>
            </a:endParaRPr>
          </a:p>
        </p:txBody>
      </p:sp>
    </p:spTree>
    <p:extLst>
      <p:ext uri="{BB962C8B-B14F-4D97-AF65-F5344CB8AC3E}">
        <p14:creationId xmlns:p14="http://schemas.microsoft.com/office/powerpoint/2010/main" val="3483530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2">
                                            <p:txEl>
                                              <p:pRg st="2" end="2"/>
                                            </p:txEl>
                                          </p:spTgt>
                                        </p:tgtEl>
                                      </p:cBhvr>
                                    </p:animEffect>
                                    <p:anim calcmode="lin" valueType="num">
                                      <p:cBhvr>
                                        <p:cTn id="7" dur="1000"/>
                                        <p:tgtEl>
                                          <p:spTgt spid="2">
                                            <p:txEl>
                                              <p:pRg st="2" end="2"/>
                                            </p:txEl>
                                          </p:spTgt>
                                        </p:tgtEl>
                                        <p:attrNameLst>
                                          <p:attrName>ppt_x</p:attrName>
                                        </p:attrNameLst>
                                      </p:cBhvr>
                                      <p:tavLst>
                                        <p:tav tm="0">
                                          <p:val>
                                            <p:strVal val="ppt_x"/>
                                          </p:val>
                                        </p:tav>
                                        <p:tav tm="100000">
                                          <p:val>
                                            <p:strVal val="ppt_x"/>
                                          </p:val>
                                        </p:tav>
                                      </p:tavLst>
                                    </p:anim>
                                    <p:anim calcmode="lin" valueType="num">
                                      <p:cBhvr>
                                        <p:cTn id="8" dur="1000"/>
                                        <p:tgtEl>
                                          <p:spTgt spid="2">
                                            <p:txEl>
                                              <p:pRg st="2" end="2"/>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2">
                                            <p:txEl>
                                              <p:pRg st="2" end="2"/>
                                            </p:txEl>
                                          </p:spTgt>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2">
                                            <p:txEl>
                                              <p:pRg st="3" end="3"/>
                                            </p:txEl>
                                          </p:spTgt>
                                        </p:tgtEl>
                                      </p:cBhvr>
                                    </p:animEffect>
                                    <p:anim calcmode="lin" valueType="num">
                                      <p:cBhvr>
                                        <p:cTn id="12" dur="1000"/>
                                        <p:tgtEl>
                                          <p:spTgt spid="2">
                                            <p:txEl>
                                              <p:pRg st="3" end="3"/>
                                            </p:txEl>
                                          </p:spTgt>
                                        </p:tgtEl>
                                        <p:attrNameLst>
                                          <p:attrName>ppt_x</p:attrName>
                                        </p:attrNameLst>
                                      </p:cBhvr>
                                      <p:tavLst>
                                        <p:tav tm="0">
                                          <p:val>
                                            <p:strVal val="ppt_x"/>
                                          </p:val>
                                        </p:tav>
                                        <p:tav tm="100000">
                                          <p:val>
                                            <p:strVal val="ppt_x"/>
                                          </p:val>
                                        </p:tav>
                                      </p:tavLst>
                                    </p:anim>
                                    <p:anim calcmode="lin" valueType="num">
                                      <p:cBhvr>
                                        <p:cTn id="13" dur="1000"/>
                                        <p:tgtEl>
                                          <p:spTgt spid="2">
                                            <p:txEl>
                                              <p:pRg st="3" end="3"/>
                                            </p:txEl>
                                          </p:spTgt>
                                        </p:tgtEl>
                                        <p:attrNameLst>
                                          <p:attrName>ppt_y</p:attrName>
                                        </p:attrNameLst>
                                      </p:cBhvr>
                                      <p:tavLst>
                                        <p:tav tm="0">
                                          <p:val>
                                            <p:strVal val="ppt_y"/>
                                          </p:val>
                                        </p:tav>
                                        <p:tav tm="100000">
                                          <p:val>
                                            <p:strVal val="ppt_y+.1"/>
                                          </p:val>
                                        </p:tav>
                                      </p:tavLst>
                                    </p:anim>
                                    <p:set>
                                      <p:cBhvr>
                                        <p:cTn id="14" dur="1" fill="hold">
                                          <p:stCondLst>
                                            <p:cond delay="999"/>
                                          </p:stCondLst>
                                        </p:cTn>
                                        <p:tgtEl>
                                          <p:spTgt spid="2">
                                            <p:txEl>
                                              <p:pRg st="3" end="3"/>
                                            </p:txEl>
                                          </p:spTgt>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2">
                                            <p:txEl>
                                              <p:pRg st="4" end="4"/>
                                            </p:txEl>
                                          </p:spTgt>
                                        </p:tgtEl>
                                      </p:cBhvr>
                                    </p:animEffect>
                                    <p:anim calcmode="lin" valueType="num">
                                      <p:cBhvr>
                                        <p:cTn id="17" dur="1000"/>
                                        <p:tgtEl>
                                          <p:spTgt spid="2">
                                            <p:txEl>
                                              <p:pRg st="4" end="4"/>
                                            </p:txEl>
                                          </p:spTgt>
                                        </p:tgtEl>
                                        <p:attrNameLst>
                                          <p:attrName>ppt_x</p:attrName>
                                        </p:attrNameLst>
                                      </p:cBhvr>
                                      <p:tavLst>
                                        <p:tav tm="0">
                                          <p:val>
                                            <p:strVal val="ppt_x"/>
                                          </p:val>
                                        </p:tav>
                                        <p:tav tm="100000">
                                          <p:val>
                                            <p:strVal val="ppt_x"/>
                                          </p:val>
                                        </p:tav>
                                      </p:tavLst>
                                    </p:anim>
                                    <p:anim calcmode="lin" valueType="num">
                                      <p:cBhvr>
                                        <p:cTn id="18" dur="1000"/>
                                        <p:tgtEl>
                                          <p:spTgt spid="2">
                                            <p:txEl>
                                              <p:pRg st="4" end="4"/>
                                            </p:txEl>
                                          </p:spTgt>
                                        </p:tgtEl>
                                        <p:attrNameLst>
                                          <p:attrName>ppt_y</p:attrName>
                                        </p:attrNameLst>
                                      </p:cBhvr>
                                      <p:tavLst>
                                        <p:tav tm="0">
                                          <p:val>
                                            <p:strVal val="ppt_y"/>
                                          </p:val>
                                        </p:tav>
                                        <p:tav tm="100000">
                                          <p:val>
                                            <p:strVal val="ppt_y+.1"/>
                                          </p:val>
                                        </p:tav>
                                      </p:tavLst>
                                    </p:anim>
                                    <p:set>
                                      <p:cBhvr>
                                        <p:cTn id="19" dur="1" fill="hold">
                                          <p:stCondLst>
                                            <p:cond delay="999"/>
                                          </p:stCondLst>
                                        </p:cTn>
                                        <p:tgtEl>
                                          <p:spTgt spid="2">
                                            <p:txEl>
                                              <p:pRg st="4" end="4"/>
                                            </p:txEl>
                                          </p:spTgt>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2">
                                            <p:txEl>
                                              <p:pRg st="5" end="5"/>
                                            </p:txEl>
                                          </p:spTgt>
                                        </p:tgtEl>
                                      </p:cBhvr>
                                    </p:animEffect>
                                    <p:anim calcmode="lin" valueType="num">
                                      <p:cBhvr>
                                        <p:cTn id="22" dur="1000"/>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p:tgtEl>
                                          <p:spTgt spid="2">
                                            <p:txEl>
                                              <p:pRg st="5" end="5"/>
                                            </p:txEl>
                                          </p:spTgt>
                                        </p:tgtEl>
                                        <p:attrNameLst>
                                          <p:attrName>ppt_y</p:attrName>
                                        </p:attrNameLst>
                                      </p:cBhvr>
                                      <p:tavLst>
                                        <p:tav tm="0">
                                          <p:val>
                                            <p:strVal val="ppt_y"/>
                                          </p:val>
                                        </p:tav>
                                        <p:tav tm="100000">
                                          <p:val>
                                            <p:strVal val="ppt_y+.1"/>
                                          </p:val>
                                        </p:tav>
                                      </p:tavLst>
                                    </p:anim>
                                    <p:set>
                                      <p:cBhvr>
                                        <p:cTn id="24" dur="1" fill="hold">
                                          <p:stCondLst>
                                            <p:cond delay="999"/>
                                          </p:stCondLst>
                                        </p:cTn>
                                        <p:tgtEl>
                                          <p:spTgt spid="2">
                                            <p:txEl>
                                              <p:pRg st="5" end="5"/>
                                            </p:txEl>
                                          </p:spTgt>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000"/>
                                        <p:tgtEl>
                                          <p:spTgt spid="2">
                                            <p:txEl>
                                              <p:pRg st="6" end="6"/>
                                            </p:txEl>
                                          </p:spTgt>
                                        </p:tgtEl>
                                      </p:cBhvr>
                                    </p:animEffect>
                                    <p:anim calcmode="lin" valueType="num">
                                      <p:cBhvr>
                                        <p:cTn id="27" dur="1000"/>
                                        <p:tgtEl>
                                          <p:spTgt spid="2">
                                            <p:txEl>
                                              <p:pRg st="6" end="6"/>
                                            </p:txEl>
                                          </p:spTgt>
                                        </p:tgtEl>
                                        <p:attrNameLst>
                                          <p:attrName>ppt_x</p:attrName>
                                        </p:attrNameLst>
                                      </p:cBhvr>
                                      <p:tavLst>
                                        <p:tav tm="0">
                                          <p:val>
                                            <p:strVal val="ppt_x"/>
                                          </p:val>
                                        </p:tav>
                                        <p:tav tm="100000">
                                          <p:val>
                                            <p:strVal val="ppt_x"/>
                                          </p:val>
                                        </p:tav>
                                      </p:tavLst>
                                    </p:anim>
                                    <p:anim calcmode="lin" valueType="num">
                                      <p:cBhvr>
                                        <p:cTn id="28" dur="1000"/>
                                        <p:tgtEl>
                                          <p:spTgt spid="2">
                                            <p:txEl>
                                              <p:pRg st="6" end="6"/>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2">
                                            <p:txEl>
                                              <p:pRg st="6" end="6"/>
                                            </p:txEl>
                                          </p:spTgt>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2">
                                            <p:txEl>
                                              <p:pRg st="7" end="7"/>
                                            </p:txEl>
                                          </p:spTgt>
                                        </p:tgtEl>
                                      </p:cBhvr>
                                    </p:animEffect>
                                    <p:anim calcmode="lin" valueType="num">
                                      <p:cBhvr>
                                        <p:cTn id="32" dur="1000"/>
                                        <p:tgtEl>
                                          <p:spTgt spid="2">
                                            <p:txEl>
                                              <p:pRg st="7" end="7"/>
                                            </p:txEl>
                                          </p:spTgt>
                                        </p:tgtEl>
                                        <p:attrNameLst>
                                          <p:attrName>ppt_x</p:attrName>
                                        </p:attrNameLst>
                                      </p:cBhvr>
                                      <p:tavLst>
                                        <p:tav tm="0">
                                          <p:val>
                                            <p:strVal val="ppt_x"/>
                                          </p:val>
                                        </p:tav>
                                        <p:tav tm="100000">
                                          <p:val>
                                            <p:strVal val="ppt_x"/>
                                          </p:val>
                                        </p:tav>
                                      </p:tavLst>
                                    </p:anim>
                                    <p:anim calcmode="lin" valueType="num">
                                      <p:cBhvr>
                                        <p:cTn id="33" dur="1000"/>
                                        <p:tgtEl>
                                          <p:spTgt spid="2">
                                            <p:txEl>
                                              <p:pRg st="7" end="7"/>
                                            </p:txEl>
                                          </p:spTgt>
                                        </p:tgtEl>
                                        <p:attrNameLst>
                                          <p:attrName>ppt_y</p:attrName>
                                        </p:attrNameLst>
                                      </p:cBhvr>
                                      <p:tavLst>
                                        <p:tav tm="0">
                                          <p:val>
                                            <p:strVal val="ppt_y"/>
                                          </p:val>
                                        </p:tav>
                                        <p:tav tm="100000">
                                          <p:val>
                                            <p:strVal val="ppt_y+.1"/>
                                          </p:val>
                                        </p:tav>
                                      </p:tavLst>
                                    </p:anim>
                                    <p:set>
                                      <p:cBhvr>
                                        <p:cTn id="34" dur="1" fill="hold">
                                          <p:stCondLst>
                                            <p:cond delay="999"/>
                                          </p:stCondLst>
                                        </p:cTn>
                                        <p:tgtEl>
                                          <p:spTgt spid="2">
                                            <p:txEl>
                                              <p:pRg st="7" end="7"/>
                                            </p:txEl>
                                          </p:spTgt>
                                        </p:tgtEl>
                                        <p:attrNameLst>
                                          <p:attrName>style.visibility</p:attrName>
                                        </p:attrNameLst>
                                      </p:cBhvr>
                                      <p:to>
                                        <p:strVal val="hidden"/>
                                      </p:to>
                                    </p:set>
                                  </p:childTnLst>
                                </p:cTn>
                              </p:par>
                              <p:par>
                                <p:cTn id="35" presetID="42" presetClass="exit" presetSubtype="0" fill="hold" nodeType="withEffect">
                                  <p:stCondLst>
                                    <p:cond delay="0"/>
                                  </p:stCondLst>
                                  <p:childTnLst>
                                    <p:animEffect transition="out" filter="fade">
                                      <p:cBhvr>
                                        <p:cTn id="36" dur="1000"/>
                                        <p:tgtEl>
                                          <p:spTgt spid="2">
                                            <p:txEl>
                                              <p:pRg st="8" end="8"/>
                                            </p:txEl>
                                          </p:spTgt>
                                        </p:tgtEl>
                                      </p:cBhvr>
                                    </p:animEffect>
                                    <p:anim calcmode="lin" valueType="num">
                                      <p:cBhvr>
                                        <p:cTn id="37" dur="1000"/>
                                        <p:tgtEl>
                                          <p:spTgt spid="2">
                                            <p:txEl>
                                              <p:pRg st="8" end="8"/>
                                            </p:txEl>
                                          </p:spTgt>
                                        </p:tgtEl>
                                        <p:attrNameLst>
                                          <p:attrName>ppt_x</p:attrName>
                                        </p:attrNameLst>
                                      </p:cBhvr>
                                      <p:tavLst>
                                        <p:tav tm="0">
                                          <p:val>
                                            <p:strVal val="ppt_x"/>
                                          </p:val>
                                        </p:tav>
                                        <p:tav tm="100000">
                                          <p:val>
                                            <p:strVal val="ppt_x"/>
                                          </p:val>
                                        </p:tav>
                                      </p:tavLst>
                                    </p:anim>
                                    <p:anim calcmode="lin" valueType="num">
                                      <p:cBhvr>
                                        <p:cTn id="38" dur="1000"/>
                                        <p:tgtEl>
                                          <p:spTgt spid="2">
                                            <p:txEl>
                                              <p:pRg st="8" end="8"/>
                                            </p:txEl>
                                          </p:spTgt>
                                        </p:tgtEl>
                                        <p:attrNameLst>
                                          <p:attrName>ppt_y</p:attrName>
                                        </p:attrNameLst>
                                      </p:cBhvr>
                                      <p:tavLst>
                                        <p:tav tm="0">
                                          <p:val>
                                            <p:strVal val="ppt_y"/>
                                          </p:val>
                                        </p:tav>
                                        <p:tav tm="100000">
                                          <p:val>
                                            <p:strVal val="ppt_y+.1"/>
                                          </p:val>
                                        </p:tav>
                                      </p:tavLst>
                                    </p:anim>
                                    <p:set>
                                      <p:cBhvr>
                                        <p:cTn id="39" dur="1" fill="hold">
                                          <p:stCondLst>
                                            <p:cond delay="999"/>
                                          </p:stCondLst>
                                        </p:cTn>
                                        <p:tgtEl>
                                          <p:spTgt spid="2">
                                            <p:txEl>
                                              <p:pRg st="8" end="8"/>
                                            </p:txEl>
                                          </p:spTgt>
                                        </p:tgtEl>
                                        <p:attrNameLst>
                                          <p:attrName>style.visibility</p:attrName>
                                        </p:attrNameLst>
                                      </p:cBhvr>
                                      <p:to>
                                        <p:strVal val="hidden"/>
                                      </p:to>
                                    </p:set>
                                  </p:childTnLst>
                                </p:cTn>
                              </p:par>
                              <p:par>
                                <p:cTn id="40" presetID="42" presetClass="exit" presetSubtype="0" fill="hold" nodeType="withEffect">
                                  <p:stCondLst>
                                    <p:cond delay="0"/>
                                  </p:stCondLst>
                                  <p:childTnLst>
                                    <p:animEffect transition="out" filter="fade">
                                      <p:cBhvr>
                                        <p:cTn id="41" dur="1000"/>
                                        <p:tgtEl>
                                          <p:spTgt spid="2">
                                            <p:txEl>
                                              <p:pRg st="9" end="9"/>
                                            </p:txEl>
                                          </p:spTgt>
                                        </p:tgtEl>
                                      </p:cBhvr>
                                    </p:animEffect>
                                    <p:anim calcmode="lin" valueType="num">
                                      <p:cBhvr>
                                        <p:cTn id="42" dur="1000"/>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p:tgtEl>
                                          <p:spTgt spid="2">
                                            <p:txEl>
                                              <p:pRg st="9" end="9"/>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2">
                                            <p:txEl>
                                              <p:pRg st="9" end="9"/>
                                            </p:txEl>
                                          </p:spTgt>
                                        </p:tgtEl>
                                        <p:attrNameLst>
                                          <p:attrName>style.visibility</p:attrName>
                                        </p:attrNameLst>
                                      </p:cBhvr>
                                      <p:to>
                                        <p:strVal val="hidden"/>
                                      </p:to>
                                    </p:set>
                                  </p:childTnLst>
                                </p:cTn>
                              </p:par>
                              <p:par>
                                <p:cTn id="45" presetID="42" presetClass="exit" presetSubtype="0" fill="hold" nodeType="withEffect">
                                  <p:stCondLst>
                                    <p:cond delay="0"/>
                                  </p:stCondLst>
                                  <p:childTnLst>
                                    <p:animEffect transition="out" filter="fade">
                                      <p:cBhvr>
                                        <p:cTn id="46" dur="1000"/>
                                        <p:tgtEl>
                                          <p:spTgt spid="2">
                                            <p:txEl>
                                              <p:pRg st="10" end="10"/>
                                            </p:txEl>
                                          </p:spTgt>
                                        </p:tgtEl>
                                      </p:cBhvr>
                                    </p:animEffect>
                                    <p:anim calcmode="lin" valueType="num">
                                      <p:cBhvr>
                                        <p:cTn id="47" dur="1000"/>
                                        <p:tgtEl>
                                          <p:spTgt spid="2">
                                            <p:txEl>
                                              <p:pRg st="10" end="10"/>
                                            </p:txEl>
                                          </p:spTgt>
                                        </p:tgtEl>
                                        <p:attrNameLst>
                                          <p:attrName>ppt_x</p:attrName>
                                        </p:attrNameLst>
                                      </p:cBhvr>
                                      <p:tavLst>
                                        <p:tav tm="0">
                                          <p:val>
                                            <p:strVal val="ppt_x"/>
                                          </p:val>
                                        </p:tav>
                                        <p:tav tm="100000">
                                          <p:val>
                                            <p:strVal val="ppt_x"/>
                                          </p:val>
                                        </p:tav>
                                      </p:tavLst>
                                    </p:anim>
                                    <p:anim calcmode="lin" valueType="num">
                                      <p:cBhvr>
                                        <p:cTn id="48" dur="1000"/>
                                        <p:tgtEl>
                                          <p:spTgt spid="2">
                                            <p:txEl>
                                              <p:pRg st="10" end="1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2">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71000"/>
          </a:blip>
          <a:stretch>
            <a:fillRect/>
          </a:stretch>
        </a:blipFill>
        <a:effectLst/>
      </p:bgPr>
    </p:bg>
    <p:spTree>
      <p:nvGrpSpPr>
        <p:cNvPr id="1" name=""/>
        <p:cNvGrpSpPr/>
        <p:nvPr/>
      </p:nvGrpSpPr>
      <p:grpSpPr>
        <a:xfrm>
          <a:off x="0" y="0"/>
          <a:ext cx="0" cy="0"/>
          <a:chOff x="0" y="0"/>
          <a:chExt cx="0" cy="0"/>
        </a:xfrm>
      </p:grpSpPr>
      <p:sp>
        <p:nvSpPr>
          <p:cNvPr id="2" name="ZoneTexte 1"/>
          <p:cNvSpPr txBox="1"/>
          <p:nvPr/>
        </p:nvSpPr>
        <p:spPr>
          <a:xfrm>
            <a:off x="0" y="0"/>
            <a:ext cx="12192000" cy="2092881"/>
          </a:xfrm>
          <a:prstGeom prst="rect">
            <a:avLst/>
          </a:prstGeom>
          <a:noFill/>
        </p:spPr>
        <p:txBody>
          <a:bodyPr wrap="square" rtlCol="0">
            <a:spAutoFit/>
          </a:bodyPr>
          <a:lstStyle/>
          <a:p>
            <a:endParaRPr lang="fr-FR" dirty="0" smtClean="0"/>
          </a:p>
          <a:p>
            <a:r>
              <a:rPr lang="fr-FR" dirty="0"/>
              <a:t> </a:t>
            </a:r>
            <a:r>
              <a:rPr lang="fr-FR" dirty="0" smtClean="0"/>
              <a:t>    </a:t>
            </a:r>
            <a:r>
              <a:rPr lang="fr-FR" sz="2800" dirty="0" smtClean="0"/>
              <a:t>    En résumé</a:t>
            </a:r>
            <a:r>
              <a:rPr lang="fr-FR" sz="2800" dirty="0"/>
              <a:t>, l'ingénieur en IA se concentre principalement sur l'aspect technique et pratique du développement de modèles d'IA, tandis que l'architecte en IA adopte une vision plus globale et stratégique, orchestrant la conception et l'implémentation de systèmes d'IA complets.</a:t>
            </a:r>
          </a:p>
        </p:txBody>
      </p:sp>
      <p:sp>
        <p:nvSpPr>
          <p:cNvPr id="3" name="Flèche droite 2"/>
          <p:cNvSpPr/>
          <p:nvPr/>
        </p:nvSpPr>
        <p:spPr>
          <a:xfrm>
            <a:off x="14748" y="353961"/>
            <a:ext cx="530942" cy="486697"/>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4191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1" end="1"/>
                                            </p:txEl>
                                          </p:spTgt>
                                        </p:tgtEl>
                                      </p:cBhvr>
                                    </p:animEffect>
                                    <p:set>
                                      <p:cBhvr>
                                        <p:cTn id="7"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832640"/>
          </a:xfrm>
          <a:prstGeom prst="rect">
            <a:avLst/>
          </a:prstGeom>
          <a:blipFill>
            <a:blip r:embed="rId2">
              <a:alphaModFix amt="37000"/>
            </a:blip>
            <a:stretch>
              <a:fillRect/>
            </a:stretch>
          </a:blipFill>
        </p:spPr>
        <p:txBody>
          <a:bodyPr wrap="square" rtlCol="0">
            <a:spAutoFit/>
          </a:bodyPr>
          <a:lstStyle/>
          <a:p>
            <a:r>
              <a:rPr lang="fr-FR" sz="3200" dirty="0">
                <a:solidFill>
                  <a:schemeClr val="accent1">
                    <a:lumMod val="75000"/>
                  </a:schemeClr>
                </a:solidFill>
              </a:rPr>
              <a:t>5-Conclusion </a:t>
            </a:r>
          </a:p>
          <a:p>
            <a:endParaRPr lang="fr-FR" dirty="0"/>
          </a:p>
          <a:p>
            <a:r>
              <a:rPr lang="fr-FR" sz="2800" dirty="0"/>
              <a:t>   Le métier d'architecte en intelligence artificielle est un domaine dynamique qui nécessite une combinaison de compétences techniques avancées et de capacités de conception stratégique. Ces professionnels jouent un rôle crucial dans la création et l'intégration de solutions IA innovantes dans divers secteurs, allant de la santé à la finance. Les perspectives de carrière sont prometteuses, avec une demande croissante pour des experts capables de naviguer dans les complexités des systèmes d'IA et de les aligner sur les objectifs organisationnels . En somme, devenir architecte IA est une voie de carrière enrichissante et en évolution constante, offrant des opportunités d'innovation et de développement professionnel continu.</a:t>
            </a:r>
          </a:p>
          <a:p>
            <a:endParaRPr lang="fr-FR" dirty="0" smtClean="0"/>
          </a:p>
          <a:p>
            <a:endParaRPr lang="fr-FR" dirty="0"/>
          </a:p>
          <a:p>
            <a:endParaRPr lang="fr-FR" dirty="0" smtClean="0"/>
          </a:p>
          <a:p>
            <a:endParaRPr lang="fr-FR" dirty="0"/>
          </a:p>
          <a:p>
            <a:endParaRPr lang="fr-FR" dirty="0"/>
          </a:p>
          <a:p>
            <a:endParaRPr lang="fr-FR" dirty="0"/>
          </a:p>
        </p:txBody>
      </p:sp>
    </p:spTree>
    <p:extLst>
      <p:ext uri="{BB962C8B-B14F-4D97-AF65-F5344CB8AC3E}">
        <p14:creationId xmlns:p14="http://schemas.microsoft.com/office/powerpoint/2010/main" val="41909203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201972"/>
          </a:xfrm>
          <a:prstGeom prst="rect">
            <a:avLst/>
          </a:prstGeom>
          <a:blipFill dpi="0" rotWithShape="1">
            <a:blip r:embed="rId2">
              <a:alphaModFix amt="30000"/>
            </a:blip>
            <a:srcRect/>
            <a:stretch>
              <a:fillRect/>
            </a:stretch>
          </a:blipFill>
        </p:spPr>
        <p:txBody>
          <a:bodyPr wrap="square" rtlCol="0">
            <a:spAutoFit/>
          </a:bodyPr>
          <a:lstStyle/>
          <a:p>
            <a:pPr algn="ctr"/>
            <a:endParaRPr lang="fr-FR" sz="6600" i="1" dirty="0" smtClean="0"/>
          </a:p>
          <a:p>
            <a:pPr algn="ctr"/>
            <a:endParaRPr lang="fr-FR" sz="6600" i="1" dirty="0"/>
          </a:p>
          <a:p>
            <a:pPr algn="ctr"/>
            <a:r>
              <a:rPr lang="fr-FR" sz="6600" i="1" dirty="0" smtClean="0">
                <a:solidFill>
                  <a:schemeClr val="accent5">
                    <a:lumMod val="75000"/>
                  </a:schemeClr>
                </a:solidFill>
              </a:rPr>
              <a:t>MERCI POUR  VOTRE ATTENTION </a:t>
            </a:r>
            <a:endParaRPr lang="fr-FR" sz="6600" i="1" dirty="0">
              <a:solidFill>
                <a:schemeClr val="accent5">
                  <a:lumMod val="75000"/>
                </a:schemeClr>
              </a:solidFill>
            </a:endParaRPr>
          </a:p>
          <a:p>
            <a:pPr algn="ctr"/>
            <a:endParaRPr lang="fr-FR" sz="6600" i="1" dirty="0" smtClean="0"/>
          </a:p>
          <a:p>
            <a:pPr algn="ctr"/>
            <a:endParaRPr lang="fr-FR" sz="6600" i="1" dirty="0" smtClean="0"/>
          </a:p>
          <a:p>
            <a:pPr algn="ctr"/>
            <a:endParaRPr lang="fr-FR" sz="6600" i="1" dirty="0"/>
          </a:p>
          <a:p>
            <a:pPr algn="ctr"/>
            <a:endParaRPr lang="fr-FR" sz="6600" i="1" dirty="0"/>
          </a:p>
        </p:txBody>
      </p:sp>
    </p:spTree>
    <p:extLst>
      <p:ext uri="{BB962C8B-B14F-4D97-AF65-F5344CB8AC3E}">
        <p14:creationId xmlns:p14="http://schemas.microsoft.com/office/powerpoint/2010/main" val="308506543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617196"/>
          </a:xfrm>
          <a:prstGeom prst="rect">
            <a:avLst/>
          </a:prstGeom>
          <a:blipFill dpi="0" rotWithShape="1">
            <a:blip r:embed="rId2">
              <a:alphaModFix amt="36000"/>
            </a:blip>
            <a:srcRect/>
            <a:stretch>
              <a:fillRect/>
            </a:stretch>
          </a:blipFill>
        </p:spPr>
        <p:txBody>
          <a:bodyPr wrap="square" rtlCol="0">
            <a:spAutoFit/>
          </a:bodyPr>
          <a:lstStyle/>
          <a:p>
            <a:r>
              <a:rPr lang="fr-FR" dirty="0" smtClean="0"/>
              <a:t>   </a:t>
            </a:r>
            <a:r>
              <a:rPr lang="fr-FR" sz="4800" dirty="0" smtClean="0">
                <a:solidFill>
                  <a:schemeClr val="accent1">
                    <a:lumMod val="75000"/>
                  </a:schemeClr>
                </a:solidFill>
              </a:rPr>
              <a:t>1-introduction</a:t>
            </a:r>
            <a:r>
              <a:rPr lang="fr-FR" sz="5400" dirty="0" smtClean="0">
                <a:solidFill>
                  <a:schemeClr val="accent1">
                    <a:lumMod val="75000"/>
                  </a:schemeClr>
                </a:solidFill>
              </a:rPr>
              <a:t> : </a:t>
            </a:r>
          </a:p>
          <a:p>
            <a:endParaRPr lang="fr-FR" dirty="0" smtClean="0"/>
          </a:p>
          <a:p>
            <a:r>
              <a:rPr lang="fr-FR" sz="3200" dirty="0" smtClean="0"/>
              <a:t>    Dans </a:t>
            </a:r>
            <a:r>
              <a:rPr lang="fr-FR" sz="3200" dirty="0"/>
              <a:t>un monde où la technologie évolue à une vitesse fulgurante, le métier d'architecte en intelligence artificielle se distingue par son rôle crucial dans la conception et la mise en œuvre de systèmes intelligents. Ces professionnels sont au cœur de l'innovation, combinant expertise technique et vision stratégique pour créer des solutions qui transforment notre quotidien. À travers ce projet, nous allons explorer les facettes de ce métier d'avenir, les compétences indispensables pour exceller, les défis à relever, et les avantages qui en découlent. </a:t>
            </a:r>
          </a:p>
          <a:p>
            <a:endParaRPr lang="fr-FR" sz="3200" dirty="0" smtClean="0"/>
          </a:p>
          <a:p>
            <a:endParaRPr lang="fr-FR" sz="3200" dirty="0" smtClean="0"/>
          </a:p>
          <a:p>
            <a:endParaRPr lang="fr-FR" sz="3200" dirty="0"/>
          </a:p>
        </p:txBody>
      </p:sp>
    </p:spTree>
    <p:extLst>
      <p:ext uri="{BB962C8B-B14F-4D97-AF65-F5344CB8AC3E}">
        <p14:creationId xmlns:p14="http://schemas.microsoft.com/office/powerpoint/2010/main" val="4282867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
                                            <p:txEl>
                                              <p:pRg st="2" end="2"/>
                                            </p:txEl>
                                          </p:spTgt>
                                        </p:tgtEl>
                                      </p:cBhvr>
                                    </p:animEffect>
                                    <p:set>
                                      <p:cBhvr>
                                        <p:cTn id="10"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0"/>
            <a:ext cx="12192000" cy="6832640"/>
          </a:xfrm>
          <a:prstGeom prst="rect">
            <a:avLst/>
          </a:prstGeom>
          <a:blipFill dpi="0" rotWithShape="1">
            <a:blip r:embed="rId2">
              <a:alphaModFix amt="25000"/>
            </a:blip>
            <a:srcRect/>
            <a:stretch>
              <a:fillRect/>
            </a:stretch>
          </a:blipFill>
        </p:spPr>
        <p:txBody>
          <a:bodyPr wrap="square" rtlCol="0">
            <a:spAutoFit/>
          </a:bodyPr>
          <a:lstStyle/>
          <a:p>
            <a:pPr algn="ctr"/>
            <a:r>
              <a:rPr lang="fr-FR" dirty="0" smtClean="0"/>
              <a:t>    </a:t>
            </a:r>
          </a:p>
          <a:p>
            <a:pPr algn="ctr"/>
            <a:endParaRPr lang="fr-FR" dirty="0" smtClean="0"/>
          </a:p>
          <a:p>
            <a:pPr algn="ctr"/>
            <a:endParaRPr lang="fr-FR" sz="3200" dirty="0"/>
          </a:p>
          <a:p>
            <a:pPr algn="ctr"/>
            <a:endParaRPr lang="fr-FR" sz="3200" dirty="0"/>
          </a:p>
          <a:p>
            <a:r>
              <a:rPr lang="fr-FR" sz="2800" dirty="0" smtClean="0"/>
              <a:t>  </a:t>
            </a:r>
            <a:endParaRPr lang="fr-FR" sz="2800" dirty="0"/>
          </a:p>
          <a:p>
            <a:r>
              <a:rPr lang="fr-FR" sz="2800" dirty="0" smtClean="0"/>
              <a:t>                                                           </a:t>
            </a:r>
            <a:r>
              <a:rPr lang="fr-FR" sz="3600" dirty="0" smtClean="0"/>
              <a:t>Mariem </a:t>
            </a:r>
            <a:r>
              <a:rPr lang="fr-FR" sz="3600" dirty="0"/>
              <a:t>Nahal</a:t>
            </a:r>
          </a:p>
          <a:p>
            <a:endParaRPr lang="fr-FR" sz="2800" dirty="0" smtClean="0"/>
          </a:p>
          <a:p>
            <a:r>
              <a:rPr lang="fr-FR" sz="3200" dirty="0" smtClean="0"/>
              <a:t>  </a:t>
            </a:r>
            <a:r>
              <a:rPr lang="fr-FR" sz="3200" i="1" dirty="0" smtClean="0">
                <a:solidFill>
                  <a:schemeClr val="accent5">
                    <a:lumMod val="75000"/>
                  </a:schemeClr>
                </a:solidFill>
              </a:rPr>
              <a:t>Age :</a:t>
            </a:r>
            <a:r>
              <a:rPr lang="fr-FR" sz="3200" dirty="0" smtClean="0">
                <a:solidFill>
                  <a:schemeClr val="accent5">
                    <a:lumMod val="75000"/>
                  </a:schemeClr>
                </a:solidFill>
              </a:rPr>
              <a:t> </a:t>
            </a:r>
            <a:r>
              <a:rPr lang="fr-FR" sz="3200" dirty="0" smtClean="0"/>
              <a:t>19 ans</a:t>
            </a:r>
          </a:p>
          <a:p>
            <a:r>
              <a:rPr lang="fr-FR" sz="3200" dirty="0" smtClean="0"/>
              <a:t>  </a:t>
            </a:r>
            <a:r>
              <a:rPr lang="fr-FR" sz="3200" i="1" dirty="0" smtClean="0">
                <a:solidFill>
                  <a:schemeClr val="accent5">
                    <a:lumMod val="75000"/>
                  </a:schemeClr>
                </a:solidFill>
              </a:rPr>
              <a:t>Situation familiale : </a:t>
            </a:r>
            <a:r>
              <a:rPr lang="fr-FR" sz="3200" dirty="0" smtClean="0"/>
              <a:t>célibataire</a:t>
            </a:r>
          </a:p>
          <a:p>
            <a:r>
              <a:rPr lang="fr-FR" sz="3200" dirty="0" smtClean="0"/>
              <a:t>  </a:t>
            </a:r>
            <a:r>
              <a:rPr lang="fr-FR" sz="3200" i="1" dirty="0" smtClean="0">
                <a:solidFill>
                  <a:schemeClr val="accent5">
                    <a:lumMod val="75000"/>
                  </a:schemeClr>
                </a:solidFill>
              </a:rPr>
              <a:t>Adresse :</a:t>
            </a:r>
            <a:r>
              <a:rPr lang="fr-FR" sz="3200" dirty="0" smtClean="0">
                <a:solidFill>
                  <a:schemeClr val="accent5">
                    <a:lumMod val="75000"/>
                  </a:schemeClr>
                </a:solidFill>
              </a:rPr>
              <a:t> </a:t>
            </a:r>
            <a:r>
              <a:rPr lang="fr-FR" sz="3200" dirty="0" smtClean="0"/>
              <a:t>Route de la corniche, Bizerte, 7000</a:t>
            </a:r>
          </a:p>
          <a:p>
            <a:r>
              <a:rPr lang="fr-FR" sz="3200" i="1" dirty="0" smtClean="0"/>
              <a:t>  </a:t>
            </a:r>
            <a:r>
              <a:rPr lang="fr-FR" sz="3200" i="1" dirty="0" smtClean="0">
                <a:solidFill>
                  <a:schemeClr val="accent5">
                    <a:lumMod val="75000"/>
                  </a:schemeClr>
                </a:solidFill>
              </a:rPr>
              <a:t>Numéro de téléphone : </a:t>
            </a:r>
            <a:r>
              <a:rPr lang="fr-FR" sz="3200" dirty="0" smtClean="0"/>
              <a:t>+216 29 684 391 </a:t>
            </a:r>
          </a:p>
          <a:p>
            <a:r>
              <a:rPr lang="fr-FR" sz="3200" dirty="0" smtClean="0"/>
              <a:t>  </a:t>
            </a:r>
            <a:r>
              <a:rPr lang="fr-FR" sz="3200" i="1" dirty="0" smtClean="0">
                <a:solidFill>
                  <a:schemeClr val="accent5">
                    <a:lumMod val="75000"/>
                  </a:schemeClr>
                </a:solidFill>
              </a:rPr>
              <a:t>Adresse mail : </a:t>
            </a:r>
            <a:r>
              <a:rPr lang="fr-FR" sz="3200" dirty="0" smtClean="0">
                <a:hlinkClick r:id="rId3"/>
              </a:rPr>
              <a:t>mariemnahal@isgb.ucar.tn</a:t>
            </a:r>
            <a:endParaRPr lang="fr-FR" sz="3200" dirty="0" smtClean="0"/>
          </a:p>
          <a:p>
            <a:r>
              <a:rPr lang="fr-FR" sz="3200" i="1" dirty="0" smtClean="0"/>
              <a:t>  </a:t>
            </a:r>
            <a:r>
              <a:rPr lang="fr-FR" sz="3200" i="1" dirty="0" smtClean="0">
                <a:solidFill>
                  <a:schemeClr val="accent5">
                    <a:lumMod val="75000"/>
                  </a:schemeClr>
                </a:solidFill>
              </a:rPr>
              <a:t>Nationalité :</a:t>
            </a:r>
            <a:r>
              <a:rPr lang="fr-FR" sz="3200" i="1" dirty="0" smtClean="0"/>
              <a:t> </a:t>
            </a:r>
            <a:r>
              <a:rPr lang="fr-FR" sz="3200" dirty="0" smtClean="0"/>
              <a:t>Tunisienne </a:t>
            </a:r>
            <a:endParaRPr lang="fr-FR" sz="2800" dirty="0" smtClean="0"/>
          </a:p>
          <a:p>
            <a:endParaRPr lang="fr-FR" dirty="0" smtClean="0"/>
          </a:p>
          <a:p>
            <a:endParaRPr lang="fr-FR" dirty="0" smtClean="0"/>
          </a:p>
          <a:p>
            <a:endParaRPr lang="fr-FR" dirty="0"/>
          </a:p>
        </p:txBody>
      </p:sp>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76735" y="0"/>
            <a:ext cx="1725561" cy="2153265"/>
          </a:xfrm>
          <a:prstGeom prst="rect">
            <a:avLst/>
          </a:prstGeom>
        </p:spPr>
      </p:pic>
    </p:spTree>
    <p:extLst>
      <p:ext uri="{BB962C8B-B14F-4D97-AF65-F5344CB8AC3E}">
        <p14:creationId xmlns:p14="http://schemas.microsoft.com/office/powerpoint/2010/main" val="292133490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6801862"/>
          </a:xfrm>
          <a:prstGeom prst="rect">
            <a:avLst/>
          </a:prstGeom>
          <a:blipFill dpi="0" rotWithShape="1">
            <a:blip r:embed="rId2">
              <a:alphaModFix amt="28000"/>
            </a:blip>
            <a:srcRect/>
            <a:stretch>
              <a:fillRect/>
            </a:stretch>
          </a:blipFill>
        </p:spPr>
        <p:txBody>
          <a:bodyPr wrap="square" rtlCol="0">
            <a:spAutoFit/>
          </a:bodyPr>
          <a:lstStyle/>
          <a:p>
            <a:r>
              <a:rPr lang="fr-FR" sz="3600" u="sng" dirty="0" smtClean="0"/>
              <a:t>Cursus universitaire :</a:t>
            </a:r>
          </a:p>
          <a:p>
            <a:endParaRPr lang="fr-FR" dirty="0" smtClean="0"/>
          </a:p>
          <a:p>
            <a:r>
              <a:rPr lang="fr-FR" sz="2800" dirty="0" smtClean="0"/>
              <a:t> 2024/2025 : Deuxième année licence en informatique de gestion ( spécialité                 Business intelligence )</a:t>
            </a:r>
          </a:p>
          <a:p>
            <a:r>
              <a:rPr lang="fr-FR" sz="2800" dirty="0" smtClean="0"/>
              <a:t>                        institut supérieur de gestion de Bizerte</a:t>
            </a:r>
          </a:p>
          <a:p>
            <a:endParaRPr lang="fr-FR" sz="2800" dirty="0" smtClean="0"/>
          </a:p>
          <a:p>
            <a:r>
              <a:rPr lang="fr-FR" sz="2800" dirty="0" smtClean="0"/>
              <a:t>2023/2024 : première année licence en informatique de gestion (tronc commun)</a:t>
            </a:r>
          </a:p>
          <a:p>
            <a:r>
              <a:rPr lang="fr-FR" sz="2800" dirty="0" smtClean="0"/>
              <a:t>                       Ecole supérieur des sciences economiques et de commerce Tunis</a:t>
            </a:r>
          </a:p>
          <a:p>
            <a:r>
              <a:rPr lang="fr-FR" sz="2800" dirty="0"/>
              <a:t> </a:t>
            </a:r>
            <a:r>
              <a:rPr lang="fr-FR" sz="2800" dirty="0" smtClean="0"/>
              <a:t>                      mention bien</a:t>
            </a:r>
          </a:p>
          <a:p>
            <a:endParaRPr lang="fr-FR" sz="2800" dirty="0"/>
          </a:p>
          <a:p>
            <a:r>
              <a:rPr lang="fr-FR" sz="2800" dirty="0" smtClean="0"/>
              <a:t> 2022/2023 : Baccalauréat </a:t>
            </a:r>
            <a:r>
              <a:rPr lang="fr-FR" sz="2800" dirty="0"/>
              <a:t>e</a:t>
            </a:r>
            <a:r>
              <a:rPr lang="fr-FR" sz="2800" dirty="0" smtClean="0"/>
              <a:t>conomie et gestion</a:t>
            </a:r>
          </a:p>
          <a:p>
            <a:r>
              <a:rPr lang="fr-FR" sz="2800" dirty="0"/>
              <a:t> </a:t>
            </a:r>
            <a:r>
              <a:rPr lang="fr-FR" sz="2800" dirty="0" smtClean="0"/>
              <a:t>                      lycée Bach Hamba Bizerte</a:t>
            </a:r>
          </a:p>
          <a:p>
            <a:r>
              <a:rPr lang="fr-FR" sz="2800" dirty="0"/>
              <a:t> </a:t>
            </a:r>
            <a:r>
              <a:rPr lang="fr-FR" sz="2800" dirty="0" smtClean="0"/>
              <a:t>                      mention bien</a:t>
            </a:r>
          </a:p>
          <a:p>
            <a:endParaRPr lang="fr-FR" sz="2800" dirty="0"/>
          </a:p>
          <a:p>
            <a:endParaRPr lang="fr-FR" sz="2800" dirty="0" smtClean="0"/>
          </a:p>
          <a:p>
            <a:endParaRPr lang="fr-FR" dirty="0"/>
          </a:p>
        </p:txBody>
      </p:sp>
    </p:spTree>
    <p:extLst>
      <p:ext uri="{BB962C8B-B14F-4D97-AF65-F5344CB8AC3E}">
        <p14:creationId xmlns:p14="http://schemas.microsoft.com/office/powerpoint/2010/main" val="308008990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109639"/>
          </a:xfrm>
          <a:prstGeom prst="rect">
            <a:avLst/>
          </a:prstGeom>
          <a:blipFill dpi="0" rotWithShape="1">
            <a:blip r:embed="rId2">
              <a:alphaModFix amt="30000"/>
            </a:blip>
            <a:srcRect/>
            <a:stretch>
              <a:fillRect/>
            </a:stretch>
          </a:blipFill>
        </p:spPr>
        <p:txBody>
          <a:bodyPr wrap="square" rtlCol="0">
            <a:spAutoFit/>
          </a:bodyPr>
          <a:lstStyle/>
          <a:p>
            <a:r>
              <a:rPr lang="fr-FR" sz="3600" u="sng" dirty="0" smtClean="0"/>
              <a:t>Expériences professionnelles :</a:t>
            </a:r>
          </a:p>
          <a:p>
            <a:endParaRPr lang="fr-FR" sz="3600" u="sng" dirty="0" smtClean="0"/>
          </a:p>
          <a:p>
            <a:r>
              <a:rPr lang="fr-FR" sz="2800" dirty="0" smtClean="0"/>
              <a:t>Août2024 </a:t>
            </a:r>
            <a:r>
              <a:rPr lang="fr-FR" sz="2800" dirty="0"/>
              <a:t>: </a:t>
            </a:r>
            <a:r>
              <a:rPr lang="fr-FR" sz="2800" dirty="0" smtClean="0"/>
              <a:t> + Stagiaire</a:t>
            </a:r>
          </a:p>
          <a:p>
            <a:r>
              <a:rPr lang="fr-FR" sz="2800" dirty="0"/>
              <a:t> </a:t>
            </a:r>
            <a:r>
              <a:rPr lang="fr-FR" sz="2800" dirty="0" smtClean="0"/>
              <a:t>                     +Société  Tunisienne des industries de Raffinage (STIR) , activités</a:t>
            </a:r>
          </a:p>
          <a:p>
            <a:r>
              <a:rPr lang="fr-FR" sz="2800" dirty="0"/>
              <a:t> </a:t>
            </a:r>
            <a:r>
              <a:rPr lang="fr-FR" sz="2800" dirty="0" smtClean="0"/>
              <a:t>                     pétroliers . </a:t>
            </a:r>
          </a:p>
          <a:p>
            <a:r>
              <a:rPr lang="fr-FR" sz="2800" dirty="0"/>
              <a:t>                    </a:t>
            </a:r>
            <a:r>
              <a:rPr lang="fr-FR" sz="2800" dirty="0" smtClean="0"/>
              <a:t>  + </a:t>
            </a:r>
            <a:r>
              <a:rPr lang="fr-FR" sz="2800" dirty="0"/>
              <a:t>Inventaire , Acquisition de connaissances sur l'exercice du </a:t>
            </a:r>
            <a:endParaRPr lang="fr-FR" sz="2800" dirty="0" smtClean="0"/>
          </a:p>
          <a:p>
            <a:r>
              <a:rPr lang="fr-FR" sz="2800" dirty="0"/>
              <a:t> </a:t>
            </a:r>
            <a:r>
              <a:rPr lang="fr-FR" sz="2800" dirty="0" smtClean="0"/>
              <a:t>                      département informatique . </a:t>
            </a:r>
          </a:p>
          <a:p>
            <a:endParaRPr lang="fr-FR" sz="2800" dirty="0"/>
          </a:p>
          <a:p>
            <a:r>
              <a:rPr lang="fr-FR" sz="3200" u="sng" dirty="0" smtClean="0"/>
              <a:t>Formation :</a:t>
            </a:r>
          </a:p>
          <a:p>
            <a:endParaRPr lang="fr-FR" sz="3200" u="sng" dirty="0" smtClean="0"/>
          </a:p>
          <a:p>
            <a:r>
              <a:rPr lang="fr-FR" sz="2800" dirty="0" smtClean="0"/>
              <a:t>Août 2024 </a:t>
            </a:r>
            <a:r>
              <a:rPr lang="fr-FR" sz="2800" dirty="0"/>
              <a:t>: Certification en IA Générative, Microsoft</a:t>
            </a:r>
            <a:endParaRPr lang="fr-FR" sz="2800" dirty="0" smtClean="0"/>
          </a:p>
          <a:p>
            <a:r>
              <a:rPr lang="fr-FR" sz="2800" dirty="0" smtClean="0"/>
              <a:t>Juin 2024 : Certification en Marketing inbound</a:t>
            </a:r>
            <a:r>
              <a:rPr lang="fr-FR" sz="2800" dirty="0"/>
              <a:t>, </a:t>
            </a:r>
            <a:r>
              <a:rPr lang="fr-FR" sz="2800" dirty="0" smtClean="0"/>
              <a:t>HubSpot </a:t>
            </a:r>
            <a:r>
              <a:rPr lang="fr-FR" sz="2800" dirty="0"/>
              <a:t>academy</a:t>
            </a:r>
          </a:p>
          <a:p>
            <a:endParaRPr lang="fr-FR" sz="2800" dirty="0" smtClean="0"/>
          </a:p>
          <a:p>
            <a:r>
              <a:rPr lang="fr-FR" sz="2800" dirty="0" smtClean="0"/>
              <a:t> </a:t>
            </a:r>
          </a:p>
          <a:p>
            <a:r>
              <a:rPr lang="fr-FR" dirty="0"/>
              <a:t> </a:t>
            </a:r>
            <a:r>
              <a:rPr lang="fr-FR" dirty="0" smtClean="0"/>
              <a:t>                    </a:t>
            </a:r>
          </a:p>
          <a:p>
            <a:r>
              <a:rPr lang="fr-FR" dirty="0" smtClean="0"/>
              <a:t> </a:t>
            </a:r>
            <a:endParaRPr lang="fr-FR" dirty="0"/>
          </a:p>
        </p:txBody>
      </p:sp>
    </p:spTree>
    <p:extLst>
      <p:ext uri="{BB962C8B-B14F-4D97-AF65-F5344CB8AC3E}">
        <p14:creationId xmlns:p14="http://schemas.microsoft.com/office/powerpoint/2010/main" val="278856200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12192000" cy="7171194"/>
          </a:xfrm>
          <a:prstGeom prst="rect">
            <a:avLst/>
          </a:prstGeom>
          <a:blipFill>
            <a:blip r:embed="rId2">
              <a:alphaModFix amt="38000"/>
            </a:blip>
            <a:stretch>
              <a:fillRect/>
            </a:stretch>
          </a:blipFill>
        </p:spPr>
        <p:txBody>
          <a:bodyPr wrap="square" rtlCol="0">
            <a:spAutoFit/>
          </a:bodyPr>
          <a:lstStyle/>
          <a:p>
            <a:r>
              <a:rPr lang="fr-FR" sz="3200" u="sng" dirty="0" smtClean="0"/>
              <a:t>Langues </a:t>
            </a:r>
            <a:r>
              <a:rPr lang="fr-FR" sz="2800" dirty="0" smtClean="0"/>
              <a:t>: Français (courant)</a:t>
            </a:r>
          </a:p>
          <a:p>
            <a:r>
              <a:rPr lang="fr-FR" sz="2800" dirty="0" smtClean="0"/>
              <a:t>                    Anglais(intermédiaire)</a:t>
            </a:r>
          </a:p>
          <a:p>
            <a:r>
              <a:rPr lang="fr-FR" sz="2800" dirty="0" smtClean="0"/>
              <a:t>                    Arabe (langue maternelle)</a:t>
            </a:r>
          </a:p>
          <a:p>
            <a:endParaRPr lang="fr-FR" sz="2800" dirty="0" smtClean="0"/>
          </a:p>
          <a:p>
            <a:r>
              <a:rPr lang="fr-FR" sz="3200" u="sng" dirty="0" smtClean="0"/>
              <a:t>Outils bureautiques de windows </a:t>
            </a:r>
            <a:r>
              <a:rPr lang="fr-FR" sz="3200" dirty="0" smtClean="0"/>
              <a:t>:</a:t>
            </a:r>
            <a:r>
              <a:rPr lang="fr-FR" sz="2800" dirty="0" smtClean="0"/>
              <a:t> Word</a:t>
            </a:r>
          </a:p>
          <a:p>
            <a:r>
              <a:rPr lang="fr-FR" sz="2800" dirty="0"/>
              <a:t> </a:t>
            </a:r>
            <a:r>
              <a:rPr lang="fr-FR" sz="2800" dirty="0" smtClean="0"/>
              <a:t>                                                                    Excel</a:t>
            </a:r>
          </a:p>
          <a:p>
            <a:r>
              <a:rPr lang="fr-FR" sz="2800" dirty="0"/>
              <a:t> </a:t>
            </a:r>
            <a:r>
              <a:rPr lang="fr-FR" sz="2800" dirty="0" smtClean="0"/>
              <a:t>                                                                    PowerPoint</a:t>
            </a:r>
          </a:p>
          <a:p>
            <a:r>
              <a:rPr lang="fr-FR" sz="2800" dirty="0"/>
              <a:t> </a:t>
            </a:r>
            <a:r>
              <a:rPr lang="fr-FR" sz="2800" dirty="0" smtClean="0"/>
              <a:t>                                                                    Access</a:t>
            </a:r>
          </a:p>
          <a:p>
            <a:endParaRPr lang="fr-FR" sz="2800" dirty="0" smtClean="0"/>
          </a:p>
          <a:p>
            <a:r>
              <a:rPr lang="fr-FR" sz="3200" u="sng" dirty="0" smtClean="0"/>
              <a:t>Langages de programmation </a:t>
            </a:r>
            <a:r>
              <a:rPr lang="fr-FR" sz="3200" dirty="0" smtClean="0"/>
              <a:t>:  </a:t>
            </a:r>
            <a:r>
              <a:rPr lang="fr-FR" sz="2800" dirty="0" smtClean="0"/>
              <a:t>java</a:t>
            </a:r>
          </a:p>
          <a:p>
            <a:r>
              <a:rPr lang="fr-FR" sz="2800" dirty="0"/>
              <a:t> </a:t>
            </a:r>
            <a:r>
              <a:rPr lang="fr-FR" sz="2800" dirty="0" smtClean="0"/>
              <a:t>                                                              C</a:t>
            </a:r>
          </a:p>
          <a:p>
            <a:r>
              <a:rPr lang="fr-FR" sz="2800" dirty="0"/>
              <a:t> </a:t>
            </a:r>
            <a:r>
              <a:rPr lang="fr-FR" sz="2800" dirty="0" smtClean="0"/>
              <a:t>                                                              C#</a:t>
            </a:r>
          </a:p>
          <a:p>
            <a:endParaRPr lang="fr-FR" sz="2800" dirty="0" smtClean="0"/>
          </a:p>
          <a:p>
            <a:r>
              <a:rPr lang="fr-FR" sz="3200" u="sng" dirty="0" smtClean="0"/>
              <a:t>Langages de balise </a:t>
            </a:r>
            <a:r>
              <a:rPr lang="fr-FR" sz="3200" dirty="0" smtClean="0"/>
              <a:t>:  </a:t>
            </a:r>
            <a:r>
              <a:rPr lang="fr-FR" sz="2800" dirty="0" smtClean="0"/>
              <a:t>html/CSS</a:t>
            </a:r>
          </a:p>
          <a:p>
            <a:r>
              <a:rPr lang="fr-FR" sz="2800" dirty="0"/>
              <a:t> </a:t>
            </a:r>
            <a:r>
              <a:rPr lang="fr-FR" sz="2800" dirty="0" smtClean="0"/>
              <a:t>                                                      </a:t>
            </a:r>
            <a:r>
              <a:rPr lang="fr-FR" sz="2800" u="sng" dirty="0" smtClean="0"/>
              <a:t>                                                       </a:t>
            </a:r>
          </a:p>
          <a:p>
            <a:endParaRPr lang="fr-FR" sz="2800"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214" y="1584959"/>
            <a:ext cx="3767327" cy="1853185"/>
          </a:xfrm>
          <a:prstGeom prst="rect">
            <a:avLst/>
          </a:prstGeom>
          <a:ln>
            <a:noFill/>
          </a:ln>
          <a:effectLst>
            <a:softEdge rad="112500"/>
          </a:effectLst>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5213" y="3585597"/>
            <a:ext cx="3767327" cy="1693539"/>
          </a:xfrm>
          <a:prstGeom prst="rect">
            <a:avLst/>
          </a:prstGeom>
          <a:ln>
            <a:noFill/>
          </a:ln>
          <a:effectLst>
            <a:softEdge rad="112500"/>
          </a:effectLst>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212" y="5279136"/>
            <a:ext cx="3767327" cy="1426464"/>
          </a:xfrm>
          <a:prstGeom prst="rect">
            <a:avLst/>
          </a:prstGeom>
          <a:ln>
            <a:noFill/>
          </a:ln>
          <a:effectLst>
            <a:softEdge rad="112500"/>
          </a:effectLst>
        </p:spPr>
      </p:pic>
    </p:spTree>
    <p:extLst>
      <p:ext uri="{BB962C8B-B14F-4D97-AF65-F5344CB8AC3E}">
        <p14:creationId xmlns:p14="http://schemas.microsoft.com/office/powerpoint/2010/main" val="144061557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0" y="0"/>
            <a:ext cx="12192000" cy="6678751"/>
          </a:xfrm>
          <a:prstGeom prst="rect">
            <a:avLst/>
          </a:prstGeom>
          <a:blipFill>
            <a:blip r:embed="rId2">
              <a:alphaModFix amt="38000"/>
            </a:blip>
            <a:stretch>
              <a:fillRect/>
            </a:stretch>
          </a:blipFill>
        </p:spPr>
        <p:txBody>
          <a:bodyPr wrap="square" rtlCol="0">
            <a:spAutoFit/>
          </a:bodyPr>
          <a:lstStyle/>
          <a:p>
            <a:endParaRPr lang="fr-FR" sz="3200" u="sng" dirty="0" smtClean="0"/>
          </a:p>
          <a:p>
            <a:r>
              <a:rPr lang="fr-FR" sz="3200" u="sng" dirty="0" smtClean="0"/>
              <a:t>Centres d'Intérêt </a:t>
            </a:r>
            <a:r>
              <a:rPr lang="fr-FR" dirty="0" smtClean="0"/>
              <a:t>:  </a:t>
            </a:r>
            <a:r>
              <a:rPr lang="fr-FR" sz="2800" dirty="0" smtClean="0"/>
              <a:t>Loisir </a:t>
            </a:r>
          </a:p>
          <a:p>
            <a:r>
              <a:rPr lang="fr-FR" sz="2800" dirty="0"/>
              <a:t> </a:t>
            </a:r>
            <a:r>
              <a:rPr lang="fr-FR" sz="2800" dirty="0" smtClean="0"/>
              <a:t>                                    Création de contenu</a:t>
            </a:r>
          </a:p>
          <a:p>
            <a:r>
              <a:rPr lang="fr-FR" sz="2800" dirty="0"/>
              <a:t> </a:t>
            </a:r>
            <a:r>
              <a:rPr lang="fr-FR" sz="2800" dirty="0" smtClean="0"/>
              <a:t>                                    Voyage</a:t>
            </a:r>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a:p>
          <a:p>
            <a:endParaRPr lang="fr-FR" sz="2800" dirty="0" smtClean="0"/>
          </a:p>
          <a:p>
            <a:endParaRPr lang="fr-FR" sz="2800" dirty="0" smtClean="0"/>
          </a:p>
        </p:txBody>
      </p:sp>
    </p:spTree>
    <p:extLst>
      <p:ext uri="{BB962C8B-B14F-4D97-AF65-F5344CB8AC3E}">
        <p14:creationId xmlns:p14="http://schemas.microsoft.com/office/powerpoint/2010/main" val="168728355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6924973"/>
          </a:xfrm>
          <a:prstGeom prst="rect">
            <a:avLst/>
          </a:prstGeom>
          <a:blipFill dpi="0" rotWithShape="1">
            <a:blip r:embed="rId2">
              <a:alphaModFix amt="36000"/>
            </a:blip>
            <a:srcRect/>
            <a:stretch>
              <a:fillRect/>
            </a:stretch>
          </a:blipFill>
        </p:spPr>
        <p:txBody>
          <a:bodyPr wrap="square" rtlCol="0">
            <a:spAutoFit/>
          </a:bodyPr>
          <a:lstStyle/>
          <a:p>
            <a:r>
              <a:rPr lang="fr-FR" sz="4800" dirty="0">
                <a:solidFill>
                  <a:schemeClr val="accent1">
                    <a:lumMod val="75000"/>
                  </a:schemeClr>
                </a:solidFill>
              </a:rPr>
              <a:t>3</a:t>
            </a:r>
            <a:r>
              <a:rPr lang="fr-FR" sz="4800" dirty="0" smtClean="0">
                <a:solidFill>
                  <a:schemeClr val="accent1">
                    <a:lumMod val="75000"/>
                  </a:schemeClr>
                </a:solidFill>
              </a:rPr>
              <a:t>-Presentation</a:t>
            </a:r>
            <a:r>
              <a:rPr lang="fr-FR" sz="4400" dirty="0" smtClean="0">
                <a:solidFill>
                  <a:schemeClr val="accent1">
                    <a:lumMod val="75000"/>
                  </a:schemeClr>
                </a:solidFill>
              </a:rPr>
              <a:t> de mon métier d’avenir :</a:t>
            </a:r>
            <a:endParaRPr lang="fr-FR" dirty="0" smtClean="0"/>
          </a:p>
          <a:p>
            <a:r>
              <a:rPr lang="fr-FR" dirty="0" smtClean="0"/>
              <a:t>         </a:t>
            </a:r>
            <a:r>
              <a:rPr lang="fr-FR" sz="3200" dirty="0" smtClean="0">
                <a:solidFill>
                  <a:schemeClr val="bg2">
                    <a:lumMod val="50000"/>
                  </a:schemeClr>
                </a:solidFill>
              </a:rPr>
              <a:t>a- </a:t>
            </a:r>
            <a:r>
              <a:rPr lang="fr-FR" sz="3200" dirty="0">
                <a:solidFill>
                  <a:schemeClr val="bg2">
                    <a:lumMod val="50000"/>
                  </a:schemeClr>
                </a:solidFill>
              </a:rPr>
              <a:t>C'est quoi un architecte en intelligence </a:t>
            </a:r>
            <a:r>
              <a:rPr lang="fr-FR" sz="3200" dirty="0" smtClean="0">
                <a:solidFill>
                  <a:schemeClr val="bg2">
                    <a:lumMod val="50000"/>
                  </a:schemeClr>
                </a:solidFill>
              </a:rPr>
              <a:t>artificielle</a:t>
            </a:r>
          </a:p>
          <a:p>
            <a:r>
              <a:rPr lang="fr-FR" sz="2400" dirty="0"/>
              <a:t>  </a:t>
            </a:r>
            <a:r>
              <a:rPr lang="fr-FR" sz="2800" dirty="0"/>
              <a:t>Un architecte en intelligence artificielle (IA) est un expert technique chargé de concevoir et de développer des systèmes d'IA complexes. </a:t>
            </a:r>
            <a:r>
              <a:rPr lang="fr-FR" sz="2800" dirty="0" smtClean="0"/>
              <a:t>Il </a:t>
            </a:r>
            <a:r>
              <a:rPr lang="fr-FR" sz="2800" dirty="0"/>
              <a:t>joue un rôle clé dans la création d'architectures robustes et évolutives pour les applications d'IA. </a:t>
            </a:r>
            <a:endParaRPr lang="fr-FR" sz="2800" dirty="0" smtClean="0"/>
          </a:p>
          <a:p>
            <a:endParaRPr lang="fr-FR" sz="2800" dirty="0"/>
          </a:p>
          <a:p>
            <a:r>
              <a:rPr lang="fr-FR" sz="2800" dirty="0"/>
              <a:t> </a:t>
            </a:r>
            <a:r>
              <a:rPr lang="fr-FR" sz="2800" dirty="0" smtClean="0"/>
              <a:t>     Voici </a:t>
            </a:r>
            <a:r>
              <a:rPr lang="fr-FR" sz="2800" dirty="0"/>
              <a:t>quelques-unes des responsabilités principales d'un architecte en IA </a:t>
            </a:r>
            <a:r>
              <a:rPr lang="fr-FR" sz="2800" dirty="0" smtClean="0"/>
              <a:t>:</a:t>
            </a:r>
          </a:p>
          <a:p>
            <a:r>
              <a:rPr lang="fr-FR" sz="2800" u="sng" dirty="0"/>
              <a:t>*</a:t>
            </a:r>
            <a:r>
              <a:rPr lang="fr-FR" sz="2800" u="sng" dirty="0" smtClean="0"/>
              <a:t>Conception </a:t>
            </a:r>
            <a:r>
              <a:rPr lang="fr-FR" sz="2800" u="sng" dirty="0"/>
              <a:t>de l'architecture </a:t>
            </a:r>
            <a:r>
              <a:rPr lang="fr-FR" sz="2800" u="sng" dirty="0" smtClean="0"/>
              <a:t>:</a:t>
            </a:r>
          </a:p>
          <a:p>
            <a:r>
              <a:rPr lang="fr-FR" sz="2800" dirty="0"/>
              <a:t> </a:t>
            </a:r>
            <a:r>
              <a:rPr lang="fr-FR" sz="2800" dirty="0" smtClean="0"/>
              <a:t>  Élaborer </a:t>
            </a:r>
            <a:r>
              <a:rPr lang="fr-FR" sz="2800" dirty="0"/>
              <a:t>des plans détaillés pour les systèmes d'IA, en tenant compte des besoins spécifiques de l'entreprise ou du </a:t>
            </a:r>
            <a:r>
              <a:rPr lang="fr-FR" sz="2800" dirty="0" smtClean="0"/>
              <a:t>projet . Définir </a:t>
            </a:r>
            <a:r>
              <a:rPr lang="fr-FR" sz="2800" dirty="0"/>
              <a:t>les composants nécessaires, tels que les bases de données, les algorithmes d'apprentissage, les interfaces utilisateur et les systèmes de déploiement</a:t>
            </a:r>
            <a:r>
              <a:rPr lang="fr-FR" sz="2800" dirty="0" smtClean="0"/>
              <a:t>.</a:t>
            </a:r>
          </a:p>
          <a:p>
            <a:endParaRPr lang="fr-FR" sz="2800" dirty="0"/>
          </a:p>
          <a:p>
            <a:endParaRPr lang="fr-FR" sz="2800" dirty="0" smtClean="0"/>
          </a:p>
          <a:p>
            <a:endParaRPr lang="fr-FR" sz="2800" dirty="0" smtClean="0"/>
          </a:p>
        </p:txBody>
      </p:sp>
    </p:spTree>
    <p:extLst>
      <p:ext uri="{BB962C8B-B14F-4D97-AF65-F5344CB8AC3E}">
        <p14:creationId xmlns:p14="http://schemas.microsoft.com/office/powerpoint/2010/main" val="196544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4" end="4"/>
                                            </p:txEl>
                                          </p:spTgt>
                                        </p:tgtEl>
                                      </p:cBhvr>
                                    </p:animEffect>
                                    <p:set>
                                      <p:cBhvr>
                                        <p:cTn id="16" dur="1" fill="hold">
                                          <p:stCondLst>
                                            <p:cond delay="499"/>
                                          </p:stCondLst>
                                        </p:cTn>
                                        <p:tgtEl>
                                          <p:spTgt spid="4">
                                            <p:txEl>
                                              <p:pRg st="4" end="4"/>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
                                            <p:txEl>
                                              <p:pRg st="5" end="5"/>
                                            </p:txEl>
                                          </p:spTgt>
                                        </p:tgtEl>
                                      </p:cBhvr>
                                    </p:animEffect>
                                    <p:set>
                                      <p:cBhvr>
                                        <p:cTn id="19" dur="1" fill="hold">
                                          <p:stCondLst>
                                            <p:cond delay="499"/>
                                          </p:stCondLst>
                                        </p:cTn>
                                        <p:tgtEl>
                                          <p:spTgt spid="4">
                                            <p:txEl>
                                              <p:pRg st="5" end="5"/>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xEl>
                                              <p:pRg st="6" end="6"/>
                                            </p:txEl>
                                          </p:spTgt>
                                        </p:tgtEl>
                                      </p:cBhvr>
                                    </p:animEffect>
                                    <p:set>
                                      <p:cBhvr>
                                        <p:cTn id="22"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1779</Words>
  <Application>Microsoft Office PowerPoint</Application>
  <PresentationFormat>Grand écran</PresentationFormat>
  <Paragraphs>253</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Arial Black</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41</cp:revision>
  <dcterms:created xsi:type="dcterms:W3CDTF">2024-11-30T15:37:39Z</dcterms:created>
  <dcterms:modified xsi:type="dcterms:W3CDTF">2024-12-02T10:36:16Z</dcterms:modified>
</cp:coreProperties>
</file>