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87" r:id="rId2"/>
    <p:sldId id="310" r:id="rId3"/>
    <p:sldId id="286" r:id="rId4"/>
    <p:sldId id="257" r:id="rId5"/>
    <p:sldId id="260" r:id="rId6"/>
    <p:sldId id="259" r:id="rId7"/>
    <p:sldId id="261" r:id="rId8"/>
    <p:sldId id="262" r:id="rId9"/>
    <p:sldId id="264" r:id="rId10"/>
    <p:sldId id="265" r:id="rId11"/>
    <p:sldId id="266" r:id="rId12"/>
    <p:sldId id="267" r:id="rId13"/>
    <p:sldId id="269" r:id="rId14"/>
    <p:sldId id="270" r:id="rId15"/>
    <p:sldId id="273" r:id="rId16"/>
    <p:sldId id="274" r:id="rId17"/>
    <p:sldId id="272" r:id="rId18"/>
    <p:sldId id="271" r:id="rId19"/>
    <p:sldId id="275" r:id="rId20"/>
    <p:sldId id="280" r:id="rId21"/>
    <p:sldId id="279" r:id="rId22"/>
    <p:sldId id="281" r:id="rId23"/>
    <p:sldId id="277" r:id="rId24"/>
    <p:sldId id="282" r:id="rId25"/>
    <p:sldId id="283" r:id="rId26"/>
    <p:sldId id="285" r:id="rId27"/>
    <p:sldId id="284" r:id="rId28"/>
    <p:sldId id="288" r:id="rId29"/>
    <p:sldId id="290" r:id="rId30"/>
    <p:sldId id="291" r:id="rId31"/>
    <p:sldId id="293" r:id="rId32"/>
    <p:sldId id="294" r:id="rId33"/>
    <p:sldId id="296" r:id="rId34"/>
    <p:sldId id="303" r:id="rId35"/>
    <p:sldId id="304" r:id="rId36"/>
    <p:sldId id="295" r:id="rId37"/>
    <p:sldId id="305" r:id="rId38"/>
    <p:sldId id="298" r:id="rId39"/>
    <p:sldId id="302" r:id="rId40"/>
    <p:sldId id="306" r:id="rId41"/>
    <p:sldId id="308" r:id="rId42"/>
    <p:sldId id="307" r:id="rId43"/>
    <p:sldId id="309"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2" d="100"/>
          <a:sy n="82" d="100"/>
        </p:scale>
        <p:origin x="12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CC253C-E74B-41E3-8DF5-BFD96FB7C7CB}" type="doc">
      <dgm:prSet loTypeId="urn:microsoft.com/office/officeart/2005/8/layout/hProcess3" loCatId="process" qsTypeId="urn:microsoft.com/office/officeart/2005/8/quickstyle/simple1" qsCatId="simple" csTypeId="urn:microsoft.com/office/officeart/2005/8/colors/accent2_4" csCatId="accent2" phldr="0"/>
      <dgm:spPr/>
    </dgm:pt>
    <dgm:pt modelId="{0BAF877C-AF1A-44A4-A342-127A0C65EF86}" type="pres">
      <dgm:prSet presAssocID="{0CCC253C-E74B-41E3-8DF5-BFD96FB7C7CB}" presName="Name0" presStyleCnt="0">
        <dgm:presLayoutVars>
          <dgm:dir/>
          <dgm:animLvl val="lvl"/>
          <dgm:resizeHandles val="exact"/>
        </dgm:presLayoutVars>
      </dgm:prSet>
      <dgm:spPr/>
    </dgm:pt>
    <dgm:pt modelId="{120423D8-8180-46D4-BBAE-229B0548FCEA}" type="pres">
      <dgm:prSet presAssocID="{0CCC253C-E74B-41E3-8DF5-BFD96FB7C7CB}" presName="dummy" presStyleCnt="0"/>
      <dgm:spPr/>
    </dgm:pt>
    <dgm:pt modelId="{3151BFD4-0992-4804-A150-8C34BF7F686C}" type="pres">
      <dgm:prSet presAssocID="{0CCC253C-E74B-41E3-8DF5-BFD96FB7C7CB}" presName="linH" presStyleCnt="0"/>
      <dgm:spPr/>
    </dgm:pt>
    <dgm:pt modelId="{68C57BA5-B70E-4B35-8F84-DDDE031A3ACA}" type="pres">
      <dgm:prSet presAssocID="{0CCC253C-E74B-41E3-8DF5-BFD96FB7C7CB}" presName="padding1" presStyleCnt="0"/>
      <dgm:spPr/>
    </dgm:pt>
    <dgm:pt modelId="{655B3AD5-1AC6-41D8-9AE2-7982F3231ADB}" type="pres">
      <dgm:prSet presAssocID="{0CCC253C-E74B-41E3-8DF5-BFD96FB7C7CB}" presName="padding2" presStyleCnt="0"/>
      <dgm:spPr/>
    </dgm:pt>
    <dgm:pt modelId="{D2E199CF-B4DE-4CCA-AA39-B3ABD04A1998}" type="pres">
      <dgm:prSet presAssocID="{0CCC253C-E74B-41E3-8DF5-BFD96FB7C7CB}" presName="negArrow" presStyleCnt="0"/>
      <dgm:spPr/>
    </dgm:pt>
    <dgm:pt modelId="{1AB7BBDC-BB1B-4098-9E83-DC855866A08E}" type="pres">
      <dgm:prSet presAssocID="{0CCC253C-E74B-41E3-8DF5-BFD96FB7C7CB}" presName="backgroundArrow" presStyleLbl="node1" presStyleIdx="0" presStyleCnt="1" custLinFactNeighborX="73832" custLinFactNeighborY="7150"/>
      <dgm:spPr/>
      <dgm:t>
        <a:bodyPr/>
        <a:lstStyle/>
        <a:p>
          <a:endParaRPr lang="fr-FR"/>
        </a:p>
      </dgm:t>
    </dgm:pt>
  </dgm:ptLst>
  <dgm:cxnLst>
    <dgm:cxn modelId="{BD898F08-6448-4D3F-A68B-E6D7637FBBD7}" type="presOf" srcId="{0CCC253C-E74B-41E3-8DF5-BFD96FB7C7CB}" destId="{0BAF877C-AF1A-44A4-A342-127A0C65EF86}" srcOrd="0" destOrd="0" presId="urn:microsoft.com/office/officeart/2005/8/layout/hProcess3"/>
    <dgm:cxn modelId="{1FA668BC-6CDD-438B-A886-5E8285B0E637}" type="presParOf" srcId="{0BAF877C-AF1A-44A4-A342-127A0C65EF86}" destId="{120423D8-8180-46D4-BBAE-229B0548FCEA}" srcOrd="0" destOrd="0" presId="urn:microsoft.com/office/officeart/2005/8/layout/hProcess3"/>
    <dgm:cxn modelId="{8568C165-4326-44DA-A1F5-9B5D7A091FA0}" type="presParOf" srcId="{0BAF877C-AF1A-44A4-A342-127A0C65EF86}" destId="{3151BFD4-0992-4804-A150-8C34BF7F686C}" srcOrd="1" destOrd="0" presId="urn:microsoft.com/office/officeart/2005/8/layout/hProcess3"/>
    <dgm:cxn modelId="{6FA178A5-2596-48A5-B1B4-863FF1AFC013}" type="presParOf" srcId="{3151BFD4-0992-4804-A150-8C34BF7F686C}" destId="{68C57BA5-B70E-4B35-8F84-DDDE031A3ACA}" srcOrd="0" destOrd="0" presId="urn:microsoft.com/office/officeart/2005/8/layout/hProcess3"/>
    <dgm:cxn modelId="{23BE194D-D15D-468A-8DFB-08695CFDDE57}" type="presParOf" srcId="{3151BFD4-0992-4804-A150-8C34BF7F686C}" destId="{655B3AD5-1AC6-41D8-9AE2-7982F3231ADB}" srcOrd="1" destOrd="0" presId="urn:microsoft.com/office/officeart/2005/8/layout/hProcess3"/>
    <dgm:cxn modelId="{3C0D813B-9169-44A4-B8ED-DC51AC213CDA}" type="presParOf" srcId="{3151BFD4-0992-4804-A150-8C34BF7F686C}" destId="{D2E199CF-B4DE-4CCA-AA39-B3ABD04A1998}" srcOrd="2" destOrd="0" presId="urn:microsoft.com/office/officeart/2005/8/layout/hProcess3"/>
    <dgm:cxn modelId="{707707C7-B7CE-4E52-86E3-188505259629}" type="presParOf" srcId="{3151BFD4-0992-4804-A150-8C34BF7F686C}" destId="{1AB7BBDC-BB1B-4098-9E83-DC855866A08E}" srcOrd="3"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7BBDC-BB1B-4098-9E83-DC855866A08E}">
      <dsp:nvSpPr>
        <dsp:cNvPr id="0" name=""/>
        <dsp:cNvSpPr/>
      </dsp:nvSpPr>
      <dsp:spPr>
        <a:xfrm>
          <a:off x="0" y="34379"/>
          <a:ext cx="1223009" cy="720000"/>
        </a:xfrm>
        <a:prstGeom prst="rightArrow">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F033B-2A6F-40D1-AE28-2AB1386C133E}" type="datetimeFigureOut">
              <a:rPr lang="fr-FR" smtClean="0"/>
              <a:t>02/06/2021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D269E-3268-4626-A01D-4D6D6E1FF838}" type="slidenum">
              <a:rPr lang="fr-FR" smtClean="0"/>
              <a:t>‹N°›</a:t>
            </a:fld>
            <a:endParaRPr lang="fr-FR"/>
          </a:p>
        </p:txBody>
      </p:sp>
    </p:spTree>
    <p:extLst>
      <p:ext uri="{BB962C8B-B14F-4D97-AF65-F5344CB8AC3E}">
        <p14:creationId xmlns:p14="http://schemas.microsoft.com/office/powerpoint/2010/main" val="1995618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8C6CBF08-D0EA-4893-B9C4-B1F1F0E38526}" type="datetime1">
              <a:rPr lang="fr-FR" smtClean="0"/>
              <a:t>02/06/2021</a:t>
            </a:fld>
            <a:endParaRPr lang="fr-FR"/>
          </a:p>
        </p:txBody>
      </p:sp>
      <p:sp>
        <p:nvSpPr>
          <p:cNvPr id="5" name="Espace réservé du pied de page 4"/>
          <p:cNvSpPr>
            <a:spLocks noGrp="1"/>
          </p:cNvSpPr>
          <p:nvPr>
            <p:ph type="ftr" sz="quarter" idx="11"/>
          </p:nvPr>
        </p:nvSpPr>
        <p:spPr/>
        <p:txBody>
          <a:bodyPr/>
          <a:lstStyle/>
          <a:p>
            <a:r>
              <a:rPr lang="fr-FR" smtClean="0"/>
              <a:t>Projet Transversal</a:t>
            </a:r>
            <a:endParaRPr lang="fr-FR"/>
          </a:p>
        </p:txBody>
      </p:sp>
      <p:sp>
        <p:nvSpPr>
          <p:cNvPr id="6" name="Espace réservé du numéro de diapositive 5"/>
          <p:cNvSpPr>
            <a:spLocks noGrp="1"/>
          </p:cNvSpPr>
          <p:nvPr>
            <p:ph type="sldNum" sz="quarter" idx="12"/>
          </p:nvPr>
        </p:nvSpPr>
        <p:spPr/>
        <p:txBody>
          <a:bodyPr/>
          <a:lstStyle/>
          <a:p>
            <a:fld id="{1DB2E101-D775-4DCB-AB23-1DE4E9E416A3}" type="slidenum">
              <a:rPr lang="fr-FR" smtClean="0"/>
              <a:t>‹N°›</a:t>
            </a:fld>
            <a:endParaRPr lang="fr-FR"/>
          </a:p>
        </p:txBody>
      </p:sp>
    </p:spTree>
    <p:extLst>
      <p:ext uri="{BB962C8B-B14F-4D97-AF65-F5344CB8AC3E}">
        <p14:creationId xmlns:p14="http://schemas.microsoft.com/office/powerpoint/2010/main" val="124977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AE6FEFA-C683-4507-A1C2-65E1B28C9E56}" type="datetime1">
              <a:rPr lang="fr-FR" smtClean="0"/>
              <a:t>02/06/2021</a:t>
            </a:fld>
            <a:endParaRPr lang="fr-FR"/>
          </a:p>
        </p:txBody>
      </p:sp>
      <p:sp>
        <p:nvSpPr>
          <p:cNvPr id="5" name="Espace réservé du pied de page 4"/>
          <p:cNvSpPr>
            <a:spLocks noGrp="1"/>
          </p:cNvSpPr>
          <p:nvPr>
            <p:ph type="ftr" sz="quarter" idx="11"/>
          </p:nvPr>
        </p:nvSpPr>
        <p:spPr/>
        <p:txBody>
          <a:bodyPr/>
          <a:lstStyle/>
          <a:p>
            <a:r>
              <a:rPr lang="fr-FR" smtClean="0"/>
              <a:t>Projet Transversal</a:t>
            </a:r>
            <a:endParaRPr lang="fr-FR"/>
          </a:p>
        </p:txBody>
      </p:sp>
      <p:sp>
        <p:nvSpPr>
          <p:cNvPr id="6" name="Espace réservé du numéro de diapositive 5"/>
          <p:cNvSpPr>
            <a:spLocks noGrp="1"/>
          </p:cNvSpPr>
          <p:nvPr>
            <p:ph type="sldNum" sz="quarter" idx="12"/>
          </p:nvPr>
        </p:nvSpPr>
        <p:spPr/>
        <p:txBody>
          <a:bodyPr/>
          <a:lstStyle/>
          <a:p>
            <a:fld id="{1DB2E101-D775-4DCB-AB23-1DE4E9E416A3}" type="slidenum">
              <a:rPr lang="fr-FR" smtClean="0"/>
              <a:t>‹N°›</a:t>
            </a:fld>
            <a:endParaRPr lang="fr-FR"/>
          </a:p>
        </p:txBody>
      </p:sp>
    </p:spTree>
    <p:extLst>
      <p:ext uri="{BB962C8B-B14F-4D97-AF65-F5344CB8AC3E}">
        <p14:creationId xmlns:p14="http://schemas.microsoft.com/office/powerpoint/2010/main" val="185774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A8AE6A5-BAEB-4B11-B518-A677DD27727B}" type="datetime1">
              <a:rPr lang="fr-FR" smtClean="0"/>
              <a:t>02/06/2021</a:t>
            </a:fld>
            <a:endParaRPr lang="fr-FR"/>
          </a:p>
        </p:txBody>
      </p:sp>
      <p:sp>
        <p:nvSpPr>
          <p:cNvPr id="5" name="Espace réservé du pied de page 4"/>
          <p:cNvSpPr>
            <a:spLocks noGrp="1"/>
          </p:cNvSpPr>
          <p:nvPr>
            <p:ph type="ftr" sz="quarter" idx="11"/>
          </p:nvPr>
        </p:nvSpPr>
        <p:spPr/>
        <p:txBody>
          <a:bodyPr/>
          <a:lstStyle/>
          <a:p>
            <a:r>
              <a:rPr lang="fr-FR" smtClean="0"/>
              <a:t>Projet Transversal</a:t>
            </a:r>
            <a:endParaRPr lang="fr-FR"/>
          </a:p>
        </p:txBody>
      </p:sp>
      <p:sp>
        <p:nvSpPr>
          <p:cNvPr id="6" name="Espace réservé du numéro de diapositive 5"/>
          <p:cNvSpPr>
            <a:spLocks noGrp="1"/>
          </p:cNvSpPr>
          <p:nvPr>
            <p:ph type="sldNum" sz="quarter" idx="12"/>
          </p:nvPr>
        </p:nvSpPr>
        <p:spPr/>
        <p:txBody>
          <a:bodyPr/>
          <a:lstStyle/>
          <a:p>
            <a:fld id="{1DB2E101-D775-4DCB-AB23-1DE4E9E416A3}" type="slidenum">
              <a:rPr lang="fr-FR" smtClean="0"/>
              <a:t>‹N°›</a:t>
            </a:fld>
            <a:endParaRPr lang="fr-FR"/>
          </a:p>
        </p:txBody>
      </p:sp>
    </p:spTree>
    <p:extLst>
      <p:ext uri="{BB962C8B-B14F-4D97-AF65-F5344CB8AC3E}">
        <p14:creationId xmlns:p14="http://schemas.microsoft.com/office/powerpoint/2010/main" val="58287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4AF205-BD9F-4A05-9FCC-8ACBB29B2DCE}" type="datetime1">
              <a:rPr lang="fr-FR" smtClean="0"/>
              <a:t>02/06/2021</a:t>
            </a:fld>
            <a:endParaRPr lang="fr-FR"/>
          </a:p>
        </p:txBody>
      </p:sp>
      <p:sp>
        <p:nvSpPr>
          <p:cNvPr id="5" name="Espace réservé du pied de page 4"/>
          <p:cNvSpPr>
            <a:spLocks noGrp="1"/>
          </p:cNvSpPr>
          <p:nvPr>
            <p:ph type="ftr" sz="quarter" idx="11"/>
          </p:nvPr>
        </p:nvSpPr>
        <p:spPr/>
        <p:txBody>
          <a:bodyPr/>
          <a:lstStyle/>
          <a:p>
            <a:r>
              <a:rPr lang="fr-FR" smtClean="0"/>
              <a:t>Projet Transversal</a:t>
            </a:r>
            <a:endParaRPr lang="fr-FR"/>
          </a:p>
        </p:txBody>
      </p:sp>
      <p:sp>
        <p:nvSpPr>
          <p:cNvPr id="6" name="Espace réservé du numéro de diapositive 5"/>
          <p:cNvSpPr>
            <a:spLocks noGrp="1"/>
          </p:cNvSpPr>
          <p:nvPr>
            <p:ph type="sldNum" sz="quarter" idx="12"/>
          </p:nvPr>
        </p:nvSpPr>
        <p:spPr/>
        <p:txBody>
          <a:bodyPr/>
          <a:lstStyle/>
          <a:p>
            <a:fld id="{1DB2E101-D775-4DCB-AB23-1DE4E9E416A3}" type="slidenum">
              <a:rPr lang="fr-FR" smtClean="0"/>
              <a:t>‹N°›</a:t>
            </a:fld>
            <a:endParaRPr lang="fr-FR"/>
          </a:p>
        </p:txBody>
      </p:sp>
    </p:spTree>
    <p:extLst>
      <p:ext uri="{BB962C8B-B14F-4D97-AF65-F5344CB8AC3E}">
        <p14:creationId xmlns:p14="http://schemas.microsoft.com/office/powerpoint/2010/main" val="253294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2AE6EF8-141E-4272-9EF0-ED148D95F522}" type="datetime1">
              <a:rPr lang="fr-FR" smtClean="0"/>
              <a:t>02/06/2021</a:t>
            </a:fld>
            <a:endParaRPr lang="fr-FR"/>
          </a:p>
        </p:txBody>
      </p:sp>
      <p:sp>
        <p:nvSpPr>
          <p:cNvPr id="5" name="Espace réservé du pied de page 4"/>
          <p:cNvSpPr>
            <a:spLocks noGrp="1"/>
          </p:cNvSpPr>
          <p:nvPr>
            <p:ph type="ftr" sz="quarter" idx="11"/>
          </p:nvPr>
        </p:nvSpPr>
        <p:spPr/>
        <p:txBody>
          <a:bodyPr/>
          <a:lstStyle/>
          <a:p>
            <a:r>
              <a:rPr lang="fr-FR" smtClean="0"/>
              <a:t>Projet Transversal</a:t>
            </a:r>
            <a:endParaRPr lang="fr-FR"/>
          </a:p>
        </p:txBody>
      </p:sp>
      <p:sp>
        <p:nvSpPr>
          <p:cNvPr id="6" name="Espace réservé du numéro de diapositive 5"/>
          <p:cNvSpPr>
            <a:spLocks noGrp="1"/>
          </p:cNvSpPr>
          <p:nvPr>
            <p:ph type="sldNum" sz="quarter" idx="12"/>
          </p:nvPr>
        </p:nvSpPr>
        <p:spPr/>
        <p:txBody>
          <a:bodyPr/>
          <a:lstStyle/>
          <a:p>
            <a:fld id="{1DB2E101-D775-4DCB-AB23-1DE4E9E416A3}" type="slidenum">
              <a:rPr lang="fr-FR" smtClean="0"/>
              <a:t>‹N°›</a:t>
            </a:fld>
            <a:endParaRPr lang="fr-FR"/>
          </a:p>
        </p:txBody>
      </p:sp>
    </p:spTree>
    <p:extLst>
      <p:ext uri="{BB962C8B-B14F-4D97-AF65-F5344CB8AC3E}">
        <p14:creationId xmlns:p14="http://schemas.microsoft.com/office/powerpoint/2010/main" val="422126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EC5C9E7-B186-4094-9564-4FDE70E545DA}" type="datetime1">
              <a:rPr lang="fr-FR" smtClean="0"/>
              <a:t>02/06/2021</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
        <p:nvSpPr>
          <p:cNvPr id="7" name="Espace réservé du numéro de diapositive 6"/>
          <p:cNvSpPr>
            <a:spLocks noGrp="1"/>
          </p:cNvSpPr>
          <p:nvPr>
            <p:ph type="sldNum" sz="quarter" idx="12"/>
          </p:nvPr>
        </p:nvSpPr>
        <p:spPr/>
        <p:txBody>
          <a:bodyPr/>
          <a:lstStyle/>
          <a:p>
            <a:fld id="{1DB2E101-D775-4DCB-AB23-1DE4E9E416A3}" type="slidenum">
              <a:rPr lang="fr-FR" smtClean="0"/>
              <a:t>‹N°›</a:t>
            </a:fld>
            <a:endParaRPr lang="fr-FR"/>
          </a:p>
        </p:txBody>
      </p:sp>
    </p:spTree>
    <p:extLst>
      <p:ext uri="{BB962C8B-B14F-4D97-AF65-F5344CB8AC3E}">
        <p14:creationId xmlns:p14="http://schemas.microsoft.com/office/powerpoint/2010/main" val="259353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6F9D2E6-4A29-44F5-82EF-D7595660F5AF}" type="datetime1">
              <a:rPr lang="fr-FR" smtClean="0"/>
              <a:t>02/06/2021</a:t>
            </a:fld>
            <a:endParaRPr lang="fr-FR"/>
          </a:p>
        </p:txBody>
      </p:sp>
      <p:sp>
        <p:nvSpPr>
          <p:cNvPr id="8" name="Espace réservé du pied de page 7"/>
          <p:cNvSpPr>
            <a:spLocks noGrp="1"/>
          </p:cNvSpPr>
          <p:nvPr>
            <p:ph type="ftr" sz="quarter" idx="11"/>
          </p:nvPr>
        </p:nvSpPr>
        <p:spPr/>
        <p:txBody>
          <a:bodyPr/>
          <a:lstStyle/>
          <a:p>
            <a:r>
              <a:rPr lang="fr-FR" smtClean="0"/>
              <a:t>Projet Transversal</a:t>
            </a:r>
            <a:endParaRPr lang="fr-FR"/>
          </a:p>
        </p:txBody>
      </p:sp>
      <p:sp>
        <p:nvSpPr>
          <p:cNvPr id="9" name="Espace réservé du numéro de diapositive 8"/>
          <p:cNvSpPr>
            <a:spLocks noGrp="1"/>
          </p:cNvSpPr>
          <p:nvPr>
            <p:ph type="sldNum" sz="quarter" idx="12"/>
          </p:nvPr>
        </p:nvSpPr>
        <p:spPr/>
        <p:txBody>
          <a:bodyPr/>
          <a:lstStyle/>
          <a:p>
            <a:fld id="{1DB2E101-D775-4DCB-AB23-1DE4E9E416A3}" type="slidenum">
              <a:rPr lang="fr-FR" smtClean="0"/>
              <a:t>‹N°›</a:t>
            </a:fld>
            <a:endParaRPr lang="fr-FR"/>
          </a:p>
        </p:txBody>
      </p:sp>
    </p:spTree>
    <p:extLst>
      <p:ext uri="{BB962C8B-B14F-4D97-AF65-F5344CB8AC3E}">
        <p14:creationId xmlns:p14="http://schemas.microsoft.com/office/powerpoint/2010/main" val="367383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C54E6DA-C0E4-497C-94AC-CDF7B5269A7C}" type="datetime1">
              <a:rPr lang="fr-FR" smtClean="0"/>
              <a:t>02/06/2021</a:t>
            </a:fld>
            <a:endParaRPr lang="fr-FR"/>
          </a:p>
        </p:txBody>
      </p:sp>
      <p:sp>
        <p:nvSpPr>
          <p:cNvPr id="4" name="Espace réservé du pied de page 3"/>
          <p:cNvSpPr>
            <a:spLocks noGrp="1"/>
          </p:cNvSpPr>
          <p:nvPr>
            <p:ph type="ftr" sz="quarter" idx="11"/>
          </p:nvPr>
        </p:nvSpPr>
        <p:spPr/>
        <p:txBody>
          <a:bodyPr/>
          <a:lstStyle/>
          <a:p>
            <a:r>
              <a:rPr lang="fr-FR" smtClean="0"/>
              <a:t>Projet Transversal</a:t>
            </a:r>
            <a:endParaRPr lang="fr-FR"/>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‹N°›</a:t>
            </a:fld>
            <a:endParaRPr lang="fr-FR"/>
          </a:p>
        </p:txBody>
      </p:sp>
    </p:spTree>
    <p:extLst>
      <p:ext uri="{BB962C8B-B14F-4D97-AF65-F5344CB8AC3E}">
        <p14:creationId xmlns:p14="http://schemas.microsoft.com/office/powerpoint/2010/main" val="3654407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661E85A-0538-4C06-B93A-2B2203D06237}" type="datetime1">
              <a:rPr lang="fr-FR" smtClean="0"/>
              <a:t>02/06/2021</a:t>
            </a:fld>
            <a:endParaRPr lang="fr-FR"/>
          </a:p>
        </p:txBody>
      </p:sp>
      <p:sp>
        <p:nvSpPr>
          <p:cNvPr id="3" name="Espace réservé du pied de page 2"/>
          <p:cNvSpPr>
            <a:spLocks noGrp="1"/>
          </p:cNvSpPr>
          <p:nvPr>
            <p:ph type="ftr" sz="quarter" idx="11"/>
          </p:nvPr>
        </p:nvSpPr>
        <p:spPr/>
        <p:txBody>
          <a:bodyPr/>
          <a:lstStyle/>
          <a:p>
            <a:r>
              <a:rPr lang="fr-FR" smtClean="0"/>
              <a:t>Projet Transversal</a:t>
            </a:r>
            <a:endParaRPr lang="fr-FR"/>
          </a:p>
        </p:txBody>
      </p:sp>
      <p:sp>
        <p:nvSpPr>
          <p:cNvPr id="4" name="Espace réservé du numéro de diapositive 3"/>
          <p:cNvSpPr>
            <a:spLocks noGrp="1"/>
          </p:cNvSpPr>
          <p:nvPr>
            <p:ph type="sldNum" sz="quarter" idx="12"/>
          </p:nvPr>
        </p:nvSpPr>
        <p:spPr/>
        <p:txBody>
          <a:bodyPr/>
          <a:lstStyle/>
          <a:p>
            <a:fld id="{1DB2E101-D775-4DCB-AB23-1DE4E9E416A3}" type="slidenum">
              <a:rPr lang="fr-FR" smtClean="0"/>
              <a:t>‹N°›</a:t>
            </a:fld>
            <a:endParaRPr lang="fr-FR"/>
          </a:p>
        </p:txBody>
      </p:sp>
    </p:spTree>
    <p:extLst>
      <p:ext uri="{BB962C8B-B14F-4D97-AF65-F5344CB8AC3E}">
        <p14:creationId xmlns:p14="http://schemas.microsoft.com/office/powerpoint/2010/main" val="284536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EAECB175-4226-45E5-8E46-17486B17299F}" type="datetime1">
              <a:rPr lang="fr-FR" smtClean="0"/>
              <a:t>02/06/2021</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
        <p:nvSpPr>
          <p:cNvPr id="7" name="Espace réservé du numéro de diapositive 6"/>
          <p:cNvSpPr>
            <a:spLocks noGrp="1"/>
          </p:cNvSpPr>
          <p:nvPr>
            <p:ph type="sldNum" sz="quarter" idx="12"/>
          </p:nvPr>
        </p:nvSpPr>
        <p:spPr/>
        <p:txBody>
          <a:bodyPr/>
          <a:lstStyle/>
          <a:p>
            <a:fld id="{1DB2E101-D775-4DCB-AB23-1DE4E9E416A3}" type="slidenum">
              <a:rPr lang="fr-FR" smtClean="0"/>
              <a:t>‹N°›</a:t>
            </a:fld>
            <a:endParaRPr lang="fr-FR"/>
          </a:p>
        </p:txBody>
      </p:sp>
    </p:spTree>
    <p:extLst>
      <p:ext uri="{BB962C8B-B14F-4D97-AF65-F5344CB8AC3E}">
        <p14:creationId xmlns:p14="http://schemas.microsoft.com/office/powerpoint/2010/main" val="388814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3719D67-EDBF-45E0-A6D0-6F8B6F5D6B73}" type="datetime1">
              <a:rPr lang="fr-FR" smtClean="0"/>
              <a:t>02/06/2021</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
        <p:nvSpPr>
          <p:cNvPr id="7" name="Espace réservé du numéro de diapositive 6"/>
          <p:cNvSpPr>
            <a:spLocks noGrp="1"/>
          </p:cNvSpPr>
          <p:nvPr>
            <p:ph type="sldNum" sz="quarter" idx="12"/>
          </p:nvPr>
        </p:nvSpPr>
        <p:spPr/>
        <p:txBody>
          <a:bodyPr/>
          <a:lstStyle/>
          <a:p>
            <a:fld id="{1DB2E101-D775-4DCB-AB23-1DE4E9E416A3}" type="slidenum">
              <a:rPr lang="fr-FR" smtClean="0"/>
              <a:t>‹N°›</a:t>
            </a:fld>
            <a:endParaRPr lang="fr-FR"/>
          </a:p>
        </p:txBody>
      </p:sp>
    </p:spTree>
    <p:extLst>
      <p:ext uri="{BB962C8B-B14F-4D97-AF65-F5344CB8AC3E}">
        <p14:creationId xmlns:p14="http://schemas.microsoft.com/office/powerpoint/2010/main" val="323340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EA7C4-A9A3-4C14-B970-16CD3F3EC297}" type="datetime1">
              <a:rPr lang="fr-FR" smtClean="0"/>
              <a:t>02/06/2021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Projet Transversal</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2E101-D775-4DCB-AB23-1DE4E9E416A3}" type="slidenum">
              <a:rPr lang="fr-FR" smtClean="0"/>
              <a:t>‹N°›</a:t>
            </a:fld>
            <a:endParaRPr lang="fr-FR"/>
          </a:p>
        </p:txBody>
      </p:sp>
    </p:spTree>
    <p:extLst>
      <p:ext uri="{BB962C8B-B14F-4D97-AF65-F5344CB8AC3E}">
        <p14:creationId xmlns:p14="http://schemas.microsoft.com/office/powerpoint/2010/main" val="2354492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0.png"/><Relationship Id="rId7" Type="http://schemas.openxmlformats.org/officeDocument/2006/relationships/diagramColors" Target="../diagrams/colors1.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1" u="sng" dirty="0" err="1" smtClean="0">
                <a:effectLst>
                  <a:outerShdw blurRad="38100" dist="38100" dir="2700000" algn="tl">
                    <a:srgbClr val="000000">
                      <a:alpha val="43137"/>
                    </a:srgbClr>
                  </a:outerShdw>
                </a:effectLst>
              </a:rPr>
              <a:t>Projet</a:t>
            </a:r>
            <a:r>
              <a:rPr lang="en-US" b="1" u="sng" dirty="0" smtClean="0">
                <a:effectLst>
                  <a:outerShdw blurRad="38100" dist="38100" dir="2700000" algn="tl">
                    <a:srgbClr val="000000">
                      <a:alpha val="43137"/>
                    </a:srgbClr>
                  </a:outerShdw>
                </a:effectLst>
              </a:rPr>
              <a:t> Transversal</a:t>
            </a:r>
            <a:endParaRPr lang="fr-FR" b="1" u="sng" dirty="0">
              <a:effectLst>
                <a:outerShdw blurRad="38100" dist="38100" dir="2700000" algn="tl">
                  <a:srgbClr val="000000">
                    <a:alpha val="43137"/>
                  </a:srgbClr>
                </a:outerShdw>
              </a:effectLst>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222" y="461804"/>
            <a:ext cx="2094548" cy="922709"/>
          </a:xfrm>
        </p:spPr>
      </p:pic>
      <p:sp>
        <p:nvSpPr>
          <p:cNvPr id="6" name="Espace réservé du numéro de diapositive 5"/>
          <p:cNvSpPr>
            <a:spLocks noGrp="1"/>
          </p:cNvSpPr>
          <p:nvPr>
            <p:ph type="sldNum" sz="quarter" idx="12"/>
          </p:nvPr>
        </p:nvSpPr>
        <p:spPr/>
        <p:txBody>
          <a:bodyPr/>
          <a:lstStyle/>
          <a:p>
            <a:fld id="{1DB2E101-D775-4DCB-AB23-1DE4E9E416A3}" type="slidenum">
              <a:rPr lang="fr-FR" smtClean="0"/>
              <a:t>1</a:t>
            </a:fld>
            <a:endParaRPr lang="fr-FR"/>
          </a:p>
        </p:txBody>
      </p:sp>
      <p:sp>
        <p:nvSpPr>
          <p:cNvPr id="7" name="Espace réservé du pied de page 6"/>
          <p:cNvSpPr>
            <a:spLocks noGrp="1"/>
          </p:cNvSpPr>
          <p:nvPr>
            <p:ph type="ftr" sz="quarter" idx="11"/>
          </p:nvPr>
        </p:nvSpPr>
        <p:spPr/>
        <p:txBody>
          <a:bodyPr/>
          <a:lstStyle/>
          <a:p>
            <a:r>
              <a:rPr lang="fr-FR" smtClean="0"/>
              <a:t>Projet Transversal</a:t>
            </a:r>
            <a:endParaRPr lang="fr-FR"/>
          </a:p>
        </p:txBody>
      </p:sp>
      <p:sp>
        <p:nvSpPr>
          <p:cNvPr id="8" name="ZoneTexte 7"/>
          <p:cNvSpPr txBox="1"/>
          <p:nvPr/>
        </p:nvSpPr>
        <p:spPr>
          <a:xfrm>
            <a:off x="1840522" y="1787367"/>
            <a:ext cx="8487507"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b="1" u="sng" dirty="0" err="1" smtClean="0"/>
              <a:t>Institut</a:t>
            </a:r>
            <a:r>
              <a:rPr lang="en-US" sz="2400" b="1" u="sng" dirty="0" smtClean="0"/>
              <a:t> Sup</a:t>
            </a:r>
            <a:r>
              <a:rPr lang="fr-FR" sz="2400" b="1" u="sng" dirty="0" smtClean="0"/>
              <a:t>é</a:t>
            </a:r>
            <a:r>
              <a:rPr lang="en-US" sz="2400" b="1" u="sng" dirty="0" err="1" smtClean="0"/>
              <a:t>rieur</a:t>
            </a:r>
            <a:r>
              <a:rPr lang="en-US" sz="2400" b="1" u="sng" dirty="0" smtClean="0"/>
              <a:t> </a:t>
            </a:r>
            <a:r>
              <a:rPr lang="en-US" sz="2400" b="1" u="sng" dirty="0" err="1" smtClean="0"/>
              <a:t>d’Enseignement</a:t>
            </a:r>
            <a:r>
              <a:rPr lang="en-US" sz="2400" b="1" u="sng" dirty="0" smtClean="0"/>
              <a:t> </a:t>
            </a:r>
            <a:r>
              <a:rPr lang="en-US" sz="2400" b="1" u="sng" dirty="0" err="1" smtClean="0"/>
              <a:t>Professionnel</a:t>
            </a:r>
            <a:r>
              <a:rPr lang="en-US" sz="2400" b="1" u="sng" dirty="0" smtClean="0"/>
              <a:t> de Diamniadio</a:t>
            </a:r>
            <a:endParaRPr lang="fr-FR" sz="2400" b="1" u="sng" dirty="0"/>
          </a:p>
        </p:txBody>
      </p:sp>
      <p:sp>
        <p:nvSpPr>
          <p:cNvPr id="9" name="ZoneTexte 8"/>
          <p:cNvSpPr txBox="1"/>
          <p:nvPr/>
        </p:nvSpPr>
        <p:spPr>
          <a:xfrm>
            <a:off x="5697416" y="2461846"/>
            <a:ext cx="2145323" cy="375139"/>
          </a:xfrm>
          <a:prstGeom prst="rect">
            <a:avLst/>
          </a:prstGeom>
          <a:noFill/>
        </p:spPr>
        <p:txBody>
          <a:bodyPr wrap="square" rtlCol="0">
            <a:spAutoFit/>
          </a:bodyPr>
          <a:lstStyle/>
          <a:p>
            <a:r>
              <a:rPr lang="en-US" b="1" i="1" u="sng" dirty="0" err="1" smtClean="0"/>
              <a:t>Sujet</a:t>
            </a:r>
            <a:r>
              <a:rPr lang="en-US" b="1" i="1" u="sng" dirty="0" smtClean="0"/>
              <a:t>:</a:t>
            </a:r>
            <a:endParaRPr lang="fr-FR" b="1" i="1" u="sng" dirty="0"/>
          </a:p>
        </p:txBody>
      </p:sp>
      <p:sp>
        <p:nvSpPr>
          <p:cNvPr id="10" name="ZoneTexte 9"/>
          <p:cNvSpPr txBox="1"/>
          <p:nvPr/>
        </p:nvSpPr>
        <p:spPr>
          <a:xfrm>
            <a:off x="3012830" y="2913349"/>
            <a:ext cx="6447693" cy="830997"/>
          </a:xfrm>
          <a:prstGeom prst="rect">
            <a:avLst/>
          </a:prstGeom>
          <a:solidFill>
            <a:schemeClr val="bg1"/>
          </a:solidFill>
          <a:ln>
            <a:solidFill>
              <a:schemeClr val="accent4">
                <a:lumMod val="60000"/>
                <a:lumOff val="40000"/>
              </a:schemeClr>
            </a:solidFill>
          </a:ln>
        </p:spPr>
        <p:txBody>
          <a:bodyPr wrap="square" rtlCol="0">
            <a:spAutoFit/>
          </a:bodyPr>
          <a:lstStyle/>
          <a:p>
            <a:r>
              <a:rPr lang="en-US" sz="2400" b="1" dirty="0" smtClean="0"/>
              <a:t>Gestion informatis</a:t>
            </a:r>
            <a:r>
              <a:rPr lang="fr-FR" sz="2400" b="1" dirty="0" smtClean="0"/>
              <a:t>é</a:t>
            </a:r>
            <a:r>
              <a:rPr lang="en-US" sz="2400" b="1" dirty="0" smtClean="0"/>
              <a:t>e des rendez-vous au niveau des directions et services de l’</a:t>
            </a:r>
            <a:r>
              <a:rPr lang="fr-FR" sz="2400" b="1" dirty="0" smtClean="0"/>
              <a:t>é</a:t>
            </a:r>
            <a:r>
              <a:rPr lang="en-US" sz="2400" b="1" dirty="0" smtClean="0"/>
              <a:t>tablissement</a:t>
            </a:r>
            <a:endParaRPr lang="fr-FR" sz="2400" b="1" dirty="0"/>
          </a:p>
        </p:txBody>
      </p:sp>
      <p:sp>
        <p:nvSpPr>
          <p:cNvPr id="11" name="ZoneTexte 10"/>
          <p:cNvSpPr txBox="1"/>
          <p:nvPr/>
        </p:nvSpPr>
        <p:spPr>
          <a:xfrm>
            <a:off x="3200400" y="4443046"/>
            <a:ext cx="6471138" cy="923330"/>
          </a:xfrm>
          <a:prstGeom prst="rect">
            <a:avLst/>
          </a:prstGeom>
          <a:noFill/>
        </p:spPr>
        <p:txBody>
          <a:bodyPr wrap="square" rtlCol="0">
            <a:spAutoFit/>
          </a:bodyPr>
          <a:lstStyle/>
          <a:p>
            <a:r>
              <a:rPr lang="en-US" b="1" dirty="0" smtClean="0"/>
              <a:t>Lamine DIEME </a:t>
            </a:r>
            <a:r>
              <a:rPr lang="en-US" i="1" dirty="0" smtClean="0"/>
              <a:t>D</a:t>
            </a:r>
            <a:r>
              <a:rPr lang="fr-FR" i="1" dirty="0" smtClean="0"/>
              <a:t>é</a:t>
            </a:r>
            <a:r>
              <a:rPr lang="en-US" i="1" dirty="0" err="1" smtClean="0"/>
              <a:t>veloppeur</a:t>
            </a:r>
            <a:r>
              <a:rPr lang="en-US" i="1" dirty="0" smtClean="0"/>
              <a:t> FRONT-END</a:t>
            </a:r>
          </a:p>
          <a:p>
            <a:r>
              <a:rPr lang="en-US" b="1" dirty="0" err="1" smtClean="0"/>
              <a:t>Cheikh</a:t>
            </a:r>
            <a:r>
              <a:rPr lang="en-US" b="1" dirty="0" smtClean="0"/>
              <a:t> Ahmed </a:t>
            </a:r>
            <a:r>
              <a:rPr lang="en-US" b="1" dirty="0" err="1" smtClean="0"/>
              <a:t>Tidiane</a:t>
            </a:r>
            <a:r>
              <a:rPr lang="en-US" b="1" dirty="0" smtClean="0"/>
              <a:t> </a:t>
            </a:r>
            <a:r>
              <a:rPr lang="en-US" b="1" dirty="0" err="1" smtClean="0"/>
              <a:t>Mbengue</a:t>
            </a:r>
            <a:r>
              <a:rPr lang="en-US" b="1" dirty="0" smtClean="0"/>
              <a:t> </a:t>
            </a:r>
            <a:r>
              <a:rPr lang="en-US" i="1" dirty="0" smtClean="0"/>
              <a:t>D</a:t>
            </a:r>
            <a:r>
              <a:rPr lang="fr-FR" i="1" dirty="0" err="1" smtClean="0"/>
              <a:t>év</a:t>
            </a:r>
            <a:r>
              <a:rPr lang="en-US" i="1" dirty="0" err="1" smtClean="0"/>
              <a:t>eloppeur</a:t>
            </a:r>
            <a:r>
              <a:rPr lang="en-US" i="1" dirty="0" smtClean="0"/>
              <a:t> BACK-END</a:t>
            </a:r>
          </a:p>
          <a:p>
            <a:r>
              <a:rPr lang="en-US" b="1" dirty="0" err="1" smtClean="0"/>
              <a:t>Aissatou</a:t>
            </a:r>
            <a:r>
              <a:rPr lang="en-US" b="1" dirty="0" smtClean="0"/>
              <a:t> </a:t>
            </a:r>
            <a:r>
              <a:rPr lang="en-US" b="1" dirty="0" err="1" smtClean="0"/>
              <a:t>Diouf</a:t>
            </a:r>
            <a:r>
              <a:rPr lang="en-US" b="1" dirty="0" smtClean="0"/>
              <a:t> </a:t>
            </a:r>
            <a:r>
              <a:rPr lang="en-US" i="1" dirty="0" smtClean="0"/>
              <a:t>D</a:t>
            </a:r>
            <a:r>
              <a:rPr lang="fr-FR" i="1" dirty="0" smtClean="0"/>
              <a:t>é</a:t>
            </a:r>
            <a:r>
              <a:rPr lang="en-US" i="1" dirty="0" err="1" smtClean="0"/>
              <a:t>veloppeuse</a:t>
            </a:r>
            <a:r>
              <a:rPr lang="en-US" i="1" dirty="0" smtClean="0"/>
              <a:t> FRONT-END</a:t>
            </a:r>
            <a:endParaRPr lang="fr-FR" i="1" dirty="0"/>
          </a:p>
        </p:txBody>
      </p:sp>
      <p:sp>
        <p:nvSpPr>
          <p:cNvPr id="12" name="ZoneTexte 11"/>
          <p:cNvSpPr txBox="1"/>
          <p:nvPr/>
        </p:nvSpPr>
        <p:spPr>
          <a:xfrm>
            <a:off x="5462954" y="3933359"/>
            <a:ext cx="2145323" cy="369332"/>
          </a:xfrm>
          <a:prstGeom prst="rect">
            <a:avLst/>
          </a:prstGeom>
          <a:noFill/>
        </p:spPr>
        <p:txBody>
          <a:bodyPr wrap="square" rtlCol="0">
            <a:spAutoFit/>
          </a:bodyPr>
          <a:lstStyle/>
          <a:p>
            <a:r>
              <a:rPr lang="en-US" b="1" i="1" u="sng" dirty="0" smtClean="0"/>
              <a:t>R</a:t>
            </a:r>
            <a:r>
              <a:rPr lang="fr-FR" b="1" i="1" u="sng" dirty="0" smtClean="0"/>
              <a:t>é</a:t>
            </a:r>
            <a:r>
              <a:rPr lang="en-US" b="1" i="1" u="sng" dirty="0" err="1" smtClean="0"/>
              <a:t>alis</a:t>
            </a:r>
            <a:r>
              <a:rPr lang="fr-FR" b="1" i="1" u="sng" dirty="0" smtClean="0"/>
              <a:t>é</a:t>
            </a:r>
            <a:r>
              <a:rPr lang="en-US" b="1" i="1" u="sng" dirty="0" smtClean="0"/>
              <a:t>e par </a:t>
            </a:r>
            <a:r>
              <a:rPr lang="en-US" dirty="0" smtClean="0"/>
              <a:t>:</a:t>
            </a:r>
            <a:endParaRPr lang="fr-FR" dirty="0"/>
          </a:p>
        </p:txBody>
      </p:sp>
    </p:spTree>
    <p:extLst>
      <p:ext uri="{BB962C8B-B14F-4D97-AF65-F5344CB8AC3E}">
        <p14:creationId xmlns:p14="http://schemas.microsoft.com/office/powerpoint/2010/main" val="2192305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777240"/>
            <a:ext cx="10957560" cy="5909310"/>
          </a:xfrm>
        </p:spPr>
        <p:txBody>
          <a:bodyPr>
            <a:normAutofit lnSpcReduction="10000"/>
          </a:bodyPr>
          <a:lstStyle/>
          <a:p>
            <a:pPr marL="0" indent="0">
              <a:buNone/>
            </a:pPr>
            <a:r>
              <a:rPr lang="fr-FR" sz="2200" b="1" dirty="0" smtClean="0"/>
              <a:t>2.3 Les avantages de l’application web</a:t>
            </a:r>
          </a:p>
          <a:p>
            <a:pPr marL="457200" lvl="1" indent="0">
              <a:buNone/>
            </a:pPr>
            <a:r>
              <a:rPr lang="fr-FR" sz="1900" b="1" dirty="0" smtClean="0"/>
              <a:t/>
            </a:r>
            <a:br>
              <a:rPr lang="fr-FR" sz="1900" b="1" dirty="0" smtClean="0"/>
            </a:br>
            <a:r>
              <a:rPr lang="fr-FR" sz="1900" dirty="0" smtClean="0"/>
              <a:t>Aujourd’hui et de plus en plus, il est possible de s’abonner à des applications web.</a:t>
            </a:r>
            <a:br>
              <a:rPr lang="fr-FR" sz="1900" dirty="0" smtClean="0"/>
            </a:br>
            <a:r>
              <a:rPr lang="fr-FR" sz="1900" dirty="0" smtClean="0"/>
              <a:t>L’internaute paie alors mensuellement son accès au service en ligne. C’est le modèle</a:t>
            </a:r>
            <a:br>
              <a:rPr lang="fr-FR" sz="1900" dirty="0" smtClean="0"/>
            </a:br>
            <a:r>
              <a:rPr lang="fr-FR" sz="1900" dirty="0" smtClean="0"/>
              <a:t>économique que l’on appelle de SAAS (Le logiciel en tant que service ou ‘software as a</a:t>
            </a:r>
            <a:br>
              <a:rPr lang="fr-FR" sz="1900" dirty="0" smtClean="0"/>
            </a:br>
            <a:r>
              <a:rPr lang="fr-FR" sz="1900" dirty="0" smtClean="0"/>
              <a:t>service’).</a:t>
            </a:r>
            <a:br>
              <a:rPr lang="fr-FR" sz="1900" dirty="0" smtClean="0"/>
            </a:br>
            <a:r>
              <a:rPr lang="fr-FR" sz="1900" dirty="0" smtClean="0"/>
              <a:t>Nous pouvons donc résumer les principaux avantages d’une application web de la</a:t>
            </a:r>
            <a:br>
              <a:rPr lang="fr-FR" sz="1900" dirty="0" smtClean="0"/>
            </a:br>
            <a:r>
              <a:rPr lang="fr-FR" sz="1900" dirty="0" smtClean="0"/>
              <a:t>manière suivante :</a:t>
            </a:r>
          </a:p>
          <a:p>
            <a:pPr marL="457200" lvl="1" indent="0">
              <a:buNone/>
            </a:pPr>
            <a:endParaRPr lang="fr-FR" b="1" dirty="0"/>
          </a:p>
          <a:p>
            <a:pPr marL="457200" lvl="1" indent="0">
              <a:buNone/>
            </a:pPr>
            <a:r>
              <a:rPr lang="fr-FR" sz="2200" b="1" dirty="0" smtClean="0"/>
              <a:t>2.3.1 Maîtrise de votre budget et diminution des coûts</a:t>
            </a:r>
          </a:p>
          <a:p>
            <a:pPr lvl="1"/>
            <a:r>
              <a:rPr lang="fr-FR" sz="1900" dirty="0" smtClean="0"/>
              <a:t> la mise de départ est inexistante</a:t>
            </a:r>
          </a:p>
          <a:p>
            <a:pPr lvl="1"/>
            <a:r>
              <a:rPr lang="fr-FR" sz="1900" dirty="0" smtClean="0"/>
              <a:t> aucune mise à niveau de votre infrastructure</a:t>
            </a:r>
          </a:p>
          <a:p>
            <a:pPr lvl="1"/>
            <a:r>
              <a:rPr lang="fr-FR" sz="1900" dirty="0" smtClean="0"/>
              <a:t> le budget est prévisible par un abonnement mensuel fixe</a:t>
            </a:r>
          </a:p>
          <a:p>
            <a:pPr lvl="1"/>
            <a:r>
              <a:rPr lang="fr-FR" sz="1900" dirty="0" smtClean="0"/>
              <a:t> investissement étalé dans le temps </a:t>
            </a:r>
          </a:p>
          <a:p>
            <a:pPr lvl="1"/>
            <a:r>
              <a:rPr lang="fr-FR" sz="1800" dirty="0"/>
              <a:t>vous ne payez que pour les fonctionnalités que vous </a:t>
            </a:r>
            <a:r>
              <a:rPr lang="fr-FR" sz="1800" dirty="0" smtClean="0"/>
              <a:t>utilisez</a:t>
            </a:r>
          </a:p>
          <a:p>
            <a:pPr lvl="1"/>
            <a:r>
              <a:rPr lang="fr-FR" sz="1800" dirty="0" smtClean="0"/>
              <a:t>la </a:t>
            </a:r>
            <a:r>
              <a:rPr lang="fr-FR" sz="1800" dirty="0"/>
              <a:t>facturation est proportionnelle à votre consommation </a:t>
            </a:r>
            <a:r>
              <a:rPr lang="fr-FR" sz="1800" dirty="0" smtClean="0"/>
              <a:t>réelle</a:t>
            </a:r>
          </a:p>
          <a:p>
            <a:pPr lvl="1"/>
            <a:r>
              <a:rPr lang="fr-FR" sz="1800" dirty="0" smtClean="0"/>
              <a:t>les </a:t>
            </a:r>
            <a:r>
              <a:rPr lang="fr-FR" sz="1800" dirty="0"/>
              <a:t>frais d’adaptation, de maintenance et d’améliorations sont </a:t>
            </a:r>
            <a:r>
              <a:rPr lang="fr-FR" sz="1800" dirty="0" smtClean="0"/>
              <a:t>inclus</a:t>
            </a:r>
          </a:p>
          <a:p>
            <a:pPr lvl="1"/>
            <a:r>
              <a:rPr lang="fr-FR" sz="1800" dirty="0" smtClean="0"/>
              <a:t>vous </a:t>
            </a:r>
            <a:r>
              <a:rPr lang="fr-FR" sz="1800" dirty="0"/>
              <a:t>faites une économie sur le matériel informatique</a:t>
            </a:r>
            <a:r>
              <a:rPr lang="fr-FR" sz="1800" dirty="0" smtClean="0"/>
              <a:t> </a:t>
            </a:r>
            <a:r>
              <a:rPr lang="fr-FR" dirty="0" smtClean="0"/>
              <a:t/>
            </a:r>
            <a:br>
              <a:rPr lang="fr-FR" dirty="0" smtClean="0"/>
            </a:br>
            <a:r>
              <a:rPr lang="fr-FR" dirty="0" smtClean="0"/>
              <a:t/>
            </a:r>
            <a:br>
              <a:rPr lang="fr-FR" dirty="0" smtClean="0"/>
            </a:br>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10</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369195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60070" y="114300"/>
            <a:ext cx="11281410" cy="6823710"/>
          </a:xfrm>
        </p:spPr>
        <p:txBody>
          <a:bodyPr>
            <a:normAutofit fontScale="85000" lnSpcReduction="20000"/>
          </a:bodyPr>
          <a:lstStyle/>
          <a:p>
            <a:pPr marL="0" indent="0">
              <a:buNone/>
            </a:pPr>
            <a:r>
              <a:rPr lang="fr-FR" b="1" dirty="0" smtClean="0"/>
              <a:t>	</a:t>
            </a:r>
            <a:r>
              <a:rPr lang="fr-FR" sz="2400" b="1" dirty="0" smtClean="0"/>
              <a:t>2.3.2 </a:t>
            </a:r>
            <a:r>
              <a:rPr lang="fr-FR" sz="2400" b="1" dirty="0"/>
              <a:t>Gain de </a:t>
            </a:r>
            <a:r>
              <a:rPr lang="fr-FR" sz="2400" b="1" dirty="0" smtClean="0"/>
              <a:t>temps</a:t>
            </a:r>
          </a:p>
          <a:p>
            <a:r>
              <a:rPr lang="fr-FR" sz="2300" dirty="0" smtClean="0"/>
              <a:t>la </a:t>
            </a:r>
            <a:r>
              <a:rPr lang="fr-FR" sz="2300" dirty="0"/>
              <a:t>mise en œuvre et le déploiement sont plus rapides (vous vous inscrivez et tout</a:t>
            </a:r>
            <a:br>
              <a:rPr lang="fr-FR" sz="2300" dirty="0"/>
            </a:br>
            <a:r>
              <a:rPr lang="fr-FR" sz="2300" dirty="0"/>
              <a:t>est installé</a:t>
            </a:r>
            <a:r>
              <a:rPr lang="fr-FR" sz="2300" dirty="0" smtClean="0"/>
              <a:t>)</a:t>
            </a:r>
          </a:p>
          <a:p>
            <a:r>
              <a:rPr lang="fr-FR" sz="2300" dirty="0" smtClean="0"/>
              <a:t> </a:t>
            </a:r>
            <a:r>
              <a:rPr lang="fr-FR" sz="2300" dirty="0"/>
              <a:t>la circulation et le partage des données entre utilisateurs sont </a:t>
            </a:r>
            <a:r>
              <a:rPr lang="fr-FR" sz="2300" dirty="0" smtClean="0"/>
              <a:t>optimisés</a:t>
            </a:r>
          </a:p>
          <a:p>
            <a:r>
              <a:rPr lang="fr-FR" sz="2300" dirty="0" smtClean="0"/>
              <a:t> </a:t>
            </a:r>
            <a:r>
              <a:rPr lang="fr-FR" sz="2300" dirty="0"/>
              <a:t>vous évitez les sollicitations de personnels </a:t>
            </a:r>
            <a:r>
              <a:rPr lang="fr-FR" sz="2300" dirty="0" smtClean="0"/>
              <a:t>informatiques</a:t>
            </a:r>
          </a:p>
          <a:p>
            <a:r>
              <a:rPr lang="fr-FR" sz="2300" dirty="0" smtClean="0"/>
              <a:t>utilisation </a:t>
            </a:r>
            <a:r>
              <a:rPr lang="fr-FR" sz="2300" dirty="0"/>
              <a:t>des applications plus intuitive et plus </a:t>
            </a:r>
            <a:r>
              <a:rPr lang="fr-FR" sz="2300" dirty="0" smtClean="0"/>
              <a:t>facile</a:t>
            </a:r>
          </a:p>
          <a:p>
            <a:pPr marL="0" indent="0">
              <a:buNone/>
            </a:pPr>
            <a:r>
              <a:rPr lang="fr-FR" dirty="0"/>
              <a:t/>
            </a:r>
            <a:br>
              <a:rPr lang="fr-FR" dirty="0"/>
            </a:br>
            <a:r>
              <a:rPr lang="fr-FR" dirty="0" smtClean="0"/>
              <a:t>	</a:t>
            </a:r>
            <a:r>
              <a:rPr lang="fr-FR" sz="2400" b="1" dirty="0" smtClean="0"/>
              <a:t>2.3.3 </a:t>
            </a:r>
            <a:r>
              <a:rPr lang="fr-FR" sz="2400" b="1" dirty="0"/>
              <a:t>Accessibilité </a:t>
            </a:r>
            <a:r>
              <a:rPr lang="fr-FR" sz="2400" b="1" dirty="0" smtClean="0"/>
              <a:t>optimisée</a:t>
            </a:r>
          </a:p>
          <a:p>
            <a:r>
              <a:rPr lang="fr-FR" sz="2300" dirty="0" smtClean="0"/>
              <a:t>accès </a:t>
            </a:r>
            <a:r>
              <a:rPr lang="fr-FR" sz="2300" dirty="0"/>
              <a:t>universel depuis n’importe quel type de poste : PC, portables, téléphone</a:t>
            </a:r>
            <a:br>
              <a:rPr lang="fr-FR" sz="2300" dirty="0"/>
            </a:br>
            <a:r>
              <a:rPr lang="fr-FR" sz="2300" dirty="0"/>
              <a:t>mobile, tablette</a:t>
            </a:r>
            <a:r>
              <a:rPr lang="fr-FR" sz="2300" dirty="0" smtClean="0"/>
              <a:t>,…</a:t>
            </a:r>
          </a:p>
          <a:p>
            <a:r>
              <a:rPr lang="fr-FR" sz="2300" dirty="0" smtClean="0"/>
              <a:t>aucune </a:t>
            </a:r>
            <a:r>
              <a:rPr lang="fr-FR" sz="2300" dirty="0"/>
              <a:t>incompatibilité de système d’exploitation (il suffit d’avoir un navigateur</a:t>
            </a:r>
            <a:r>
              <a:rPr lang="fr-FR" sz="2300" dirty="0" smtClean="0"/>
              <a:t>)</a:t>
            </a:r>
          </a:p>
          <a:p>
            <a:r>
              <a:rPr lang="fr-FR" sz="2300" dirty="0" smtClean="0"/>
              <a:t>vous </a:t>
            </a:r>
            <a:r>
              <a:rPr lang="fr-FR" sz="2300" dirty="0"/>
              <a:t>pouvez travailler depuis n’importe quel endroit de la </a:t>
            </a:r>
            <a:r>
              <a:rPr lang="fr-FR" sz="2300" dirty="0" smtClean="0"/>
              <a:t>planète</a:t>
            </a:r>
          </a:p>
          <a:p>
            <a:r>
              <a:rPr lang="fr-FR" sz="2300" dirty="0" smtClean="0"/>
              <a:t>vos </a:t>
            </a:r>
            <a:r>
              <a:rPr lang="fr-FR" sz="2300" dirty="0"/>
              <a:t>données sont </a:t>
            </a:r>
            <a:r>
              <a:rPr lang="fr-FR" sz="2300" dirty="0" smtClean="0"/>
              <a:t>centralisées</a:t>
            </a:r>
          </a:p>
          <a:p>
            <a:r>
              <a:rPr lang="fr-FR" sz="2300" dirty="0" smtClean="0"/>
              <a:t>vos </a:t>
            </a:r>
            <a:r>
              <a:rPr lang="fr-FR" sz="2300" dirty="0"/>
              <a:t>données sont disponibles 24h sur 24 et 7j sur </a:t>
            </a:r>
            <a:r>
              <a:rPr lang="fr-FR" sz="2300" dirty="0" smtClean="0"/>
              <a:t>7</a:t>
            </a:r>
          </a:p>
          <a:p>
            <a:pPr marL="0" indent="0">
              <a:buNone/>
            </a:pPr>
            <a:r>
              <a:rPr lang="fr-FR" sz="2400" dirty="0"/>
              <a:t/>
            </a:r>
            <a:br>
              <a:rPr lang="fr-FR" sz="2400" dirty="0"/>
            </a:br>
            <a:r>
              <a:rPr lang="fr-FR" sz="2400" dirty="0" smtClean="0"/>
              <a:t>	</a:t>
            </a:r>
            <a:r>
              <a:rPr lang="fr-FR" sz="2400" b="1" dirty="0" smtClean="0"/>
              <a:t>2.3.4 </a:t>
            </a:r>
            <a:r>
              <a:rPr lang="fr-FR" sz="2400" b="1" dirty="0"/>
              <a:t>Meilleure gestion de la </a:t>
            </a:r>
            <a:r>
              <a:rPr lang="fr-FR" sz="2400" b="1" dirty="0" smtClean="0"/>
              <a:t>sécurité</a:t>
            </a:r>
          </a:p>
          <a:p>
            <a:r>
              <a:rPr lang="fr-FR" sz="2100" dirty="0" smtClean="0"/>
              <a:t>vous </a:t>
            </a:r>
            <a:r>
              <a:rPr lang="fr-FR" sz="2100" dirty="0"/>
              <a:t>profitez des moyens des grandes infrastructures de </a:t>
            </a:r>
            <a:r>
              <a:rPr lang="fr-FR" sz="2100" i="1" dirty="0" smtClean="0"/>
              <a:t>Datacenter</a:t>
            </a:r>
          </a:p>
          <a:p>
            <a:r>
              <a:rPr lang="fr-FR" sz="2100" dirty="0" smtClean="0"/>
              <a:t>vos </a:t>
            </a:r>
            <a:r>
              <a:rPr lang="fr-FR" sz="2100" dirty="0"/>
              <a:t>accès aux données sont contrôlés par identification et </a:t>
            </a:r>
            <a:r>
              <a:rPr lang="fr-FR" sz="2100" dirty="0" smtClean="0"/>
              <a:t>certificats</a:t>
            </a:r>
          </a:p>
          <a:p>
            <a:r>
              <a:rPr lang="fr-FR" sz="2100" b="1" dirty="0" smtClean="0"/>
              <a:t>sauvegardes automatiques</a:t>
            </a:r>
          </a:p>
          <a:p>
            <a:r>
              <a:rPr lang="fr-FR" sz="2100" dirty="0" smtClean="0"/>
              <a:t>hébergement </a:t>
            </a:r>
            <a:r>
              <a:rPr lang="fr-FR" sz="2100" dirty="0"/>
              <a:t>de vos données dans un cadre contractuel de confidentialité</a:t>
            </a:r>
            <a:r>
              <a:rPr lang="fr-FR" dirty="0"/>
              <a:t/>
            </a:r>
            <a:br>
              <a:rPr lang="fr-FR" dirty="0"/>
            </a:br>
            <a:endParaRPr lang="fr-FR"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11</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2983665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82880"/>
            <a:ext cx="11163300" cy="5994083"/>
          </a:xfrm>
        </p:spPr>
        <p:txBody>
          <a:bodyPr/>
          <a:lstStyle/>
          <a:p>
            <a:pPr marL="0" indent="0">
              <a:buNone/>
            </a:pPr>
            <a:r>
              <a:rPr lang="fr-FR" sz="2000" b="1" dirty="0" smtClean="0"/>
              <a:t>2.3.5 Évolution et innovation continue</a:t>
            </a:r>
          </a:p>
          <a:p>
            <a:r>
              <a:rPr lang="fr-FR" sz="1800" b="1" dirty="0" smtClean="0"/>
              <a:t>vous bénéficiez toujours de la version la plus récente</a:t>
            </a:r>
          </a:p>
          <a:p>
            <a:r>
              <a:rPr lang="fr-FR" sz="1800" dirty="0" smtClean="0"/>
              <a:t>aucun risque d’obsolescence</a:t>
            </a:r>
          </a:p>
          <a:p>
            <a:r>
              <a:rPr lang="fr-FR" sz="1800" dirty="0" smtClean="0"/>
              <a:t>la mise à niveau des applications est automatique et transparentes</a:t>
            </a:r>
          </a:p>
          <a:p>
            <a:r>
              <a:rPr lang="fr-FR" sz="1800" dirty="0" smtClean="0"/>
              <a:t>votre retour d’expérience est directement pris en compte pour des</a:t>
            </a:r>
          </a:p>
          <a:p>
            <a:pPr marL="0" indent="0">
              <a:buNone/>
            </a:pPr>
            <a:r>
              <a:rPr lang="fr-FR" sz="1800" dirty="0" smtClean="0"/>
              <a:t>  améliorations et innovations permanentes</a:t>
            </a:r>
          </a:p>
          <a:p>
            <a:r>
              <a:rPr lang="fr-FR" sz="1800" dirty="0" smtClean="0"/>
              <a:t>vous réduisez de la consommation électrique en favorisant la mutualisation des ressources sur des même serveurs </a:t>
            </a:r>
            <a:r>
              <a:rPr lang="fr-FR" dirty="0" smtClean="0"/>
              <a:t/>
            </a:r>
            <a:br>
              <a:rPr lang="fr-FR" dirty="0" smtClean="0"/>
            </a:br>
            <a:endParaRPr lang="fr-FR" dirty="0" smtClean="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12</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119362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7311390" cy="263525"/>
          </a:xfrm>
        </p:spPr>
        <p:txBody>
          <a:bodyPr>
            <a:noAutofit/>
          </a:bodyPr>
          <a:lstStyle/>
          <a:p>
            <a:r>
              <a:rPr lang="fr-FR" sz="2400" b="1" u="sng" dirty="0" smtClean="0">
                <a:latin typeface="+mn-lt"/>
              </a:rPr>
              <a:t>3. La prise de rendez vous</a:t>
            </a:r>
            <a:endParaRPr lang="fr-FR" sz="2400" b="1" u="sng" dirty="0">
              <a:latin typeface="+mn-lt"/>
            </a:endParaRPr>
          </a:p>
        </p:txBody>
      </p:sp>
      <p:sp>
        <p:nvSpPr>
          <p:cNvPr id="3" name="Espace réservé du contenu 2"/>
          <p:cNvSpPr>
            <a:spLocks noGrp="1"/>
          </p:cNvSpPr>
          <p:nvPr>
            <p:ph idx="1"/>
          </p:nvPr>
        </p:nvSpPr>
        <p:spPr>
          <a:xfrm>
            <a:off x="838200" y="800100"/>
            <a:ext cx="10888980" cy="5376863"/>
          </a:xfrm>
        </p:spPr>
        <p:txBody>
          <a:bodyPr/>
          <a:lstStyle/>
          <a:p>
            <a:pPr marL="0" indent="0">
              <a:buNone/>
            </a:pPr>
            <a:r>
              <a:rPr lang="fr-FR" sz="2000" b="1" dirty="0" smtClean="0"/>
              <a:t>3.1 </a:t>
            </a:r>
            <a:r>
              <a:rPr lang="fr-FR" sz="2000" b="1" dirty="0"/>
              <a:t>Qu’est-ce qu’une solution de prise de rendez-vous en ligne ?</a:t>
            </a:r>
            <a:r>
              <a:rPr lang="fr-FR" b="1" dirty="0"/>
              <a:t/>
            </a:r>
            <a:br>
              <a:rPr lang="fr-FR" b="1" dirty="0"/>
            </a:br>
            <a:r>
              <a:rPr lang="fr-FR" sz="1800" dirty="0"/>
              <a:t>Une solution de prise de rendez-vous en ligne est un logiciel qui permet aux </a:t>
            </a:r>
            <a:r>
              <a:rPr lang="fr-FR" sz="1800" dirty="0" smtClean="0"/>
              <a:t>utilisateurs de prendre </a:t>
            </a:r>
            <a:r>
              <a:rPr lang="fr-FR" sz="1800" dirty="0"/>
              <a:t>ou de modifier un rendez-vous sans devoir interagir avec un membre du personnel</a:t>
            </a:r>
            <a:br>
              <a:rPr lang="fr-FR" sz="1800" dirty="0"/>
            </a:br>
            <a:r>
              <a:rPr lang="fr-FR" sz="1800" dirty="0"/>
              <a:t>administratif. La plupart des systèmes envoient la confirmation des rendez-vous et </a:t>
            </a:r>
            <a:r>
              <a:rPr lang="fr-FR" sz="1800" dirty="0" smtClean="0"/>
              <a:t>des rappels </a:t>
            </a:r>
            <a:r>
              <a:rPr lang="fr-FR" sz="1800" dirty="0"/>
              <a:t>par voie </a:t>
            </a:r>
            <a:r>
              <a:rPr lang="fr-FR" sz="1800" dirty="0" smtClean="0"/>
              <a:t>électronique</a:t>
            </a:r>
            <a:r>
              <a:rPr lang="fr-FR" dirty="0" smtClean="0"/>
              <a:t>. </a:t>
            </a:r>
            <a:br>
              <a:rPr lang="fr-FR" dirty="0" smtClean="0"/>
            </a:b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110" y="2780347"/>
            <a:ext cx="4983480" cy="2483232"/>
          </a:xfrm>
          <a:prstGeom prst="rect">
            <a:avLst/>
          </a:prstGeom>
        </p:spPr>
      </p:pic>
      <p:sp>
        <p:nvSpPr>
          <p:cNvPr id="6" name="Espace réservé du numéro de diapositive 5"/>
          <p:cNvSpPr>
            <a:spLocks noGrp="1"/>
          </p:cNvSpPr>
          <p:nvPr>
            <p:ph type="sldNum" sz="quarter" idx="12"/>
          </p:nvPr>
        </p:nvSpPr>
        <p:spPr/>
        <p:txBody>
          <a:bodyPr/>
          <a:lstStyle/>
          <a:p>
            <a:fld id="{1DB2E101-D775-4DCB-AB23-1DE4E9E416A3}" type="slidenum">
              <a:rPr lang="fr-FR" smtClean="0"/>
              <a:t>13</a:t>
            </a:fld>
            <a:endParaRPr lang="fr-FR"/>
          </a:p>
        </p:txBody>
      </p:sp>
      <p:sp>
        <p:nvSpPr>
          <p:cNvPr id="7" name="Espace réservé du pied de page 6"/>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3814676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40030"/>
            <a:ext cx="10797540" cy="5936933"/>
          </a:xfrm>
        </p:spPr>
        <p:txBody>
          <a:bodyPr>
            <a:normAutofit fontScale="85000" lnSpcReduction="20000"/>
          </a:bodyPr>
          <a:lstStyle/>
          <a:p>
            <a:pPr marL="0" indent="0">
              <a:buNone/>
            </a:pPr>
            <a:r>
              <a:rPr lang="fr-FR" sz="2400" b="1" dirty="0" smtClean="0"/>
              <a:t>3.2 </a:t>
            </a:r>
            <a:r>
              <a:rPr lang="fr-FR" sz="2400" b="1" dirty="0"/>
              <a:t>Les caractéristiques des systèmes de rendez-vous en </a:t>
            </a:r>
            <a:r>
              <a:rPr lang="fr-FR" sz="2400" b="1" dirty="0" smtClean="0"/>
              <a:t>ligne</a:t>
            </a:r>
          </a:p>
          <a:p>
            <a:pPr marL="0" indent="0">
              <a:buNone/>
            </a:pPr>
            <a:r>
              <a:rPr lang="fr-FR" b="1" dirty="0"/>
              <a:t/>
            </a:r>
            <a:br>
              <a:rPr lang="fr-FR" b="1" dirty="0"/>
            </a:br>
            <a:r>
              <a:rPr lang="fr-FR" sz="2300" dirty="0"/>
              <a:t>Les solutions ne possèdent pas toutes les mêmes fonctionnalités. Toutefois, elles</a:t>
            </a:r>
            <a:br>
              <a:rPr lang="fr-FR" sz="2300" dirty="0"/>
            </a:br>
            <a:r>
              <a:rPr lang="fr-FR" sz="2300" dirty="0"/>
              <a:t>partagent fréquemment certaines caractéristiques communes, notamment </a:t>
            </a:r>
            <a:r>
              <a:rPr lang="fr-FR" sz="2300" dirty="0" smtClean="0"/>
              <a:t>:</a:t>
            </a:r>
          </a:p>
          <a:p>
            <a:r>
              <a:rPr lang="fr-FR" sz="2300" dirty="0" smtClean="0"/>
              <a:t>la </a:t>
            </a:r>
            <a:r>
              <a:rPr lang="fr-FR" sz="2300" dirty="0"/>
              <a:t>prise de rendez-vous en tout temps </a:t>
            </a:r>
            <a:r>
              <a:rPr lang="fr-FR" sz="2300" dirty="0" smtClean="0"/>
              <a:t>;</a:t>
            </a:r>
          </a:p>
          <a:p>
            <a:r>
              <a:rPr lang="fr-FR" sz="2300" dirty="0" smtClean="0"/>
              <a:t>un </a:t>
            </a:r>
            <a:r>
              <a:rPr lang="fr-FR" sz="2300" dirty="0"/>
              <a:t>accès sécurisé </a:t>
            </a:r>
            <a:r>
              <a:rPr lang="fr-FR" sz="2300" dirty="0" smtClean="0"/>
              <a:t>;</a:t>
            </a:r>
          </a:p>
          <a:p>
            <a:r>
              <a:rPr lang="fr-FR" sz="2300" dirty="0" smtClean="0"/>
              <a:t>des </a:t>
            </a:r>
            <a:r>
              <a:rPr lang="fr-FR" sz="2300" dirty="0"/>
              <a:t>identifiants individuels pour le personnel </a:t>
            </a:r>
            <a:r>
              <a:rPr lang="fr-FR" sz="2300" dirty="0" smtClean="0"/>
              <a:t>;</a:t>
            </a:r>
          </a:p>
          <a:p>
            <a:r>
              <a:rPr lang="fr-FR" sz="2300" dirty="0" smtClean="0"/>
              <a:t>des </a:t>
            </a:r>
            <a:r>
              <a:rPr lang="fr-FR" sz="2300" dirty="0"/>
              <a:t>règles permettant de personnaliser la prise de rendez-vous </a:t>
            </a:r>
            <a:r>
              <a:rPr lang="fr-FR" sz="2300" dirty="0" smtClean="0"/>
              <a:t>;</a:t>
            </a:r>
          </a:p>
          <a:p>
            <a:r>
              <a:rPr lang="fr-FR" sz="2300" dirty="0" smtClean="0"/>
              <a:t>la </a:t>
            </a:r>
            <a:r>
              <a:rPr lang="fr-FR" sz="2300" dirty="0"/>
              <a:t>possibilité de traiter plusieurs types de rendez-vous</a:t>
            </a:r>
            <a:r>
              <a:rPr lang="fr-FR" sz="2300" dirty="0" smtClean="0"/>
              <a:t>.</a:t>
            </a:r>
          </a:p>
          <a:p>
            <a:pPr marL="0" indent="0">
              <a:buNone/>
            </a:pPr>
            <a:r>
              <a:rPr lang="fr-FR" sz="2300" dirty="0"/>
              <a:t/>
            </a:r>
            <a:br>
              <a:rPr lang="fr-FR" sz="2300" dirty="0"/>
            </a:br>
            <a:r>
              <a:rPr lang="fr-FR" sz="2300" dirty="0"/>
              <a:t>Certaines solutions offrent également des fonctionnalités supplémentaires, par exemple </a:t>
            </a:r>
            <a:r>
              <a:rPr lang="fr-FR" sz="2300" dirty="0" smtClean="0"/>
              <a:t>:</a:t>
            </a:r>
          </a:p>
          <a:p>
            <a:r>
              <a:rPr lang="fr-FR" sz="2300" dirty="0" smtClean="0"/>
              <a:t>l’inscription </a:t>
            </a:r>
            <a:r>
              <a:rPr lang="fr-FR" sz="2300" dirty="0"/>
              <a:t>du rendez-vous dans un calendrier personnel </a:t>
            </a:r>
            <a:r>
              <a:rPr lang="fr-FR" sz="2300" dirty="0" smtClean="0"/>
              <a:t>;</a:t>
            </a:r>
          </a:p>
          <a:p>
            <a:r>
              <a:rPr lang="fr-FR" sz="2300" dirty="0" smtClean="0"/>
              <a:t>Les </a:t>
            </a:r>
            <a:r>
              <a:rPr lang="fr-FR" sz="2300" dirty="0"/>
              <a:t>risques potentiels associés à l’utilisation d’une solution de rendez-vous en ligne sont</a:t>
            </a:r>
            <a:br>
              <a:rPr lang="fr-FR" sz="2300" dirty="0"/>
            </a:br>
            <a:r>
              <a:rPr lang="fr-FR" sz="2300" dirty="0"/>
              <a:t>intimement liés à la nature et à l’étendue des fonctionnalités de la solution en cause.</a:t>
            </a:r>
            <a:r>
              <a:rPr lang="fr-FR" sz="2300" dirty="0" smtClean="0"/>
              <a:t> </a:t>
            </a:r>
          </a:p>
          <a:p>
            <a:pPr marL="0" indent="0">
              <a:buNone/>
            </a:pPr>
            <a:r>
              <a:rPr lang="fr-FR" sz="2400" b="1" dirty="0" smtClean="0"/>
              <a:t>3.3 </a:t>
            </a:r>
            <a:r>
              <a:rPr lang="fr-FR" sz="2400" b="1" dirty="0"/>
              <a:t>Quels sont les avantages attendus </a:t>
            </a:r>
            <a:r>
              <a:rPr lang="fr-FR" sz="2400" b="1" dirty="0" smtClean="0"/>
              <a:t>?</a:t>
            </a:r>
          </a:p>
          <a:p>
            <a:pPr marL="0" indent="0">
              <a:buNone/>
            </a:pPr>
            <a:r>
              <a:rPr lang="fr-FR" b="1" dirty="0"/>
              <a:t/>
            </a:r>
            <a:br>
              <a:rPr lang="fr-FR" b="1" dirty="0"/>
            </a:br>
            <a:r>
              <a:rPr lang="fr-FR" sz="2100" dirty="0"/>
              <a:t>Selon les </a:t>
            </a:r>
            <a:r>
              <a:rPr lang="fr-FR" sz="2100" dirty="0" smtClean="0"/>
              <a:t>secré</a:t>
            </a:r>
            <a:r>
              <a:rPr lang="en-US" sz="2100" dirty="0" err="1" smtClean="0"/>
              <a:t>taires</a:t>
            </a:r>
            <a:r>
              <a:rPr lang="fr-FR" sz="2100" dirty="0" smtClean="0"/>
              <a:t> </a:t>
            </a:r>
            <a:r>
              <a:rPr lang="fr-FR" sz="2100" dirty="0"/>
              <a:t>qui se servent d’un système de rendez-vous en ligne, les avantages sont</a:t>
            </a:r>
            <a:br>
              <a:rPr lang="fr-FR" sz="2100" dirty="0"/>
            </a:br>
            <a:r>
              <a:rPr lang="fr-FR" sz="2100" dirty="0"/>
              <a:t>principalement les suivants </a:t>
            </a:r>
            <a:r>
              <a:rPr lang="fr-FR" sz="2300" dirty="0" smtClean="0"/>
              <a:t>:</a:t>
            </a:r>
            <a:br>
              <a:rPr lang="fr-FR" sz="2300" dirty="0" smtClean="0"/>
            </a:br>
            <a:r>
              <a:rPr lang="fr-FR" dirty="0" smtClean="0"/>
              <a:t/>
            </a:r>
            <a:br>
              <a:rPr lang="fr-FR" dirty="0" smtClean="0"/>
            </a:br>
            <a:endParaRPr lang="fr-FR" dirty="0"/>
          </a:p>
        </p:txBody>
      </p:sp>
      <p:sp>
        <p:nvSpPr>
          <p:cNvPr id="7" name="Espace réservé du numéro de diapositive 6"/>
          <p:cNvSpPr>
            <a:spLocks noGrp="1"/>
          </p:cNvSpPr>
          <p:nvPr>
            <p:ph type="sldNum" sz="quarter" idx="12"/>
          </p:nvPr>
        </p:nvSpPr>
        <p:spPr/>
        <p:txBody>
          <a:bodyPr/>
          <a:lstStyle/>
          <a:p>
            <a:fld id="{1DB2E101-D775-4DCB-AB23-1DE4E9E416A3}" type="slidenum">
              <a:rPr lang="fr-FR" smtClean="0"/>
              <a:t>14</a:t>
            </a:fld>
            <a:endParaRPr lang="fr-FR"/>
          </a:p>
        </p:txBody>
      </p:sp>
      <p:sp>
        <p:nvSpPr>
          <p:cNvPr id="8" name="Espace réservé du pied de page 7"/>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1283807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40030"/>
            <a:ext cx="10797540" cy="5936933"/>
          </a:xfrm>
        </p:spPr>
        <p:txBody>
          <a:bodyPr>
            <a:normAutofit/>
          </a:bodyPr>
          <a:lstStyle/>
          <a:p>
            <a:r>
              <a:rPr lang="fr-FR" sz="1800" dirty="0" smtClean="0"/>
              <a:t>une augmentation de l’efficience du personnel administratif ;</a:t>
            </a:r>
          </a:p>
          <a:p>
            <a:r>
              <a:rPr lang="fr-FR" sz="1800" dirty="0" smtClean="0"/>
              <a:t>une satisfaction accrue des formateurs , apprenants , agents, qui peuvent prendre rendez-vous en tout temps</a:t>
            </a:r>
            <a:br>
              <a:rPr lang="fr-FR" sz="1800" dirty="0" smtClean="0"/>
            </a:br>
            <a:r>
              <a:rPr lang="fr-FR" sz="1800" dirty="0" smtClean="0"/>
              <a:t>et sans attente ;</a:t>
            </a:r>
          </a:p>
          <a:p>
            <a:r>
              <a:rPr lang="fr-FR" sz="1800" dirty="0" smtClean="0"/>
              <a:t>une plus grande satisfaction du personnel administratif qui peut se consacrer à des</a:t>
            </a:r>
            <a:br>
              <a:rPr lang="fr-FR" sz="1800" dirty="0" smtClean="0"/>
            </a:br>
            <a:r>
              <a:rPr lang="fr-FR" sz="1800" dirty="0" smtClean="0"/>
              <a:t>tâches plus gratifiantes auprès des utilisateurs</a:t>
            </a:r>
          </a:p>
          <a:p>
            <a:pPr marL="0" indent="0">
              <a:buNone/>
            </a:pPr>
            <a:r>
              <a:rPr lang="fr-FR" sz="2000" b="1" dirty="0" smtClean="0"/>
              <a:t>Conclusion</a:t>
            </a:r>
          </a:p>
          <a:p>
            <a:pPr marL="0" indent="0">
              <a:buNone/>
            </a:pPr>
            <a:r>
              <a:rPr lang="fr-FR" b="1" dirty="0"/>
              <a:t/>
            </a:r>
            <a:br>
              <a:rPr lang="fr-FR" b="1" dirty="0"/>
            </a:br>
            <a:r>
              <a:rPr lang="fr-FR" sz="1800" dirty="0"/>
              <a:t>La gestion des rendez-vous est très difficile en utilisant le téléphone et le papier qui est</a:t>
            </a:r>
            <a:br>
              <a:rPr lang="fr-FR" sz="1800" dirty="0"/>
            </a:br>
            <a:r>
              <a:rPr lang="fr-FR" sz="1800" dirty="0"/>
              <a:t>une méthode archaïque comparée aux outils informatiques, c’est pour cela que la mise en</a:t>
            </a:r>
            <a:br>
              <a:rPr lang="fr-FR" sz="1800" dirty="0"/>
            </a:br>
            <a:r>
              <a:rPr lang="fr-FR" sz="1800" dirty="0"/>
              <a:t>place d’un système de prise de rendez vous en ligne est nécessaire pour faciliter la tâche aux</a:t>
            </a:r>
            <a:br>
              <a:rPr lang="fr-FR" sz="1800" dirty="0"/>
            </a:br>
            <a:r>
              <a:rPr lang="fr-FR" sz="1800" dirty="0"/>
              <a:t>employés et aux médecins</a:t>
            </a:r>
            <a:r>
              <a:rPr lang="fr-FR" sz="1800" dirty="0" smtClean="0"/>
              <a:t> </a:t>
            </a:r>
            <a:r>
              <a:rPr lang="fr-FR" dirty="0" smtClean="0"/>
              <a:t/>
            </a:r>
            <a:br>
              <a:rPr lang="fr-FR" dirty="0" smtClean="0"/>
            </a:br>
            <a:endParaRPr lang="fr-FR" dirty="0"/>
          </a:p>
        </p:txBody>
      </p:sp>
      <p:sp>
        <p:nvSpPr>
          <p:cNvPr id="4" name="Espace réservé du numéro de diapositive 3"/>
          <p:cNvSpPr>
            <a:spLocks noGrp="1"/>
          </p:cNvSpPr>
          <p:nvPr>
            <p:ph type="sldNum" sz="quarter" idx="12"/>
          </p:nvPr>
        </p:nvSpPr>
        <p:spPr/>
        <p:txBody>
          <a:bodyPr/>
          <a:lstStyle/>
          <a:p>
            <a:fld id="{1DB2E101-D775-4DCB-AB23-1DE4E9E416A3}" type="slidenum">
              <a:rPr lang="fr-FR" smtClean="0"/>
              <a:t>15</a:t>
            </a:fld>
            <a:endParaRPr lang="fr-FR"/>
          </a:p>
        </p:txBody>
      </p:sp>
      <p:sp>
        <p:nvSpPr>
          <p:cNvPr id="5" name="Espace réservé du pied de page 4"/>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1283807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6770" y="1322705"/>
            <a:ext cx="10515600" cy="4351338"/>
          </a:xfrm>
        </p:spPr>
        <p:txBody>
          <a:bodyPr/>
          <a:lstStyle/>
          <a:p>
            <a:pPr marL="0" indent="0" algn="ctr">
              <a:buNone/>
            </a:pPr>
            <a:endParaRPr lang="fr-FR" dirty="0" smtClean="0"/>
          </a:p>
          <a:p>
            <a:pPr marL="0" indent="0" algn="ctr">
              <a:buNone/>
            </a:pPr>
            <a:endParaRPr lang="fr-FR" dirty="0"/>
          </a:p>
          <a:p>
            <a:pPr marL="0" indent="0" algn="ctr">
              <a:lnSpc>
                <a:spcPct val="150000"/>
              </a:lnSpc>
              <a:buNone/>
            </a:pPr>
            <a:r>
              <a:rPr lang="fr-FR" b="1" dirty="0" err="1" smtClean="0"/>
              <a:t>Ch</a:t>
            </a:r>
            <a:r>
              <a:rPr lang="en-US" b="1" dirty="0" err="1" smtClean="0"/>
              <a:t>apitre</a:t>
            </a:r>
            <a:r>
              <a:rPr lang="en-US" b="1" dirty="0" smtClean="0"/>
              <a:t> 2 :</a:t>
            </a:r>
          </a:p>
          <a:p>
            <a:pPr marL="0" indent="0" algn="ctr">
              <a:lnSpc>
                <a:spcPct val="150000"/>
              </a:lnSpc>
              <a:buNone/>
            </a:pPr>
            <a:r>
              <a:rPr lang="en-US" b="1" dirty="0" smtClean="0"/>
              <a:t>Conception du </a:t>
            </a:r>
            <a:r>
              <a:rPr lang="en-US" b="1" dirty="0" err="1" smtClean="0"/>
              <a:t>syst</a:t>
            </a:r>
            <a:r>
              <a:rPr lang="fr-FR" b="1" dirty="0" smtClean="0"/>
              <a:t>è</a:t>
            </a:r>
            <a:r>
              <a:rPr lang="en-US" b="1" dirty="0" smtClean="0"/>
              <a:t>me de Gestion Rendez-Vous</a:t>
            </a:r>
            <a:endParaRPr lang="fr-FR" b="1" dirty="0"/>
          </a:p>
        </p:txBody>
      </p:sp>
      <p:sp>
        <p:nvSpPr>
          <p:cNvPr id="4" name="Espace réservé du numéro de diapositive 3"/>
          <p:cNvSpPr>
            <a:spLocks noGrp="1"/>
          </p:cNvSpPr>
          <p:nvPr>
            <p:ph type="sldNum" sz="quarter" idx="12"/>
          </p:nvPr>
        </p:nvSpPr>
        <p:spPr/>
        <p:txBody>
          <a:bodyPr/>
          <a:lstStyle/>
          <a:p>
            <a:fld id="{1DB2E101-D775-4DCB-AB23-1DE4E9E416A3}" type="slidenum">
              <a:rPr lang="fr-FR" smtClean="0"/>
              <a:t>16</a:t>
            </a:fld>
            <a:endParaRPr lang="fr-FR"/>
          </a:p>
        </p:txBody>
      </p:sp>
      <p:sp>
        <p:nvSpPr>
          <p:cNvPr id="5" name="Espace réservé du pied de page 4"/>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3689217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05740" y="342900"/>
            <a:ext cx="11738610" cy="6595110"/>
          </a:xfrm>
        </p:spPr>
        <p:txBody>
          <a:bodyPr>
            <a:normAutofit lnSpcReduction="10000"/>
          </a:bodyPr>
          <a:lstStyle/>
          <a:p>
            <a:pPr marL="971550" lvl="1" indent="-514350">
              <a:buAutoNum type="arabicPeriod"/>
            </a:pPr>
            <a:r>
              <a:rPr lang="fr-FR" sz="1800" b="1" dirty="0" smtClean="0"/>
              <a:t>Introduction</a:t>
            </a:r>
          </a:p>
          <a:p>
            <a:pPr marL="457200" lvl="1" indent="0">
              <a:buNone/>
            </a:pPr>
            <a:r>
              <a:rPr lang="fr-FR" b="1" dirty="0"/>
              <a:t/>
            </a:r>
            <a:br>
              <a:rPr lang="fr-FR" b="1" dirty="0"/>
            </a:br>
            <a:r>
              <a:rPr lang="fr-FR" sz="1900" dirty="0"/>
              <a:t>Dans ce chapitre nous allons présenter la conception de notre système baptisé</a:t>
            </a:r>
            <a:br>
              <a:rPr lang="fr-FR" sz="1900" dirty="0"/>
            </a:br>
            <a:r>
              <a:rPr lang="fr-FR" sz="1900" b="1" dirty="0" smtClean="0"/>
              <a:t>Gestion Rendez-Vous</a:t>
            </a:r>
            <a:r>
              <a:rPr lang="fr-FR" sz="1900" dirty="0" smtClean="0"/>
              <a:t>, </a:t>
            </a:r>
            <a:r>
              <a:rPr lang="fr-FR" sz="1900" dirty="0"/>
              <a:t>nous allons faire un appel à la boite à outils </a:t>
            </a:r>
            <a:r>
              <a:rPr lang="fr-FR" sz="1900" dirty="0" smtClean="0"/>
              <a:t>UML et </a:t>
            </a:r>
            <a:r>
              <a:rPr lang="fr-FR" sz="1900" dirty="0" err="1" smtClean="0"/>
              <a:t>Mé</a:t>
            </a:r>
            <a:r>
              <a:rPr lang="en-US" sz="1900" dirty="0" smtClean="0"/>
              <a:t>rise</a:t>
            </a:r>
            <a:r>
              <a:rPr lang="fr-FR" sz="1900" dirty="0" smtClean="0"/>
              <a:t> </a:t>
            </a:r>
            <a:r>
              <a:rPr lang="fr-FR" sz="1900" dirty="0"/>
              <a:t>tout en respectant </a:t>
            </a:r>
            <a:r>
              <a:rPr lang="fr-FR" sz="1900" dirty="0" smtClean="0"/>
              <a:t>le processus </a:t>
            </a:r>
            <a:r>
              <a:rPr lang="fr-FR" sz="1900" dirty="0"/>
              <a:t>d’unification UP à savoir </a:t>
            </a:r>
            <a:r>
              <a:rPr lang="fr-FR" sz="1900" dirty="0" smtClean="0"/>
              <a:t>: le </a:t>
            </a:r>
            <a:r>
              <a:rPr lang="fr-FR" sz="1900" dirty="0"/>
              <a:t>diagramme des cas </a:t>
            </a:r>
            <a:r>
              <a:rPr lang="fr-FR" sz="1900" dirty="0" smtClean="0"/>
              <a:t>d’utilisation et le diagramme </a:t>
            </a:r>
            <a:r>
              <a:rPr lang="fr-FR" sz="1900" dirty="0"/>
              <a:t>de classes</a:t>
            </a:r>
            <a:r>
              <a:rPr lang="fr-FR" sz="1900" dirty="0" smtClean="0"/>
              <a:t>.</a:t>
            </a:r>
          </a:p>
          <a:p>
            <a:pPr lvl="1"/>
            <a:r>
              <a:rPr lang="fr-FR" sz="1900" dirty="0" smtClean="0"/>
              <a:t>Diagramme </a:t>
            </a:r>
            <a:r>
              <a:rPr lang="fr-FR" sz="1900" dirty="0"/>
              <a:t>de cas d’utilisation qui nous aide dans la spécification des besoins de</a:t>
            </a:r>
            <a:br>
              <a:rPr lang="fr-FR" sz="1900" dirty="0"/>
            </a:br>
            <a:r>
              <a:rPr lang="fr-FR" sz="1900" dirty="0"/>
              <a:t>notre système</a:t>
            </a:r>
            <a:r>
              <a:rPr lang="fr-FR" sz="1900" dirty="0" smtClean="0"/>
              <a:t>.</a:t>
            </a:r>
          </a:p>
          <a:p>
            <a:pPr lvl="1"/>
            <a:r>
              <a:rPr lang="fr-FR" sz="1900" dirty="0" smtClean="0"/>
              <a:t>Diagramme </a:t>
            </a:r>
            <a:r>
              <a:rPr lang="fr-FR" sz="1900" dirty="0"/>
              <a:t>de classes qui définit l’architecture statique de notre système</a:t>
            </a:r>
            <a:r>
              <a:rPr lang="fr-FR" sz="1900" dirty="0" smtClean="0"/>
              <a:t>.</a:t>
            </a:r>
          </a:p>
          <a:p>
            <a:pPr marL="457200" lvl="1" indent="0">
              <a:buNone/>
            </a:pPr>
            <a:r>
              <a:rPr lang="fr-FR" dirty="0"/>
              <a:t/>
            </a:r>
            <a:br>
              <a:rPr lang="fr-FR" dirty="0"/>
            </a:br>
            <a:r>
              <a:rPr lang="fr-FR" b="1" dirty="0"/>
              <a:t>2</a:t>
            </a:r>
            <a:r>
              <a:rPr lang="fr-FR" sz="1900" b="1" dirty="0"/>
              <a:t>. Définition </a:t>
            </a:r>
            <a:r>
              <a:rPr lang="fr-FR" sz="1900" b="1" dirty="0" smtClean="0"/>
              <a:t>d’UML</a:t>
            </a:r>
            <a:r>
              <a:rPr lang="fr-FR" b="1" dirty="0"/>
              <a:t/>
            </a:r>
            <a:br>
              <a:rPr lang="fr-FR" b="1" dirty="0"/>
            </a:br>
            <a:r>
              <a:rPr lang="fr-FR" sz="1900" dirty="0"/>
              <a:t>UML (</a:t>
            </a:r>
            <a:r>
              <a:rPr lang="fr-FR" sz="1900" dirty="0" err="1"/>
              <a:t>Unified</a:t>
            </a:r>
            <a:r>
              <a:rPr lang="fr-FR" sz="1900" dirty="0"/>
              <a:t> </a:t>
            </a:r>
            <a:r>
              <a:rPr lang="fr-FR" sz="1900" dirty="0" err="1"/>
              <a:t>Modeling</a:t>
            </a:r>
            <a:r>
              <a:rPr lang="fr-FR" sz="1900" dirty="0"/>
              <a:t> Language) est une méthode de modélisation orientée objet</a:t>
            </a:r>
            <a:br>
              <a:rPr lang="fr-FR" sz="1900" dirty="0"/>
            </a:br>
            <a:r>
              <a:rPr lang="fr-FR" sz="1900" dirty="0"/>
              <a:t>développée en réponse à l’appel à propositions lancé par l’OMG (Object Management</a:t>
            </a:r>
            <a:br>
              <a:rPr lang="fr-FR" sz="1900" dirty="0"/>
            </a:br>
            <a:r>
              <a:rPr lang="fr-FR" sz="1900" dirty="0"/>
              <a:t>Group) dans le but de définir la notation standard pour la modélisation des applications</a:t>
            </a:r>
            <a:br>
              <a:rPr lang="fr-FR" sz="1900" dirty="0"/>
            </a:br>
            <a:r>
              <a:rPr lang="fr-FR" sz="1900" dirty="0"/>
              <a:t>construites à l’aide d’objets</a:t>
            </a:r>
            <a:r>
              <a:rPr lang="fr-FR" sz="1900" dirty="0" smtClean="0"/>
              <a:t>.</a:t>
            </a:r>
          </a:p>
          <a:p>
            <a:pPr marL="457200" lvl="1" indent="0">
              <a:buNone/>
            </a:pPr>
            <a:r>
              <a:rPr lang="fr-FR" sz="1900" dirty="0"/>
              <a:t>Elle est utilisée pour spécifier un logiciel et/ou pour concevoir un logiciel. Dans la</a:t>
            </a:r>
            <a:br>
              <a:rPr lang="fr-FR" sz="1900" dirty="0"/>
            </a:br>
            <a:r>
              <a:rPr lang="fr-FR" sz="1900" dirty="0"/>
              <a:t>spécification, le modèle décrit les classes et les cas d’utilisation vus de l’utilisateur final du</a:t>
            </a:r>
            <a:br>
              <a:rPr lang="fr-FR" sz="1900" dirty="0"/>
            </a:br>
            <a:r>
              <a:rPr lang="fr-FR" sz="1900" dirty="0"/>
              <a:t>logiciel.</a:t>
            </a:r>
            <a:r>
              <a:rPr lang="fr-FR" sz="1900" dirty="0" smtClean="0"/>
              <a:t> </a:t>
            </a:r>
          </a:p>
          <a:p>
            <a:pPr marL="457200" lvl="1" indent="0">
              <a:buNone/>
            </a:pPr>
            <a:r>
              <a:rPr lang="fr-FR" sz="1900" dirty="0" smtClean="0"/>
              <a:t>Le modèle produit par une conception orientée objet est en général une extension</a:t>
            </a:r>
            <a:br>
              <a:rPr lang="fr-FR" sz="1900" dirty="0" smtClean="0"/>
            </a:br>
            <a:r>
              <a:rPr lang="fr-FR" sz="1900" dirty="0" smtClean="0"/>
              <a:t>du modèle issu de la spécification. Il enrichit ce dernier de classes, dites techniques, qui</a:t>
            </a:r>
            <a:br>
              <a:rPr lang="fr-FR" sz="1900" dirty="0" smtClean="0"/>
            </a:br>
            <a:r>
              <a:rPr lang="fr-FR" sz="1900" dirty="0" smtClean="0"/>
              <a:t>n’intéressent pas l’utilisateur final du logiciel mais seulement ses concepteurs.</a:t>
            </a:r>
          </a:p>
          <a:p>
            <a:pPr marL="457200" lvl="1" indent="0">
              <a:buNone/>
            </a:pPr>
            <a:r>
              <a:rPr lang="fr-FR" sz="1900" dirty="0" smtClean="0"/>
              <a:t>Il comprend les modèles des classes, des états et d’interaction. UML est également utilisée dans les</a:t>
            </a:r>
          </a:p>
          <a:p>
            <a:pPr marL="457200" lvl="1" indent="0">
              <a:buNone/>
            </a:pPr>
            <a:r>
              <a:rPr lang="fr-FR" sz="1900" dirty="0" smtClean="0"/>
              <a:t>phases terminales du développement avec les modèles de réalisation et de déploiement</a:t>
            </a:r>
            <a:r>
              <a:rPr lang="fr-FR" sz="2000" dirty="0" smtClean="0"/>
              <a:t/>
            </a:r>
            <a:br>
              <a:rPr lang="fr-FR" sz="2000" dirty="0" smtClean="0"/>
            </a:br>
            <a:endParaRPr lang="fr-FR" sz="1900"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17</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4172952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82880"/>
            <a:ext cx="11353800" cy="6526530"/>
          </a:xfrm>
        </p:spPr>
        <p:txBody>
          <a:bodyPr>
            <a:normAutofit fontScale="92500" lnSpcReduction="10000"/>
          </a:bodyPr>
          <a:lstStyle/>
          <a:p>
            <a:pPr marL="0" indent="0">
              <a:buNone/>
            </a:pPr>
            <a:r>
              <a:rPr lang="fr-FR" dirty="0" smtClean="0"/>
              <a:t/>
            </a:r>
            <a:br>
              <a:rPr lang="fr-FR" dirty="0" smtClean="0"/>
            </a:br>
            <a:r>
              <a:rPr lang="fr-FR" sz="2600" b="1" dirty="0" smtClean="0"/>
              <a:t>3. Description détaillée du système</a:t>
            </a:r>
            <a:br>
              <a:rPr lang="fr-FR" sz="2600" b="1" dirty="0" smtClean="0"/>
            </a:br>
            <a:r>
              <a:rPr lang="fr-FR" sz="2600" b="1" dirty="0" smtClean="0"/>
              <a:t>	3.1. Diagramme de cas d’utilisation :</a:t>
            </a:r>
            <a:r>
              <a:rPr lang="fr-FR" b="1" dirty="0"/>
              <a:t/>
            </a:r>
            <a:br>
              <a:rPr lang="fr-FR" b="1" dirty="0"/>
            </a:br>
            <a:r>
              <a:rPr lang="fr-FR" sz="2300" dirty="0"/>
              <a:t>Un diagramme de cas d’utilisation permet de représenter graphiquement les cas</a:t>
            </a:r>
            <a:br>
              <a:rPr lang="fr-FR" sz="2300" dirty="0"/>
            </a:br>
            <a:r>
              <a:rPr lang="fr-FR" sz="2300" dirty="0"/>
              <a:t>d’utilisations. C'est le diagramme principal du modèle UML, celui qui s'assure la relation</a:t>
            </a:r>
            <a:br>
              <a:rPr lang="fr-FR" sz="2300" dirty="0"/>
            </a:br>
            <a:r>
              <a:rPr lang="fr-FR" sz="2300" dirty="0"/>
              <a:t>entre l'utilisateur et les objets que le système met en œuvre.</a:t>
            </a:r>
            <a:r>
              <a:rPr lang="fr-FR" sz="2300" dirty="0" smtClean="0"/>
              <a:t> </a:t>
            </a:r>
          </a:p>
          <a:p>
            <a:pPr marL="0" indent="0">
              <a:buNone/>
            </a:pPr>
            <a:r>
              <a:rPr lang="fr-FR" b="1" dirty="0" smtClean="0"/>
              <a:t>	</a:t>
            </a:r>
            <a:r>
              <a:rPr lang="fr-FR" sz="2600" b="1" dirty="0" smtClean="0"/>
              <a:t>3.1.1</a:t>
            </a:r>
            <a:r>
              <a:rPr lang="fr-FR" sz="2600" b="1" dirty="0"/>
              <a:t>. Identification des acteurs :</a:t>
            </a:r>
            <a:r>
              <a:rPr lang="fr-FR" b="1" dirty="0"/>
              <a:t/>
            </a:r>
            <a:br>
              <a:rPr lang="fr-FR" b="1" dirty="0"/>
            </a:br>
            <a:r>
              <a:rPr lang="fr-FR" sz="2300" dirty="0"/>
              <a:t>Un acteur représente l'abstraction d'un rôle joué par des entités externes (utilisateur,</a:t>
            </a:r>
            <a:br>
              <a:rPr lang="fr-FR" sz="2300" dirty="0"/>
            </a:br>
            <a:r>
              <a:rPr lang="fr-FR" sz="2300" dirty="0"/>
              <a:t>dispositif matériel ou autre système) qui interagissent directement avec le système. Les</a:t>
            </a:r>
            <a:br>
              <a:rPr lang="fr-FR" sz="2300" dirty="0"/>
            </a:br>
            <a:r>
              <a:rPr lang="fr-FR" sz="2300" dirty="0"/>
              <a:t>principaux profils qui auront à utiliser le Système sont les suivants </a:t>
            </a:r>
            <a:endParaRPr lang="fr-FR" sz="2300" dirty="0" smtClean="0"/>
          </a:p>
          <a:p>
            <a:pPr marL="0" indent="0">
              <a:buNone/>
            </a:pPr>
            <a:r>
              <a:rPr lang="fr-FR" dirty="0" smtClean="0"/>
              <a:t/>
            </a:r>
            <a:br>
              <a:rPr lang="fr-FR" dirty="0" smtClean="0"/>
            </a:br>
            <a:r>
              <a:rPr lang="fr-FR" sz="2300" b="1" dirty="0" smtClean="0"/>
              <a:t>Utilisateur</a:t>
            </a:r>
            <a:r>
              <a:rPr lang="fr-FR" sz="2300" dirty="0" smtClean="0"/>
              <a:t>: </a:t>
            </a:r>
            <a:r>
              <a:rPr lang="fr-FR" sz="2300" dirty="0"/>
              <a:t>s’authentifier, réserver un RDV, annuler un </a:t>
            </a:r>
            <a:r>
              <a:rPr lang="fr-FR" sz="2300" dirty="0" smtClean="0"/>
              <a:t>RDV , voir un RDV</a:t>
            </a:r>
            <a:r>
              <a:rPr lang="fr-FR" sz="2300" dirty="0"/>
              <a:t/>
            </a:r>
            <a:br>
              <a:rPr lang="fr-FR" sz="2300" dirty="0"/>
            </a:br>
            <a:r>
              <a:rPr lang="fr-FR" sz="2300" b="1" dirty="0"/>
              <a:t>Administrateur </a:t>
            </a:r>
            <a:r>
              <a:rPr lang="fr-FR" sz="2300" dirty="0"/>
              <a:t>: Gérer les </a:t>
            </a:r>
            <a:r>
              <a:rPr lang="fr-FR" sz="2300" dirty="0" smtClean="0"/>
              <a:t>utilisateurs,  </a:t>
            </a:r>
            <a:r>
              <a:rPr lang="fr-FR" sz="2300" dirty="0"/>
              <a:t>les </a:t>
            </a:r>
            <a:r>
              <a:rPr lang="fr-FR" sz="2300" dirty="0" smtClean="0"/>
              <a:t>rendez-vous , les services et directions, </a:t>
            </a:r>
            <a:r>
              <a:rPr lang="fr-FR" sz="2300" dirty="0"/>
              <a:t>administrer et </a:t>
            </a:r>
            <a:r>
              <a:rPr lang="fr-FR" sz="2300" dirty="0" smtClean="0"/>
              <a:t>	paramétrer le système.</a:t>
            </a:r>
            <a:r>
              <a:rPr lang="fr-FR" sz="2300" dirty="0"/>
              <a:t/>
            </a:r>
            <a:br>
              <a:rPr lang="fr-FR" sz="2300" dirty="0"/>
            </a:br>
            <a:r>
              <a:rPr lang="fr-FR" sz="2300" b="1" dirty="0" smtClean="0"/>
              <a:t>Secré</a:t>
            </a:r>
            <a:r>
              <a:rPr lang="en-US" sz="2300" b="1" dirty="0" err="1" smtClean="0"/>
              <a:t>taire</a:t>
            </a:r>
            <a:r>
              <a:rPr lang="fr-FR" sz="2300" b="1" dirty="0" smtClean="0"/>
              <a:t> </a:t>
            </a:r>
            <a:r>
              <a:rPr lang="fr-FR" sz="2300" dirty="0"/>
              <a:t>: </a:t>
            </a:r>
            <a:r>
              <a:rPr lang="fr-FR" sz="2300" dirty="0" smtClean="0"/>
              <a:t>faire </a:t>
            </a:r>
            <a:r>
              <a:rPr lang="fr-FR" sz="2300" dirty="0"/>
              <a:t>le suivi des dossiers </a:t>
            </a:r>
            <a:r>
              <a:rPr lang="fr-FR" sz="2300" dirty="0" smtClean="0"/>
              <a:t>utilisateurs </a:t>
            </a:r>
          </a:p>
          <a:p>
            <a:pPr marL="0" indent="0">
              <a:buNone/>
            </a:pPr>
            <a:r>
              <a:rPr lang="fr-FR" sz="2300" dirty="0"/>
              <a:t>Un cas d'utilisation est utilisé pour définir le comportement d'un système ou la sémantique</a:t>
            </a:r>
            <a:br>
              <a:rPr lang="fr-FR" sz="2300" dirty="0"/>
            </a:br>
            <a:r>
              <a:rPr lang="fr-FR" sz="2300" dirty="0"/>
              <a:t>de toute autre entité sans révéler sa structure interne</a:t>
            </a:r>
            <a:r>
              <a:rPr lang="fr-FR" sz="2300" dirty="0" smtClean="0"/>
              <a:t>.</a:t>
            </a:r>
          </a:p>
          <a:p>
            <a:pPr marL="0" indent="0">
              <a:buNone/>
            </a:pPr>
            <a:r>
              <a:rPr lang="fr-FR" sz="2300" dirty="0"/>
              <a:t/>
            </a:r>
            <a:br>
              <a:rPr lang="fr-FR" sz="2300" dirty="0"/>
            </a:br>
            <a:r>
              <a:rPr lang="fr-FR" sz="2300" dirty="0"/>
              <a:t>Chaque cas d'utilisation spécifie une séquence d'action, y compris des variantes, que l'entité</a:t>
            </a:r>
            <a:br>
              <a:rPr lang="fr-FR" sz="2300" dirty="0"/>
            </a:br>
            <a:r>
              <a:rPr lang="fr-FR" sz="2300" dirty="0"/>
              <a:t>réalise, en interagissant avec les acteurs de l'entité. La responsabilité d'un cas d'utilisation</a:t>
            </a:r>
            <a:br>
              <a:rPr lang="fr-FR" sz="2300" dirty="0"/>
            </a:br>
            <a:r>
              <a:rPr lang="fr-FR" sz="2300" dirty="0"/>
              <a:t>est de spécifier un ensemble d'instances, où une instance de cas d'utilisation représente une</a:t>
            </a:r>
            <a:br>
              <a:rPr lang="fr-FR" sz="2300" dirty="0"/>
            </a:br>
            <a:r>
              <a:rPr lang="fr-FR" sz="2300" dirty="0"/>
              <a:t>séquence d'actions que le système réalise et qui fournit un résultat observable par l'acteur.</a:t>
            </a:r>
            <a:r>
              <a:rPr lang="fr-FR" sz="2300" dirty="0" smtClean="0"/>
              <a:t> </a:t>
            </a:r>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18</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2589985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804" y="351155"/>
            <a:ext cx="5964652" cy="4351338"/>
          </a:xfrm>
        </p:spPr>
      </p:pic>
      <p:sp>
        <p:nvSpPr>
          <p:cNvPr id="7" name="Rectangle 6"/>
          <p:cNvSpPr/>
          <p:nvPr/>
        </p:nvSpPr>
        <p:spPr>
          <a:xfrm>
            <a:off x="3010804" y="4702492"/>
            <a:ext cx="5964652" cy="601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b="1" dirty="0" smtClean="0"/>
          </a:p>
          <a:p>
            <a:pPr algn="ctr"/>
            <a:r>
              <a:rPr lang="fr-FR" b="1" dirty="0" smtClean="0"/>
              <a:t>Figure </a:t>
            </a:r>
            <a:r>
              <a:rPr lang="fr-FR" b="1" dirty="0"/>
              <a:t>2. 1 Diagramme de cas d'utilisation du système </a:t>
            </a:r>
            <a:r>
              <a:rPr lang="fr-FR" b="1" dirty="0" smtClean="0"/>
              <a:t>gestion Rendez-Vous</a:t>
            </a:r>
            <a:r>
              <a:rPr lang="fr-FR" dirty="0" smtClean="0"/>
              <a:t> </a:t>
            </a:r>
            <a:br>
              <a:rPr lang="fr-FR" dirty="0" smtClean="0"/>
            </a:br>
            <a:endParaRPr lang="fr-FR" dirty="0"/>
          </a:p>
        </p:txBody>
      </p:sp>
      <p:sp>
        <p:nvSpPr>
          <p:cNvPr id="9" name="Espace réservé du numéro de diapositive 8"/>
          <p:cNvSpPr>
            <a:spLocks noGrp="1"/>
          </p:cNvSpPr>
          <p:nvPr>
            <p:ph type="sldNum" sz="quarter" idx="12"/>
          </p:nvPr>
        </p:nvSpPr>
        <p:spPr/>
        <p:txBody>
          <a:bodyPr/>
          <a:lstStyle/>
          <a:p>
            <a:fld id="{1DB2E101-D775-4DCB-AB23-1DE4E9E416A3}" type="slidenum">
              <a:rPr lang="fr-FR" smtClean="0"/>
              <a:t>19</a:t>
            </a:fld>
            <a:endParaRPr lang="fr-FR"/>
          </a:p>
        </p:txBody>
      </p:sp>
      <p:sp>
        <p:nvSpPr>
          <p:cNvPr id="10" name="Espace réservé du pied de page 9"/>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3612680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17220" y="91440"/>
            <a:ext cx="11574780" cy="6617970"/>
          </a:xfrm>
        </p:spPr>
        <p:txBody>
          <a:bodyPr>
            <a:normAutofit fontScale="25000" lnSpcReduction="20000"/>
          </a:bodyPr>
          <a:lstStyle/>
          <a:p>
            <a:pPr marL="0" indent="0">
              <a:lnSpc>
                <a:spcPct val="170000"/>
              </a:lnSpc>
              <a:buNone/>
            </a:pPr>
            <a:r>
              <a:rPr lang="fr-FR" sz="7200" b="1" dirty="0" smtClean="0"/>
              <a:t>INTRODUCTION </a:t>
            </a:r>
            <a:r>
              <a:rPr lang="fr-FR" sz="7200" b="1" dirty="0"/>
              <a:t>GENERALE</a:t>
            </a:r>
            <a:r>
              <a:rPr lang="fr-FR" sz="7200" dirty="0" smtClean="0"/>
              <a:t>...............................................................................................................4</a:t>
            </a:r>
            <a:endParaRPr lang="fr-FR" sz="7200" dirty="0"/>
          </a:p>
          <a:p>
            <a:pPr marL="0" indent="0">
              <a:lnSpc>
                <a:spcPct val="170000"/>
              </a:lnSpc>
              <a:buNone/>
            </a:pPr>
            <a:r>
              <a:rPr lang="fr-FR" sz="7200" b="1" dirty="0" smtClean="0"/>
              <a:t>		Chapitre </a:t>
            </a:r>
            <a:r>
              <a:rPr lang="fr-FR" sz="7200" b="1" dirty="0"/>
              <a:t>01 : Système de </a:t>
            </a:r>
            <a:r>
              <a:rPr lang="fr-FR" sz="7200" b="1" dirty="0" smtClean="0"/>
              <a:t>réservation</a:t>
            </a:r>
            <a:br>
              <a:rPr lang="fr-FR" sz="7200" b="1" dirty="0" smtClean="0"/>
            </a:br>
            <a:r>
              <a:rPr lang="fr-FR" sz="7200" dirty="0" smtClean="0"/>
              <a:t>1. Introduction....................................................................................................................................7</a:t>
            </a:r>
            <a:br>
              <a:rPr lang="fr-FR" sz="7200" dirty="0" smtClean="0"/>
            </a:br>
            <a:r>
              <a:rPr lang="fr-FR" sz="7200" dirty="0" smtClean="0"/>
              <a:t>2. Les applications web ......................................................................................................................8</a:t>
            </a:r>
            <a:br>
              <a:rPr lang="fr-FR" sz="7200" dirty="0" smtClean="0"/>
            </a:br>
            <a:r>
              <a:rPr lang="fr-FR" sz="7200" dirty="0" smtClean="0"/>
              <a:t>2.1 Définition de l’application web ................................................................................................... 8</a:t>
            </a:r>
            <a:br>
              <a:rPr lang="fr-FR" sz="7200" dirty="0" smtClean="0"/>
            </a:br>
            <a:r>
              <a:rPr lang="fr-FR" sz="7200" dirty="0" smtClean="0"/>
              <a:t>2.2 Champs d’application....................................................................................................................9</a:t>
            </a:r>
            <a:br>
              <a:rPr lang="fr-FR" sz="7200" dirty="0" smtClean="0"/>
            </a:br>
            <a:r>
              <a:rPr lang="fr-FR" sz="7200" dirty="0" smtClean="0"/>
              <a:t>2.3 Les avantages de l’application web ............................................................................................10</a:t>
            </a:r>
            <a:br>
              <a:rPr lang="fr-FR" sz="7200" dirty="0" smtClean="0"/>
            </a:br>
            <a:r>
              <a:rPr lang="fr-FR" sz="7200" dirty="0" smtClean="0"/>
              <a:t>3. La prise de rendez-vous................................................................................................................13</a:t>
            </a:r>
          </a:p>
          <a:p>
            <a:pPr marL="0" indent="0">
              <a:lnSpc>
                <a:spcPct val="170000"/>
              </a:lnSpc>
              <a:buNone/>
            </a:pPr>
            <a:r>
              <a:rPr lang="fr-FR" sz="7200" dirty="0" smtClean="0"/>
              <a:t>3.1 Qu’est-ce qu’une solution de prise de rendez-vous en ligne ?.................................................. 13</a:t>
            </a:r>
            <a:r>
              <a:rPr lang="fr-FR" sz="7200" dirty="0" smtClean="0"/>
              <a:t/>
            </a:r>
            <a:br>
              <a:rPr lang="fr-FR" sz="7200" dirty="0" smtClean="0"/>
            </a:br>
            <a:r>
              <a:rPr lang="fr-FR" sz="7200" dirty="0" smtClean="0"/>
              <a:t>3.2 Les caractéristiques des systèmes de rendez-vous en ligne...................................................... 14</a:t>
            </a:r>
            <a:br>
              <a:rPr lang="fr-FR" sz="7200" dirty="0" smtClean="0"/>
            </a:br>
            <a:r>
              <a:rPr lang="fr-FR" sz="7200" dirty="0" smtClean="0"/>
              <a:t>3.3 Quels sont les avantages attendus? .............................................................................……………14</a:t>
            </a:r>
          </a:p>
          <a:p>
            <a:pPr marL="0" indent="0">
              <a:lnSpc>
                <a:spcPct val="170000"/>
              </a:lnSpc>
              <a:buNone/>
            </a:pPr>
            <a:r>
              <a:rPr lang="fr-FR" sz="7200" b="1" dirty="0" smtClean="0"/>
              <a:t>		Chapitre 02 : Conception de système de Gestion Rendez-Vous</a:t>
            </a:r>
            <a:r>
              <a:rPr lang="fr-FR" sz="7200" dirty="0" smtClean="0"/>
              <a:t/>
            </a:r>
            <a:br>
              <a:rPr lang="fr-FR" sz="7200" dirty="0" smtClean="0"/>
            </a:br>
            <a:r>
              <a:rPr lang="fr-FR" sz="7200" dirty="0" smtClean="0"/>
              <a:t>1. Introduction............................................................................................................................... 17</a:t>
            </a:r>
            <a:br>
              <a:rPr lang="fr-FR" sz="7200" dirty="0" smtClean="0"/>
            </a:br>
            <a:r>
              <a:rPr lang="fr-FR" sz="7200" dirty="0" smtClean="0"/>
              <a:t>2. Dé</a:t>
            </a:r>
            <a:r>
              <a:rPr lang="en-US" sz="7200" dirty="0" smtClean="0"/>
              <a:t>finition UML</a:t>
            </a:r>
            <a:r>
              <a:rPr lang="fr-FR" sz="7200" dirty="0" smtClean="0"/>
              <a:t>........................................................................................................................... 17</a:t>
            </a:r>
            <a:br>
              <a:rPr lang="fr-FR" sz="7200" dirty="0" smtClean="0"/>
            </a:br>
            <a:r>
              <a:rPr lang="fr-FR" sz="7200" dirty="0" smtClean="0"/>
              <a:t>3.1. Diagramme de cas d’utilisation .............................................................................................. 18</a:t>
            </a:r>
            <a:br>
              <a:rPr lang="fr-FR" sz="7200" dirty="0" smtClean="0"/>
            </a:br>
            <a:r>
              <a:rPr lang="fr-FR" dirty="0" smtClean="0"/>
              <a:t/>
            </a:r>
            <a:br>
              <a:rPr lang="fr-FR" dirty="0" smtClean="0"/>
            </a:br>
            <a:endParaRPr lang="fr-FR"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2</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3772412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790" y="411480"/>
            <a:ext cx="10881360" cy="6229350"/>
          </a:xfrm>
        </p:spPr>
        <p:txBody>
          <a:bodyPr>
            <a:normAutofit fontScale="55000" lnSpcReduction="20000"/>
          </a:bodyPr>
          <a:lstStyle/>
          <a:p>
            <a:pPr marL="0" indent="0">
              <a:buNone/>
            </a:pPr>
            <a:r>
              <a:rPr lang="fr-FR" sz="3600" b="1" dirty="0"/>
              <a:t>3.1.2. Description des interactions </a:t>
            </a:r>
            <a:r>
              <a:rPr lang="fr-FR" sz="3600" b="1" dirty="0" smtClean="0"/>
              <a:t>:</a:t>
            </a:r>
          </a:p>
          <a:p>
            <a:pPr>
              <a:buFont typeface="Wingdings" panose="05000000000000000000" pitchFamily="2" charset="2"/>
              <a:buChar char="Ø"/>
            </a:pPr>
            <a:r>
              <a:rPr lang="fr-FR" sz="3600" b="1" dirty="0" smtClean="0"/>
              <a:t>S’authentifier </a:t>
            </a:r>
            <a:r>
              <a:rPr lang="fr-FR" sz="3600" b="1" dirty="0"/>
              <a:t>:</a:t>
            </a:r>
            <a:r>
              <a:rPr lang="fr-FR" b="1" dirty="0"/>
              <a:t/>
            </a:r>
            <a:br>
              <a:rPr lang="fr-FR" b="1" dirty="0"/>
            </a:br>
            <a:r>
              <a:rPr lang="fr-FR" sz="3300" dirty="0"/>
              <a:t>Processus par lequel le système s'assure de l'identité de l’utilisateur, il doit</a:t>
            </a:r>
            <a:br>
              <a:rPr lang="fr-FR" sz="3300" dirty="0"/>
            </a:br>
            <a:r>
              <a:rPr lang="fr-FR" sz="3300" dirty="0"/>
              <a:t>s'authentifier par un login et un mot de passe.</a:t>
            </a:r>
            <a:br>
              <a:rPr lang="fr-FR" sz="3300" dirty="0"/>
            </a:br>
            <a:r>
              <a:rPr lang="fr-FR" sz="3300" dirty="0"/>
              <a:t>Apres avoir visité notre site, </a:t>
            </a:r>
            <a:r>
              <a:rPr lang="fr-FR" sz="3300" dirty="0" smtClean="0"/>
              <a:t>l’utilisateur doit </a:t>
            </a:r>
            <a:r>
              <a:rPr lang="fr-FR" sz="3300" dirty="0"/>
              <a:t>remplir un formulaire. Ce formulaire nous</a:t>
            </a:r>
            <a:br>
              <a:rPr lang="fr-FR" sz="3300" dirty="0"/>
            </a:br>
            <a:r>
              <a:rPr lang="fr-FR" sz="3300" dirty="0"/>
              <a:t>servira à l’enregistrer sur notre base de données et de le contacter en cas de besoin</a:t>
            </a:r>
            <a:br>
              <a:rPr lang="fr-FR" sz="3300" dirty="0"/>
            </a:br>
            <a:r>
              <a:rPr lang="fr-FR" sz="3300" dirty="0"/>
              <a:t>(modification, annulation, …). L’authentification se fait qu’une seule fois. </a:t>
            </a:r>
            <a:r>
              <a:rPr lang="fr-FR" sz="3300" dirty="0" smtClean="0"/>
              <a:t>L’utilisateur</a:t>
            </a:r>
            <a:r>
              <a:rPr lang="fr-FR" sz="3300" dirty="0"/>
              <a:t/>
            </a:r>
            <a:br>
              <a:rPr lang="fr-FR" sz="3300" dirty="0"/>
            </a:br>
            <a:r>
              <a:rPr lang="fr-FR" sz="3300" dirty="0"/>
              <a:t>recevra un identifiant et un mot de passe. La prochaine connexion sur le site sera prise en</a:t>
            </a:r>
            <a:br>
              <a:rPr lang="fr-FR" sz="3300" dirty="0"/>
            </a:br>
            <a:r>
              <a:rPr lang="fr-FR" sz="3300" dirty="0"/>
              <a:t>compte avec son identifiant</a:t>
            </a:r>
            <a:r>
              <a:rPr lang="fr-FR" sz="3300" dirty="0" smtClean="0"/>
              <a:t>.</a:t>
            </a:r>
          </a:p>
          <a:p>
            <a:pPr>
              <a:buFont typeface="Wingdings" panose="05000000000000000000" pitchFamily="2" charset="2"/>
              <a:buChar char="Ø"/>
            </a:pPr>
            <a:r>
              <a:rPr lang="fr-FR" sz="3600" b="1" dirty="0" smtClean="0"/>
              <a:t>Réserver </a:t>
            </a:r>
            <a:r>
              <a:rPr lang="fr-FR" sz="3600" b="1" dirty="0"/>
              <a:t>un RDV :</a:t>
            </a:r>
            <a:r>
              <a:rPr lang="fr-FR" b="1" dirty="0"/>
              <a:t/>
            </a:r>
            <a:br>
              <a:rPr lang="fr-FR" b="1" dirty="0"/>
            </a:br>
            <a:r>
              <a:rPr lang="fr-FR" sz="3300" dirty="0"/>
              <a:t>Pour réserver en ligne </a:t>
            </a:r>
            <a:r>
              <a:rPr lang="fr-FR" sz="3300" dirty="0" smtClean="0"/>
              <a:t>avec </a:t>
            </a:r>
            <a:r>
              <a:rPr lang="fr-FR" sz="3300" dirty="0"/>
              <a:t>un </a:t>
            </a:r>
            <a:r>
              <a:rPr lang="fr-FR" sz="3300" dirty="0" smtClean="0"/>
              <a:t>agent </a:t>
            </a:r>
            <a:r>
              <a:rPr lang="fr-FR" sz="3300" dirty="0"/>
              <a:t>de notre </a:t>
            </a:r>
            <a:r>
              <a:rPr lang="fr-FR" sz="3300" dirty="0" smtClean="0"/>
              <a:t>é</a:t>
            </a:r>
            <a:r>
              <a:rPr lang="en-US" sz="3300" dirty="0" smtClean="0"/>
              <a:t>tablissement</a:t>
            </a:r>
            <a:r>
              <a:rPr lang="fr-FR" sz="3300" dirty="0" smtClean="0"/>
              <a:t>, </a:t>
            </a:r>
            <a:r>
              <a:rPr lang="fr-FR" sz="3300" dirty="0"/>
              <a:t>vous aurez</a:t>
            </a:r>
            <a:br>
              <a:rPr lang="fr-FR" sz="3300" dirty="0"/>
            </a:br>
            <a:r>
              <a:rPr lang="fr-FR" sz="3300" dirty="0"/>
              <a:t>besoin de se connecter sur le site et en choisissant la date et l’heure voulu. Le rendez-vous</a:t>
            </a:r>
            <a:br>
              <a:rPr lang="fr-FR" sz="3300" dirty="0"/>
            </a:br>
            <a:r>
              <a:rPr lang="fr-FR" sz="3300" dirty="0"/>
              <a:t>sera automatiquement enregistré dans notre base de données avec toutes les informations</a:t>
            </a:r>
            <a:br>
              <a:rPr lang="fr-FR" sz="3300" dirty="0"/>
            </a:br>
            <a:r>
              <a:rPr lang="fr-FR" sz="3300" dirty="0"/>
              <a:t>nécessaires (comme le nom </a:t>
            </a:r>
            <a:r>
              <a:rPr lang="fr-FR" sz="3300" dirty="0" smtClean="0"/>
              <a:t>de l’utilisateur, l’agent ou le formateur, </a:t>
            </a:r>
            <a:r>
              <a:rPr lang="fr-FR" sz="3300" dirty="0"/>
              <a:t>date, heure</a:t>
            </a:r>
            <a:r>
              <a:rPr lang="fr-FR" sz="3300" dirty="0" smtClean="0"/>
              <a:t>)</a:t>
            </a:r>
          </a:p>
          <a:p>
            <a:pPr>
              <a:buFont typeface="Wingdings" panose="05000000000000000000" pitchFamily="2" charset="2"/>
              <a:buChar char="Ø"/>
            </a:pPr>
            <a:r>
              <a:rPr lang="fr-FR" sz="3600" b="1" dirty="0" smtClean="0"/>
              <a:t>Modifier </a:t>
            </a:r>
            <a:r>
              <a:rPr lang="fr-FR" sz="3600" b="1" dirty="0"/>
              <a:t>un RDV :</a:t>
            </a:r>
            <a:r>
              <a:rPr lang="fr-FR" b="1" dirty="0"/>
              <a:t/>
            </a:r>
            <a:br>
              <a:rPr lang="fr-FR" b="1" dirty="0"/>
            </a:br>
            <a:r>
              <a:rPr lang="fr-FR" sz="3300" dirty="0"/>
              <a:t>Si </a:t>
            </a:r>
            <a:r>
              <a:rPr lang="fr-FR" sz="3300" dirty="0" smtClean="0"/>
              <a:t>l’utilisateur ne </a:t>
            </a:r>
            <a:r>
              <a:rPr lang="fr-FR" sz="3300" dirty="0"/>
              <a:t>peut pas se présenter à un </a:t>
            </a:r>
            <a:r>
              <a:rPr lang="fr-FR" sz="3300" b="1" dirty="0"/>
              <a:t>RDV</a:t>
            </a:r>
            <a:r>
              <a:rPr lang="fr-FR" sz="3300" dirty="0"/>
              <a:t>, il a le droit également de faire des</a:t>
            </a:r>
            <a:br>
              <a:rPr lang="fr-FR" sz="3300" dirty="0"/>
            </a:br>
            <a:r>
              <a:rPr lang="fr-FR" sz="3300" dirty="0"/>
              <a:t>modifications, il peut modifier le rendez-vous 24 heures avant l'heure fixée, en parallèle le</a:t>
            </a:r>
            <a:br>
              <a:rPr lang="fr-FR" sz="3300" dirty="0"/>
            </a:br>
            <a:r>
              <a:rPr lang="fr-FR" sz="3300" dirty="0"/>
              <a:t>système vérifiera si les modifications sont possibles (date, heure) c’est juste après qu’il aura</a:t>
            </a:r>
            <a:br>
              <a:rPr lang="fr-FR" sz="3300" dirty="0"/>
            </a:br>
            <a:r>
              <a:rPr lang="fr-FR" sz="3300" dirty="0"/>
              <a:t>le choix de faire ou non sa modification.</a:t>
            </a:r>
            <a:br>
              <a:rPr lang="fr-FR" sz="3300" dirty="0"/>
            </a:br>
            <a:r>
              <a:rPr lang="fr-FR" sz="3300" dirty="0"/>
              <a:t>Il peut aussi modifier ses informations personnelles (info profil) qui seront</a:t>
            </a:r>
            <a:br>
              <a:rPr lang="fr-FR" sz="3300" dirty="0"/>
            </a:br>
            <a:r>
              <a:rPr lang="fr-FR" sz="3300" dirty="0"/>
              <a:t>automatiquement prises en compte, et notre base de données sera mise à jour.</a:t>
            </a:r>
            <a:r>
              <a:rPr lang="fr-FR" sz="3300" dirty="0" smtClean="0"/>
              <a:t> </a:t>
            </a:r>
          </a:p>
          <a:p>
            <a:pPr>
              <a:buFont typeface="Wingdings" panose="05000000000000000000" pitchFamily="2" charset="2"/>
              <a:buChar char="Ø"/>
            </a:pPr>
            <a:r>
              <a:rPr lang="fr-FR" sz="3600" b="1" dirty="0"/>
              <a:t>Annuler un RDV :</a:t>
            </a:r>
            <a:r>
              <a:rPr lang="fr-FR" b="1" dirty="0"/>
              <a:t/>
            </a:r>
            <a:br>
              <a:rPr lang="fr-FR" b="1" dirty="0"/>
            </a:br>
            <a:r>
              <a:rPr lang="fr-FR" sz="3300" dirty="0" smtClean="0"/>
              <a:t>l’utilisateur a </a:t>
            </a:r>
            <a:r>
              <a:rPr lang="fr-FR" sz="3300" dirty="0"/>
              <a:t>un empêchement. Il ne peut pas rendre à un rendez-vous, il a le droit</a:t>
            </a:r>
            <a:br>
              <a:rPr lang="fr-FR" sz="3300" dirty="0"/>
            </a:br>
            <a:r>
              <a:rPr lang="fr-FR" sz="3300" dirty="0"/>
              <a:t>d’annuler son rendez-vous 48 heures avant sa date prévue. Il recevra un message</a:t>
            </a:r>
            <a:br>
              <a:rPr lang="fr-FR" sz="3300" dirty="0"/>
            </a:br>
            <a:r>
              <a:rPr lang="fr-FR" sz="3300" dirty="0"/>
              <a:t>d’annulation pour confirmer son annulation. En laissant le client annulait le rendez-vous, on</a:t>
            </a:r>
            <a:br>
              <a:rPr lang="fr-FR" sz="3300" dirty="0"/>
            </a:br>
            <a:r>
              <a:rPr lang="fr-FR" sz="3300" dirty="0"/>
              <a:t>aura la possibilité de recontacter les clients qui ont voulu avoir cette date maintenant libérée.</a:t>
            </a:r>
            <a:br>
              <a:rPr lang="fr-FR" sz="3300" dirty="0"/>
            </a:br>
            <a:r>
              <a:rPr lang="fr-FR" sz="3300" dirty="0"/>
              <a:t>Le premier avoir répondu à notre contact aura le rendez-vous validé directement</a:t>
            </a:r>
            <a:r>
              <a:rPr lang="fr-FR" sz="3300" dirty="0" smtClean="0"/>
              <a:t> </a:t>
            </a:r>
            <a:endParaRPr lang="fr-FR" sz="3300"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20</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1522503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1480" y="88264"/>
            <a:ext cx="10942320" cy="6621145"/>
          </a:xfrm>
        </p:spPr>
        <p:txBody>
          <a:bodyPr>
            <a:normAutofit fontScale="77500" lnSpcReduction="20000"/>
          </a:bodyPr>
          <a:lstStyle/>
          <a:p>
            <a:pPr marL="0" indent="0">
              <a:buNone/>
            </a:pPr>
            <a:endParaRPr lang="fr-FR" dirty="0"/>
          </a:p>
          <a:p>
            <a:pPr>
              <a:buFont typeface="Wingdings" panose="05000000000000000000" pitchFamily="2" charset="2"/>
              <a:buChar char="Ø"/>
            </a:pPr>
            <a:r>
              <a:rPr lang="fr-FR" sz="2600" b="1" dirty="0" smtClean="0"/>
              <a:t>Administrer </a:t>
            </a:r>
            <a:r>
              <a:rPr lang="fr-FR" sz="2600" b="1" dirty="0"/>
              <a:t>le </a:t>
            </a:r>
            <a:r>
              <a:rPr lang="fr-FR" sz="2600" b="1" dirty="0" smtClean="0"/>
              <a:t>système</a:t>
            </a:r>
            <a:r>
              <a:rPr lang="fr-FR" b="1" dirty="0"/>
              <a:t/>
            </a:r>
            <a:br>
              <a:rPr lang="fr-FR" b="1" dirty="0"/>
            </a:br>
            <a:r>
              <a:rPr lang="fr-FR" sz="2300" dirty="0"/>
              <a:t>La fonction administration, gestion, organisation assure la gestion administrative de </a:t>
            </a:r>
            <a:r>
              <a:rPr lang="fr-FR" sz="2300" dirty="0" smtClean="0"/>
              <a:t>l’é</a:t>
            </a:r>
            <a:r>
              <a:rPr lang="en-US" sz="2300" dirty="0" err="1" smtClean="0"/>
              <a:t>tablissement</a:t>
            </a:r>
            <a:r>
              <a:rPr lang="fr-FR" sz="2300" dirty="0" smtClean="0"/>
              <a:t> </a:t>
            </a:r>
            <a:r>
              <a:rPr lang="fr-FR" sz="2300" dirty="0"/>
              <a:t>au quotidien, L’administrateur est chargé de la gestion des </a:t>
            </a:r>
            <a:r>
              <a:rPr lang="fr-FR" sz="2300" dirty="0" smtClean="0"/>
              <a:t>utilisateurs </a:t>
            </a:r>
            <a:r>
              <a:rPr lang="fr-FR" sz="2300" dirty="0"/>
              <a:t>en premier </a:t>
            </a:r>
            <a:r>
              <a:rPr lang="fr-FR" sz="2300" dirty="0" err="1" smtClean="0"/>
              <a:t>lieu,des</a:t>
            </a:r>
            <a:r>
              <a:rPr lang="fr-FR" sz="2300" dirty="0" smtClean="0"/>
              <a:t> agents </a:t>
            </a:r>
            <a:r>
              <a:rPr lang="fr-FR" sz="2300" dirty="0"/>
              <a:t>et des </a:t>
            </a:r>
            <a:r>
              <a:rPr lang="fr-FR" sz="2300" dirty="0" smtClean="0"/>
              <a:t>formateurs.</a:t>
            </a:r>
            <a:r>
              <a:rPr lang="fr-FR" dirty="0"/>
              <a:t/>
            </a:r>
            <a:br>
              <a:rPr lang="fr-FR" dirty="0"/>
            </a:br>
            <a:endParaRPr lang="fr-FR" dirty="0" smtClean="0"/>
          </a:p>
          <a:p>
            <a:pPr>
              <a:buFont typeface="Wingdings" panose="05000000000000000000" pitchFamily="2" charset="2"/>
              <a:buChar char="Ø"/>
            </a:pPr>
            <a:r>
              <a:rPr lang="fr-FR" sz="2600" b="1" dirty="0" smtClean="0"/>
              <a:t>Paramétrer </a:t>
            </a:r>
            <a:r>
              <a:rPr lang="fr-FR" sz="2600" b="1" dirty="0"/>
              <a:t>le système</a:t>
            </a:r>
            <a:r>
              <a:rPr lang="fr-FR" b="1" dirty="0"/>
              <a:t/>
            </a:r>
            <a:br>
              <a:rPr lang="fr-FR" b="1" dirty="0"/>
            </a:br>
            <a:r>
              <a:rPr lang="fr-FR" sz="2300" dirty="0"/>
              <a:t>L’administrateur a pour rôle de faire un ensemble de paramétrage, qui suivront le </a:t>
            </a:r>
            <a:r>
              <a:rPr lang="fr-FR" sz="2300" dirty="0" smtClean="0"/>
              <a:t>système à </a:t>
            </a:r>
            <a:r>
              <a:rPr lang="fr-FR" sz="2300" dirty="0"/>
              <a:t>administrer, et qui devront aussi être aussi souple que possible</a:t>
            </a:r>
            <a:r>
              <a:rPr lang="fr-FR" sz="2300" dirty="0" smtClean="0"/>
              <a:t>.</a:t>
            </a:r>
          </a:p>
          <a:p>
            <a:pPr marL="0" indent="0">
              <a:buNone/>
            </a:pPr>
            <a:r>
              <a:rPr lang="fr-FR" sz="2600" b="1" dirty="0" smtClean="0"/>
              <a:t>	</a:t>
            </a:r>
            <a:r>
              <a:rPr lang="fr-FR" b="1" dirty="0" smtClean="0"/>
              <a:t>3.2. Diagramme de classe :</a:t>
            </a:r>
            <a:br>
              <a:rPr lang="fr-FR" b="1" dirty="0" smtClean="0"/>
            </a:br>
            <a:r>
              <a:rPr lang="fr-FR" b="1" dirty="0" smtClean="0"/>
              <a:t> </a:t>
            </a:r>
            <a:r>
              <a:rPr lang="fr-FR" sz="2600" dirty="0" smtClean="0"/>
              <a:t>Les diagrammes de classe sans doute c’est les diagrammes les plus utiliser d’UML ils</a:t>
            </a:r>
            <a:br>
              <a:rPr lang="fr-FR" sz="2600" dirty="0" smtClean="0"/>
            </a:br>
            <a:r>
              <a:rPr lang="fr-FR" sz="2600" dirty="0" smtClean="0"/>
              <a:t> décrivent les type des objets qui composent un système et les différent type de relation</a:t>
            </a:r>
            <a:br>
              <a:rPr lang="fr-FR" sz="2600" dirty="0" smtClean="0"/>
            </a:br>
            <a:r>
              <a:rPr lang="fr-FR" sz="2600" dirty="0" smtClean="0"/>
              <a:t> statique qui existent entre eux.</a:t>
            </a:r>
          </a:p>
          <a:p>
            <a:pPr marL="0" indent="0">
              <a:buNone/>
            </a:pPr>
            <a:r>
              <a:rPr lang="fr-FR" b="1" dirty="0" smtClean="0"/>
              <a:t>	3.2.1. Le concept de la classe :</a:t>
            </a:r>
            <a:br>
              <a:rPr lang="fr-FR" b="1" dirty="0" smtClean="0"/>
            </a:br>
            <a:r>
              <a:rPr lang="fr-FR" sz="2600" dirty="0" smtClean="0"/>
              <a:t>Une classe est une description d'un groupe d'objets partageant un ensemble commun de        propriétés (les attributs), de comportements (les opérations) et de relations avec d'autres    objets (les associations et les agrégations)</a:t>
            </a:r>
            <a:br>
              <a:rPr lang="fr-FR" sz="2600" dirty="0" smtClean="0"/>
            </a:br>
            <a:r>
              <a:rPr lang="fr-FR" sz="2600" dirty="0" smtClean="0"/>
              <a:t>La classe est définie par son nom, ses attributs et ses opérations.</a:t>
            </a:r>
            <a:br>
              <a:rPr lang="fr-FR" sz="2600" dirty="0" smtClean="0"/>
            </a:br>
            <a:r>
              <a:rPr lang="fr-FR" sz="2600" dirty="0" smtClean="0"/>
              <a:t>Les classes sur lesquelles se porte notre système sont les suivantes :</a:t>
            </a:r>
          </a:p>
          <a:p>
            <a:pPr lvl="1">
              <a:buFont typeface="Wingdings" panose="05000000000000000000" pitchFamily="2" charset="2"/>
              <a:buChar char="Ø"/>
            </a:pPr>
            <a:r>
              <a:rPr lang="fr-FR" b="1" dirty="0" smtClean="0"/>
              <a:t>Personnes</a:t>
            </a:r>
          </a:p>
          <a:p>
            <a:pPr lvl="1">
              <a:buFont typeface="Wingdings" panose="05000000000000000000" pitchFamily="2" charset="2"/>
              <a:buChar char="Ø"/>
            </a:pPr>
            <a:r>
              <a:rPr lang="fr-FR" b="1" dirty="0" err="1" smtClean="0"/>
              <a:t>Prendrerv</a:t>
            </a:r>
            <a:endParaRPr lang="fr-FR" b="1" dirty="0" smtClean="0"/>
          </a:p>
          <a:p>
            <a:pPr lvl="1">
              <a:buFont typeface="Wingdings" panose="05000000000000000000" pitchFamily="2" charset="2"/>
              <a:buChar char="Ø"/>
            </a:pPr>
            <a:r>
              <a:rPr lang="fr-FR" b="1" dirty="0" err="1" smtClean="0"/>
              <a:t>Users</a:t>
            </a:r>
            <a:endParaRPr lang="fr-FR" b="1" dirty="0" smtClean="0"/>
          </a:p>
          <a:p>
            <a:pPr lvl="1">
              <a:buFont typeface="Wingdings" panose="05000000000000000000" pitchFamily="2" charset="2"/>
              <a:buChar char="Ø"/>
            </a:pPr>
            <a:r>
              <a:rPr lang="fr-FR" b="1" dirty="0" smtClean="0"/>
              <a:t>Directions</a:t>
            </a:r>
          </a:p>
          <a:p>
            <a:pPr lvl="1">
              <a:buFont typeface="Wingdings" panose="05000000000000000000" pitchFamily="2" charset="2"/>
              <a:buChar char="Ø"/>
            </a:pPr>
            <a:r>
              <a:rPr lang="fr-FR" b="1" dirty="0" smtClean="0"/>
              <a:t>Services</a:t>
            </a:r>
          </a:p>
          <a:p>
            <a:pPr lvl="1">
              <a:buFont typeface="Wingdings" panose="05000000000000000000" pitchFamily="2" charset="2"/>
              <a:buChar char="Ø"/>
            </a:pPr>
            <a:r>
              <a:rPr lang="fr-FR" b="1" dirty="0" smtClean="0"/>
              <a:t>contact</a:t>
            </a:r>
            <a:r>
              <a:rPr lang="fr-FR" dirty="0" smtClean="0"/>
              <a:t/>
            </a:r>
            <a:br>
              <a:rPr lang="fr-FR" dirty="0" smtClean="0"/>
            </a:br>
            <a:endParaRPr lang="fr-FR"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21</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732474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0773" y="5948362"/>
            <a:ext cx="5964652" cy="601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b="1" dirty="0" smtClean="0"/>
          </a:p>
          <a:p>
            <a:pPr algn="ctr"/>
            <a:r>
              <a:rPr lang="fr-FR" b="1" dirty="0" smtClean="0"/>
              <a:t>Figure </a:t>
            </a:r>
            <a:r>
              <a:rPr lang="fr-FR" b="1" dirty="0"/>
              <a:t>2. </a:t>
            </a:r>
            <a:r>
              <a:rPr lang="fr-FR" b="1" dirty="0" smtClean="0"/>
              <a:t>2 </a:t>
            </a:r>
            <a:r>
              <a:rPr lang="fr-FR" b="1" dirty="0"/>
              <a:t>Diagramme de </a:t>
            </a:r>
            <a:r>
              <a:rPr lang="fr-FR" b="1" dirty="0" smtClean="0"/>
              <a:t>classes</a:t>
            </a:r>
            <a:r>
              <a:rPr lang="fr-FR" dirty="0" smtClean="0"/>
              <a:t/>
            </a:r>
            <a:br>
              <a:rPr lang="fr-FR" dirty="0" smtClean="0"/>
            </a:br>
            <a:endParaRPr lang="fr-FR" dirty="0"/>
          </a:p>
        </p:txBody>
      </p:sp>
      <p:pic>
        <p:nvPicPr>
          <p:cNvPr id="5"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2481" y="351154"/>
            <a:ext cx="10138724" cy="5420995"/>
          </a:xfrm>
        </p:spPr>
      </p:pic>
      <p:sp>
        <p:nvSpPr>
          <p:cNvPr id="6" name="Espace réservé du numéro de diapositive 5"/>
          <p:cNvSpPr>
            <a:spLocks noGrp="1"/>
          </p:cNvSpPr>
          <p:nvPr>
            <p:ph type="sldNum" sz="quarter" idx="12"/>
          </p:nvPr>
        </p:nvSpPr>
        <p:spPr/>
        <p:txBody>
          <a:bodyPr/>
          <a:lstStyle/>
          <a:p>
            <a:fld id="{1DB2E101-D775-4DCB-AB23-1DE4E9E416A3}" type="slidenum">
              <a:rPr lang="fr-FR" smtClean="0"/>
              <a:t>22</a:t>
            </a:fld>
            <a:endParaRPr lang="fr-FR"/>
          </a:p>
        </p:txBody>
      </p:sp>
      <p:sp>
        <p:nvSpPr>
          <p:cNvPr id="8" name="Espace réservé du pied de page 7"/>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1906922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Espace réservé du contenu 9"/>
          <p:cNvGraphicFramePr>
            <a:graphicFrameLocks noGrp="1"/>
          </p:cNvGraphicFramePr>
          <p:nvPr>
            <p:ph idx="1"/>
            <p:extLst>
              <p:ext uri="{D42A27DB-BD31-4B8C-83A1-F6EECF244321}">
                <p14:modId xmlns:p14="http://schemas.microsoft.com/office/powerpoint/2010/main" val="709354514"/>
              </p:ext>
            </p:extLst>
          </p:nvPr>
        </p:nvGraphicFramePr>
        <p:xfrm>
          <a:off x="758190" y="720091"/>
          <a:ext cx="10957560" cy="5852160"/>
        </p:xfrm>
        <a:graphic>
          <a:graphicData uri="http://schemas.openxmlformats.org/drawingml/2006/table">
            <a:tbl>
              <a:tblPr firstRow="1" bandRow="1">
                <a:tableStyleId>{F5AB1C69-6EDB-4FF4-983F-18BD219EF322}</a:tableStyleId>
              </a:tblPr>
              <a:tblGrid>
                <a:gridCol w="2739390">
                  <a:extLst>
                    <a:ext uri="{9D8B030D-6E8A-4147-A177-3AD203B41FA5}">
                      <a16:colId xmlns:a16="http://schemas.microsoft.com/office/drawing/2014/main" val="3523873579"/>
                    </a:ext>
                  </a:extLst>
                </a:gridCol>
                <a:gridCol w="2739390">
                  <a:extLst>
                    <a:ext uri="{9D8B030D-6E8A-4147-A177-3AD203B41FA5}">
                      <a16:colId xmlns:a16="http://schemas.microsoft.com/office/drawing/2014/main" val="2867549322"/>
                    </a:ext>
                  </a:extLst>
                </a:gridCol>
                <a:gridCol w="2739390">
                  <a:extLst>
                    <a:ext uri="{9D8B030D-6E8A-4147-A177-3AD203B41FA5}">
                      <a16:colId xmlns:a16="http://schemas.microsoft.com/office/drawing/2014/main" val="3528890494"/>
                    </a:ext>
                  </a:extLst>
                </a:gridCol>
                <a:gridCol w="2739390">
                  <a:extLst>
                    <a:ext uri="{9D8B030D-6E8A-4147-A177-3AD203B41FA5}">
                      <a16:colId xmlns:a16="http://schemas.microsoft.com/office/drawing/2014/main" val="815135528"/>
                    </a:ext>
                  </a:extLst>
                </a:gridCol>
              </a:tblGrid>
              <a:tr h="187166">
                <a:tc rowSpan="2">
                  <a:txBody>
                    <a:bodyPr/>
                    <a:lstStyle/>
                    <a:p>
                      <a:pPr algn="ctr"/>
                      <a:r>
                        <a:rPr lang="en-US" dirty="0" err="1" smtClean="0">
                          <a:solidFill>
                            <a:schemeClr val="tx1"/>
                          </a:solidFill>
                        </a:rPr>
                        <a:t>Classe</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dirty="0" err="1" smtClean="0">
                          <a:solidFill>
                            <a:schemeClr val="tx1"/>
                          </a:solidFill>
                        </a:rPr>
                        <a:t>Attributs</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fr-FR"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r>
                        <a:rPr lang="fr-FR" dirty="0" smtClean="0">
                          <a:solidFill>
                            <a:schemeClr val="tx1"/>
                          </a:solidFill>
                        </a:rPr>
                        <a:t>é</a:t>
                      </a:r>
                      <a:r>
                        <a:rPr lang="en-US" dirty="0" err="1" smtClean="0">
                          <a:solidFill>
                            <a:schemeClr val="tx1"/>
                          </a:solidFill>
                        </a:rPr>
                        <a:t>thodes</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083383"/>
                  </a:ext>
                </a:extLst>
              </a:tr>
              <a:tr h="187166">
                <a:tc vMerge="1">
                  <a:txBody>
                    <a:bodyPr/>
                    <a:lstStyle/>
                    <a:p>
                      <a:endParaRPr lang="fr-FR" dirty="0"/>
                    </a:p>
                  </a:txBody>
                  <a:tcPr/>
                </a:tc>
                <a:tc>
                  <a:txBody>
                    <a:bodyPr/>
                    <a:lstStyle/>
                    <a:p>
                      <a:r>
                        <a:rPr lang="en-US" dirty="0" smtClean="0"/>
                        <a:t>Champ</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Type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3800333559"/>
                  </a:ext>
                </a:extLst>
              </a:tr>
              <a:tr h="187166">
                <a:tc rowSpan="7">
                  <a: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users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t>Id_users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t>numerique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lstStyle/>
                    <a:p>
                      <a:r>
                        <a:rPr lang="fr-FR" sz="1800" kern="1200" dirty="0" smtClean="0">
                          <a:solidFill>
                            <a:schemeClr val="dk1"/>
                          </a:solidFill>
                          <a:effectLst/>
                          <a:latin typeface="+mn-lt"/>
                          <a:ea typeface="+mn-ea"/>
                          <a:cs typeface="+mn-cs"/>
                        </a:rPr>
                        <a:t>S’authentifier</a:t>
                      </a:r>
                    </a:p>
                    <a:p>
                      <a:r>
                        <a:rPr lang="fr-FR" sz="1800" kern="1200" dirty="0" smtClean="0">
                          <a:solidFill>
                            <a:schemeClr val="dk1"/>
                          </a:solidFill>
                          <a:effectLst/>
                          <a:latin typeface="+mn-lt"/>
                          <a:ea typeface="+mn-ea"/>
                          <a:cs typeface="+mn-cs"/>
                        </a:rPr>
                        <a:t>Demander</a:t>
                      </a:r>
                    </a:p>
                    <a:p>
                      <a:r>
                        <a:rPr lang="fr-FR" sz="1800" kern="1200" dirty="0" smtClean="0">
                          <a:solidFill>
                            <a:schemeClr val="dk1"/>
                          </a:solidFill>
                          <a:effectLst/>
                          <a:latin typeface="+mn-lt"/>
                          <a:ea typeface="+mn-ea"/>
                          <a:cs typeface="+mn-cs"/>
                        </a:rPr>
                        <a:t>Modifier</a:t>
                      </a:r>
                    </a:p>
                    <a:p>
                      <a:r>
                        <a:rPr lang="fr-FR" sz="1800" kern="1200" dirty="0" smtClean="0">
                          <a:solidFill>
                            <a:schemeClr val="dk1"/>
                          </a:solidFill>
                          <a:effectLst/>
                          <a:latin typeface="+mn-lt"/>
                          <a:ea typeface="+mn-ea"/>
                          <a:cs typeface="+mn-cs"/>
                        </a:rPr>
                        <a:t>Annuler</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6668836"/>
                  </a:ext>
                </a:extLst>
              </a:tr>
              <a:tr h="187166">
                <a:tc vMerge="1">
                  <a:txBody>
                    <a:bodyPr/>
                    <a:lstStyle/>
                    <a:p>
                      <a:endParaRPr lang="fr-FR" dirty="0"/>
                    </a:p>
                  </a:txBody>
                  <a:tcPr/>
                </a:tc>
                <a:tc>
                  <a:txBody>
                    <a:bodyPr/>
                    <a:lstStyle/>
                    <a:p>
                      <a:r>
                        <a:rPr lang="en-US" dirty="0" smtClean="0"/>
                        <a:t>Nom</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t>Caract</a:t>
                      </a:r>
                      <a:r>
                        <a:rPr lang="fr-FR" dirty="0" smtClean="0"/>
                        <a:t>è</a:t>
                      </a:r>
                      <a:r>
                        <a:rPr lang="fr-FR" baseline="0" dirty="0" smtClean="0"/>
                        <a:t>re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1241782806"/>
                  </a:ext>
                </a:extLst>
              </a:tr>
              <a:tr h="187166">
                <a:tc vMerge="1">
                  <a:txBody>
                    <a:bodyPr/>
                    <a:lstStyle/>
                    <a:p>
                      <a:endParaRPr lang="fr-FR" dirty="0"/>
                    </a:p>
                  </a:txBody>
                  <a:tcPr/>
                </a:tc>
                <a:tc>
                  <a:txBody>
                    <a:bodyPr/>
                    <a:lstStyle/>
                    <a:p>
                      <a:r>
                        <a:rPr lang="en-US" dirty="0" err="1" smtClean="0"/>
                        <a:t>Prenom</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Caract</a:t>
                      </a:r>
                      <a:r>
                        <a:rPr lang="fr-FR" dirty="0" smtClean="0"/>
                        <a:t>è</a:t>
                      </a:r>
                      <a:r>
                        <a:rPr lang="fr-FR" baseline="0" dirty="0" smtClean="0"/>
                        <a:t>re</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2199120675"/>
                  </a:ext>
                </a:extLst>
              </a:tr>
              <a:tr h="187166">
                <a:tc vMerge="1">
                  <a:txBody>
                    <a:bodyPr/>
                    <a:lstStyle/>
                    <a:p>
                      <a:endParaRPr lang="fr-FR" dirty="0"/>
                    </a:p>
                  </a:txBody>
                  <a:tcPr/>
                </a:tc>
                <a:tc>
                  <a:txBody>
                    <a:bodyPr/>
                    <a:lstStyle/>
                    <a:p>
                      <a:r>
                        <a:rPr lang="en-US" dirty="0" smtClean="0"/>
                        <a:t>Email</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Caract</a:t>
                      </a:r>
                      <a:r>
                        <a:rPr lang="fr-FR" dirty="0" smtClean="0"/>
                        <a:t>è</a:t>
                      </a:r>
                      <a:r>
                        <a:rPr lang="fr-FR" baseline="0" dirty="0" smtClean="0"/>
                        <a:t>re</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3309484765"/>
                  </a:ext>
                </a:extLst>
              </a:tr>
              <a:tr h="187166">
                <a:tc vMerge="1">
                  <a:txBody>
                    <a:bodyPr/>
                    <a:lstStyle/>
                    <a:p>
                      <a:endParaRPr lang="fr-FR" dirty="0"/>
                    </a:p>
                  </a:txBody>
                  <a:tcPr/>
                </a:tc>
                <a:tc>
                  <a:txBody>
                    <a:bodyPr/>
                    <a:lstStyle/>
                    <a:p>
                      <a:r>
                        <a:rPr lang="en-US" dirty="0" smtClean="0"/>
                        <a:t>Telephone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dirty="0" smtClean="0"/>
                        <a:t>Nu</a:t>
                      </a:r>
                      <a:r>
                        <a:rPr lang="en-US" dirty="0" err="1" smtClean="0"/>
                        <a:t>merique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730211602"/>
                  </a:ext>
                </a:extLst>
              </a:tr>
              <a:tr h="187166">
                <a:tc vMerge="1">
                  <a:txBody>
                    <a:bodyPr/>
                    <a:lstStyle/>
                    <a:p>
                      <a:endParaRPr lang="fr-FR" dirty="0"/>
                    </a:p>
                  </a:txBody>
                  <a:tcPr/>
                </a:tc>
                <a:tc>
                  <a:txBody>
                    <a:bodyPr/>
                    <a:lstStyle/>
                    <a:p>
                      <a:r>
                        <a:rPr lang="en-US" dirty="0" smtClean="0"/>
                        <a:t>Type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Caract</a:t>
                      </a:r>
                      <a:r>
                        <a:rPr lang="fr-FR" dirty="0" smtClean="0"/>
                        <a:t>è</a:t>
                      </a:r>
                      <a:r>
                        <a:rPr lang="fr-FR" baseline="0" dirty="0" smtClean="0"/>
                        <a:t>re</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2358804448"/>
                  </a:ext>
                </a:extLst>
              </a:tr>
              <a:tr h="187166">
                <a:tc vMerge="1">
                  <a:txBody>
                    <a:bodyPr/>
                    <a:lstStyle/>
                    <a:p>
                      <a:pPr algn="ctr"/>
                      <a:endParaRPr lang="fr-FR" dirty="0"/>
                    </a:p>
                  </a:txBody>
                  <a:tcPr/>
                </a:tc>
                <a:tc>
                  <a:txBody>
                    <a:bodyPr/>
                    <a:lstStyle/>
                    <a:p>
                      <a:r>
                        <a:rPr lang="en-US" dirty="0" err="1" smtClean="0"/>
                        <a:t>passwrd</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Caract</a:t>
                      </a:r>
                      <a:r>
                        <a:rPr lang="fr-FR" dirty="0" smtClean="0"/>
                        <a:t>è</a:t>
                      </a:r>
                      <a:r>
                        <a:rPr lang="fr-FR" baseline="0" dirty="0" smtClean="0"/>
                        <a:t>re</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2473323234"/>
                  </a:ext>
                </a:extLst>
              </a:tr>
              <a:tr h="187166">
                <a:tc rowSpan="7">
                  <a: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err="1" smtClean="0"/>
                        <a:t>personnes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t>Id_personnes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numerique</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3945827"/>
                  </a:ext>
                </a:extLst>
              </a:tr>
              <a:tr h="187166">
                <a:tc vMerge="1">
                  <a:txBody>
                    <a:bodyPr/>
                    <a:lstStyle/>
                    <a:p>
                      <a:pPr algn="ctr"/>
                      <a:endParaRPr lang="fr-FR" dirty="0"/>
                    </a:p>
                  </a:txBody>
                  <a:tcPr/>
                </a:tc>
                <a:tc>
                  <a:txBody>
                    <a:bodyPr/>
                    <a:lstStyle/>
                    <a:p>
                      <a:r>
                        <a:rPr lang="en-US" dirty="0" smtClean="0"/>
                        <a:t>Nom</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Caract</a:t>
                      </a:r>
                      <a:r>
                        <a:rPr lang="fr-FR" dirty="0" smtClean="0"/>
                        <a:t>è</a:t>
                      </a:r>
                      <a:r>
                        <a:rPr lang="fr-FR" baseline="0" dirty="0" smtClean="0"/>
                        <a:t>re</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1486809103"/>
                  </a:ext>
                </a:extLst>
              </a:tr>
              <a:tr h="187166">
                <a:tc vMerge="1">
                  <a:txBody>
                    <a:bodyPr/>
                    <a:lstStyle/>
                    <a:p>
                      <a:pPr algn="ctr"/>
                      <a:endParaRPr lang="fr-FR" dirty="0"/>
                    </a:p>
                  </a:txBody>
                  <a:tcPr/>
                </a:tc>
                <a:tc>
                  <a:txBody>
                    <a:bodyPr/>
                    <a:lstStyle/>
                    <a:p>
                      <a:r>
                        <a:rPr lang="en-US" dirty="0" err="1" smtClean="0"/>
                        <a:t>Prenom</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Caract</a:t>
                      </a:r>
                      <a:r>
                        <a:rPr lang="fr-FR" dirty="0" smtClean="0"/>
                        <a:t>è</a:t>
                      </a:r>
                      <a:r>
                        <a:rPr lang="fr-FR" baseline="0" dirty="0" smtClean="0"/>
                        <a:t>re</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2503024688"/>
                  </a:ext>
                </a:extLst>
              </a:tr>
              <a:tr h="187166">
                <a:tc vMerge="1">
                  <a:txBody>
                    <a:bodyPr/>
                    <a:lstStyle/>
                    <a:p>
                      <a:pPr algn="ctr"/>
                      <a:endParaRPr lang="fr-FR" dirty="0"/>
                    </a:p>
                  </a:txBody>
                  <a:tcPr/>
                </a:tc>
                <a:tc>
                  <a:txBody>
                    <a:bodyPr/>
                    <a:lstStyle/>
                    <a:p>
                      <a:r>
                        <a:rPr lang="en-US" dirty="0" smtClean="0"/>
                        <a:t>Email</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Caract</a:t>
                      </a:r>
                      <a:r>
                        <a:rPr lang="fr-FR" dirty="0" smtClean="0"/>
                        <a:t>è</a:t>
                      </a:r>
                      <a:r>
                        <a:rPr lang="fr-FR" baseline="0" dirty="0" smtClean="0"/>
                        <a:t>re</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1588237072"/>
                  </a:ext>
                </a:extLst>
              </a:tr>
              <a:tr h="187166">
                <a:tc vMerge="1">
                  <a:txBody>
                    <a:bodyPr/>
                    <a:lstStyle/>
                    <a:p>
                      <a:pPr algn="ctr"/>
                      <a:endParaRPr lang="fr-FR" dirty="0"/>
                    </a:p>
                  </a:txBody>
                  <a:tcPr/>
                </a:tc>
                <a:tc>
                  <a:txBody>
                    <a:bodyPr/>
                    <a:lstStyle/>
                    <a:p>
                      <a:r>
                        <a:rPr lang="en-US" dirty="0" err="1" smtClean="0"/>
                        <a:t>Adresse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Caract</a:t>
                      </a:r>
                      <a:r>
                        <a:rPr lang="fr-FR" dirty="0" smtClean="0"/>
                        <a:t>è</a:t>
                      </a:r>
                      <a:r>
                        <a:rPr lang="fr-FR" baseline="0" dirty="0" smtClean="0"/>
                        <a:t>re</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1507563568"/>
                  </a:ext>
                </a:extLst>
              </a:tr>
              <a:tr h="187166">
                <a:tc vMerge="1">
                  <a:txBody>
                    <a:bodyPr/>
                    <a:lstStyle/>
                    <a:p>
                      <a:pPr algn="ctr"/>
                      <a:endParaRPr lang="fr-FR" dirty="0"/>
                    </a:p>
                  </a:txBody>
                  <a:tcPr/>
                </a:tc>
                <a:tc>
                  <a:txBody>
                    <a:bodyPr/>
                    <a:lstStyle/>
                    <a:p>
                      <a:r>
                        <a:rPr lang="en-US" dirty="0" smtClean="0"/>
                        <a:t>Telephone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Nu</a:t>
                      </a:r>
                      <a:r>
                        <a:rPr lang="en-US" dirty="0" err="1" smtClean="0"/>
                        <a:t>merique</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1847971191"/>
                  </a:ext>
                </a:extLst>
              </a:tr>
              <a:tr h="187166">
                <a:tc vMerge="1">
                  <a:txBody>
                    <a:bodyPr/>
                    <a:lstStyle/>
                    <a:p>
                      <a:pPr algn="ctr"/>
                      <a:endParaRPr lang="fr-FR" dirty="0"/>
                    </a:p>
                  </a:txBody>
                  <a:tcPr/>
                </a:tc>
                <a:tc>
                  <a:txBody>
                    <a:bodyPr/>
                    <a:lstStyle/>
                    <a:p>
                      <a:r>
                        <a:rPr lang="en-US" dirty="0" err="1" smtClean="0"/>
                        <a:t>passwrd</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Caract</a:t>
                      </a:r>
                      <a:r>
                        <a:rPr lang="fr-FR" dirty="0" smtClean="0"/>
                        <a:t>è</a:t>
                      </a:r>
                      <a:r>
                        <a:rPr lang="fr-FR" baseline="0" dirty="0" smtClean="0"/>
                        <a:t>re</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3741890658"/>
                  </a:ext>
                </a:extLst>
              </a:tr>
            </a:tbl>
          </a:graphicData>
        </a:graphic>
      </p:graphicFrame>
      <p:sp>
        <p:nvSpPr>
          <p:cNvPr id="11" name="Rectangle 10"/>
          <p:cNvSpPr/>
          <p:nvPr/>
        </p:nvSpPr>
        <p:spPr>
          <a:xfrm>
            <a:off x="1005840" y="240030"/>
            <a:ext cx="5554980" cy="262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b="1" dirty="0" smtClean="0"/>
          </a:p>
          <a:p>
            <a:pPr algn="ctr"/>
            <a:r>
              <a:rPr lang="fr-FR" b="1" dirty="0" smtClean="0"/>
              <a:t>3.3.2</a:t>
            </a:r>
            <a:r>
              <a:rPr lang="fr-FR" b="1" dirty="0"/>
              <a:t>. Dictionnaire de </a:t>
            </a:r>
            <a:r>
              <a:rPr lang="fr-FR" b="1" dirty="0" smtClean="0"/>
              <a:t>classes </a:t>
            </a:r>
            <a:r>
              <a:rPr lang="fr-FR" b="1" dirty="0"/>
              <a:t>et des attributs</a:t>
            </a:r>
            <a:r>
              <a:rPr lang="fr-FR" dirty="0" smtClean="0"/>
              <a:t> </a:t>
            </a:r>
            <a:br>
              <a:rPr lang="fr-FR" dirty="0" smtClean="0"/>
            </a:br>
            <a:endParaRPr lang="fr-FR" dirty="0"/>
          </a:p>
        </p:txBody>
      </p:sp>
      <p:sp>
        <p:nvSpPr>
          <p:cNvPr id="13" name="Espace réservé du numéro de diapositive 12"/>
          <p:cNvSpPr>
            <a:spLocks noGrp="1"/>
          </p:cNvSpPr>
          <p:nvPr>
            <p:ph type="sldNum" sz="quarter" idx="12"/>
          </p:nvPr>
        </p:nvSpPr>
        <p:spPr/>
        <p:txBody>
          <a:bodyPr/>
          <a:lstStyle/>
          <a:p>
            <a:fld id="{1DB2E101-D775-4DCB-AB23-1DE4E9E416A3}" type="slidenum">
              <a:rPr lang="fr-FR" smtClean="0"/>
              <a:t>23</a:t>
            </a:fld>
            <a:endParaRPr lang="fr-FR"/>
          </a:p>
        </p:txBody>
      </p:sp>
      <p:sp>
        <p:nvSpPr>
          <p:cNvPr id="14" name="Espace réservé du pied de page 13"/>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2540706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Espace réservé du contenu 9"/>
          <p:cNvGraphicFramePr>
            <a:graphicFrameLocks noGrp="1"/>
          </p:cNvGraphicFramePr>
          <p:nvPr>
            <p:ph idx="1"/>
            <p:extLst>
              <p:ext uri="{D42A27DB-BD31-4B8C-83A1-F6EECF244321}">
                <p14:modId xmlns:p14="http://schemas.microsoft.com/office/powerpoint/2010/main" val="1273375776"/>
              </p:ext>
            </p:extLst>
          </p:nvPr>
        </p:nvGraphicFramePr>
        <p:xfrm>
          <a:off x="792480" y="171450"/>
          <a:ext cx="10515600" cy="5657215"/>
        </p:xfrm>
        <a:graphic>
          <a:graphicData uri="http://schemas.openxmlformats.org/drawingml/2006/table">
            <a:tbl>
              <a:tblPr firstRow="1" bandRow="1">
                <a:tableStyleId>{F5AB1C69-6EDB-4FF4-983F-18BD219EF322}</a:tableStyleId>
              </a:tblPr>
              <a:tblGrid>
                <a:gridCol w="2628900">
                  <a:extLst>
                    <a:ext uri="{9D8B030D-6E8A-4147-A177-3AD203B41FA5}">
                      <a16:colId xmlns:a16="http://schemas.microsoft.com/office/drawing/2014/main" val="3523873579"/>
                    </a:ext>
                  </a:extLst>
                </a:gridCol>
                <a:gridCol w="2628900">
                  <a:extLst>
                    <a:ext uri="{9D8B030D-6E8A-4147-A177-3AD203B41FA5}">
                      <a16:colId xmlns:a16="http://schemas.microsoft.com/office/drawing/2014/main" val="2867549322"/>
                    </a:ext>
                  </a:extLst>
                </a:gridCol>
                <a:gridCol w="2628900">
                  <a:extLst>
                    <a:ext uri="{9D8B030D-6E8A-4147-A177-3AD203B41FA5}">
                      <a16:colId xmlns:a16="http://schemas.microsoft.com/office/drawing/2014/main" val="3528890494"/>
                    </a:ext>
                  </a:extLst>
                </a:gridCol>
                <a:gridCol w="2628900">
                  <a:extLst>
                    <a:ext uri="{9D8B030D-6E8A-4147-A177-3AD203B41FA5}">
                      <a16:colId xmlns:a16="http://schemas.microsoft.com/office/drawing/2014/main" val="815135528"/>
                    </a:ext>
                  </a:extLst>
                </a:gridCol>
              </a:tblGrid>
              <a:tr h="470535">
                <a:tc rowSpan="2">
                  <a:txBody>
                    <a:bodyPr/>
                    <a:lstStyle/>
                    <a:p>
                      <a:pPr algn="ctr"/>
                      <a:r>
                        <a:rPr lang="en-US" dirty="0" err="1" smtClean="0">
                          <a:solidFill>
                            <a:schemeClr val="tx1"/>
                          </a:solidFill>
                        </a:rPr>
                        <a:t>Classe</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dirty="0" err="1" smtClean="0">
                          <a:solidFill>
                            <a:schemeClr val="tx1"/>
                          </a:solidFill>
                        </a:rPr>
                        <a:t>Attributs</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fr-FR"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r>
                        <a:rPr lang="fr-FR" dirty="0" smtClean="0">
                          <a:solidFill>
                            <a:schemeClr val="tx1"/>
                          </a:solidFill>
                        </a:rPr>
                        <a:t>é</a:t>
                      </a:r>
                      <a:r>
                        <a:rPr lang="en-US" dirty="0" err="1" smtClean="0">
                          <a:solidFill>
                            <a:schemeClr val="tx1"/>
                          </a:solidFill>
                        </a:rPr>
                        <a:t>thodes</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083383"/>
                  </a:ext>
                </a:extLst>
              </a:tr>
              <a:tr h="370840">
                <a:tc vMerge="1">
                  <a:txBody>
                    <a:bodyPr/>
                    <a:lstStyle/>
                    <a:p>
                      <a:endParaRPr lang="fr-FR" dirty="0"/>
                    </a:p>
                  </a:txBody>
                  <a:tcPr/>
                </a:tc>
                <a:tc>
                  <a:txBody>
                    <a:bodyPr/>
                    <a:lstStyle/>
                    <a:p>
                      <a:r>
                        <a:rPr lang="en-US" dirty="0" smtClean="0">
                          <a:solidFill>
                            <a:schemeClr val="tx1"/>
                          </a:solidFill>
                        </a:rPr>
                        <a:t>Champ</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Type</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3800333559"/>
                  </a:ext>
                </a:extLst>
              </a:tr>
              <a:tr h="370840">
                <a:tc rowSpan="7">
                  <a:txBody>
                    <a:bodyPr/>
                    <a:lstStyle/>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r>
                        <a:rPr lang="en-US" dirty="0" err="1" smtClean="0">
                          <a:solidFill>
                            <a:schemeClr val="tx1"/>
                          </a:solidFill>
                        </a:rPr>
                        <a:t>prendrerv</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solidFill>
                            <a:schemeClr val="tx1"/>
                          </a:solidFill>
                        </a:rPr>
                        <a:t>Id_users</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solidFill>
                            <a:schemeClr val="tx1"/>
                          </a:solidFill>
                        </a:rPr>
                        <a:t>numerique</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lstStyle/>
                    <a:p>
                      <a:endParaRPr lang="fr-FR"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6668836"/>
                  </a:ext>
                </a:extLst>
              </a:tr>
              <a:tr h="370840">
                <a:tc vMerge="1">
                  <a:txBody>
                    <a:bodyPr/>
                    <a:lstStyle/>
                    <a:p>
                      <a:endParaRPr lang="fr-FR" dirty="0"/>
                    </a:p>
                  </a:txBody>
                  <a:tcPr/>
                </a:tc>
                <a:tc>
                  <a:txBody>
                    <a:bodyPr/>
                    <a:lstStyle/>
                    <a:p>
                      <a:r>
                        <a:rPr lang="en-US" dirty="0" err="1" smtClean="0">
                          <a:solidFill>
                            <a:schemeClr val="tx1"/>
                          </a:solidFill>
                        </a:rPr>
                        <a:t>Id_personnes</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solidFill>
                            <a:schemeClr val="tx1"/>
                          </a:solidFill>
                        </a:rPr>
                        <a:t>Caract</a:t>
                      </a:r>
                      <a:r>
                        <a:rPr lang="fr-FR" dirty="0" smtClean="0">
                          <a:solidFill>
                            <a:schemeClr val="tx1"/>
                          </a:solidFill>
                        </a:rPr>
                        <a:t>è</a:t>
                      </a:r>
                      <a:r>
                        <a:rPr lang="fr-FR" baseline="0" dirty="0" smtClean="0">
                          <a:solidFill>
                            <a:schemeClr val="tx1"/>
                          </a:solidFill>
                        </a:rPr>
                        <a:t>re</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1241782806"/>
                  </a:ext>
                </a:extLst>
              </a:tr>
              <a:tr h="211455">
                <a:tc vMerge="1">
                  <a:txBody>
                    <a:bodyPr/>
                    <a:lstStyle/>
                    <a:p>
                      <a:endParaRPr lang="fr-FR" dirty="0"/>
                    </a:p>
                  </a:txBody>
                  <a:tcPr/>
                </a:tc>
                <a:tc>
                  <a:txBody>
                    <a:bodyPr/>
                    <a:lstStyle/>
                    <a:p>
                      <a:r>
                        <a:rPr lang="en-US" dirty="0" err="1" smtClean="0">
                          <a:solidFill>
                            <a:schemeClr val="tx1"/>
                          </a:solidFill>
                        </a:rPr>
                        <a:t>Date_RV</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date</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2199120675"/>
                  </a:ext>
                </a:extLst>
              </a:tr>
              <a:tr h="370840">
                <a:tc vMerge="1">
                  <a:txBody>
                    <a:bodyPr/>
                    <a:lstStyle/>
                    <a:p>
                      <a:endParaRPr lang="fr-FR" dirty="0"/>
                    </a:p>
                  </a:txBody>
                  <a:tcPr/>
                </a:tc>
                <a:tc>
                  <a:txBody>
                    <a:bodyPr/>
                    <a:lstStyle/>
                    <a:p>
                      <a:r>
                        <a:rPr lang="en-US" dirty="0" err="1" smtClean="0">
                          <a:solidFill>
                            <a:schemeClr val="tx1"/>
                          </a:solidFill>
                        </a:rPr>
                        <a:t>Heure_Deb</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date</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3309484765"/>
                  </a:ext>
                </a:extLst>
              </a:tr>
              <a:tr h="370840">
                <a:tc vMerge="1">
                  <a:txBody>
                    <a:bodyPr/>
                    <a:lstStyle/>
                    <a:p>
                      <a:endParaRPr lang="fr-FR" dirty="0"/>
                    </a:p>
                  </a:txBody>
                  <a:tcPr/>
                </a:tc>
                <a:tc>
                  <a:txBody>
                    <a:bodyPr/>
                    <a:lstStyle/>
                    <a:p>
                      <a:r>
                        <a:rPr lang="en-US" dirty="0" err="1" smtClean="0">
                          <a:solidFill>
                            <a:schemeClr val="tx1"/>
                          </a:solidFill>
                        </a:rPr>
                        <a:t>Heure_Fin</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date</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730211602"/>
                  </a:ext>
                </a:extLst>
              </a:tr>
              <a:tr h="370840">
                <a:tc vMerge="1">
                  <a:txBody>
                    <a:bodyPr/>
                    <a:lstStyle/>
                    <a:p>
                      <a:endParaRPr lang="fr-FR" dirty="0"/>
                    </a:p>
                  </a:txBody>
                  <a:tcPr/>
                </a:tc>
                <a:tc>
                  <a:txBody>
                    <a:bodyPr/>
                    <a:lstStyle/>
                    <a:p>
                      <a:r>
                        <a:rPr lang="en-US" dirty="0" err="1" smtClean="0">
                          <a:solidFill>
                            <a:schemeClr val="tx1"/>
                          </a:solidFill>
                        </a:rPr>
                        <a:t>destinataire</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Caract</a:t>
                      </a:r>
                      <a:r>
                        <a:rPr lang="fr-FR" dirty="0" smtClean="0">
                          <a:solidFill>
                            <a:schemeClr val="tx1"/>
                          </a:solidFill>
                        </a:rPr>
                        <a:t>è</a:t>
                      </a:r>
                      <a:r>
                        <a:rPr lang="fr-FR" baseline="0" dirty="0" smtClean="0">
                          <a:solidFill>
                            <a:schemeClr val="tx1"/>
                          </a:solidFill>
                        </a:rPr>
                        <a:t>re</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2358804448"/>
                  </a:ext>
                </a:extLst>
              </a:tr>
              <a:tr h="370840">
                <a:tc vMerge="1">
                  <a:txBody>
                    <a:bodyPr/>
                    <a:lstStyle/>
                    <a:p>
                      <a:pPr algn="ctr"/>
                      <a:endParaRPr lang="fr-FR" dirty="0"/>
                    </a:p>
                  </a:txBody>
                  <a:tcPr/>
                </a:tc>
                <a:tc>
                  <a:txBody>
                    <a:bodyPr/>
                    <a:lstStyle/>
                    <a:p>
                      <a:r>
                        <a:rPr lang="en-US" dirty="0" err="1" smtClean="0">
                          <a:solidFill>
                            <a:schemeClr val="tx1"/>
                          </a:solidFill>
                        </a:rPr>
                        <a:t>sujet</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Caract</a:t>
                      </a:r>
                      <a:r>
                        <a:rPr lang="fr-FR" dirty="0" smtClean="0">
                          <a:solidFill>
                            <a:schemeClr val="tx1"/>
                          </a:solidFill>
                        </a:rPr>
                        <a:t>è</a:t>
                      </a:r>
                      <a:r>
                        <a:rPr lang="fr-FR" baseline="0" dirty="0" smtClean="0">
                          <a:solidFill>
                            <a:schemeClr val="tx1"/>
                          </a:solidFill>
                        </a:rPr>
                        <a:t>re</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2473323234"/>
                  </a:ext>
                </a:extLst>
              </a:tr>
              <a:tr h="370840">
                <a:tc rowSpan="6">
                  <a:txBody>
                    <a:bodyPr/>
                    <a:lstStyle/>
                    <a:p>
                      <a:pPr algn="ct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rPr>
                        <a:t>contact</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solidFill>
                            <a:schemeClr val="tx1"/>
                          </a:solidFill>
                        </a:rPr>
                        <a:t>Id_contact</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numerique</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3945827"/>
                  </a:ext>
                </a:extLst>
              </a:tr>
              <a:tr h="370840">
                <a:tc vMerge="1">
                  <a:txBody>
                    <a:bodyPr/>
                    <a:lstStyle/>
                    <a:p>
                      <a:pPr algn="ctr"/>
                      <a:endParaRPr lang="fr-FR" dirty="0"/>
                    </a:p>
                  </a:txBody>
                  <a:tcPr/>
                </a:tc>
                <a:tc>
                  <a:txBody>
                    <a:bodyPr/>
                    <a:lstStyle/>
                    <a:p>
                      <a:r>
                        <a:rPr lang="en-US" dirty="0" smtClean="0">
                          <a:solidFill>
                            <a:schemeClr val="tx1"/>
                          </a:solidFill>
                        </a:rPr>
                        <a:t>Nom</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Caract</a:t>
                      </a:r>
                      <a:r>
                        <a:rPr lang="fr-FR" dirty="0" smtClean="0">
                          <a:solidFill>
                            <a:schemeClr val="tx1"/>
                          </a:solidFill>
                        </a:rPr>
                        <a:t>è</a:t>
                      </a:r>
                      <a:r>
                        <a:rPr lang="fr-FR" baseline="0" dirty="0" smtClean="0">
                          <a:solidFill>
                            <a:schemeClr val="tx1"/>
                          </a:solidFill>
                        </a:rPr>
                        <a:t>re</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1486809103"/>
                  </a:ext>
                </a:extLst>
              </a:tr>
              <a:tr h="370840">
                <a:tc vMerge="1">
                  <a:txBody>
                    <a:bodyPr/>
                    <a:lstStyle/>
                    <a:p>
                      <a:pPr algn="ctr"/>
                      <a:endParaRPr lang="fr-FR" dirty="0"/>
                    </a:p>
                  </a:txBody>
                  <a:tcPr/>
                </a:tc>
                <a:tc>
                  <a:txBody>
                    <a:bodyPr/>
                    <a:lstStyle/>
                    <a:p>
                      <a:r>
                        <a:rPr lang="en-US" dirty="0" smtClean="0">
                          <a:solidFill>
                            <a:schemeClr val="tx1"/>
                          </a:solidFill>
                        </a:rPr>
                        <a:t>Email</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Caract</a:t>
                      </a:r>
                      <a:r>
                        <a:rPr lang="fr-FR" dirty="0" smtClean="0">
                          <a:solidFill>
                            <a:schemeClr val="tx1"/>
                          </a:solidFill>
                        </a:rPr>
                        <a:t>è</a:t>
                      </a:r>
                      <a:r>
                        <a:rPr lang="fr-FR" baseline="0" dirty="0" smtClean="0">
                          <a:solidFill>
                            <a:schemeClr val="tx1"/>
                          </a:solidFill>
                        </a:rPr>
                        <a:t>re</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1588237072"/>
                  </a:ext>
                </a:extLst>
              </a:tr>
              <a:tr h="370840">
                <a:tc vMerge="1">
                  <a:txBody>
                    <a:bodyPr/>
                    <a:lstStyle/>
                    <a:p>
                      <a:pPr algn="ctr"/>
                      <a:endParaRPr lang="fr-FR" dirty="0"/>
                    </a:p>
                  </a:txBody>
                  <a:tcPr/>
                </a:tc>
                <a:tc>
                  <a:txBody>
                    <a:bodyPr/>
                    <a:lstStyle/>
                    <a:p>
                      <a:r>
                        <a:rPr lang="en-US" dirty="0" smtClean="0">
                          <a:solidFill>
                            <a:schemeClr val="tx1"/>
                          </a:solidFill>
                        </a:rPr>
                        <a:t>objet</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Caract</a:t>
                      </a:r>
                      <a:r>
                        <a:rPr lang="fr-FR" dirty="0" smtClean="0">
                          <a:solidFill>
                            <a:schemeClr val="tx1"/>
                          </a:solidFill>
                        </a:rPr>
                        <a:t>è</a:t>
                      </a:r>
                      <a:r>
                        <a:rPr lang="fr-FR" baseline="0" dirty="0" smtClean="0">
                          <a:solidFill>
                            <a:schemeClr val="tx1"/>
                          </a:solidFill>
                        </a:rPr>
                        <a:t>re</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1507563568"/>
                  </a:ext>
                </a:extLst>
              </a:tr>
              <a:tr h="370840">
                <a:tc vMerge="1">
                  <a:txBody>
                    <a:bodyPr/>
                    <a:lstStyle/>
                    <a:p>
                      <a:pPr algn="ctr"/>
                      <a:endParaRPr lang="fr-FR" dirty="0"/>
                    </a:p>
                  </a:txBody>
                  <a:tcPr/>
                </a:tc>
                <a:tc>
                  <a:txBody>
                    <a:bodyPr/>
                    <a:lstStyle/>
                    <a:p>
                      <a:r>
                        <a:rPr lang="en-US" dirty="0" err="1" smtClean="0">
                          <a:solidFill>
                            <a:schemeClr val="tx1"/>
                          </a:solidFill>
                        </a:rPr>
                        <a:t>destinataire</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Caract</a:t>
                      </a:r>
                      <a:r>
                        <a:rPr lang="fr-FR" dirty="0" smtClean="0">
                          <a:solidFill>
                            <a:schemeClr val="tx1"/>
                          </a:solidFill>
                        </a:rPr>
                        <a:t>è</a:t>
                      </a:r>
                      <a:r>
                        <a:rPr lang="fr-FR" baseline="0" dirty="0" smtClean="0">
                          <a:solidFill>
                            <a:schemeClr val="tx1"/>
                          </a:solidFill>
                        </a:rPr>
                        <a:t>re</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1847971191"/>
                  </a:ext>
                </a:extLst>
              </a:tr>
              <a:tr h="370840">
                <a:tc vMerge="1">
                  <a:txBody>
                    <a:bodyPr/>
                    <a:lstStyle/>
                    <a:p>
                      <a:pPr algn="ctr"/>
                      <a:endParaRPr lang="fr-FR" dirty="0"/>
                    </a:p>
                  </a:txBody>
                  <a:tcPr/>
                </a:tc>
                <a:tc>
                  <a:txBody>
                    <a:bodyPr/>
                    <a:lstStyle/>
                    <a:p>
                      <a:r>
                        <a:rPr lang="en-US" dirty="0" err="1" smtClean="0">
                          <a:solidFill>
                            <a:schemeClr val="tx1"/>
                          </a:solidFill>
                        </a:rPr>
                        <a:t>Date_envoie</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date</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r-FR" dirty="0"/>
                    </a:p>
                  </a:txBody>
                  <a:tcPr/>
                </a:tc>
                <a:extLst>
                  <a:ext uri="{0D108BD9-81ED-4DB2-BD59-A6C34878D82A}">
                    <a16:rowId xmlns:a16="http://schemas.microsoft.com/office/drawing/2014/main" val="273259309"/>
                  </a:ext>
                </a:extLst>
              </a:tr>
            </a:tbl>
          </a:graphicData>
        </a:graphic>
      </p:graphicFrame>
      <p:sp>
        <p:nvSpPr>
          <p:cNvPr id="3" name="Espace réservé du numéro de diapositive 2"/>
          <p:cNvSpPr>
            <a:spLocks noGrp="1"/>
          </p:cNvSpPr>
          <p:nvPr>
            <p:ph type="sldNum" sz="quarter" idx="12"/>
          </p:nvPr>
        </p:nvSpPr>
        <p:spPr/>
        <p:txBody>
          <a:bodyPr/>
          <a:lstStyle/>
          <a:p>
            <a:fld id="{1DB2E101-D775-4DCB-AB23-1DE4E9E416A3}" type="slidenum">
              <a:rPr lang="fr-FR" smtClean="0"/>
              <a:t>24</a:t>
            </a:fld>
            <a:endParaRPr lang="fr-FR"/>
          </a:p>
        </p:txBody>
      </p:sp>
      <p:sp>
        <p:nvSpPr>
          <p:cNvPr id="4" name="Espace réservé du pied de page 3"/>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3516707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Espace réservé du contenu 9"/>
          <p:cNvGraphicFramePr>
            <a:graphicFrameLocks noGrp="1"/>
          </p:cNvGraphicFramePr>
          <p:nvPr>
            <p:ph idx="1"/>
            <p:extLst>
              <p:ext uri="{D42A27DB-BD31-4B8C-83A1-F6EECF244321}">
                <p14:modId xmlns:p14="http://schemas.microsoft.com/office/powerpoint/2010/main" val="848447331"/>
              </p:ext>
            </p:extLst>
          </p:nvPr>
        </p:nvGraphicFramePr>
        <p:xfrm>
          <a:off x="792480" y="171450"/>
          <a:ext cx="10515600" cy="2690495"/>
        </p:xfrm>
        <a:graphic>
          <a:graphicData uri="http://schemas.openxmlformats.org/drawingml/2006/table">
            <a:tbl>
              <a:tblPr firstRow="1" bandRow="1">
                <a:tableStyleId>{F5AB1C69-6EDB-4FF4-983F-18BD219EF322}</a:tableStyleId>
              </a:tblPr>
              <a:tblGrid>
                <a:gridCol w="2628900">
                  <a:extLst>
                    <a:ext uri="{9D8B030D-6E8A-4147-A177-3AD203B41FA5}">
                      <a16:colId xmlns:a16="http://schemas.microsoft.com/office/drawing/2014/main" val="3523873579"/>
                    </a:ext>
                  </a:extLst>
                </a:gridCol>
                <a:gridCol w="2628900">
                  <a:extLst>
                    <a:ext uri="{9D8B030D-6E8A-4147-A177-3AD203B41FA5}">
                      <a16:colId xmlns:a16="http://schemas.microsoft.com/office/drawing/2014/main" val="2867549322"/>
                    </a:ext>
                  </a:extLst>
                </a:gridCol>
                <a:gridCol w="2628900">
                  <a:extLst>
                    <a:ext uri="{9D8B030D-6E8A-4147-A177-3AD203B41FA5}">
                      <a16:colId xmlns:a16="http://schemas.microsoft.com/office/drawing/2014/main" val="3528890494"/>
                    </a:ext>
                  </a:extLst>
                </a:gridCol>
                <a:gridCol w="2628900">
                  <a:extLst>
                    <a:ext uri="{9D8B030D-6E8A-4147-A177-3AD203B41FA5}">
                      <a16:colId xmlns:a16="http://schemas.microsoft.com/office/drawing/2014/main" val="815135528"/>
                    </a:ext>
                  </a:extLst>
                </a:gridCol>
              </a:tblGrid>
              <a:tr h="470535">
                <a:tc rowSpan="2">
                  <a:txBody>
                    <a:bodyPr/>
                    <a:lstStyle/>
                    <a:p>
                      <a:pPr algn="ctr"/>
                      <a:r>
                        <a:rPr lang="en-US" dirty="0" err="1" smtClean="0">
                          <a:solidFill>
                            <a:schemeClr val="tx1"/>
                          </a:solidFill>
                        </a:rPr>
                        <a:t>Classe</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dirty="0" err="1" smtClean="0">
                          <a:solidFill>
                            <a:schemeClr val="tx1"/>
                          </a:solidFill>
                        </a:rPr>
                        <a:t>Attributs</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r>
                        <a:rPr lang="fr-FR" dirty="0" smtClean="0">
                          <a:solidFill>
                            <a:schemeClr val="tx1"/>
                          </a:solidFill>
                        </a:rPr>
                        <a:t>é</a:t>
                      </a:r>
                      <a:r>
                        <a:rPr lang="en-US" dirty="0" err="1" smtClean="0">
                          <a:solidFill>
                            <a:schemeClr val="tx1"/>
                          </a:solidFill>
                        </a:rPr>
                        <a:t>thodes</a:t>
                      </a:r>
                      <a:endParaRPr lang="fr-FR"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083383"/>
                  </a:ext>
                </a:extLst>
              </a:tr>
              <a:tr h="370840">
                <a:tc vMerge="1">
                  <a:txBody>
                    <a:bodyPr/>
                    <a:lstStyle/>
                    <a:p>
                      <a:endParaRPr lang="fr-FR" dirty="0"/>
                    </a:p>
                  </a:txBody>
                  <a:tcPr/>
                </a:tc>
                <a:tc>
                  <a:txBody>
                    <a:bodyPr/>
                    <a:lstStyle/>
                    <a:p>
                      <a:r>
                        <a:rPr lang="en-US" dirty="0" smtClean="0"/>
                        <a:t>Champ</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Type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fr-FR" dirty="0"/>
                    </a:p>
                  </a:txBody>
                  <a:tcPr/>
                </a:tc>
                <a:extLst>
                  <a:ext uri="{0D108BD9-81ED-4DB2-BD59-A6C34878D82A}">
                    <a16:rowId xmlns:a16="http://schemas.microsoft.com/office/drawing/2014/main" val="3800333559"/>
                  </a:ext>
                </a:extLst>
              </a:tr>
              <a:tr h="370840">
                <a:tc rowSpan="3">
                  <a:txBody>
                    <a:bodyPr/>
                    <a:lstStyle/>
                    <a:p>
                      <a:pPr algn="ctr"/>
                      <a:endParaRPr lang="en-US" dirty="0" smtClean="0"/>
                    </a:p>
                    <a:p>
                      <a:pPr algn="ctr"/>
                      <a:endParaRPr lang="en-US" dirty="0" smtClean="0"/>
                    </a:p>
                    <a:p>
                      <a:pPr algn="ctr"/>
                      <a:r>
                        <a:rPr lang="en-US" dirty="0" smtClean="0"/>
                        <a:t>directions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smtClean="0"/>
                        <a:t>Matricule_directions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smtClean="0"/>
                        <a:t>Caract</a:t>
                      </a:r>
                      <a:r>
                        <a:rPr lang="fr-FR" dirty="0" smtClean="0"/>
                        <a:t>è</a:t>
                      </a:r>
                      <a:r>
                        <a:rPr lang="fr-FR" baseline="0" dirty="0" smtClean="0"/>
                        <a:t>re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668836"/>
                  </a:ext>
                </a:extLst>
              </a:tr>
              <a:tr h="370840">
                <a:tc vMerge="1">
                  <a:txBody>
                    <a:bodyPr/>
                    <a:lstStyle/>
                    <a:p>
                      <a:endParaRPr lang="fr-FR" dirty="0"/>
                    </a:p>
                  </a:txBody>
                  <a:tcPr/>
                </a:tc>
                <a:tc>
                  <a:txBody>
                    <a:bodyPr/>
                    <a:lstStyle/>
                    <a:p>
                      <a:r>
                        <a:rPr lang="en-US" dirty="0" err="1" smtClean="0"/>
                        <a:t>Libelle_directions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smtClean="0"/>
                        <a:t>Caract</a:t>
                      </a:r>
                      <a:r>
                        <a:rPr lang="fr-FR" dirty="0" smtClean="0"/>
                        <a:t>è</a:t>
                      </a:r>
                      <a:r>
                        <a:rPr lang="fr-FR" baseline="0" dirty="0" smtClean="0"/>
                        <a:t>re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fr-FR" dirty="0"/>
                    </a:p>
                  </a:txBody>
                  <a:tcPr/>
                </a:tc>
                <a:extLst>
                  <a:ext uri="{0D108BD9-81ED-4DB2-BD59-A6C34878D82A}">
                    <a16:rowId xmlns:a16="http://schemas.microsoft.com/office/drawing/2014/main" val="1241782806"/>
                  </a:ext>
                </a:extLst>
              </a:tr>
              <a:tr h="211455">
                <a:tc vMerge="1">
                  <a:txBody>
                    <a:bodyPr/>
                    <a:lstStyle/>
                    <a:p>
                      <a:endParaRPr lang="fr-FR" dirty="0"/>
                    </a:p>
                  </a:txBody>
                  <a:tcPr/>
                </a:tc>
                <a:tc>
                  <a:txBody>
                    <a:bodyPr/>
                    <a:lstStyle/>
                    <a:p>
                      <a:r>
                        <a:rPr lang="en-US" dirty="0" err="1" smtClean="0"/>
                        <a:t>Matricule_services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smtClean="0"/>
                        <a:t>Caract</a:t>
                      </a:r>
                      <a:r>
                        <a:rPr lang="fr-FR" dirty="0" smtClean="0"/>
                        <a:t>è</a:t>
                      </a:r>
                      <a:r>
                        <a:rPr lang="fr-FR" baseline="0" dirty="0" smtClean="0"/>
                        <a:t>re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fr-FR" dirty="0"/>
                    </a:p>
                  </a:txBody>
                  <a:tcPr/>
                </a:tc>
                <a:extLst>
                  <a:ext uri="{0D108BD9-81ED-4DB2-BD59-A6C34878D82A}">
                    <a16:rowId xmlns:a16="http://schemas.microsoft.com/office/drawing/2014/main" val="2199120675"/>
                  </a:ext>
                </a:extLst>
              </a:tr>
              <a:tr h="370840">
                <a:tc rowSpan="2">
                  <a:txBody>
                    <a:bodyPr/>
                    <a:lstStyle/>
                    <a:p>
                      <a:pPr algn="ctr"/>
                      <a:endParaRPr lang="en-US" dirty="0" smtClean="0"/>
                    </a:p>
                    <a:p>
                      <a:pPr algn="ctr"/>
                      <a:r>
                        <a:rPr lang="en-US" dirty="0" smtClean="0"/>
                        <a:t>services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smtClean="0"/>
                        <a:t>Matricule_services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smtClean="0"/>
                        <a:t>Caract</a:t>
                      </a:r>
                      <a:r>
                        <a:rPr lang="fr-FR" dirty="0" smtClean="0"/>
                        <a:t>è</a:t>
                      </a:r>
                      <a:r>
                        <a:rPr lang="fr-FR" baseline="0" dirty="0" smtClean="0"/>
                        <a:t>re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3945827"/>
                  </a:ext>
                </a:extLst>
              </a:tr>
              <a:tr h="370840">
                <a:tc vMerge="1">
                  <a:txBody>
                    <a:bodyPr/>
                    <a:lstStyle/>
                    <a:p>
                      <a:pPr algn="ctr"/>
                      <a:endParaRPr lang="fr-FR" dirty="0"/>
                    </a:p>
                  </a:txBody>
                  <a:tcPr/>
                </a:tc>
                <a:tc>
                  <a:txBody>
                    <a:bodyPr/>
                    <a:lstStyle/>
                    <a:p>
                      <a:r>
                        <a:rPr lang="en-US" dirty="0" err="1" smtClean="0"/>
                        <a:t>libelle_services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Caract</a:t>
                      </a:r>
                      <a:r>
                        <a:rPr lang="fr-FR" dirty="0" smtClean="0"/>
                        <a:t>è</a:t>
                      </a:r>
                      <a:r>
                        <a:rPr lang="fr-FR" baseline="0" dirty="0" smtClean="0"/>
                        <a:t>re</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fr-FR" dirty="0"/>
                    </a:p>
                  </a:txBody>
                  <a:tcPr/>
                </a:tc>
                <a:extLst>
                  <a:ext uri="{0D108BD9-81ED-4DB2-BD59-A6C34878D82A}">
                    <a16:rowId xmlns:a16="http://schemas.microsoft.com/office/drawing/2014/main" val="1486809103"/>
                  </a:ext>
                </a:extLst>
              </a:tr>
            </a:tbl>
          </a:graphicData>
        </a:graphic>
      </p:graphicFrame>
      <p:sp>
        <p:nvSpPr>
          <p:cNvPr id="2" name="Rectangle 1"/>
          <p:cNvSpPr/>
          <p:nvPr/>
        </p:nvSpPr>
        <p:spPr>
          <a:xfrm>
            <a:off x="792480" y="3623578"/>
            <a:ext cx="10515600" cy="1477328"/>
          </a:xfrm>
          <a:prstGeom prst="rect">
            <a:avLst/>
          </a:prstGeom>
        </p:spPr>
        <p:txBody>
          <a:bodyPr wrap="square">
            <a:spAutoFit/>
          </a:bodyPr>
          <a:lstStyle/>
          <a:p>
            <a:r>
              <a:rPr lang="fr-FR" b="1" dirty="0" smtClean="0"/>
              <a:t>4. Conclusion :</a:t>
            </a:r>
            <a:br>
              <a:rPr lang="fr-FR" b="1" dirty="0" smtClean="0"/>
            </a:br>
            <a:r>
              <a:rPr lang="fr-FR" dirty="0" smtClean="0"/>
              <a:t>Nous avons réalisé dans ce chapitre la conception UML du système </a:t>
            </a:r>
            <a:r>
              <a:rPr lang="fr-FR" b="1" dirty="0" smtClean="0"/>
              <a:t>Gestion Rendez-Vous</a:t>
            </a:r>
            <a:r>
              <a:rPr lang="fr-FR" dirty="0" smtClean="0"/>
              <a:t>. Cette</a:t>
            </a:r>
            <a:br>
              <a:rPr lang="fr-FR" dirty="0" smtClean="0"/>
            </a:br>
            <a:r>
              <a:rPr lang="fr-FR" dirty="0" smtClean="0"/>
              <a:t>conception est une étape nécessaire et très importante pour pouvoir créer notre base de</a:t>
            </a:r>
            <a:br>
              <a:rPr lang="fr-FR" dirty="0" smtClean="0"/>
            </a:br>
            <a:r>
              <a:rPr lang="fr-FR" dirty="0" smtClean="0"/>
              <a:t>données et réaliser l’application, le prochain chapitre détaillera les étapes de</a:t>
            </a:r>
            <a:br>
              <a:rPr lang="fr-FR" dirty="0" smtClean="0"/>
            </a:br>
            <a:r>
              <a:rPr lang="fr-FR" dirty="0" smtClean="0"/>
              <a:t>l’implémentation de l’application </a:t>
            </a:r>
            <a:r>
              <a:rPr lang="fr-FR" b="1" dirty="0" smtClean="0"/>
              <a:t>Gestion Rendez-Vous</a:t>
            </a:r>
            <a:endParaRPr lang="fr-FR" dirty="0"/>
          </a:p>
        </p:txBody>
      </p:sp>
      <p:sp>
        <p:nvSpPr>
          <p:cNvPr id="4" name="Espace réservé du numéro de diapositive 3"/>
          <p:cNvSpPr>
            <a:spLocks noGrp="1"/>
          </p:cNvSpPr>
          <p:nvPr>
            <p:ph type="sldNum" sz="quarter" idx="12"/>
          </p:nvPr>
        </p:nvSpPr>
        <p:spPr/>
        <p:txBody>
          <a:bodyPr/>
          <a:lstStyle/>
          <a:p>
            <a:fld id="{1DB2E101-D775-4DCB-AB23-1DE4E9E416A3}" type="slidenum">
              <a:rPr lang="fr-FR" smtClean="0"/>
              <a:t>25</a:t>
            </a:fld>
            <a:endParaRPr lang="fr-FR"/>
          </a:p>
        </p:txBody>
      </p:sp>
      <p:sp>
        <p:nvSpPr>
          <p:cNvPr id="5" name="Espace réservé du pied de page 4"/>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4075793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6770" y="1322705"/>
            <a:ext cx="10515600" cy="4351338"/>
          </a:xfrm>
        </p:spPr>
        <p:txBody>
          <a:bodyPr/>
          <a:lstStyle/>
          <a:p>
            <a:pPr marL="0" indent="0" algn="ctr">
              <a:buNone/>
            </a:pPr>
            <a:endParaRPr lang="fr-FR" dirty="0" smtClean="0"/>
          </a:p>
          <a:p>
            <a:pPr marL="0" indent="0" algn="ctr">
              <a:buNone/>
            </a:pPr>
            <a:endParaRPr lang="fr-FR" dirty="0"/>
          </a:p>
          <a:p>
            <a:pPr marL="0" indent="0" algn="ctr">
              <a:lnSpc>
                <a:spcPct val="150000"/>
              </a:lnSpc>
              <a:buNone/>
            </a:pPr>
            <a:r>
              <a:rPr lang="fr-FR" b="1" dirty="0" err="1" smtClean="0"/>
              <a:t>Ch</a:t>
            </a:r>
            <a:r>
              <a:rPr lang="en-US" b="1" dirty="0" err="1" smtClean="0"/>
              <a:t>apitre</a:t>
            </a:r>
            <a:r>
              <a:rPr lang="en-US" b="1" dirty="0" smtClean="0"/>
              <a:t> 3 :</a:t>
            </a:r>
          </a:p>
          <a:p>
            <a:pPr marL="0" indent="0" algn="ctr">
              <a:lnSpc>
                <a:spcPct val="150000"/>
              </a:lnSpc>
              <a:buNone/>
            </a:pPr>
            <a:r>
              <a:rPr lang="en-US" b="1" dirty="0" smtClean="0"/>
              <a:t>Implementation du </a:t>
            </a:r>
            <a:r>
              <a:rPr lang="en-US" b="1" dirty="0" err="1" smtClean="0"/>
              <a:t>syst</a:t>
            </a:r>
            <a:r>
              <a:rPr lang="fr-FR" b="1" dirty="0" smtClean="0"/>
              <a:t>è</a:t>
            </a:r>
            <a:r>
              <a:rPr lang="en-US" b="1" dirty="0" smtClean="0"/>
              <a:t>me de Gestion Rendez-Vous</a:t>
            </a:r>
            <a:endParaRPr lang="fr-FR" b="1" dirty="0"/>
          </a:p>
        </p:txBody>
      </p:sp>
      <p:sp>
        <p:nvSpPr>
          <p:cNvPr id="4" name="Espace réservé du numéro de diapositive 3"/>
          <p:cNvSpPr>
            <a:spLocks noGrp="1"/>
          </p:cNvSpPr>
          <p:nvPr>
            <p:ph type="sldNum" sz="quarter" idx="12"/>
          </p:nvPr>
        </p:nvSpPr>
        <p:spPr/>
        <p:txBody>
          <a:bodyPr/>
          <a:lstStyle/>
          <a:p>
            <a:fld id="{1DB2E101-D775-4DCB-AB23-1DE4E9E416A3}" type="slidenum">
              <a:rPr lang="fr-FR" smtClean="0"/>
              <a:t>26</a:t>
            </a:fld>
            <a:endParaRPr lang="fr-FR"/>
          </a:p>
        </p:txBody>
      </p:sp>
      <p:sp>
        <p:nvSpPr>
          <p:cNvPr id="5" name="Espace réservé du pied de page 4"/>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23666559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9027" y="298174"/>
            <a:ext cx="11648660" cy="6261652"/>
          </a:xfrm>
        </p:spPr>
        <p:txBody>
          <a:bodyPr>
            <a:normAutofit fontScale="77500" lnSpcReduction="20000"/>
          </a:bodyPr>
          <a:lstStyle/>
          <a:p>
            <a:pPr marL="0" indent="0">
              <a:buNone/>
            </a:pPr>
            <a:r>
              <a:rPr lang="fr-FR" dirty="0" smtClean="0"/>
              <a:t/>
            </a:r>
            <a:br>
              <a:rPr lang="fr-FR" dirty="0" smtClean="0"/>
            </a:br>
            <a:r>
              <a:rPr lang="fr-FR" b="1" dirty="0"/>
              <a:t>1. Introduction</a:t>
            </a:r>
            <a:br>
              <a:rPr lang="fr-FR" b="1" dirty="0"/>
            </a:br>
            <a:r>
              <a:rPr lang="fr-FR" dirty="0"/>
              <a:t>Après avoir présenté l’étude conceptuelle des données et de traitements dans le chapitre</a:t>
            </a:r>
            <a:br>
              <a:rPr lang="fr-FR" dirty="0"/>
            </a:br>
            <a:r>
              <a:rPr lang="fr-FR" dirty="0"/>
              <a:t>précédent, Nous allons, dans ce chapitre, justifier le choix du langage, donner un bref aperçu</a:t>
            </a:r>
            <a:br>
              <a:rPr lang="fr-FR" dirty="0"/>
            </a:br>
            <a:r>
              <a:rPr lang="fr-FR" dirty="0"/>
              <a:t>sur les outils utilisés, présenter les résultats de notre travail, et finir par une conclusion et</a:t>
            </a:r>
            <a:br>
              <a:rPr lang="fr-FR" dirty="0"/>
            </a:br>
            <a:r>
              <a:rPr lang="fr-FR" dirty="0"/>
              <a:t>quelques perspectives</a:t>
            </a:r>
            <a:r>
              <a:rPr lang="fr-FR" dirty="0" smtClean="0"/>
              <a:t>.</a:t>
            </a:r>
          </a:p>
          <a:p>
            <a:pPr marL="0" indent="0">
              <a:buNone/>
            </a:pPr>
            <a:r>
              <a:rPr lang="fr-FR" dirty="0"/>
              <a:t/>
            </a:r>
            <a:br>
              <a:rPr lang="fr-FR" dirty="0"/>
            </a:br>
            <a:r>
              <a:rPr lang="fr-FR" b="1" dirty="0"/>
              <a:t>2. Définition d’un site web :</a:t>
            </a:r>
            <a:br>
              <a:rPr lang="fr-FR" b="1" dirty="0"/>
            </a:br>
            <a:r>
              <a:rPr lang="fr-FR" dirty="0"/>
              <a:t>Un site web est un ensemble de pages web visualisables dans un navigateur. Ces pages</a:t>
            </a:r>
            <a:br>
              <a:rPr lang="fr-FR" dirty="0"/>
            </a:br>
            <a:r>
              <a:rPr lang="fr-FR" dirty="0"/>
              <a:t>web sont reliées entre elles par des liens qui permettent de passer de l’une à l’autre. En règle</a:t>
            </a:r>
            <a:br>
              <a:rPr lang="fr-FR" dirty="0"/>
            </a:br>
            <a:r>
              <a:rPr lang="fr-FR" dirty="0"/>
              <a:t>générale, on reconnaît un site web à l’homogénéité du design de ses pages. L’ensemble des</a:t>
            </a:r>
            <a:br>
              <a:rPr lang="fr-FR" dirty="0"/>
            </a:br>
            <a:r>
              <a:rPr lang="fr-FR" dirty="0"/>
              <a:t>pages d’un site web est en général accessible sous une adresse au même nom de domaine, et</a:t>
            </a:r>
            <a:br>
              <a:rPr lang="fr-FR" dirty="0"/>
            </a:br>
            <a:r>
              <a:rPr lang="fr-FR" dirty="0"/>
              <a:t>sont écrites en des langages informatiques, parmi ses langages informatiques, il y a le HTML,</a:t>
            </a:r>
            <a:br>
              <a:rPr lang="fr-FR" dirty="0"/>
            </a:br>
            <a:r>
              <a:rPr lang="fr-FR" dirty="0"/>
              <a:t>le CSS et PHP qui seront utilisés pour la réalisation de notre projet</a:t>
            </a:r>
            <a:r>
              <a:rPr lang="fr-FR" dirty="0" smtClean="0"/>
              <a:t>.</a:t>
            </a:r>
          </a:p>
          <a:p>
            <a:pPr marL="0" indent="0">
              <a:buNone/>
            </a:pPr>
            <a:r>
              <a:rPr lang="fr-FR" dirty="0"/>
              <a:t/>
            </a:r>
            <a:br>
              <a:rPr lang="fr-FR" dirty="0"/>
            </a:br>
            <a:r>
              <a:rPr lang="fr-FR" b="1" dirty="0"/>
              <a:t>3. Choix du langage de programmation </a:t>
            </a:r>
            <a:r>
              <a:rPr lang="fr-FR" b="1" dirty="0" smtClean="0"/>
              <a:t>:</a:t>
            </a:r>
            <a:r>
              <a:rPr lang="fr-FR" b="1" dirty="0"/>
              <a:t/>
            </a:r>
            <a:br>
              <a:rPr lang="fr-FR" b="1" dirty="0"/>
            </a:br>
            <a:r>
              <a:rPr lang="fr-FR" dirty="0"/>
              <a:t>Dans un esprit de défi, et de vouloir mettre en œuvre les connaissances qu’on a acquis</a:t>
            </a:r>
            <a:br>
              <a:rPr lang="fr-FR" dirty="0"/>
            </a:br>
            <a:r>
              <a:rPr lang="fr-FR" dirty="0"/>
              <a:t>durant notre formation, nous avons choisi HTML CSS et PHP des langages qui sont très</a:t>
            </a:r>
            <a:br>
              <a:rPr lang="fr-FR" dirty="0"/>
            </a:br>
            <a:r>
              <a:rPr lang="fr-FR" dirty="0"/>
              <a:t>utiliser, notamment par un grand nombre de programmeurs professionnels ce qui en fait des</a:t>
            </a:r>
            <a:br>
              <a:rPr lang="fr-FR" dirty="0"/>
            </a:br>
            <a:r>
              <a:rPr lang="fr-FR" dirty="0"/>
              <a:t>langages de haut niveau</a:t>
            </a:r>
            <a:r>
              <a:rPr lang="fr-FR" dirty="0" smtClean="0"/>
              <a:t>.</a:t>
            </a:r>
          </a:p>
          <a:p>
            <a:pPr marL="0" indent="0">
              <a:buNone/>
            </a:pPr>
            <a:r>
              <a:rPr lang="fr-FR" dirty="0"/>
              <a:t/>
            </a:r>
            <a:br>
              <a:rPr lang="fr-FR" dirty="0"/>
            </a:br>
            <a:r>
              <a:rPr lang="fr-FR" dirty="0" smtClean="0"/>
              <a:t/>
            </a:r>
            <a:br>
              <a:rPr lang="fr-FR" dirty="0" smtClean="0"/>
            </a:br>
            <a:endParaRPr lang="fr-FR"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27</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1965225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34340" y="251460"/>
            <a:ext cx="11555730" cy="6115050"/>
          </a:xfrm>
        </p:spPr>
        <p:txBody>
          <a:bodyPr>
            <a:normAutofit/>
          </a:bodyPr>
          <a:lstStyle/>
          <a:p>
            <a:pPr marL="457200" lvl="1" indent="0">
              <a:buNone/>
            </a:pPr>
            <a:r>
              <a:rPr lang="fr-FR" sz="2200" b="1" dirty="0" smtClean="0"/>
              <a:t>3.1. Définition du HTML</a:t>
            </a:r>
          </a:p>
          <a:p>
            <a:pPr marL="457200" lvl="1" indent="0">
              <a:buNone/>
            </a:pPr>
            <a:r>
              <a:rPr lang="fr-FR" b="1" dirty="0" smtClean="0"/>
              <a:t/>
            </a:r>
            <a:br>
              <a:rPr lang="fr-FR" b="1" dirty="0" smtClean="0"/>
            </a:br>
            <a:r>
              <a:rPr lang="fr-FR" sz="2300" dirty="0" smtClean="0"/>
              <a:t>L'</a:t>
            </a:r>
            <a:r>
              <a:rPr lang="fr-FR" sz="2300" b="1" dirty="0" smtClean="0"/>
              <a:t>HTML </a:t>
            </a:r>
            <a:r>
              <a:rPr lang="fr-FR" sz="2300" dirty="0" smtClean="0"/>
              <a:t>est un langage informatique utilisé sur l'internet. </a:t>
            </a:r>
            <a:br>
              <a:rPr lang="fr-FR" sz="2300" dirty="0" smtClean="0"/>
            </a:br>
            <a:r>
              <a:rPr lang="fr-FR" sz="2300" dirty="0" smtClean="0"/>
              <a:t>Ce langage est utilisé pour créer des pages web. L'acronyme</a:t>
            </a:r>
            <a:br>
              <a:rPr lang="fr-FR" sz="2300" dirty="0" smtClean="0"/>
            </a:br>
            <a:r>
              <a:rPr lang="fr-FR" sz="2300" dirty="0" smtClean="0"/>
              <a:t>signifie </a:t>
            </a:r>
            <a:r>
              <a:rPr lang="fr-FR" sz="2300" i="1" dirty="0" smtClean="0"/>
              <a:t>HyperText Markup Language</a:t>
            </a:r>
            <a:r>
              <a:rPr lang="fr-FR" sz="2300" dirty="0" smtClean="0"/>
              <a:t>, ce qui signifie en</a:t>
            </a:r>
            <a:br>
              <a:rPr lang="fr-FR" sz="2300" dirty="0" smtClean="0"/>
            </a:br>
            <a:r>
              <a:rPr lang="fr-FR" sz="2300" dirty="0" smtClean="0"/>
              <a:t>français  "</a:t>
            </a:r>
            <a:r>
              <a:rPr lang="fr-FR" sz="2300" i="1" dirty="0" smtClean="0"/>
              <a:t>langage de balisage d'hypertexte</a:t>
            </a:r>
            <a:r>
              <a:rPr lang="fr-FR" sz="2300" dirty="0" smtClean="0"/>
              <a:t>". </a:t>
            </a:r>
          </a:p>
          <a:p>
            <a:pPr marL="457200" lvl="1" indent="0">
              <a:buNone/>
            </a:pPr>
            <a:r>
              <a:rPr lang="fr-FR" sz="2300" dirty="0" smtClean="0"/>
              <a:t>Cette signification porte bien son nom puisqu'effectivement</a:t>
            </a:r>
            <a:endParaRPr lang="fr-FR" sz="1900" dirty="0" smtClean="0"/>
          </a:p>
          <a:p>
            <a:pPr marL="0" indent="0">
              <a:buNone/>
            </a:pPr>
            <a:r>
              <a:rPr lang="fr-FR" sz="1800" dirty="0" smtClean="0"/>
              <a:t> </a:t>
            </a:r>
            <a:r>
              <a:rPr lang="fr-FR" sz="2300" dirty="0" smtClean="0"/>
              <a:t>ce langage permet de réaliser de l’hypertexte à </a:t>
            </a:r>
            <a:r>
              <a:rPr lang="en-US" sz="2300" dirty="0" smtClean="0"/>
              <a:t>base d’une structure de balisage</a:t>
            </a:r>
            <a:r>
              <a:rPr lang="fr-FR" sz="2300" dirty="0" smtClean="0"/>
              <a:t> </a:t>
            </a:r>
            <a:r>
              <a:rPr lang="fr-FR" sz="2300" dirty="0"/>
              <a:t>Ce n'est pas à proprement parlé un langage de programmation,</a:t>
            </a:r>
            <a:br>
              <a:rPr lang="fr-FR" sz="2300" dirty="0"/>
            </a:br>
            <a:r>
              <a:rPr lang="fr-FR" sz="2300" dirty="0"/>
              <a:t>mais plutôt un langage qui permet de mettre en forme du contenu. Les balises permettent de</a:t>
            </a:r>
            <a:br>
              <a:rPr lang="fr-FR" sz="2300" dirty="0"/>
            </a:br>
            <a:r>
              <a:rPr lang="fr-FR" sz="2300" dirty="0"/>
              <a:t>mettre en forme le texte et de placer des éléments interactif, tel des liens, des images ou bien</a:t>
            </a:r>
            <a:br>
              <a:rPr lang="fr-FR" sz="2300" dirty="0"/>
            </a:br>
            <a:r>
              <a:rPr lang="fr-FR" sz="2300" dirty="0" smtClean="0"/>
              <a:t>encore </a:t>
            </a:r>
            <a:r>
              <a:rPr lang="fr-FR" sz="2300" dirty="0"/>
              <a:t>des animations</a:t>
            </a:r>
            <a:r>
              <a:rPr lang="fr-FR" sz="2300" dirty="0" smtClean="0"/>
              <a:t>.</a:t>
            </a:r>
          </a:p>
          <a:p>
            <a:pPr marL="0" indent="0">
              <a:buNone/>
            </a:pPr>
            <a:r>
              <a:rPr lang="fr-FR" sz="2400" dirty="0" smtClean="0"/>
              <a:t>Pour visualiser une page en HTML il est nécessaire d'utiliser un navigateur web.</a:t>
            </a:r>
            <a:br>
              <a:rPr lang="fr-FR" sz="2400" dirty="0" smtClean="0"/>
            </a:br>
            <a:r>
              <a:rPr lang="fr-FR" sz="2400" dirty="0" smtClean="0"/>
              <a:t>La plupart du temps d'autres langages informatiques sont associés à une page codé en</a:t>
            </a:r>
            <a:br>
              <a:rPr lang="fr-FR" sz="2400" dirty="0" smtClean="0"/>
            </a:br>
            <a:r>
              <a:rPr lang="fr-FR" sz="2400" dirty="0" smtClean="0"/>
              <a:t>HTML. Par exemple le CSS, qui permet de mettre en forme le contenu d'une page codé en</a:t>
            </a:r>
            <a:br>
              <a:rPr lang="fr-FR" sz="2400" dirty="0" smtClean="0"/>
            </a:br>
            <a:r>
              <a:rPr lang="fr-FR" sz="2400" dirty="0" smtClean="0"/>
              <a:t>HTML. Il y a également des langages informatiques qui dépendent entièrement du HTML, tel le JavaScript</a:t>
            </a:r>
            <a:r>
              <a:rPr lang="fr-FR" sz="1600" dirty="0" smtClean="0"/>
              <a:t> </a:t>
            </a:r>
            <a:r>
              <a:rPr lang="fr-FR" sz="1600" dirty="0"/>
              <a:t> </a:t>
            </a:r>
            <a:r>
              <a:rPr lang="fr-FR" sz="2400" dirty="0" smtClean="0"/>
              <a:t>met de réaliser de l'hypertexte à base d'une structure de balisage.</a:t>
            </a:r>
          </a:p>
          <a:p>
            <a:pPr marL="0" indent="0">
              <a:buNone/>
            </a:pPr>
            <a:endParaRPr lang="fr-FR" sz="2300" dirty="0" smtClean="0"/>
          </a:p>
          <a:p>
            <a:pPr marL="0" indent="0">
              <a:buNone/>
            </a:pPr>
            <a:endParaRPr lang="fr-FR" sz="1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023" y="354330"/>
            <a:ext cx="1904357" cy="2045970"/>
          </a:xfrm>
          <a:prstGeom prst="rect">
            <a:avLst/>
          </a:prstGeom>
        </p:spPr>
      </p:pic>
      <p:sp>
        <p:nvSpPr>
          <p:cNvPr id="7" name="Espace réservé du numéro de diapositive 6"/>
          <p:cNvSpPr>
            <a:spLocks noGrp="1"/>
          </p:cNvSpPr>
          <p:nvPr>
            <p:ph type="sldNum" sz="quarter" idx="12"/>
          </p:nvPr>
        </p:nvSpPr>
        <p:spPr/>
        <p:txBody>
          <a:bodyPr/>
          <a:lstStyle/>
          <a:p>
            <a:fld id="{1DB2E101-D775-4DCB-AB23-1DE4E9E416A3}" type="slidenum">
              <a:rPr lang="fr-FR" smtClean="0"/>
              <a:t>28</a:t>
            </a:fld>
            <a:endParaRPr lang="fr-FR"/>
          </a:p>
        </p:txBody>
      </p:sp>
      <p:sp>
        <p:nvSpPr>
          <p:cNvPr id="8" name="Espace réservé du pied de page 7"/>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932640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4330" y="240030"/>
            <a:ext cx="11395710" cy="5936933"/>
          </a:xfrm>
        </p:spPr>
        <p:txBody>
          <a:bodyPr>
            <a:normAutofit fontScale="77500" lnSpcReduction="20000"/>
          </a:bodyPr>
          <a:lstStyle/>
          <a:p>
            <a:r>
              <a:rPr lang="fr-FR" b="1" dirty="0"/>
              <a:t>3.2. Définition et caractéristiques du </a:t>
            </a:r>
            <a:r>
              <a:rPr lang="fr-FR" b="1" dirty="0" smtClean="0"/>
              <a:t>CSS</a:t>
            </a:r>
          </a:p>
          <a:p>
            <a:pPr marL="0" indent="0">
              <a:buNone/>
            </a:pPr>
            <a:r>
              <a:rPr lang="fr-FR" b="1" dirty="0"/>
              <a:t/>
            </a:r>
            <a:br>
              <a:rPr lang="fr-FR" b="1" dirty="0"/>
            </a:br>
            <a:r>
              <a:rPr lang="fr-FR" dirty="0"/>
              <a:t>Le terme </a:t>
            </a:r>
            <a:r>
              <a:rPr lang="fr-FR" b="1" dirty="0"/>
              <a:t>CSS </a:t>
            </a:r>
            <a:r>
              <a:rPr lang="fr-FR" dirty="0"/>
              <a:t>est l'acronyme anglais de </a:t>
            </a:r>
            <a:r>
              <a:rPr lang="fr-FR" i="1" dirty="0" err="1"/>
              <a:t>Cascading</a:t>
            </a:r>
            <a:r>
              <a:rPr lang="fr-FR" i="1" dirty="0"/>
              <a:t> Style</a:t>
            </a:r>
            <a:br>
              <a:rPr lang="fr-FR" i="1" dirty="0"/>
            </a:br>
            <a:r>
              <a:rPr lang="fr-FR" i="1" dirty="0" err="1"/>
              <a:t>Sheets</a:t>
            </a:r>
            <a:r>
              <a:rPr lang="fr-FR" i="1" dirty="0"/>
              <a:t> </a:t>
            </a:r>
            <a:r>
              <a:rPr lang="fr-FR" dirty="0"/>
              <a:t>qui peut se traduire par "feuilles de style en cascade". Le</a:t>
            </a:r>
            <a:br>
              <a:rPr lang="fr-FR" dirty="0"/>
            </a:br>
            <a:r>
              <a:rPr lang="fr-FR" dirty="0"/>
              <a:t>CSS est un langage informatique utilisé sur l'internet pour</a:t>
            </a:r>
            <a:br>
              <a:rPr lang="fr-FR" dirty="0"/>
            </a:br>
            <a:r>
              <a:rPr lang="fr-FR" dirty="0"/>
              <a:t>mettre en forme les fichiers HTML ou XML. Ainsi, les feuilles</a:t>
            </a:r>
            <a:br>
              <a:rPr lang="fr-FR" dirty="0"/>
            </a:br>
            <a:r>
              <a:rPr lang="fr-FR" dirty="0"/>
              <a:t>de style, aussi appelé les fichiers CSS, comprennent du code</a:t>
            </a:r>
            <a:br>
              <a:rPr lang="fr-FR" dirty="0"/>
            </a:br>
            <a:r>
              <a:rPr lang="fr-FR" dirty="0"/>
              <a:t>qui permet de gérer le design d'une page en HTML</a:t>
            </a:r>
            <a:r>
              <a:rPr lang="fr-FR" dirty="0" smtClean="0"/>
              <a:t>.</a:t>
            </a:r>
          </a:p>
          <a:p>
            <a:pPr marL="0" indent="0">
              <a:buNone/>
            </a:pPr>
            <a:r>
              <a:rPr lang="fr-FR" dirty="0"/>
              <a:t/>
            </a:r>
            <a:br>
              <a:rPr lang="fr-FR" dirty="0"/>
            </a:br>
            <a:r>
              <a:rPr lang="fr-FR" dirty="0"/>
              <a:t>Bien que l'HTML puisse être mis en forme à l'aide de balises prévus à cet effet, de nos</a:t>
            </a:r>
            <a:br>
              <a:rPr lang="fr-FR" dirty="0"/>
            </a:br>
            <a:r>
              <a:rPr lang="fr-FR" dirty="0"/>
              <a:t>jours il est plus judicieux d'utiliser le CSS et de n'utiliser le XHTML que pour le contenu.</a:t>
            </a:r>
            <a:br>
              <a:rPr lang="fr-FR" dirty="0"/>
            </a:br>
            <a:r>
              <a:rPr lang="fr-FR" dirty="0"/>
              <a:t>L'avantage de l'utilisation d'un fichier CSS pour la mise en forme d'un site réside dans la</a:t>
            </a:r>
            <a:br>
              <a:rPr lang="fr-FR" dirty="0"/>
            </a:br>
            <a:r>
              <a:rPr lang="fr-FR" dirty="0"/>
              <a:t>possibilité de modifier tous les titres du site en une seule fois en modifiants une seule partie</a:t>
            </a:r>
            <a:br>
              <a:rPr lang="fr-FR" dirty="0"/>
            </a:br>
            <a:r>
              <a:rPr lang="fr-FR" dirty="0"/>
              <a:t>du fichier CSS. Sans ce fichier CSS, il serait nécessaire de modifier chaque titre de chaque</a:t>
            </a:r>
            <a:br>
              <a:rPr lang="fr-FR" dirty="0"/>
            </a:br>
            <a:r>
              <a:rPr lang="fr-FR" dirty="0"/>
              <a:t>page du site (difficilement envisageable pour les énormes sites de plusieurs milliers de pages</a:t>
            </a:r>
            <a:r>
              <a:rPr lang="fr-FR" dirty="0" smtClean="0"/>
              <a:t>).</a:t>
            </a:r>
          </a:p>
          <a:p>
            <a:pPr marL="0" indent="0">
              <a:buNone/>
            </a:pPr>
            <a:r>
              <a:rPr lang="fr-FR" dirty="0"/>
              <a:t/>
            </a:r>
            <a:br>
              <a:rPr lang="fr-FR" dirty="0"/>
            </a:br>
            <a:r>
              <a:rPr lang="fr-FR" dirty="0"/>
              <a:t>D'autres points forts sont perceptibles. Il est par exemple possible de créer une feuille de</a:t>
            </a:r>
            <a:br>
              <a:rPr lang="fr-FR" dirty="0"/>
            </a:br>
            <a:r>
              <a:rPr lang="fr-FR" dirty="0"/>
              <a:t>style spécifique pour l'impression des documents, ce qui permet de retirer tous les effets de</a:t>
            </a:r>
            <a:br>
              <a:rPr lang="fr-FR" dirty="0"/>
            </a:br>
            <a:r>
              <a:rPr lang="fr-FR" dirty="0"/>
              <a:t>style et toutes les parties inutile lors de l'impression. De même, une feuille de style peut être</a:t>
            </a:r>
            <a:br>
              <a:rPr lang="fr-FR" dirty="0"/>
            </a:br>
            <a:r>
              <a:rPr lang="fr-FR" dirty="0"/>
              <a:t>utilisée pour les utilisateurs d'un téléphone portable, ce qui permet de mieux gérer la mise en</a:t>
            </a:r>
            <a:br>
              <a:rPr lang="fr-FR" dirty="0"/>
            </a:br>
            <a:r>
              <a:rPr lang="fr-FR" dirty="0"/>
              <a:t>forme particulièrement pour les petits écrans de ces appareils.</a:t>
            </a:r>
            <a:r>
              <a:rPr lang="fr-FR" dirty="0" smtClean="0"/>
              <a:t> </a:t>
            </a:r>
            <a:br>
              <a:rPr lang="fr-FR" dirty="0" smtClean="0"/>
            </a:br>
            <a:endParaRPr lang="fr-FR"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56069"/>
          <a:stretch/>
        </p:blipFill>
        <p:spPr>
          <a:xfrm>
            <a:off x="9121139" y="240030"/>
            <a:ext cx="1725931" cy="2357237"/>
          </a:xfrm>
          <a:prstGeom prst="rect">
            <a:avLst/>
          </a:prstGeom>
        </p:spPr>
      </p:pic>
      <p:sp>
        <p:nvSpPr>
          <p:cNvPr id="6" name="Espace réservé du numéro de diapositive 5"/>
          <p:cNvSpPr>
            <a:spLocks noGrp="1"/>
          </p:cNvSpPr>
          <p:nvPr>
            <p:ph type="sldNum" sz="quarter" idx="12"/>
          </p:nvPr>
        </p:nvSpPr>
        <p:spPr/>
        <p:txBody>
          <a:bodyPr/>
          <a:lstStyle/>
          <a:p>
            <a:fld id="{1DB2E101-D775-4DCB-AB23-1DE4E9E416A3}" type="slidenum">
              <a:rPr lang="fr-FR" smtClean="0"/>
              <a:t>29</a:t>
            </a:fld>
            <a:endParaRPr lang="fr-FR"/>
          </a:p>
        </p:txBody>
      </p:sp>
      <p:sp>
        <p:nvSpPr>
          <p:cNvPr id="7" name="Espace réservé du pied de page 6"/>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1820998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1323" y="1"/>
            <a:ext cx="11160369" cy="6858000"/>
          </a:xfrm>
        </p:spPr>
        <p:txBody>
          <a:bodyPr>
            <a:normAutofit fontScale="25000" lnSpcReduction="20000"/>
          </a:bodyPr>
          <a:lstStyle/>
          <a:p>
            <a:pPr marL="0" indent="0">
              <a:lnSpc>
                <a:spcPct val="170000"/>
              </a:lnSpc>
              <a:buNone/>
            </a:pPr>
            <a:r>
              <a:rPr lang="fr-FR" sz="6800" dirty="0" smtClean="0"/>
              <a:t>3.1.1</a:t>
            </a:r>
            <a:r>
              <a:rPr lang="fr-FR" sz="6800" dirty="0" smtClean="0"/>
              <a:t>. </a:t>
            </a:r>
            <a:r>
              <a:rPr lang="fr-FR" sz="6800" dirty="0" smtClean="0"/>
              <a:t>Identification des acteurs</a:t>
            </a:r>
            <a:r>
              <a:rPr lang="fr-FR" sz="6800" dirty="0" smtClean="0"/>
              <a:t>………………………………................................................ 18</a:t>
            </a:r>
            <a:br>
              <a:rPr lang="fr-FR" sz="6800" dirty="0" smtClean="0"/>
            </a:br>
            <a:r>
              <a:rPr lang="fr-FR" sz="6800" dirty="0" smtClean="0"/>
              <a:t>3.1.2. Description des interactions ............................................................................ 20</a:t>
            </a:r>
            <a:br>
              <a:rPr lang="fr-FR" sz="6800" dirty="0" smtClean="0"/>
            </a:br>
            <a:r>
              <a:rPr lang="fr-FR" sz="6800" dirty="0" smtClean="0"/>
              <a:t>3.2. Diagramme de classe ………………………………………………………………………………………21</a:t>
            </a:r>
            <a:br>
              <a:rPr lang="fr-FR" sz="6800" dirty="0" smtClean="0"/>
            </a:br>
            <a:r>
              <a:rPr lang="fr-FR" sz="6800" dirty="0" smtClean="0"/>
              <a:t>3.2.1. Le concept de la classe ............................... ………………………………………………….21</a:t>
            </a:r>
            <a:br>
              <a:rPr lang="fr-FR" sz="6800" dirty="0" smtClean="0"/>
            </a:br>
            <a:r>
              <a:rPr lang="fr-FR" sz="6800" dirty="0" smtClean="0"/>
              <a:t>3.3.2. Dictionnaire de classes et des attributs............................................................23</a:t>
            </a:r>
          </a:p>
          <a:p>
            <a:pPr marL="0" indent="0">
              <a:lnSpc>
                <a:spcPct val="170000"/>
              </a:lnSpc>
              <a:buNone/>
            </a:pPr>
            <a:r>
              <a:rPr lang="fr-FR" sz="2100" b="1" dirty="0" smtClean="0"/>
              <a:t>	</a:t>
            </a:r>
            <a:r>
              <a:rPr lang="fr-FR" sz="7200" b="1" dirty="0" smtClean="0"/>
              <a:t>Chapitre 03 : </a:t>
            </a:r>
            <a:r>
              <a:rPr lang="en-US" sz="7200" b="1" dirty="0" smtClean="0"/>
              <a:t>Implementation du </a:t>
            </a:r>
            <a:r>
              <a:rPr lang="en-US" sz="7200" b="1" dirty="0" err="1" smtClean="0"/>
              <a:t>syst</a:t>
            </a:r>
            <a:r>
              <a:rPr lang="fr-FR" sz="7200" b="1" dirty="0" smtClean="0"/>
              <a:t>è</a:t>
            </a:r>
            <a:r>
              <a:rPr lang="en-US" sz="7200" b="1" dirty="0" smtClean="0"/>
              <a:t>me de Gestion Rendez-Vous</a:t>
            </a:r>
            <a:r>
              <a:rPr lang="fr-FR" sz="2100" dirty="0" smtClean="0"/>
              <a:t/>
            </a:r>
            <a:br>
              <a:rPr lang="fr-FR" sz="2100" dirty="0" smtClean="0"/>
            </a:br>
            <a:r>
              <a:rPr lang="fr-FR" sz="6800" dirty="0" smtClean="0"/>
              <a:t>1. Introduction.............................................................................................................27</a:t>
            </a:r>
            <a:br>
              <a:rPr lang="fr-FR" sz="6800" dirty="0" smtClean="0"/>
            </a:br>
            <a:r>
              <a:rPr lang="fr-FR" sz="6800" dirty="0" smtClean="0"/>
              <a:t>2. Dé</a:t>
            </a:r>
            <a:r>
              <a:rPr lang="en-US" sz="6800" dirty="0" smtClean="0"/>
              <a:t>finition d’un site web</a:t>
            </a:r>
            <a:r>
              <a:rPr lang="fr-FR" sz="6800" dirty="0" smtClean="0"/>
              <a:t>..........................................................................................27</a:t>
            </a:r>
          </a:p>
          <a:p>
            <a:pPr marL="0" indent="0">
              <a:lnSpc>
                <a:spcPct val="170000"/>
              </a:lnSpc>
              <a:buNone/>
            </a:pPr>
            <a:r>
              <a:rPr lang="fr-FR" sz="6800" dirty="0" smtClean="0"/>
              <a:t>3. Choix du langage de programmation………………………………………………………………….27</a:t>
            </a:r>
          </a:p>
          <a:p>
            <a:pPr marL="0" indent="0">
              <a:lnSpc>
                <a:spcPct val="170000"/>
              </a:lnSpc>
              <a:buNone/>
            </a:pPr>
            <a:r>
              <a:rPr lang="fr-FR" sz="6800" dirty="0" smtClean="0"/>
              <a:t>3.1. Définition du HTML………………………………………………………………………………………...28</a:t>
            </a:r>
          </a:p>
          <a:p>
            <a:pPr marL="0" indent="0">
              <a:lnSpc>
                <a:spcPct val="170000"/>
              </a:lnSpc>
              <a:buNone/>
            </a:pPr>
            <a:r>
              <a:rPr lang="fr-FR" sz="6800" dirty="0" smtClean="0"/>
              <a:t>3.2. Définition et caractéristiques du CSS…………..……................................................ 29</a:t>
            </a:r>
            <a:br>
              <a:rPr lang="fr-FR" sz="6800" dirty="0" smtClean="0"/>
            </a:br>
            <a:r>
              <a:rPr lang="fr-FR" sz="6800" dirty="0" smtClean="0"/>
              <a:t>3.3. Définition et principales caractéristiques du PHP................................................ 30</a:t>
            </a:r>
            <a:br>
              <a:rPr lang="fr-FR" sz="6800" dirty="0" smtClean="0"/>
            </a:br>
            <a:r>
              <a:rPr lang="fr-FR" sz="6800" dirty="0" smtClean="0"/>
              <a:t>4. Description du site web ……………………………………………………………………………..………32</a:t>
            </a:r>
            <a:br>
              <a:rPr lang="fr-FR" sz="6800" dirty="0" smtClean="0"/>
            </a:br>
            <a:r>
              <a:rPr lang="fr-FR" sz="6800" dirty="0" smtClean="0"/>
              <a:t>4.1 . Ecran d’accueil : “ Administrateur “............... ………………………………………………….32</a:t>
            </a:r>
            <a:br>
              <a:rPr lang="fr-FR" sz="6800" dirty="0" smtClean="0"/>
            </a:br>
            <a:r>
              <a:rPr lang="fr-FR" sz="6800" dirty="0" smtClean="0"/>
              <a:t>4.2 . Ecran d’accueil : “ Utilisateur “………....................................................................36</a:t>
            </a:r>
          </a:p>
          <a:p>
            <a:pPr marL="0" indent="0">
              <a:buNone/>
            </a:pPr>
            <a:r>
              <a:rPr lang="en-US" sz="6800" b="1" dirty="0" smtClean="0"/>
              <a:t>Conclusions &amp; perspectives </a:t>
            </a:r>
            <a:r>
              <a:rPr lang="en-US" sz="6800" dirty="0" smtClean="0"/>
              <a:t>……………………………………………………………………….………...41</a:t>
            </a:r>
            <a:endParaRPr lang="fr-FR" sz="6800" b="1"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3</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1396733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31470" y="80010"/>
            <a:ext cx="11430000" cy="6320790"/>
          </a:xfrm>
        </p:spPr>
        <p:txBody>
          <a:bodyPr>
            <a:normAutofit fontScale="70000" lnSpcReduction="20000"/>
          </a:bodyPr>
          <a:lstStyle/>
          <a:p>
            <a:r>
              <a:rPr lang="fr-FR" b="1" dirty="0"/>
              <a:t>3.3. Définition et principales caractéristiques du </a:t>
            </a:r>
            <a:r>
              <a:rPr lang="fr-FR" b="1" dirty="0" smtClean="0"/>
              <a:t>PHP</a:t>
            </a:r>
          </a:p>
          <a:p>
            <a:pPr marL="0" indent="0">
              <a:buNone/>
            </a:pPr>
            <a:r>
              <a:rPr lang="fr-FR" b="1" dirty="0"/>
              <a:t/>
            </a:r>
            <a:br>
              <a:rPr lang="fr-FR" b="1" dirty="0"/>
            </a:br>
            <a:r>
              <a:rPr lang="fr-FR" dirty="0"/>
              <a:t>Le </a:t>
            </a:r>
            <a:r>
              <a:rPr lang="fr-FR" b="1" dirty="0"/>
              <a:t>PHP </a:t>
            </a:r>
            <a:r>
              <a:rPr lang="fr-FR" dirty="0"/>
              <a:t>est un langage informatique utilisé sur l'internet.</a:t>
            </a:r>
            <a:br>
              <a:rPr lang="fr-FR" dirty="0"/>
            </a:br>
            <a:r>
              <a:rPr lang="fr-FR" dirty="0"/>
              <a:t>Le terme PHP est un acronyme récursif de "PHP: </a:t>
            </a:r>
            <a:r>
              <a:rPr lang="fr-FR" dirty="0" err="1"/>
              <a:t>Hypertext</a:t>
            </a:r>
            <a:r>
              <a:rPr lang="fr-FR" dirty="0"/>
              <a:t/>
            </a:r>
            <a:br>
              <a:rPr lang="fr-FR" dirty="0"/>
            </a:br>
            <a:r>
              <a:rPr lang="fr-FR" dirty="0" err="1"/>
              <a:t>Preprocessor</a:t>
            </a:r>
            <a:r>
              <a:rPr lang="fr-FR" dirty="0" smtClean="0"/>
              <a:t>".</a:t>
            </a:r>
          </a:p>
          <a:p>
            <a:pPr marL="0" indent="0">
              <a:buNone/>
            </a:pPr>
            <a:r>
              <a:rPr lang="fr-FR" dirty="0"/>
              <a:t/>
            </a:r>
            <a:br>
              <a:rPr lang="fr-FR" dirty="0"/>
            </a:br>
            <a:r>
              <a:rPr lang="fr-FR" dirty="0"/>
              <a:t>Ce langage est principalement utilisé pour produire un site</a:t>
            </a:r>
            <a:br>
              <a:rPr lang="fr-FR" dirty="0"/>
            </a:br>
            <a:r>
              <a:rPr lang="fr-FR" dirty="0"/>
              <a:t>web dynamique. Il est courant que ce langage soit associé à une base de données, tel que</a:t>
            </a:r>
            <a:br>
              <a:rPr lang="fr-FR" dirty="0"/>
            </a:br>
            <a:r>
              <a:rPr lang="fr-FR" dirty="0"/>
              <a:t>MySQL</a:t>
            </a:r>
            <a:r>
              <a:rPr lang="fr-FR" dirty="0" smtClean="0"/>
              <a:t>.</a:t>
            </a:r>
          </a:p>
          <a:p>
            <a:pPr marL="0" indent="0">
              <a:buNone/>
            </a:pPr>
            <a:r>
              <a:rPr lang="fr-FR" dirty="0"/>
              <a:t/>
            </a:r>
            <a:br>
              <a:rPr lang="fr-FR" dirty="0"/>
            </a:br>
            <a:r>
              <a:rPr lang="fr-FR" dirty="0"/>
              <a:t>Exécuté du côté serveur (l'endroit où est hébergé le site) il n'y a pas besoin aux visiteurs</a:t>
            </a:r>
            <a:br>
              <a:rPr lang="fr-FR" dirty="0"/>
            </a:br>
            <a:r>
              <a:rPr lang="fr-FR" dirty="0"/>
              <a:t>d'avoir des logiciels ou plugins particulier. Néanmoins, les webmasters qui souhaitent</a:t>
            </a:r>
            <a:br>
              <a:rPr lang="fr-FR" dirty="0"/>
            </a:br>
            <a:r>
              <a:rPr lang="fr-FR" dirty="0"/>
              <a:t>développer un site en PHP doivent s'assurer que l'hébergeur prend en compte ce langage.</a:t>
            </a:r>
            <a:br>
              <a:rPr lang="fr-FR" dirty="0"/>
            </a:br>
            <a:r>
              <a:rPr lang="fr-FR" dirty="0"/>
              <a:t>Lorsqu'une page PHP est exécutée par le serveur, alors celui-ci renvois généralement au</a:t>
            </a:r>
            <a:br>
              <a:rPr lang="fr-FR" dirty="0"/>
            </a:br>
            <a:r>
              <a:rPr lang="fr-FR" dirty="0"/>
              <a:t>client (aux visiteurs du site) une page web qui peut contenir du HTML,</a:t>
            </a:r>
            <a:br>
              <a:rPr lang="fr-FR" dirty="0"/>
            </a:br>
            <a:r>
              <a:rPr lang="fr-FR" dirty="0"/>
              <a:t>XHTML, CSS, JavaScript </a:t>
            </a:r>
            <a:r>
              <a:rPr lang="fr-FR" dirty="0" smtClean="0"/>
              <a:t>...</a:t>
            </a:r>
          </a:p>
          <a:p>
            <a:pPr marL="0" indent="0">
              <a:buNone/>
            </a:pPr>
            <a:r>
              <a:rPr lang="fr-FR" dirty="0"/>
              <a:t/>
            </a:r>
            <a:br>
              <a:rPr lang="fr-FR" dirty="0"/>
            </a:br>
            <a:r>
              <a:rPr lang="fr-FR" dirty="0"/>
              <a:t>C'est un langage peu typé et souple et donc facile à apprendre par un débutant mais, de ce</a:t>
            </a:r>
            <a:br>
              <a:rPr lang="fr-FR" dirty="0"/>
            </a:br>
            <a:r>
              <a:rPr lang="fr-FR" dirty="0"/>
              <a:t>fait, des failles de sécurité peuvent rapidement apparaître dans les applications. Son utilisation</a:t>
            </a:r>
            <a:br>
              <a:rPr lang="fr-FR" dirty="0"/>
            </a:br>
            <a:r>
              <a:rPr lang="fr-FR" dirty="0"/>
              <a:t>commence avec le traitement des formulaires puis par l'accès aux bases de données. L'accès</a:t>
            </a:r>
            <a:br>
              <a:rPr lang="fr-FR" dirty="0"/>
            </a:br>
            <a:r>
              <a:rPr lang="fr-FR" dirty="0"/>
              <a:t>aux bases de données est aisé une fois l'installation des modules correspondant effectuée sur</a:t>
            </a:r>
            <a:br>
              <a:rPr lang="fr-FR" dirty="0"/>
            </a:br>
            <a:r>
              <a:rPr lang="fr-FR" dirty="0"/>
              <a:t>le serveur. La force la plus évidente de ce langage est qu'il est devenu au fil du temps un</a:t>
            </a:r>
            <a:br>
              <a:rPr lang="fr-FR" dirty="0"/>
            </a:br>
            <a:r>
              <a:rPr lang="fr-FR" dirty="0"/>
              <a:t>incontournable des offres d'hébergement.</a:t>
            </a:r>
            <a:br>
              <a:rPr lang="fr-FR" dirty="0"/>
            </a:br>
            <a:r>
              <a:rPr lang="fr-FR" dirty="0"/>
              <a:t>Libre, gratuit, simple d'utilisation et d'installation, ce langage nécessite comme tout</a:t>
            </a:r>
            <a:br>
              <a:rPr lang="fr-FR" dirty="0"/>
            </a:br>
            <a:r>
              <a:rPr lang="fr-FR" dirty="0"/>
              <a:t>langage de réseau une bonne compréhension des mécanismes sous-jacents ainsi qu'une</a:t>
            </a:r>
            <a:br>
              <a:rPr lang="fr-FR" dirty="0"/>
            </a:br>
            <a:r>
              <a:rPr lang="fr-FR" dirty="0"/>
              <a:t>connaissance des problèmes de sécurité</a:t>
            </a:r>
            <a:r>
              <a:rPr lang="fr-FR" dirty="0" smtClean="0"/>
              <a:t> </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695" y="300038"/>
            <a:ext cx="2356485" cy="1270654"/>
          </a:xfrm>
          <a:prstGeom prst="rect">
            <a:avLst/>
          </a:prstGeom>
        </p:spPr>
      </p:pic>
      <p:sp>
        <p:nvSpPr>
          <p:cNvPr id="6" name="Espace réservé du numéro de diapositive 5"/>
          <p:cNvSpPr>
            <a:spLocks noGrp="1"/>
          </p:cNvSpPr>
          <p:nvPr>
            <p:ph type="sldNum" sz="quarter" idx="12"/>
          </p:nvPr>
        </p:nvSpPr>
        <p:spPr/>
        <p:txBody>
          <a:bodyPr/>
          <a:lstStyle/>
          <a:p>
            <a:fld id="{1DB2E101-D775-4DCB-AB23-1DE4E9E416A3}" type="slidenum">
              <a:rPr lang="fr-FR" smtClean="0"/>
              <a:t>30</a:t>
            </a:fld>
            <a:endParaRPr lang="fr-FR"/>
          </a:p>
        </p:txBody>
      </p:sp>
      <p:sp>
        <p:nvSpPr>
          <p:cNvPr id="7" name="Espace réservé du pied de page 6"/>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2643029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74320" y="285750"/>
            <a:ext cx="11670030" cy="3954780"/>
          </a:xfrm>
        </p:spPr>
        <p:txBody>
          <a:bodyPr>
            <a:normAutofit/>
          </a:bodyPr>
          <a:lstStyle/>
          <a:p>
            <a:pPr>
              <a:buClr>
                <a:srgbClr val="FF0000"/>
              </a:buClr>
              <a:buFont typeface="Wingdings" panose="05000000000000000000" pitchFamily="2" charset="2"/>
              <a:buChar char="v"/>
            </a:pPr>
            <a:r>
              <a:rPr lang="fr-FR" b="1" dirty="0" err="1" smtClean="0"/>
              <a:t>WampServer</a:t>
            </a:r>
            <a:r>
              <a:rPr lang="fr-FR" b="1" dirty="0"/>
              <a:t/>
            </a:r>
            <a:br>
              <a:rPr lang="fr-FR" b="1" dirty="0"/>
            </a:br>
            <a:r>
              <a:rPr lang="fr-FR" sz="1800" dirty="0" err="1"/>
              <a:t>WampServer</a:t>
            </a:r>
            <a:r>
              <a:rPr lang="fr-FR" sz="1800" dirty="0"/>
              <a:t> (anciennement WAMP5) est une plateforme de</a:t>
            </a:r>
            <a:br>
              <a:rPr lang="fr-FR" sz="1800" dirty="0"/>
            </a:br>
            <a:r>
              <a:rPr lang="fr-FR" sz="1800" dirty="0"/>
              <a:t>développement Web de type WAMP, permettant de faire fonctionner</a:t>
            </a:r>
            <a:br>
              <a:rPr lang="fr-FR" sz="1800" dirty="0"/>
            </a:br>
            <a:r>
              <a:rPr lang="fr-FR" sz="1800" dirty="0"/>
              <a:t>localement (sans avoir à se connecter à un serveur externe) des scripts PHP.</a:t>
            </a:r>
            <a:br>
              <a:rPr lang="fr-FR" sz="1800" dirty="0"/>
            </a:br>
            <a:r>
              <a:rPr lang="fr-FR" sz="1800" dirty="0" err="1"/>
              <a:t>WampServer</a:t>
            </a:r>
            <a:r>
              <a:rPr lang="fr-FR" sz="1800" dirty="0"/>
              <a:t> n'est pas en soi un logiciel, mais un environnement</a:t>
            </a:r>
            <a:br>
              <a:rPr lang="fr-FR" sz="1800" dirty="0"/>
            </a:br>
            <a:r>
              <a:rPr lang="fr-FR" sz="1800" dirty="0"/>
              <a:t>comprenant deux serveurs (Apache et MySQL), un interpréteur de script (PHP), ainsi</a:t>
            </a:r>
            <a:br>
              <a:rPr lang="fr-FR" sz="1800" dirty="0"/>
            </a:br>
            <a:r>
              <a:rPr lang="fr-FR" sz="1800" dirty="0"/>
              <a:t>que </a:t>
            </a:r>
            <a:r>
              <a:rPr lang="fr-FR" sz="1800" dirty="0" err="1"/>
              <a:t>phpMyAdmin</a:t>
            </a:r>
            <a:r>
              <a:rPr lang="fr-FR" sz="1800" dirty="0"/>
              <a:t> pour l'administration Web des bases </a:t>
            </a:r>
            <a:r>
              <a:rPr lang="fr-FR" sz="1800" dirty="0" smtClean="0"/>
              <a:t>MySQL</a:t>
            </a:r>
            <a:endParaRPr lang="fr-FR" sz="1800" dirty="0"/>
          </a:p>
          <a:p>
            <a:pPr marL="0" indent="0">
              <a:buNone/>
            </a:pPr>
            <a:r>
              <a:rPr lang="fr-FR" sz="1800" dirty="0"/>
              <a:t/>
            </a:r>
            <a:br>
              <a:rPr lang="fr-FR" sz="1800" dirty="0"/>
            </a:br>
            <a:r>
              <a:rPr lang="fr-FR" sz="1800" dirty="0" smtClean="0"/>
              <a:t>    Il </a:t>
            </a:r>
            <a:r>
              <a:rPr lang="fr-FR" sz="1800" dirty="0"/>
              <a:t>dispose d'une interface d'administration permettant de gérer et d'administrer ses serveurs</a:t>
            </a:r>
            <a:br>
              <a:rPr lang="fr-FR" sz="1800" dirty="0"/>
            </a:br>
            <a:r>
              <a:rPr lang="fr-FR" sz="1800" dirty="0" smtClean="0"/>
              <a:t>    au </a:t>
            </a:r>
            <a:r>
              <a:rPr lang="fr-FR" sz="1800" dirty="0"/>
              <a:t>travers d'un </a:t>
            </a:r>
            <a:r>
              <a:rPr lang="fr-FR" sz="1800" dirty="0" err="1"/>
              <a:t>tray</a:t>
            </a:r>
            <a:r>
              <a:rPr lang="fr-FR" sz="1800" dirty="0"/>
              <a:t> </a:t>
            </a:r>
            <a:r>
              <a:rPr lang="fr-FR" sz="1800" dirty="0" err="1"/>
              <a:t>icon</a:t>
            </a:r>
            <a:r>
              <a:rPr lang="fr-FR" sz="1800" dirty="0"/>
              <a:t> (icône près de l'horloge de Windows).</a:t>
            </a:r>
            <a:br>
              <a:rPr lang="fr-FR" sz="1800" dirty="0"/>
            </a:br>
            <a:r>
              <a:rPr lang="fr-FR" sz="1800" dirty="0" smtClean="0"/>
              <a:t>    La </a:t>
            </a:r>
            <a:r>
              <a:rPr lang="fr-FR" sz="1800" dirty="0"/>
              <a:t>grande nouveauté de </a:t>
            </a:r>
            <a:r>
              <a:rPr lang="fr-FR" sz="1800" dirty="0" err="1"/>
              <a:t>WampServer</a:t>
            </a:r>
            <a:r>
              <a:rPr lang="fr-FR" sz="1800" dirty="0"/>
              <a:t> 2 réside dans la possibilité d'y installer et d'utiliser</a:t>
            </a:r>
            <a:br>
              <a:rPr lang="fr-FR" sz="1800" dirty="0"/>
            </a:br>
            <a:r>
              <a:rPr lang="fr-FR" sz="1800" dirty="0" smtClean="0"/>
              <a:t>    n'importe </a:t>
            </a:r>
            <a:r>
              <a:rPr lang="fr-FR" sz="1800" dirty="0"/>
              <a:t>quelle version de PHP, Apache ou MySQL en un clic. Ainsi, chaque développeur</a:t>
            </a:r>
            <a:br>
              <a:rPr lang="fr-FR" sz="1800" dirty="0"/>
            </a:br>
            <a:r>
              <a:rPr lang="fr-FR" sz="1800" dirty="0" smtClean="0"/>
              <a:t>    peut </a:t>
            </a:r>
            <a:r>
              <a:rPr lang="fr-FR" sz="1800" dirty="0"/>
              <a:t>reproduire fidèlement son serveur de production sur sa machine locale.</a:t>
            </a:r>
            <a:r>
              <a:rPr lang="fr-FR" sz="1800" dirty="0" smtClean="0"/>
              <a:t> </a:t>
            </a:r>
            <a:r>
              <a:rPr lang="fr-FR" dirty="0" smtClean="0"/>
              <a:t/>
            </a:r>
            <a:br>
              <a:rPr lang="fr-FR" dirty="0" smtClean="0"/>
            </a:b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922" y="882015"/>
            <a:ext cx="1593949" cy="1586865"/>
          </a:xfrm>
          <a:prstGeom prst="rect">
            <a:avLst/>
          </a:prstGeom>
        </p:spPr>
      </p:pic>
      <p:sp>
        <p:nvSpPr>
          <p:cNvPr id="6" name="Espace réservé du numéro de diapositive 5"/>
          <p:cNvSpPr>
            <a:spLocks noGrp="1"/>
          </p:cNvSpPr>
          <p:nvPr>
            <p:ph type="sldNum" sz="quarter" idx="12"/>
          </p:nvPr>
        </p:nvSpPr>
        <p:spPr/>
        <p:txBody>
          <a:bodyPr/>
          <a:lstStyle/>
          <a:p>
            <a:fld id="{1DB2E101-D775-4DCB-AB23-1DE4E9E416A3}" type="slidenum">
              <a:rPr lang="fr-FR" smtClean="0"/>
              <a:t>31</a:t>
            </a:fld>
            <a:endParaRPr lang="fr-FR"/>
          </a:p>
        </p:txBody>
      </p:sp>
      <p:sp>
        <p:nvSpPr>
          <p:cNvPr id="7" name="Espace réservé du pied de page 6"/>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3646863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94310"/>
            <a:ext cx="11049000" cy="5982653"/>
          </a:xfrm>
        </p:spPr>
        <p:txBody>
          <a:bodyPr/>
          <a:lstStyle/>
          <a:p>
            <a:r>
              <a:rPr lang="fr-FR" sz="2000" b="1" dirty="0" smtClean="0"/>
              <a:t>4</a:t>
            </a:r>
            <a:r>
              <a:rPr lang="fr-FR" b="1" dirty="0" smtClean="0"/>
              <a:t>. </a:t>
            </a:r>
            <a:r>
              <a:rPr lang="fr-FR" sz="2000" b="1" dirty="0"/>
              <a:t>Description du site web :</a:t>
            </a:r>
            <a:r>
              <a:rPr lang="fr-FR" b="1" dirty="0"/>
              <a:t/>
            </a:r>
            <a:br>
              <a:rPr lang="fr-FR" b="1" dirty="0"/>
            </a:br>
            <a:r>
              <a:rPr lang="fr-FR" sz="1800" dirty="0"/>
              <a:t>Les principaux écrans de notre site </a:t>
            </a:r>
            <a:r>
              <a:rPr lang="fr-FR" sz="1800" dirty="0" smtClean="0"/>
              <a:t>web</a:t>
            </a:r>
          </a:p>
          <a:p>
            <a:r>
              <a:rPr lang="en-US" sz="1800" b="1" dirty="0" smtClean="0"/>
              <a:t>4.1 . </a:t>
            </a:r>
            <a:r>
              <a:rPr lang="en-US" sz="1800" b="1" dirty="0" err="1" smtClean="0"/>
              <a:t>Ecran</a:t>
            </a:r>
            <a:r>
              <a:rPr lang="en-US" sz="1800" b="1" dirty="0" smtClean="0"/>
              <a:t> </a:t>
            </a:r>
            <a:r>
              <a:rPr lang="en-US" sz="1800" b="1" dirty="0" err="1" smtClean="0"/>
              <a:t>d’accueil</a:t>
            </a:r>
            <a:r>
              <a:rPr lang="en-US" sz="1800" b="1" dirty="0" smtClean="0"/>
              <a:t> : “ </a:t>
            </a:r>
            <a:r>
              <a:rPr lang="en-US" sz="1800" b="1" dirty="0" err="1" smtClean="0"/>
              <a:t>Administrateur</a:t>
            </a:r>
            <a:r>
              <a:rPr lang="en-US" sz="1800" b="1" dirty="0" smtClean="0"/>
              <a:t> “</a:t>
            </a:r>
            <a:endParaRPr lang="fr-FR" sz="1800" b="1" dirty="0" smtClean="0"/>
          </a:p>
          <a:p>
            <a:pPr>
              <a:buFont typeface="Wingdings" panose="05000000000000000000" pitchFamily="2" charset="2"/>
              <a:buChar char="Ø"/>
            </a:pPr>
            <a:r>
              <a:rPr lang="fr-FR" sz="1800" b="1" dirty="0" smtClean="0"/>
              <a:t>Ecran </a:t>
            </a:r>
            <a:r>
              <a:rPr lang="fr-FR" sz="1800" b="1" dirty="0"/>
              <a:t>d’accueil « Accueil </a:t>
            </a:r>
            <a:r>
              <a:rPr lang="fr-FR" sz="1800" b="1" dirty="0" smtClean="0"/>
              <a:t> de l’administrateur » </a:t>
            </a:r>
            <a:r>
              <a:rPr lang="fr-FR" sz="1800" b="1" dirty="0"/>
              <a:t>:</a:t>
            </a:r>
            <a:r>
              <a:rPr lang="fr-FR" sz="1800" dirty="0" smtClean="0"/>
              <a:t> </a:t>
            </a:r>
            <a:br>
              <a:rPr lang="fr-FR" sz="1800" dirty="0" smtClean="0"/>
            </a:br>
            <a:r>
              <a:rPr lang="fr-FR" sz="1800" dirty="0" smtClean="0"/>
              <a:t>L’utilisateur va se </a:t>
            </a:r>
            <a:r>
              <a:rPr lang="fr-FR" sz="1800" dirty="0" err="1" smtClean="0"/>
              <a:t>retouver</a:t>
            </a:r>
            <a:r>
              <a:rPr lang="fr-FR" sz="1800" dirty="0" smtClean="0"/>
              <a:t> d’une page d’authentification pour </a:t>
            </a:r>
            <a:r>
              <a:rPr lang="fr-FR" sz="1800" dirty="0" err="1" smtClean="0"/>
              <a:t>acceder</a:t>
            </a:r>
            <a:r>
              <a:rPr lang="fr-FR" sz="1800" dirty="0" smtClean="0"/>
              <a:t> à </a:t>
            </a:r>
            <a:r>
              <a:rPr lang="en-US" sz="1800" dirty="0" smtClean="0"/>
              <a:t>la page </a:t>
            </a:r>
            <a:r>
              <a:rPr lang="en-US" sz="1800" dirty="0" err="1" smtClean="0"/>
              <a:t>d’accueil</a:t>
            </a:r>
            <a:endParaRPr lang="fr-FR" sz="1800" dirty="0"/>
          </a:p>
        </p:txBody>
      </p:sp>
      <p:sp>
        <p:nvSpPr>
          <p:cNvPr id="5" name="Rectangle 4"/>
          <p:cNvSpPr/>
          <p:nvPr/>
        </p:nvSpPr>
        <p:spPr>
          <a:xfrm>
            <a:off x="3059430" y="6036359"/>
            <a:ext cx="5627370" cy="523220"/>
          </a:xfrm>
          <a:prstGeom prst="rect">
            <a:avLst/>
          </a:prstGeom>
        </p:spPr>
        <p:txBody>
          <a:bodyPr wrap="square">
            <a:spAutoFit/>
          </a:bodyPr>
          <a:lstStyle/>
          <a:p>
            <a:r>
              <a:rPr lang="fr-FR" sz="1400" b="1" dirty="0">
                <a:solidFill>
                  <a:srgbClr val="000000"/>
                </a:solidFill>
                <a:latin typeface="TimesNewRomanPS-BoldMT"/>
              </a:rPr>
              <a:t>Figure 3. 1 : Ecran d’accueil du site </a:t>
            </a:r>
            <a:r>
              <a:rPr lang="fr-FR" sz="1400" b="1" dirty="0" smtClean="0">
                <a:solidFill>
                  <a:srgbClr val="000000"/>
                </a:solidFill>
                <a:latin typeface="TimesNewRomanPS-BoldMT"/>
              </a:rPr>
              <a:t>Gestion Rendez-Vous</a:t>
            </a:r>
            <a:r>
              <a:rPr lang="fr-FR" sz="1400" dirty="0" smtClean="0"/>
              <a:t> </a:t>
            </a:r>
            <a:br>
              <a:rPr lang="fr-FR" sz="1400" dirty="0" smtClean="0"/>
            </a:br>
            <a:endParaRPr lang="fr-FR" sz="1400" dirty="0"/>
          </a:p>
        </p:txBody>
      </p:sp>
      <p:pic>
        <p:nvPicPr>
          <p:cNvPr id="6"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140" y="1783080"/>
            <a:ext cx="9566569" cy="4006001"/>
          </a:xfrm>
          <a:prstGeom prst="rect">
            <a:avLst/>
          </a:prstGeom>
        </p:spPr>
      </p:pic>
      <p:sp>
        <p:nvSpPr>
          <p:cNvPr id="8" name="Espace réservé du numéro de diapositive 7"/>
          <p:cNvSpPr>
            <a:spLocks noGrp="1"/>
          </p:cNvSpPr>
          <p:nvPr>
            <p:ph type="sldNum" sz="quarter" idx="12"/>
          </p:nvPr>
        </p:nvSpPr>
        <p:spPr/>
        <p:txBody>
          <a:bodyPr/>
          <a:lstStyle/>
          <a:p>
            <a:fld id="{1DB2E101-D775-4DCB-AB23-1DE4E9E416A3}" type="slidenum">
              <a:rPr lang="fr-FR" smtClean="0"/>
              <a:t>32</a:t>
            </a:fld>
            <a:endParaRPr lang="fr-FR"/>
          </a:p>
        </p:txBody>
      </p:sp>
      <p:sp>
        <p:nvSpPr>
          <p:cNvPr id="9" name="Espace réservé du pied de page 8"/>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3424472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3665220" cy="560705"/>
          </a:xfrm>
        </p:spPr>
        <p:txBody>
          <a:bodyPr>
            <a:normAutofit/>
          </a:bodyPr>
          <a:lstStyle/>
          <a:p>
            <a:pPr marL="342900" indent="-342900" algn="ctr">
              <a:buFont typeface="Wingdings" panose="05000000000000000000" pitchFamily="2" charset="2"/>
              <a:buChar char="Ø"/>
            </a:pPr>
            <a:r>
              <a:rPr lang="en-US" sz="2000" b="1" u="sng" dirty="0" err="1" smtClean="0"/>
              <a:t>Liste</a:t>
            </a:r>
            <a:r>
              <a:rPr lang="en-US" sz="2000" b="1" u="sng" dirty="0" smtClean="0"/>
              <a:t> des </a:t>
            </a:r>
            <a:r>
              <a:rPr lang="en-US" sz="2000" b="1" u="sng" dirty="0" err="1" smtClean="0"/>
              <a:t>rendez</a:t>
            </a:r>
            <a:r>
              <a:rPr lang="en-US" sz="2000" b="1" u="sng" dirty="0" smtClean="0"/>
              <a:t>-vous</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925830"/>
            <a:ext cx="9864090" cy="2859783"/>
          </a:xfrm>
        </p:spPr>
      </p:pic>
      <p:sp>
        <p:nvSpPr>
          <p:cNvPr id="7" name="ZoneTexte 6"/>
          <p:cNvSpPr txBox="1"/>
          <p:nvPr/>
        </p:nvSpPr>
        <p:spPr>
          <a:xfrm>
            <a:off x="994410" y="3785613"/>
            <a:ext cx="5737860" cy="369332"/>
          </a:xfrm>
          <a:prstGeom prst="rect">
            <a:avLst/>
          </a:prstGeom>
          <a:noFill/>
        </p:spPr>
        <p:txBody>
          <a:bodyPr wrap="square" rtlCol="0">
            <a:spAutoFit/>
          </a:bodyPr>
          <a:lstStyle/>
          <a:p>
            <a:pPr marL="800100" lvl="1" indent="-342900">
              <a:buFont typeface="Wingdings" panose="05000000000000000000" pitchFamily="2" charset="2"/>
              <a:buChar char="Ø"/>
            </a:pPr>
            <a:r>
              <a:rPr lang="en-US" dirty="0" smtClean="0"/>
              <a:t>Contacts</a:t>
            </a: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154946"/>
            <a:ext cx="9864090" cy="2574388"/>
          </a:xfrm>
          <a:prstGeom prst="rect">
            <a:avLst/>
          </a:prstGeom>
        </p:spPr>
      </p:pic>
      <p:sp>
        <p:nvSpPr>
          <p:cNvPr id="10" name="Espace réservé du numéro de diapositive 9"/>
          <p:cNvSpPr>
            <a:spLocks noGrp="1"/>
          </p:cNvSpPr>
          <p:nvPr>
            <p:ph type="sldNum" sz="quarter" idx="12"/>
          </p:nvPr>
        </p:nvSpPr>
        <p:spPr/>
        <p:txBody>
          <a:bodyPr/>
          <a:lstStyle/>
          <a:p>
            <a:fld id="{1DB2E101-D775-4DCB-AB23-1DE4E9E416A3}" type="slidenum">
              <a:rPr lang="fr-FR" smtClean="0"/>
              <a:t>33</a:t>
            </a:fld>
            <a:endParaRPr lang="fr-FR"/>
          </a:p>
        </p:txBody>
      </p:sp>
      <p:sp>
        <p:nvSpPr>
          <p:cNvPr id="11" name="Espace réservé du pied de page 10"/>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2921706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250146"/>
            <a:ext cx="1897380" cy="560705"/>
          </a:xfrm>
        </p:spPr>
        <p:txBody>
          <a:bodyPr>
            <a:normAutofit/>
          </a:bodyPr>
          <a:lstStyle/>
          <a:p>
            <a:pPr marL="342900" indent="-342900" algn="ctr">
              <a:buFont typeface="Wingdings" panose="05000000000000000000" pitchFamily="2" charset="2"/>
              <a:buChar char="Ø"/>
            </a:pPr>
            <a:r>
              <a:rPr lang="en-US" sz="2000" b="1" u="sng" dirty="0" smtClean="0"/>
              <a:t>Services</a:t>
            </a:r>
            <a:endParaRPr lang="fr-FR" dirty="0"/>
          </a:p>
        </p:txBody>
      </p:sp>
      <p:sp>
        <p:nvSpPr>
          <p:cNvPr id="7" name="ZoneTexte 6"/>
          <p:cNvSpPr txBox="1"/>
          <p:nvPr/>
        </p:nvSpPr>
        <p:spPr>
          <a:xfrm>
            <a:off x="628650" y="3669307"/>
            <a:ext cx="5737860" cy="369332"/>
          </a:xfrm>
          <a:prstGeom prst="rect">
            <a:avLst/>
          </a:prstGeom>
          <a:noFill/>
        </p:spPr>
        <p:txBody>
          <a:bodyPr wrap="square" rtlCol="0">
            <a:spAutoFit/>
          </a:bodyPr>
          <a:lstStyle/>
          <a:p>
            <a:pPr marL="742950" lvl="1" indent="-285750">
              <a:buFont typeface="Wingdings" panose="05000000000000000000" pitchFamily="2" charset="2"/>
              <a:buChar char="Ø"/>
            </a:pPr>
            <a:r>
              <a:rPr lang="en-US" dirty="0" smtClean="0"/>
              <a:t>Directions</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810851"/>
            <a:ext cx="9864090" cy="274215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154945"/>
            <a:ext cx="9864090" cy="2648606"/>
          </a:xfrm>
          <a:prstGeom prst="rect">
            <a:avLst/>
          </a:prstGeom>
        </p:spPr>
      </p:pic>
      <p:sp>
        <p:nvSpPr>
          <p:cNvPr id="10" name="Espace réservé du numéro de diapositive 9"/>
          <p:cNvSpPr>
            <a:spLocks noGrp="1"/>
          </p:cNvSpPr>
          <p:nvPr>
            <p:ph type="sldNum" sz="quarter" idx="12"/>
          </p:nvPr>
        </p:nvSpPr>
        <p:spPr/>
        <p:txBody>
          <a:bodyPr/>
          <a:lstStyle/>
          <a:p>
            <a:fld id="{1DB2E101-D775-4DCB-AB23-1DE4E9E416A3}" type="slidenum">
              <a:rPr lang="fr-FR" smtClean="0"/>
              <a:t>34</a:t>
            </a:fld>
            <a:endParaRPr lang="fr-FR"/>
          </a:p>
        </p:txBody>
      </p:sp>
      <p:sp>
        <p:nvSpPr>
          <p:cNvPr id="11" name="Espace réservé du pied de page 10"/>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23867242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250146"/>
            <a:ext cx="1897380" cy="560705"/>
          </a:xfrm>
        </p:spPr>
        <p:txBody>
          <a:bodyPr>
            <a:normAutofit/>
          </a:bodyPr>
          <a:lstStyle/>
          <a:p>
            <a:pPr marL="342900" indent="-342900" algn="ctr">
              <a:buFont typeface="Wingdings" panose="05000000000000000000" pitchFamily="2" charset="2"/>
              <a:buChar char="Ø"/>
            </a:pPr>
            <a:r>
              <a:rPr lang="en-US" sz="2000" b="1" u="sng" dirty="0" err="1" smtClean="0"/>
              <a:t>Personnels</a:t>
            </a:r>
            <a:endParaRPr lang="fr-FR" dirty="0"/>
          </a:p>
        </p:txBody>
      </p:sp>
      <p:sp>
        <p:nvSpPr>
          <p:cNvPr id="7" name="ZoneTexte 6"/>
          <p:cNvSpPr txBox="1"/>
          <p:nvPr/>
        </p:nvSpPr>
        <p:spPr>
          <a:xfrm>
            <a:off x="628650" y="3669307"/>
            <a:ext cx="5737860" cy="369332"/>
          </a:xfrm>
          <a:prstGeom prst="rect">
            <a:avLst/>
          </a:prstGeom>
          <a:noFill/>
        </p:spPr>
        <p:txBody>
          <a:bodyPr wrap="square" rtlCol="0">
            <a:spAutoFit/>
          </a:bodyPr>
          <a:lstStyle/>
          <a:p>
            <a:pPr marL="742950" lvl="1" indent="-285750">
              <a:buFont typeface="Wingdings" panose="05000000000000000000" pitchFamily="2" charset="2"/>
              <a:buChar char="Ø"/>
            </a:pPr>
            <a:r>
              <a:rPr lang="en-US" dirty="0" err="1" smtClean="0"/>
              <a:t>Utilisateurs</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401" y="810851"/>
            <a:ext cx="9543339" cy="2738041"/>
          </a:xfr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00" y="4038639"/>
            <a:ext cx="9543339" cy="2523381"/>
          </a:xfrm>
          <a:prstGeom prst="rect">
            <a:avLst/>
          </a:prstGeom>
        </p:spPr>
      </p:pic>
      <p:sp>
        <p:nvSpPr>
          <p:cNvPr id="10" name="Espace réservé du numéro de diapositive 9"/>
          <p:cNvSpPr>
            <a:spLocks noGrp="1"/>
          </p:cNvSpPr>
          <p:nvPr>
            <p:ph type="sldNum" sz="quarter" idx="12"/>
          </p:nvPr>
        </p:nvSpPr>
        <p:spPr/>
        <p:txBody>
          <a:bodyPr/>
          <a:lstStyle/>
          <a:p>
            <a:fld id="{1DB2E101-D775-4DCB-AB23-1DE4E9E416A3}" type="slidenum">
              <a:rPr lang="fr-FR" smtClean="0"/>
              <a:t>35</a:t>
            </a:fld>
            <a:endParaRPr lang="fr-FR"/>
          </a:p>
        </p:txBody>
      </p:sp>
      <p:sp>
        <p:nvSpPr>
          <p:cNvPr id="11" name="Espace réservé du pied de page 10"/>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19776169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05448" y="-668215"/>
            <a:ext cx="6147752" cy="1597415"/>
          </a:xfrm>
        </p:spPr>
        <p:txBody>
          <a:bodyPr>
            <a:noAutofit/>
          </a:bodyPr>
          <a:lstStyle/>
          <a:p>
            <a:pPr marL="342900" indent="-342900">
              <a:buFont typeface="Wingdings" panose="05000000000000000000" pitchFamily="2" charset="2"/>
              <a:buChar char="Ø"/>
            </a:pPr>
            <a:endParaRPr lang="en-US" sz="2000" u="sng" dirty="0" smtClean="0"/>
          </a:p>
          <a:p>
            <a:r>
              <a:rPr lang="en-US" sz="2000" u="sng" dirty="0" smtClean="0"/>
              <a:t>4.2 . </a:t>
            </a:r>
            <a:r>
              <a:rPr lang="en-US" sz="2000" u="sng" dirty="0" err="1" smtClean="0"/>
              <a:t>Ecran</a:t>
            </a:r>
            <a:r>
              <a:rPr lang="en-US" sz="2000" u="sng" dirty="0" smtClean="0"/>
              <a:t> </a:t>
            </a:r>
            <a:r>
              <a:rPr lang="en-US" sz="2000" u="sng" dirty="0" err="1" smtClean="0"/>
              <a:t>d’accueil</a:t>
            </a:r>
            <a:r>
              <a:rPr lang="en-US" sz="2000" u="sng" dirty="0" smtClean="0"/>
              <a:t> : “ </a:t>
            </a:r>
            <a:r>
              <a:rPr lang="en-US" sz="2000" u="sng" dirty="0" err="1" smtClean="0"/>
              <a:t>Utilisateur</a:t>
            </a:r>
            <a:r>
              <a:rPr lang="en-US" sz="2000" u="sng" dirty="0" smtClean="0"/>
              <a:t> “</a:t>
            </a:r>
          </a:p>
          <a:p>
            <a:pPr marL="342900" indent="-342900">
              <a:buFont typeface="Wingdings" panose="05000000000000000000" pitchFamily="2" charset="2"/>
              <a:buChar char="Ø"/>
            </a:pPr>
            <a:r>
              <a:rPr lang="en-US" sz="2000" u="sng" dirty="0" err="1" smtClean="0"/>
              <a:t>Ecran</a:t>
            </a:r>
            <a:r>
              <a:rPr lang="en-US" sz="2000" u="sng" dirty="0" smtClean="0"/>
              <a:t> </a:t>
            </a:r>
            <a:r>
              <a:rPr lang="en-US" sz="2000" u="sng" dirty="0" err="1"/>
              <a:t>d’accueil</a:t>
            </a:r>
            <a:r>
              <a:rPr lang="en-US" sz="2000" u="sng" dirty="0"/>
              <a:t> de </a:t>
            </a:r>
            <a:r>
              <a:rPr lang="en-US" sz="2000" u="sng" dirty="0" err="1" smtClean="0"/>
              <a:t>l’utilisateur</a:t>
            </a:r>
            <a:endParaRPr lang="fr-FR" sz="2000" u="sng" dirty="0"/>
          </a:p>
        </p:txBody>
      </p:sp>
      <p:pic>
        <p:nvPicPr>
          <p:cNvPr id="8" name="Espace réservé du contenu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34099" y="1133988"/>
            <a:ext cx="10235881" cy="4554318"/>
          </a:xfrm>
        </p:spPr>
      </p:pic>
      <p:sp>
        <p:nvSpPr>
          <p:cNvPr id="9" name="ZoneTexte 8"/>
          <p:cNvSpPr txBox="1"/>
          <p:nvPr/>
        </p:nvSpPr>
        <p:spPr>
          <a:xfrm>
            <a:off x="1034099" y="5893094"/>
            <a:ext cx="9441180" cy="365760"/>
          </a:xfrm>
          <a:prstGeom prst="rect">
            <a:avLst/>
          </a:prstGeom>
          <a:noFill/>
        </p:spPr>
        <p:txBody>
          <a:bodyPr wrap="square" rtlCol="0">
            <a:spAutoFit/>
          </a:bodyPr>
          <a:lstStyle/>
          <a:p>
            <a:r>
              <a:rPr lang="en-US" dirty="0" err="1" smtClean="0"/>
              <a:t>Dans</a:t>
            </a:r>
            <a:r>
              <a:rPr lang="en-US" dirty="0" smtClean="0"/>
              <a:t> </a:t>
            </a:r>
            <a:r>
              <a:rPr lang="en-US" dirty="0" err="1" smtClean="0"/>
              <a:t>cette</a:t>
            </a:r>
            <a:r>
              <a:rPr lang="en-US" dirty="0" smtClean="0"/>
              <a:t> page </a:t>
            </a:r>
            <a:r>
              <a:rPr lang="en-US" dirty="0" err="1" smtClean="0"/>
              <a:t>l’utilisateur</a:t>
            </a:r>
            <a:r>
              <a:rPr lang="en-US" dirty="0" smtClean="0"/>
              <a:t> </a:t>
            </a:r>
            <a:r>
              <a:rPr lang="en-US" dirty="0" err="1" smtClean="0"/>
              <a:t>doit</a:t>
            </a:r>
            <a:r>
              <a:rPr lang="en-US" dirty="0" smtClean="0"/>
              <a:t> </a:t>
            </a:r>
            <a:r>
              <a:rPr lang="en-US" dirty="0" err="1" smtClean="0"/>
              <a:t>s’authentifier</a:t>
            </a:r>
            <a:r>
              <a:rPr lang="en-US" dirty="0" smtClean="0"/>
              <a:t> </a:t>
            </a:r>
            <a:r>
              <a:rPr lang="en-US" dirty="0" err="1" smtClean="0"/>
              <a:t>d’abord</a:t>
            </a:r>
            <a:endParaRPr lang="fr-FR" dirty="0"/>
          </a:p>
        </p:txBody>
      </p:sp>
      <p:sp>
        <p:nvSpPr>
          <p:cNvPr id="11" name="Espace réservé du numéro de diapositive 10"/>
          <p:cNvSpPr>
            <a:spLocks noGrp="1"/>
          </p:cNvSpPr>
          <p:nvPr>
            <p:ph type="sldNum" sz="quarter" idx="12"/>
          </p:nvPr>
        </p:nvSpPr>
        <p:spPr/>
        <p:txBody>
          <a:bodyPr/>
          <a:lstStyle/>
          <a:p>
            <a:fld id="{1DB2E101-D775-4DCB-AB23-1DE4E9E416A3}" type="slidenum">
              <a:rPr lang="fr-FR" smtClean="0"/>
              <a:t>36</a:t>
            </a:fld>
            <a:endParaRPr lang="fr-FR"/>
          </a:p>
        </p:txBody>
      </p:sp>
      <p:sp>
        <p:nvSpPr>
          <p:cNvPr id="12" name="Espace réservé du pied de page 11"/>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23507360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250146"/>
            <a:ext cx="1897380" cy="560705"/>
          </a:xfrm>
        </p:spPr>
        <p:txBody>
          <a:bodyPr>
            <a:normAutofit/>
          </a:bodyPr>
          <a:lstStyle/>
          <a:p>
            <a:pPr marL="342900" indent="-342900" algn="ctr">
              <a:buFont typeface="Wingdings" panose="05000000000000000000" pitchFamily="2" charset="2"/>
              <a:buChar char="Ø"/>
            </a:pPr>
            <a:r>
              <a:rPr lang="en-US" sz="2000" b="1" u="sng" dirty="0" err="1" smtClean="0"/>
              <a:t>Utilisateurs</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959440"/>
            <a:ext cx="3915758" cy="4881289"/>
          </a:xfrm>
        </p:spPr>
      </p:pic>
      <p:pic>
        <p:nvPicPr>
          <p:cNvPr id="9" name="Image 8"/>
          <p:cNvPicPr>
            <a:picLocks noChangeAspect="1"/>
          </p:cNvPicPr>
          <p:nvPr/>
        </p:nvPicPr>
        <p:blipFill rotWithShape="1">
          <a:blip r:embed="rId3">
            <a:extLst>
              <a:ext uri="{28A0092B-C50C-407E-A947-70E740481C1C}">
                <a14:useLocalDpi xmlns:a14="http://schemas.microsoft.com/office/drawing/2010/main" val="0"/>
              </a:ext>
            </a:extLst>
          </a:blip>
          <a:srcRect l="35341" t="16576" r="32727" b="31342"/>
          <a:stretch/>
        </p:blipFill>
        <p:spPr>
          <a:xfrm>
            <a:off x="7223760" y="959440"/>
            <a:ext cx="3211830" cy="2366011"/>
          </a:xfrm>
          <a:prstGeom prst="rect">
            <a:avLst/>
          </a:prstGeom>
        </p:spPr>
      </p:pic>
      <p:sp>
        <p:nvSpPr>
          <p:cNvPr id="10" name="Flèche droite 9"/>
          <p:cNvSpPr/>
          <p:nvPr/>
        </p:nvSpPr>
        <p:spPr>
          <a:xfrm>
            <a:off x="5164455" y="2142445"/>
            <a:ext cx="1223009" cy="720000"/>
          </a:xfrm>
          <a:prstGeom prst="rightArrow">
            <a:avLst/>
          </a:prstGeom>
        </p:spPr>
        <p:style>
          <a:lnRef idx="2">
            <a:schemeClr val="lt1">
              <a:hueOff val="0"/>
              <a:satOff val="0"/>
              <a:lumOff val="0"/>
              <a:alphaOff val="0"/>
            </a:schemeClr>
          </a:lnRef>
          <a:fillRef idx="1">
            <a:schemeClr val="accent2">
              <a:shade val="50000"/>
              <a:hueOff val="0"/>
              <a:satOff val="0"/>
              <a:lumOff val="0"/>
              <a:alphaOff val="0"/>
            </a:schemeClr>
          </a:fillRef>
          <a:effectRef idx="0">
            <a:schemeClr val="accent2">
              <a:shade val="50000"/>
              <a:hueOff val="0"/>
              <a:satOff val="0"/>
              <a:lumOff val="0"/>
              <a:alphaOff val="0"/>
            </a:schemeClr>
          </a:effectRef>
          <a:fontRef idx="minor">
            <a:schemeClr val="lt1"/>
          </a:fontRef>
        </p:style>
      </p:sp>
      <p:sp>
        <p:nvSpPr>
          <p:cNvPr id="11" name="ZoneTexte 10"/>
          <p:cNvSpPr txBox="1"/>
          <p:nvPr/>
        </p:nvSpPr>
        <p:spPr>
          <a:xfrm>
            <a:off x="7120890" y="3726180"/>
            <a:ext cx="3394710" cy="646331"/>
          </a:xfrm>
          <a:prstGeom prst="rect">
            <a:avLst/>
          </a:prstGeom>
          <a:noFill/>
        </p:spPr>
        <p:txBody>
          <a:bodyPr wrap="square" rtlCol="0">
            <a:spAutoFit/>
          </a:bodyPr>
          <a:lstStyle/>
          <a:p>
            <a:r>
              <a:rPr lang="en-US" b="1" dirty="0" smtClean="0"/>
              <a:t>Apr</a:t>
            </a:r>
            <a:r>
              <a:rPr lang="fr-FR" b="1" dirty="0" smtClean="0"/>
              <a:t>è</a:t>
            </a:r>
            <a:r>
              <a:rPr lang="en-US" b="1" dirty="0" smtClean="0"/>
              <a:t>s </a:t>
            </a:r>
            <a:r>
              <a:rPr lang="en-US" b="1" dirty="0" err="1" smtClean="0"/>
              <a:t>l’inscription</a:t>
            </a:r>
            <a:r>
              <a:rPr lang="en-US" b="1" dirty="0" smtClean="0"/>
              <a:t> de </a:t>
            </a:r>
            <a:r>
              <a:rPr lang="en-US" b="1" dirty="0" err="1" smtClean="0"/>
              <a:t>l’utilisateur</a:t>
            </a:r>
            <a:r>
              <a:rPr lang="en-US" b="1" dirty="0" smtClean="0"/>
              <a:t> vous </a:t>
            </a:r>
            <a:r>
              <a:rPr lang="en-US" b="1" dirty="0" err="1" smtClean="0"/>
              <a:t>pouvez</a:t>
            </a:r>
            <a:r>
              <a:rPr lang="en-US" b="1" dirty="0" smtClean="0"/>
              <a:t> vous </a:t>
            </a:r>
            <a:r>
              <a:rPr lang="en-US" b="1" dirty="0" err="1" smtClean="0"/>
              <a:t>connectez</a:t>
            </a:r>
            <a:r>
              <a:rPr lang="en-US" b="1" dirty="0" smtClean="0"/>
              <a:t> </a:t>
            </a:r>
            <a:endParaRPr lang="fr-FR" b="1" dirty="0"/>
          </a:p>
        </p:txBody>
      </p:sp>
      <p:sp>
        <p:nvSpPr>
          <p:cNvPr id="13" name="Espace réservé du numéro de diapositive 12"/>
          <p:cNvSpPr>
            <a:spLocks noGrp="1"/>
          </p:cNvSpPr>
          <p:nvPr>
            <p:ph type="sldNum" sz="quarter" idx="12"/>
          </p:nvPr>
        </p:nvSpPr>
        <p:spPr/>
        <p:txBody>
          <a:bodyPr/>
          <a:lstStyle/>
          <a:p>
            <a:fld id="{1DB2E101-D775-4DCB-AB23-1DE4E9E416A3}" type="slidenum">
              <a:rPr lang="fr-FR" smtClean="0"/>
              <a:t>37</a:t>
            </a:fld>
            <a:endParaRPr lang="fr-FR"/>
          </a:p>
        </p:txBody>
      </p:sp>
      <p:sp>
        <p:nvSpPr>
          <p:cNvPr id="14" name="Espace réservé du pied de page 13"/>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286275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784" y="1265555"/>
            <a:ext cx="10283812" cy="2986405"/>
          </a:xfrm>
          <a:prstGeom prst="rect">
            <a:avLst/>
          </a:prstGeom>
        </p:spPr>
      </p:pic>
      <p:pic>
        <p:nvPicPr>
          <p:cNvPr id="5" name="Image 4"/>
          <p:cNvPicPr>
            <a:picLocks noChangeAspect="1"/>
          </p:cNvPicPr>
          <p:nvPr/>
        </p:nvPicPr>
        <p:blipFill rotWithShape="1">
          <a:blip r:embed="rId3">
            <a:extLst>
              <a:ext uri="{28A0092B-C50C-407E-A947-70E740481C1C}">
                <a14:useLocalDpi xmlns:a14="http://schemas.microsoft.com/office/drawing/2010/main" val="0"/>
              </a:ext>
            </a:extLst>
          </a:blip>
          <a:srcRect r="54816"/>
          <a:stretch/>
        </p:blipFill>
        <p:spPr>
          <a:xfrm>
            <a:off x="6396990" y="4392851"/>
            <a:ext cx="4646606" cy="2348103"/>
          </a:xfrm>
          <a:prstGeom prst="rect">
            <a:avLst/>
          </a:prstGeom>
        </p:spPr>
      </p:pic>
      <p:sp>
        <p:nvSpPr>
          <p:cNvPr id="6" name="ZoneTexte 5"/>
          <p:cNvSpPr txBox="1"/>
          <p:nvPr/>
        </p:nvSpPr>
        <p:spPr>
          <a:xfrm>
            <a:off x="976954" y="262890"/>
            <a:ext cx="10283812" cy="861774"/>
          </a:xfrm>
          <a:prstGeom prst="rect">
            <a:avLst/>
          </a:prstGeom>
          <a:noFill/>
        </p:spPr>
        <p:txBody>
          <a:bodyPr wrap="square" rtlCol="0">
            <a:spAutoFit/>
          </a:bodyPr>
          <a:lstStyle/>
          <a:p>
            <a:pPr marL="285750" indent="-285750">
              <a:buFont typeface="Wingdings" panose="05000000000000000000" pitchFamily="2" charset="2"/>
              <a:buChar char="Ø"/>
            </a:pPr>
            <a:r>
              <a:rPr lang="en-US" b="1" i="1" u="sng" dirty="0" smtClean="0"/>
              <a:t>R</a:t>
            </a:r>
            <a:r>
              <a:rPr lang="fr-FR" b="1" i="1" u="sng" dirty="0" smtClean="0"/>
              <a:t>é</a:t>
            </a:r>
            <a:r>
              <a:rPr lang="en-US" b="1" i="1" u="sng" dirty="0" err="1" smtClean="0"/>
              <a:t>servation</a:t>
            </a:r>
            <a:r>
              <a:rPr lang="en-US" b="1" i="1" u="sng" dirty="0" smtClean="0"/>
              <a:t> de </a:t>
            </a:r>
            <a:r>
              <a:rPr lang="en-US" b="1" i="1" u="sng" dirty="0" err="1" smtClean="0"/>
              <a:t>rendez</a:t>
            </a:r>
            <a:r>
              <a:rPr lang="en-US" b="1" i="1" u="sng" dirty="0" smtClean="0"/>
              <a:t>-vous</a:t>
            </a:r>
          </a:p>
          <a:p>
            <a:r>
              <a:rPr lang="en-US" dirty="0"/>
              <a:t>	</a:t>
            </a:r>
            <a:r>
              <a:rPr lang="en-US" sz="1400" dirty="0" err="1" smtClean="0"/>
              <a:t>l’utilisateur</a:t>
            </a:r>
            <a:r>
              <a:rPr lang="en-US" sz="1400" dirty="0" smtClean="0"/>
              <a:t> une </a:t>
            </a:r>
            <a:r>
              <a:rPr lang="en-US" sz="1400" dirty="0" err="1" smtClean="0"/>
              <a:t>fois</a:t>
            </a:r>
            <a:r>
              <a:rPr lang="en-US" sz="1400" dirty="0" smtClean="0"/>
              <a:t> connect</a:t>
            </a:r>
            <a:r>
              <a:rPr lang="fr-FR" sz="1400" dirty="0" smtClean="0"/>
              <a:t>é</a:t>
            </a:r>
            <a:r>
              <a:rPr lang="en-US" sz="1400" dirty="0" smtClean="0"/>
              <a:t> , </a:t>
            </a:r>
            <a:r>
              <a:rPr lang="en-US" sz="1400" dirty="0" err="1" smtClean="0"/>
              <a:t>peut</a:t>
            </a:r>
            <a:r>
              <a:rPr lang="en-US" sz="1400" dirty="0" smtClean="0"/>
              <a:t> demander un </a:t>
            </a:r>
            <a:r>
              <a:rPr lang="en-US" sz="1400" dirty="0" err="1" smtClean="0"/>
              <a:t>rendez</a:t>
            </a:r>
            <a:r>
              <a:rPr lang="en-US" sz="1400" dirty="0" smtClean="0"/>
              <a:t>-vous en </a:t>
            </a:r>
            <a:r>
              <a:rPr lang="en-US" sz="1400" dirty="0" err="1" smtClean="0"/>
              <a:t>choisissant</a:t>
            </a:r>
            <a:r>
              <a:rPr lang="en-US" sz="1400" dirty="0" smtClean="0"/>
              <a:t> une date, </a:t>
            </a:r>
          </a:p>
          <a:p>
            <a:r>
              <a:rPr lang="en-US" sz="1400" dirty="0"/>
              <a:t>	</a:t>
            </a:r>
            <a:r>
              <a:rPr lang="en-US" sz="1400" dirty="0" smtClean="0"/>
              <a:t>une </a:t>
            </a:r>
            <a:r>
              <a:rPr lang="en-US" sz="1400" dirty="0" err="1" smtClean="0"/>
              <a:t>heure</a:t>
            </a:r>
            <a:r>
              <a:rPr lang="en-US" sz="1400" dirty="0" smtClean="0"/>
              <a:t> de debut et </a:t>
            </a:r>
            <a:r>
              <a:rPr lang="en-US" sz="1400" dirty="0" err="1" smtClean="0"/>
              <a:t>heure</a:t>
            </a:r>
            <a:r>
              <a:rPr lang="en-US" sz="1400" dirty="0" smtClean="0"/>
              <a:t>  de fin </a:t>
            </a:r>
            <a:r>
              <a:rPr lang="en-US" sz="1400" dirty="0" err="1" smtClean="0"/>
              <a:t>disponible</a:t>
            </a:r>
            <a:r>
              <a:rPr lang="en-US" sz="1400" dirty="0" smtClean="0"/>
              <a:t> , un </a:t>
            </a:r>
            <a:r>
              <a:rPr lang="en-US" sz="1400" dirty="0" err="1" smtClean="0"/>
              <a:t>destinataire</a:t>
            </a:r>
            <a:r>
              <a:rPr lang="en-US" sz="1400" dirty="0" smtClean="0"/>
              <a:t> et le motif du </a:t>
            </a:r>
            <a:r>
              <a:rPr lang="en-US" sz="1400" dirty="0" err="1" smtClean="0"/>
              <a:t>rendez</a:t>
            </a:r>
            <a:r>
              <a:rPr lang="en-US" sz="1400" dirty="0" smtClean="0"/>
              <a:t>-vous</a:t>
            </a:r>
            <a:endParaRPr lang="fr-FR" sz="1400" dirty="0"/>
          </a:p>
        </p:txBody>
      </p:sp>
      <p:graphicFrame>
        <p:nvGraphicFramePr>
          <p:cNvPr id="7" name="Diagramme 6"/>
          <p:cNvGraphicFramePr/>
          <p:nvPr>
            <p:extLst>
              <p:ext uri="{D42A27DB-BD31-4B8C-83A1-F6EECF244321}">
                <p14:modId xmlns:p14="http://schemas.microsoft.com/office/powerpoint/2010/main" val="3100378273"/>
              </p:ext>
            </p:extLst>
          </p:nvPr>
        </p:nvGraphicFramePr>
        <p:xfrm>
          <a:off x="3851910" y="5109211"/>
          <a:ext cx="1223010" cy="7543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ZoneTexte 7"/>
          <p:cNvSpPr txBox="1"/>
          <p:nvPr/>
        </p:nvSpPr>
        <p:spPr>
          <a:xfrm>
            <a:off x="759784" y="4789170"/>
            <a:ext cx="2269166" cy="1200329"/>
          </a:xfrm>
          <a:prstGeom prst="rect">
            <a:avLst/>
          </a:prstGeom>
          <a:noFill/>
        </p:spPr>
        <p:txBody>
          <a:bodyPr wrap="square" rtlCol="0">
            <a:spAutoFit/>
          </a:bodyPr>
          <a:lstStyle/>
          <a:p>
            <a:r>
              <a:rPr lang="en-US" b="1" i="1" dirty="0" smtClean="0"/>
              <a:t>Après </a:t>
            </a:r>
            <a:r>
              <a:rPr lang="en-US" b="1" i="1" dirty="0" err="1" smtClean="0"/>
              <a:t>l’envoie</a:t>
            </a:r>
            <a:r>
              <a:rPr lang="en-US" b="1" i="1" dirty="0" smtClean="0"/>
              <a:t> du </a:t>
            </a:r>
            <a:r>
              <a:rPr lang="en-US" b="1" i="1" dirty="0" err="1" smtClean="0"/>
              <a:t>demande</a:t>
            </a:r>
            <a:r>
              <a:rPr lang="en-US" b="1" i="1" dirty="0" smtClean="0"/>
              <a:t>, vous </a:t>
            </a:r>
            <a:r>
              <a:rPr lang="en-US" b="1" i="1" dirty="0" err="1" smtClean="0"/>
              <a:t>pouvez</a:t>
            </a:r>
            <a:r>
              <a:rPr lang="en-US" b="1" i="1" dirty="0" smtClean="0"/>
              <a:t> </a:t>
            </a:r>
            <a:r>
              <a:rPr lang="en-US" b="1" i="1" dirty="0" err="1" smtClean="0"/>
              <a:t>voir</a:t>
            </a:r>
            <a:r>
              <a:rPr lang="en-US" b="1" i="1" dirty="0" smtClean="0"/>
              <a:t> </a:t>
            </a:r>
            <a:r>
              <a:rPr lang="en-US" b="1" i="1" dirty="0" err="1" smtClean="0"/>
              <a:t>vos</a:t>
            </a:r>
            <a:r>
              <a:rPr lang="en-US" b="1" i="1" dirty="0" smtClean="0"/>
              <a:t> </a:t>
            </a:r>
            <a:r>
              <a:rPr lang="en-US" b="1" i="1" dirty="0" err="1" smtClean="0"/>
              <a:t>informations</a:t>
            </a:r>
            <a:r>
              <a:rPr lang="en-US" b="1" i="1" dirty="0" smtClean="0"/>
              <a:t>.</a:t>
            </a:r>
            <a:endParaRPr lang="fr-FR" b="1" i="1" dirty="0"/>
          </a:p>
        </p:txBody>
      </p:sp>
      <p:sp>
        <p:nvSpPr>
          <p:cNvPr id="11" name="Espace réservé du numéro de diapositive 10"/>
          <p:cNvSpPr>
            <a:spLocks noGrp="1"/>
          </p:cNvSpPr>
          <p:nvPr>
            <p:ph type="sldNum" sz="quarter" idx="12"/>
          </p:nvPr>
        </p:nvSpPr>
        <p:spPr/>
        <p:txBody>
          <a:bodyPr/>
          <a:lstStyle/>
          <a:p>
            <a:fld id="{1DB2E101-D775-4DCB-AB23-1DE4E9E416A3}" type="slidenum">
              <a:rPr lang="fr-FR" smtClean="0"/>
              <a:t>38</a:t>
            </a:fld>
            <a:endParaRPr lang="fr-FR"/>
          </a:p>
        </p:txBody>
      </p:sp>
      <p:sp>
        <p:nvSpPr>
          <p:cNvPr id="12" name="Espace réservé du pied de page 11"/>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36978412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350" y="1360170"/>
            <a:ext cx="10979763" cy="5276216"/>
          </a:xfrm>
        </p:spPr>
      </p:pic>
      <p:sp>
        <p:nvSpPr>
          <p:cNvPr id="6" name="ZoneTexte 5"/>
          <p:cNvSpPr txBox="1"/>
          <p:nvPr/>
        </p:nvSpPr>
        <p:spPr>
          <a:xfrm>
            <a:off x="514350" y="411480"/>
            <a:ext cx="10687050" cy="646331"/>
          </a:xfrm>
          <a:prstGeom prst="rect">
            <a:avLst/>
          </a:prstGeom>
          <a:noFill/>
        </p:spPr>
        <p:txBody>
          <a:bodyPr wrap="square" rtlCol="0">
            <a:spAutoFit/>
          </a:bodyPr>
          <a:lstStyle/>
          <a:p>
            <a:pPr marL="285750" indent="-285750">
              <a:buFont typeface="Wingdings" panose="05000000000000000000" pitchFamily="2" charset="2"/>
              <a:buChar char="Ø"/>
            </a:pPr>
            <a:r>
              <a:rPr lang="en-US" b="1" i="1" u="sng" dirty="0" smtClean="0"/>
              <a:t>Contact</a:t>
            </a:r>
          </a:p>
          <a:p>
            <a:r>
              <a:rPr lang="en-US" i="1" dirty="0"/>
              <a:t>	</a:t>
            </a:r>
            <a:r>
              <a:rPr lang="en-US" i="1" dirty="0" smtClean="0"/>
              <a:t>Pour plus </a:t>
            </a:r>
            <a:r>
              <a:rPr lang="en-US" i="1" dirty="0" err="1" smtClean="0"/>
              <a:t>d’informations</a:t>
            </a:r>
            <a:r>
              <a:rPr lang="en-US" i="1" dirty="0" smtClean="0"/>
              <a:t> vous </a:t>
            </a:r>
            <a:r>
              <a:rPr lang="en-US" i="1" dirty="0" err="1" smtClean="0"/>
              <a:t>pouvez</a:t>
            </a:r>
            <a:r>
              <a:rPr lang="en-US" i="1" dirty="0" smtClean="0"/>
              <a:t> nous </a:t>
            </a:r>
            <a:r>
              <a:rPr lang="en-US" i="1" dirty="0" err="1" smtClean="0"/>
              <a:t>contactez</a:t>
            </a:r>
            <a:r>
              <a:rPr lang="en-US" i="1" dirty="0" smtClean="0"/>
              <a:t> via </a:t>
            </a:r>
            <a:r>
              <a:rPr lang="en-US" i="1" dirty="0" err="1" smtClean="0"/>
              <a:t>cette</a:t>
            </a:r>
            <a:r>
              <a:rPr lang="en-US" i="1" dirty="0" smtClean="0"/>
              <a:t> </a:t>
            </a:r>
            <a:r>
              <a:rPr lang="en-US" i="1" dirty="0" err="1" smtClean="0"/>
              <a:t>formulaire</a:t>
            </a:r>
            <a:r>
              <a:rPr lang="en-US" i="1" dirty="0" smtClean="0"/>
              <a:t> ci </a:t>
            </a:r>
            <a:r>
              <a:rPr lang="en-US" i="1" dirty="0" err="1" smtClean="0"/>
              <a:t>dessous</a:t>
            </a:r>
            <a:endParaRPr lang="fr-FR" i="1" dirty="0"/>
          </a:p>
        </p:txBody>
      </p:sp>
      <p:sp>
        <p:nvSpPr>
          <p:cNvPr id="8" name="Espace réservé du numéro de diapositive 7"/>
          <p:cNvSpPr>
            <a:spLocks noGrp="1"/>
          </p:cNvSpPr>
          <p:nvPr>
            <p:ph type="sldNum" sz="quarter" idx="12"/>
          </p:nvPr>
        </p:nvSpPr>
        <p:spPr/>
        <p:txBody>
          <a:bodyPr/>
          <a:lstStyle/>
          <a:p>
            <a:fld id="{1DB2E101-D775-4DCB-AB23-1DE4E9E416A3}" type="slidenum">
              <a:rPr lang="fr-FR" smtClean="0"/>
              <a:t>39</a:t>
            </a:fld>
            <a:endParaRPr lang="fr-FR"/>
          </a:p>
        </p:txBody>
      </p:sp>
      <p:sp>
        <p:nvSpPr>
          <p:cNvPr id="9" name="Espace réservé du pied de page 8"/>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4026887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267921"/>
          </a:xfrm>
        </p:spPr>
        <p:txBody>
          <a:bodyPr>
            <a:noAutofit/>
          </a:bodyPr>
          <a:lstStyle/>
          <a:p>
            <a:pPr algn="ctr"/>
            <a:r>
              <a:rPr lang="fr-FR" sz="1800" b="1" u="sng" dirty="0" smtClean="0"/>
              <a:t>INTRODUCTION GENERALE</a:t>
            </a:r>
            <a:endParaRPr lang="fr-FR" sz="1800" b="1" u="sng" dirty="0"/>
          </a:p>
        </p:txBody>
      </p:sp>
      <p:sp>
        <p:nvSpPr>
          <p:cNvPr id="3" name="Espace réservé du contenu 2"/>
          <p:cNvSpPr>
            <a:spLocks noGrp="1"/>
          </p:cNvSpPr>
          <p:nvPr>
            <p:ph idx="1"/>
          </p:nvPr>
        </p:nvSpPr>
        <p:spPr>
          <a:xfrm>
            <a:off x="838200" y="855784"/>
            <a:ext cx="10515600" cy="5636455"/>
          </a:xfrm>
        </p:spPr>
        <p:txBody>
          <a:bodyPr numCol="1" anchor="t">
            <a:normAutofit fontScale="25000" lnSpcReduction="20000"/>
          </a:bodyPr>
          <a:lstStyle/>
          <a:p>
            <a:pPr marL="0" indent="0">
              <a:buNone/>
            </a:pPr>
            <a:r>
              <a:rPr lang="fr-FR" b="1" dirty="0"/>
              <a:t/>
            </a:r>
            <a:br>
              <a:rPr lang="fr-FR" b="1" dirty="0"/>
            </a:br>
            <a:r>
              <a:rPr lang="fr-FR" sz="7200" dirty="0" smtClean="0"/>
              <a:t>Accueillir </a:t>
            </a:r>
            <a:r>
              <a:rPr lang="fr-FR" sz="7200" dirty="0"/>
              <a:t>plus : plus de </a:t>
            </a:r>
            <a:r>
              <a:rPr lang="fr-FR" sz="7200" dirty="0" smtClean="0"/>
              <a:t>personnels, </a:t>
            </a:r>
            <a:r>
              <a:rPr lang="fr-FR" sz="7200" dirty="0"/>
              <a:t>plus vite, plus efficacement, mais avec moins : moins </a:t>
            </a:r>
            <a:r>
              <a:rPr lang="fr-FR" sz="7200" dirty="0" smtClean="0"/>
              <a:t>de ressources</a:t>
            </a:r>
            <a:r>
              <a:rPr lang="fr-FR" sz="7200" dirty="0"/>
              <a:t>, de </a:t>
            </a:r>
            <a:r>
              <a:rPr lang="fr-FR" sz="7200" dirty="0" smtClean="0"/>
              <a:t>personnels, </a:t>
            </a:r>
            <a:r>
              <a:rPr lang="fr-FR" sz="7200" dirty="0"/>
              <a:t>de budget ; voilà le challenge auquel se trouve confronté </a:t>
            </a:r>
            <a:r>
              <a:rPr lang="fr-FR" sz="7200" dirty="0" smtClean="0"/>
              <a:t>aujourd’hui le </a:t>
            </a:r>
            <a:r>
              <a:rPr lang="fr-FR" sz="7200" dirty="0"/>
              <a:t>monde de </a:t>
            </a:r>
            <a:r>
              <a:rPr lang="fr-FR" sz="7200" dirty="0" smtClean="0"/>
              <a:t>l’enseignement en </a:t>
            </a:r>
            <a:r>
              <a:rPr lang="fr-FR" sz="7200" dirty="0"/>
              <a:t>général, celui </a:t>
            </a:r>
            <a:r>
              <a:rPr lang="fr-FR" sz="7200" dirty="0" smtClean="0"/>
              <a:t>d’un institut en </a:t>
            </a:r>
            <a:r>
              <a:rPr lang="fr-FR" sz="7200" dirty="0"/>
              <a:t>particulier </a:t>
            </a:r>
            <a:r>
              <a:rPr lang="fr-FR" sz="7200" dirty="0" smtClean="0"/>
              <a:t>!</a:t>
            </a:r>
          </a:p>
          <a:p>
            <a:pPr marL="0" indent="0">
              <a:buNone/>
            </a:pPr>
            <a:r>
              <a:rPr lang="fr-FR" sz="7200" dirty="0"/>
              <a:t/>
            </a:r>
            <a:br>
              <a:rPr lang="fr-FR" sz="7200" dirty="0"/>
            </a:br>
            <a:r>
              <a:rPr lang="fr-FR" sz="7200" dirty="0"/>
              <a:t>Pour résoudre ce casse-tête, les </a:t>
            </a:r>
            <a:r>
              <a:rPr lang="fr-FR" sz="7200" dirty="0" smtClean="0"/>
              <a:t>administrations </a:t>
            </a:r>
            <a:r>
              <a:rPr lang="fr-FR" sz="7200" dirty="0"/>
              <a:t>doivent avoir une approche globale </a:t>
            </a:r>
            <a:r>
              <a:rPr lang="fr-FR" sz="7200" dirty="0" smtClean="0"/>
              <a:t>de l’information du personnels </a:t>
            </a:r>
            <a:r>
              <a:rPr lang="fr-FR" sz="7200" dirty="0"/>
              <a:t>qui se présente à </a:t>
            </a:r>
            <a:r>
              <a:rPr lang="fr-FR" sz="7200" dirty="0" smtClean="0"/>
              <a:t>l’</a:t>
            </a:r>
            <a:r>
              <a:rPr lang="fr-FR" sz="7200" b="1" dirty="0" smtClean="0"/>
              <a:t>ISEP</a:t>
            </a:r>
            <a:r>
              <a:rPr lang="fr-FR" sz="7200" dirty="0" smtClean="0"/>
              <a:t>, </a:t>
            </a:r>
            <a:r>
              <a:rPr lang="fr-FR" sz="7200" dirty="0"/>
              <a:t>d’y mettre en parallèle les </a:t>
            </a:r>
            <a:r>
              <a:rPr lang="fr-FR" sz="7200" dirty="0" smtClean="0"/>
              <a:t>innovations technologiques</a:t>
            </a:r>
            <a:r>
              <a:rPr lang="fr-FR" sz="7200" dirty="0"/>
              <a:t>, afin de </a:t>
            </a:r>
            <a:r>
              <a:rPr lang="fr-FR" sz="7200" dirty="0" smtClean="0"/>
              <a:t>proposer</a:t>
            </a:r>
          </a:p>
          <a:p>
            <a:pPr marL="0" indent="0">
              <a:buNone/>
            </a:pPr>
            <a:r>
              <a:rPr lang="fr-FR" sz="7200" dirty="0" smtClean="0"/>
              <a:t>de </a:t>
            </a:r>
            <a:r>
              <a:rPr lang="fr-FR" sz="7200" dirty="0"/>
              <a:t>nouveaux modèles de prise en charge qui permettront </a:t>
            </a:r>
            <a:r>
              <a:rPr lang="fr-FR" sz="7200" dirty="0" smtClean="0"/>
              <a:t>de solutionner </a:t>
            </a:r>
            <a:r>
              <a:rPr lang="fr-FR" sz="7200" dirty="0"/>
              <a:t>le challenge mentionné en haut</a:t>
            </a:r>
            <a:r>
              <a:rPr lang="fr-FR" sz="7200" dirty="0" smtClean="0"/>
              <a:t>.</a:t>
            </a:r>
          </a:p>
          <a:p>
            <a:pPr marL="0" indent="0">
              <a:buNone/>
            </a:pPr>
            <a:r>
              <a:rPr lang="fr-FR" sz="7200" dirty="0"/>
              <a:t/>
            </a:r>
            <a:br>
              <a:rPr lang="fr-FR" sz="7200" dirty="0"/>
            </a:br>
            <a:r>
              <a:rPr lang="fr-FR" sz="7200" dirty="0"/>
              <a:t>Le monde connaît une avance technologique considérable dans tous les secteurs qui </a:t>
            </a:r>
            <a:r>
              <a:rPr lang="fr-FR" sz="7200" dirty="0" smtClean="0"/>
              <a:t>étudie les techniques</a:t>
            </a:r>
          </a:p>
          <a:p>
            <a:pPr marL="0" indent="0">
              <a:buNone/>
            </a:pPr>
            <a:r>
              <a:rPr lang="fr-FR" sz="7200" dirty="0" smtClean="0"/>
              <a:t>du </a:t>
            </a:r>
            <a:r>
              <a:rPr lang="fr-FR" sz="7200" dirty="0"/>
              <a:t>traitement automatique de l'information de l'entreprise et </a:t>
            </a:r>
            <a:r>
              <a:rPr lang="fr-FR" sz="7200" dirty="0" smtClean="0"/>
              <a:t>d'autres établissements</a:t>
            </a:r>
            <a:r>
              <a:rPr lang="fr-FR" sz="7200" dirty="0"/>
              <a:t>. L’informatisation est donc le phénomène le plus important de notre époque</a:t>
            </a:r>
            <a:r>
              <a:rPr lang="fr-FR" sz="7200" dirty="0" smtClean="0"/>
              <a:t>.</a:t>
            </a:r>
          </a:p>
          <a:p>
            <a:pPr marL="0" indent="0">
              <a:buNone/>
            </a:pPr>
            <a:r>
              <a:rPr lang="fr-FR" sz="7200" dirty="0"/>
              <a:t/>
            </a:r>
            <a:br>
              <a:rPr lang="fr-FR" sz="7200" dirty="0"/>
            </a:br>
            <a:r>
              <a:rPr lang="fr-FR" sz="7200" dirty="0"/>
              <a:t>Elle s’immisce maintenant dans la plupart des objets de la vie courantes et ce, que ce soit </a:t>
            </a:r>
            <a:r>
              <a:rPr lang="fr-FR" sz="7200" dirty="0" smtClean="0"/>
              <a:t>dans l’objet </a:t>
            </a:r>
            <a:r>
              <a:rPr lang="fr-FR" sz="7200" dirty="0"/>
              <a:t>proprement dit, ou bien dans le processus de conception ou de fabrication de cet objet</a:t>
            </a:r>
            <a:r>
              <a:rPr lang="fr-FR" sz="7200" dirty="0" smtClean="0"/>
              <a:t>.</a:t>
            </a:r>
            <a:r>
              <a:rPr lang="fr-FR" sz="7200" dirty="0"/>
              <a:t/>
            </a:r>
            <a:br>
              <a:rPr lang="fr-FR" sz="7200" dirty="0"/>
            </a:br>
            <a:r>
              <a:rPr lang="fr-FR" sz="7200" dirty="0"/>
              <a:t>Le système de prise de rendez-vous </a:t>
            </a:r>
            <a:r>
              <a:rPr lang="fr-FR" sz="7200" dirty="0" smtClean="0"/>
              <a:t>est </a:t>
            </a:r>
            <a:r>
              <a:rPr lang="fr-FR" sz="7200" dirty="0"/>
              <a:t>l’une des applications </a:t>
            </a:r>
            <a:r>
              <a:rPr lang="fr-FR" sz="7200" dirty="0" smtClean="0"/>
              <a:t>qui </a:t>
            </a:r>
            <a:r>
              <a:rPr lang="fr-FR" sz="7200" dirty="0"/>
              <a:t>gagnent en popularité</a:t>
            </a:r>
            <a:r>
              <a:rPr lang="fr-FR" sz="7200" dirty="0" smtClean="0"/>
              <a:t>.</a:t>
            </a:r>
          </a:p>
          <a:p>
            <a:pPr marL="0" indent="0">
              <a:buNone/>
            </a:pPr>
            <a:r>
              <a:rPr lang="fr-FR" sz="7200" dirty="0" smtClean="0"/>
              <a:t>Le </a:t>
            </a:r>
            <a:r>
              <a:rPr lang="fr-FR" sz="7200" dirty="0"/>
              <a:t>système permettra notamment à un </a:t>
            </a:r>
            <a:r>
              <a:rPr lang="fr-FR" sz="7200" dirty="0" err="1" smtClean="0"/>
              <a:t>secré</a:t>
            </a:r>
            <a:r>
              <a:rPr lang="en-US" sz="7200" dirty="0" err="1" smtClean="0"/>
              <a:t>taire</a:t>
            </a:r>
            <a:r>
              <a:rPr lang="fr-FR" sz="7200" dirty="0" smtClean="0"/>
              <a:t>, </a:t>
            </a:r>
            <a:r>
              <a:rPr lang="fr-FR" sz="7200" dirty="0"/>
              <a:t>qu’il </a:t>
            </a:r>
            <a:r>
              <a:rPr lang="fr-FR" sz="7200" dirty="0" smtClean="0"/>
              <a:t>utilise ou </a:t>
            </a:r>
            <a:r>
              <a:rPr lang="fr-FR" sz="7200" dirty="0"/>
              <a:t>non un logiciel de gestion d’agenda, </a:t>
            </a:r>
            <a:endParaRPr lang="fr-FR" sz="7200" dirty="0" smtClean="0"/>
          </a:p>
          <a:p>
            <a:pPr marL="0" indent="0">
              <a:buNone/>
            </a:pPr>
            <a:r>
              <a:rPr lang="fr-FR" sz="7200" dirty="0" smtClean="0"/>
              <a:t>d’offrir </a:t>
            </a:r>
            <a:r>
              <a:rPr lang="fr-FR" sz="7200" dirty="0"/>
              <a:t>des plages de rendez-vous à ses </a:t>
            </a:r>
            <a:r>
              <a:rPr lang="fr-FR" sz="7200" dirty="0" smtClean="0"/>
              <a:t>personnels ou, s’il </a:t>
            </a:r>
            <a:r>
              <a:rPr lang="fr-FR" sz="7200" dirty="0"/>
              <a:t>le souhaite, à toute </a:t>
            </a:r>
            <a:r>
              <a:rPr lang="fr-FR" sz="7200" dirty="0" smtClean="0"/>
              <a:t>autres agents de l’</a:t>
            </a:r>
            <a:r>
              <a:rPr lang="fr-FR" sz="7200" dirty="0"/>
              <a:t>é</a:t>
            </a:r>
            <a:r>
              <a:rPr lang="fr-FR" sz="7200" dirty="0" smtClean="0"/>
              <a:t>tablissement, </a:t>
            </a:r>
            <a:r>
              <a:rPr lang="fr-FR" sz="7200" dirty="0"/>
              <a:t>et ce, dans </a:t>
            </a:r>
            <a:r>
              <a:rPr lang="fr-FR" sz="7200" dirty="0" smtClean="0"/>
              <a:t>l’</a:t>
            </a:r>
            <a:r>
              <a:rPr lang="fr-FR" sz="7200" dirty="0"/>
              <a:t>é</a:t>
            </a:r>
            <a:r>
              <a:rPr lang="fr-FR" sz="7200" dirty="0" smtClean="0"/>
              <a:t>tablissement où </a:t>
            </a:r>
            <a:r>
              <a:rPr lang="fr-FR" sz="7200" dirty="0"/>
              <a:t>il pratique</a:t>
            </a:r>
            <a:r>
              <a:rPr lang="fr-FR" sz="7200" dirty="0" smtClean="0"/>
              <a:t>.</a:t>
            </a:r>
          </a:p>
          <a:p>
            <a:pPr marL="0" indent="0">
              <a:buNone/>
            </a:pPr>
            <a:r>
              <a:rPr lang="fr-FR" sz="7200" dirty="0"/>
              <a:t/>
            </a:r>
            <a:br>
              <a:rPr lang="fr-FR" sz="7200" dirty="0"/>
            </a:br>
            <a:r>
              <a:rPr lang="fr-FR" sz="7200" dirty="0"/>
              <a:t>De plus l’Internet aujourd’hui occupe une place de choix dans la vie de tous les jours à</a:t>
            </a:r>
            <a:br>
              <a:rPr lang="fr-FR" sz="7200" dirty="0"/>
            </a:br>
            <a:r>
              <a:rPr lang="fr-FR" sz="7200" dirty="0"/>
              <a:t>travers ses multiples services et plus particulièrement son gain de temps. On a tenu compte de</a:t>
            </a:r>
            <a:br>
              <a:rPr lang="fr-FR" sz="7200" dirty="0"/>
            </a:br>
            <a:r>
              <a:rPr lang="fr-FR" sz="7200" dirty="0"/>
              <a:t>cette innovation et de tous ces opportunités qu’elles présentent tel que la création d’un site</a:t>
            </a:r>
            <a:br>
              <a:rPr lang="fr-FR" sz="7200" dirty="0"/>
            </a:br>
            <a:r>
              <a:rPr lang="fr-FR" sz="7200" dirty="0"/>
              <a:t>web dynamique qu’on l’en a opté pour notre projet </a:t>
            </a:r>
            <a:r>
              <a:rPr lang="fr-FR" sz="7200" dirty="0" smtClean="0"/>
              <a:t>tr</a:t>
            </a:r>
            <a:r>
              <a:rPr lang="en-US" sz="7200" dirty="0" err="1" smtClean="0"/>
              <a:t>ansversal</a:t>
            </a:r>
            <a:r>
              <a:rPr lang="fr-FR" sz="7200" dirty="0" smtClean="0"/>
              <a:t>.</a:t>
            </a:r>
          </a:p>
          <a:p>
            <a:pPr marL="0" indent="0">
              <a:buNone/>
            </a:pPr>
            <a:r>
              <a:rPr lang="fr-FR" sz="7200" dirty="0"/>
              <a:t/>
            </a:r>
            <a:br>
              <a:rPr lang="fr-FR" sz="7200" dirty="0"/>
            </a:br>
            <a:r>
              <a:rPr lang="fr-FR" sz="5000" dirty="0" smtClean="0"/>
              <a:t/>
            </a:r>
            <a:br>
              <a:rPr lang="fr-FR" sz="5000" dirty="0" smtClean="0"/>
            </a:br>
            <a:endParaRPr lang="fr-FR" sz="5000" dirty="0"/>
          </a:p>
        </p:txBody>
      </p:sp>
      <p:sp>
        <p:nvSpPr>
          <p:cNvPr id="7" name="Espace réservé du numéro de diapositive 6"/>
          <p:cNvSpPr>
            <a:spLocks noGrp="1"/>
          </p:cNvSpPr>
          <p:nvPr>
            <p:ph type="sldNum" sz="quarter" idx="12"/>
          </p:nvPr>
        </p:nvSpPr>
        <p:spPr/>
        <p:txBody>
          <a:bodyPr/>
          <a:lstStyle/>
          <a:p>
            <a:fld id="{1DB2E101-D775-4DCB-AB23-1DE4E9E416A3}" type="slidenum">
              <a:rPr lang="fr-FR" smtClean="0"/>
              <a:t>4</a:t>
            </a:fld>
            <a:endParaRPr lang="fr-FR"/>
          </a:p>
        </p:txBody>
      </p:sp>
      <p:sp>
        <p:nvSpPr>
          <p:cNvPr id="8" name="Espace réservé du pied de page 7"/>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21528657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03910" y="442595"/>
            <a:ext cx="10515600" cy="4351338"/>
          </a:xfrm>
        </p:spPr>
        <p:txBody>
          <a:bodyPr/>
          <a:lstStyle/>
          <a:p>
            <a:pPr marL="0" indent="0" algn="ctr">
              <a:lnSpc>
                <a:spcPct val="100000"/>
              </a:lnSpc>
              <a:buNone/>
            </a:pPr>
            <a:r>
              <a:rPr lang="fr-FR" b="1" i="1" u="sng" dirty="0" smtClean="0"/>
              <a:t>Conclusion</a:t>
            </a:r>
          </a:p>
          <a:p>
            <a:pPr marL="0" indent="0">
              <a:lnSpc>
                <a:spcPct val="100000"/>
              </a:lnSpc>
              <a:buNone/>
            </a:pPr>
            <a:r>
              <a:rPr lang="fr-FR" b="1" dirty="0"/>
              <a:t/>
            </a:r>
            <a:br>
              <a:rPr lang="fr-FR" b="1" dirty="0"/>
            </a:br>
            <a:r>
              <a:rPr lang="fr-FR" dirty="0"/>
              <a:t>Dans ce chapitre, nous avons fait la réalisation de notre projet </a:t>
            </a:r>
            <a:r>
              <a:rPr lang="fr-FR" b="1" dirty="0"/>
              <a:t>Gestion Rendez-Vous </a:t>
            </a:r>
            <a:r>
              <a:rPr lang="fr-FR" dirty="0" smtClean="0"/>
              <a:t>. </a:t>
            </a:r>
            <a:r>
              <a:rPr lang="fr-FR" dirty="0"/>
              <a:t>Nous </a:t>
            </a:r>
            <a:r>
              <a:rPr lang="fr-FR" dirty="0" smtClean="0"/>
              <a:t>avons justifié </a:t>
            </a:r>
            <a:r>
              <a:rPr lang="fr-FR" dirty="0"/>
              <a:t>notre choix de langage et d’outils de développement. Nous avons aussi donné tous les</a:t>
            </a:r>
            <a:br>
              <a:rPr lang="fr-FR" dirty="0"/>
            </a:br>
            <a:r>
              <a:rPr lang="fr-FR" dirty="0"/>
              <a:t>écrans qui constituent notre site web. Nous avons essayé d’optimiser notre application </a:t>
            </a:r>
            <a:r>
              <a:rPr lang="fr-FR" dirty="0" smtClean="0"/>
              <a:t>pour répondre </a:t>
            </a:r>
            <a:r>
              <a:rPr lang="fr-FR" dirty="0"/>
              <a:t>aux besoins de l’utilisateur.</a:t>
            </a:r>
            <a:r>
              <a:rPr lang="fr-FR" dirty="0" smtClean="0"/>
              <a:t> </a:t>
            </a:r>
            <a:br>
              <a:rPr lang="fr-FR" dirty="0" smtClean="0"/>
            </a:br>
            <a:endParaRPr lang="fr-FR"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40</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38293038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6770" y="1322705"/>
            <a:ext cx="10515600" cy="4351338"/>
          </a:xfrm>
        </p:spPr>
        <p:txBody>
          <a:bodyPr/>
          <a:lstStyle/>
          <a:p>
            <a:pPr marL="0" indent="0" algn="ctr">
              <a:buNone/>
            </a:pPr>
            <a:endParaRPr lang="fr-FR" dirty="0" smtClean="0"/>
          </a:p>
          <a:p>
            <a:pPr marL="0" indent="0" algn="ctr">
              <a:lnSpc>
                <a:spcPct val="150000"/>
              </a:lnSpc>
              <a:buNone/>
            </a:pPr>
            <a:endParaRPr lang="en-US" b="1" dirty="0" smtClean="0"/>
          </a:p>
          <a:p>
            <a:pPr marL="0" indent="0" algn="ctr">
              <a:lnSpc>
                <a:spcPct val="150000"/>
              </a:lnSpc>
              <a:buNone/>
            </a:pPr>
            <a:r>
              <a:rPr lang="en-US" b="1" dirty="0" smtClean="0"/>
              <a:t>Conclusions &amp; perspectives</a:t>
            </a:r>
            <a:endParaRPr lang="fr-FR" b="1" dirty="0"/>
          </a:p>
        </p:txBody>
      </p:sp>
      <p:sp>
        <p:nvSpPr>
          <p:cNvPr id="4" name="Espace réservé du numéro de diapositive 3"/>
          <p:cNvSpPr>
            <a:spLocks noGrp="1"/>
          </p:cNvSpPr>
          <p:nvPr>
            <p:ph type="sldNum" sz="quarter" idx="12"/>
          </p:nvPr>
        </p:nvSpPr>
        <p:spPr/>
        <p:txBody>
          <a:bodyPr/>
          <a:lstStyle/>
          <a:p>
            <a:fld id="{1DB2E101-D775-4DCB-AB23-1DE4E9E416A3}" type="slidenum">
              <a:rPr lang="fr-FR" smtClean="0"/>
              <a:t>41</a:t>
            </a:fld>
            <a:endParaRPr lang="fr-FR"/>
          </a:p>
        </p:txBody>
      </p:sp>
      <p:sp>
        <p:nvSpPr>
          <p:cNvPr id="5" name="Espace réservé du pied de page 4"/>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540824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05740" y="171450"/>
            <a:ext cx="11830050" cy="6595110"/>
          </a:xfrm>
        </p:spPr>
        <p:txBody>
          <a:bodyPr>
            <a:normAutofit fontScale="77500" lnSpcReduction="20000"/>
          </a:bodyPr>
          <a:lstStyle/>
          <a:p>
            <a:pPr>
              <a:buFont typeface="Wingdings" panose="05000000000000000000" pitchFamily="2" charset="2"/>
              <a:buChar char="v"/>
            </a:pPr>
            <a:r>
              <a:rPr lang="fr-FR" dirty="0"/>
              <a:t>Gérer efficacement les rendez-vous </a:t>
            </a:r>
            <a:r>
              <a:rPr lang="fr-FR" dirty="0" smtClean="0"/>
              <a:t>d’un é</a:t>
            </a:r>
            <a:r>
              <a:rPr lang="en-US" dirty="0" smtClean="0"/>
              <a:t>tablissement </a:t>
            </a:r>
            <a:r>
              <a:rPr lang="fr-FR" dirty="0" smtClean="0"/>
              <a:t>est </a:t>
            </a:r>
            <a:r>
              <a:rPr lang="fr-FR" dirty="0"/>
              <a:t>un défi au quotidien car cela requiert un</a:t>
            </a:r>
            <a:br>
              <a:rPr lang="fr-FR" dirty="0"/>
            </a:br>
            <a:r>
              <a:rPr lang="fr-FR" dirty="0"/>
              <a:t>équilibre permanent entre la gestion du personnel, le respect de la réglementation, la gestion des</a:t>
            </a:r>
            <a:br>
              <a:rPr lang="fr-FR" dirty="0"/>
            </a:br>
            <a:r>
              <a:rPr lang="fr-FR" dirty="0"/>
              <a:t>coûts opérationnels et le maintien de la satisfaction des </a:t>
            </a:r>
            <a:r>
              <a:rPr lang="fr-FR" dirty="0" smtClean="0"/>
              <a:t>visiteurs. </a:t>
            </a:r>
            <a:r>
              <a:rPr lang="fr-FR" dirty="0"/>
              <a:t>Voilà pourquoi plusieurs</a:t>
            </a:r>
            <a:br>
              <a:rPr lang="fr-FR" dirty="0"/>
            </a:br>
            <a:r>
              <a:rPr lang="fr-FR" dirty="0" smtClean="0"/>
              <a:t>é</a:t>
            </a:r>
            <a:r>
              <a:rPr lang="en-US" dirty="0" smtClean="0"/>
              <a:t>tablissement</a:t>
            </a:r>
            <a:r>
              <a:rPr lang="fr-FR" dirty="0" smtClean="0"/>
              <a:t> </a:t>
            </a:r>
            <a:r>
              <a:rPr lang="fr-FR" dirty="0"/>
              <a:t>optent pour l’intégration des technologies pour optimiser leur fonctionnement et </a:t>
            </a:r>
            <a:r>
              <a:rPr lang="fr-FR" dirty="0" smtClean="0"/>
              <a:t>fournir un </a:t>
            </a:r>
            <a:r>
              <a:rPr lang="fr-FR" dirty="0"/>
              <a:t>meilleur accès à leurs </a:t>
            </a:r>
            <a:r>
              <a:rPr lang="fr-FR" dirty="0" smtClean="0"/>
              <a:t>visiteurs.</a:t>
            </a:r>
          </a:p>
          <a:p>
            <a:pPr>
              <a:buFont typeface="Wingdings" panose="05000000000000000000" pitchFamily="2" charset="2"/>
              <a:buChar char="v"/>
            </a:pPr>
            <a:r>
              <a:rPr lang="fr-FR" dirty="0" smtClean="0"/>
              <a:t>Notre </a:t>
            </a:r>
            <a:r>
              <a:rPr lang="fr-FR" dirty="0"/>
              <a:t>Projet porte sur l'organisation et l'automatisation de la prise d’un rendez-vous en ligne,</a:t>
            </a:r>
            <a:br>
              <a:rPr lang="fr-FR" dirty="0"/>
            </a:br>
            <a:r>
              <a:rPr lang="fr-FR" dirty="0"/>
              <a:t>afin d'augmenter la fiabilité, l'efficacité de l'effort humain et de faciliter les tâches pénibles au</a:t>
            </a:r>
            <a:br>
              <a:rPr lang="fr-FR" dirty="0"/>
            </a:br>
            <a:r>
              <a:rPr lang="fr-FR" dirty="0"/>
              <a:t>sein d’un organisme ; en le déroulant sur une plateforme d’un site web dynamique</a:t>
            </a:r>
            <a:r>
              <a:rPr lang="fr-FR" dirty="0" smtClean="0"/>
              <a:t>.</a:t>
            </a:r>
          </a:p>
          <a:p>
            <a:pPr>
              <a:buFont typeface="Wingdings" panose="05000000000000000000" pitchFamily="2" charset="2"/>
              <a:buChar char="v"/>
            </a:pPr>
            <a:r>
              <a:rPr lang="fr-FR" dirty="0" smtClean="0"/>
              <a:t>Le </a:t>
            </a:r>
            <a:r>
              <a:rPr lang="fr-FR" dirty="0"/>
              <a:t>but principal de ce projet se base sur l’optimisation du temps ainsi vos </a:t>
            </a:r>
            <a:r>
              <a:rPr lang="fr-FR" dirty="0" smtClean="0"/>
              <a:t>utilisateurs </a:t>
            </a:r>
            <a:r>
              <a:rPr lang="fr-FR" dirty="0"/>
              <a:t>n’ont plus</a:t>
            </a:r>
            <a:br>
              <a:rPr lang="fr-FR" dirty="0"/>
            </a:br>
            <a:r>
              <a:rPr lang="fr-FR" dirty="0"/>
              <a:t>besoin d’attendre l’ouverture de votre </a:t>
            </a:r>
            <a:r>
              <a:rPr lang="fr-FR" dirty="0" smtClean="0"/>
              <a:t>é</a:t>
            </a:r>
            <a:r>
              <a:rPr lang="en-US" dirty="0" smtClean="0"/>
              <a:t>tablissement</a:t>
            </a:r>
            <a:r>
              <a:rPr lang="fr-FR" dirty="0" smtClean="0"/>
              <a:t> </a:t>
            </a:r>
            <a:r>
              <a:rPr lang="fr-FR" dirty="0"/>
              <a:t>pour prendre un rendez-vous. Vous les libérez de</a:t>
            </a:r>
            <a:br>
              <a:rPr lang="fr-FR" dirty="0"/>
            </a:br>
            <a:r>
              <a:rPr lang="fr-FR" dirty="0"/>
              <a:t>leurs contraintes professionnelles et familiales, d’où une simplicité de la charge quotidienne</a:t>
            </a:r>
            <a:r>
              <a:rPr lang="fr-FR" dirty="0" smtClean="0"/>
              <a:t>.</a:t>
            </a:r>
          </a:p>
          <a:p>
            <a:pPr>
              <a:buFont typeface="Wingdings" panose="05000000000000000000" pitchFamily="2" charset="2"/>
              <a:buChar char="v"/>
            </a:pPr>
            <a:r>
              <a:rPr lang="fr-FR" dirty="0" smtClean="0"/>
              <a:t>Ce </a:t>
            </a:r>
            <a:r>
              <a:rPr lang="fr-FR" dirty="0"/>
              <a:t>projet nous a permis d'avoir une approche complète du développement d’un site web et</a:t>
            </a:r>
            <a:br>
              <a:rPr lang="fr-FR" dirty="0"/>
            </a:br>
            <a:r>
              <a:rPr lang="fr-FR" dirty="0"/>
              <a:t>une bonne initiation au cycle complet du développement d’un site web, de la conception à la</a:t>
            </a:r>
            <a:br>
              <a:rPr lang="fr-FR" dirty="0"/>
            </a:br>
            <a:r>
              <a:rPr lang="fr-FR" dirty="0"/>
              <a:t>validation en passant par les différentes étapes incrémentales de codage et de tests et nous a</a:t>
            </a:r>
            <a:br>
              <a:rPr lang="fr-FR" dirty="0"/>
            </a:br>
            <a:r>
              <a:rPr lang="fr-FR" dirty="0"/>
              <a:t>appris aussi à concevoir une base de données complète</a:t>
            </a:r>
            <a:r>
              <a:rPr lang="fr-FR" dirty="0" smtClean="0"/>
              <a:t>.</a:t>
            </a:r>
          </a:p>
          <a:p>
            <a:pPr>
              <a:buFont typeface="Wingdings" panose="05000000000000000000" pitchFamily="2" charset="2"/>
              <a:buChar char="v"/>
            </a:pPr>
            <a:r>
              <a:rPr lang="fr-FR" dirty="0" smtClean="0"/>
              <a:t>Nous </a:t>
            </a:r>
            <a:r>
              <a:rPr lang="fr-FR" dirty="0"/>
              <a:t>avons appliqué au maximum possible les règles de bases permettant d'avoir une</a:t>
            </a:r>
            <a:br>
              <a:rPr lang="fr-FR" dirty="0"/>
            </a:br>
            <a:r>
              <a:rPr lang="fr-FR" dirty="0"/>
              <a:t>application performante. Nous avons utilisé UML pour modéliser le système et le langage PHP</a:t>
            </a:r>
            <a:br>
              <a:rPr lang="fr-FR" dirty="0"/>
            </a:br>
            <a:r>
              <a:rPr lang="fr-FR" dirty="0"/>
              <a:t>pour implémenter notre application</a:t>
            </a:r>
            <a:r>
              <a:rPr lang="fr-FR" dirty="0" smtClean="0"/>
              <a:t>.</a:t>
            </a:r>
          </a:p>
          <a:p>
            <a:pPr>
              <a:buFont typeface="Wingdings" panose="05000000000000000000" pitchFamily="2" charset="2"/>
              <a:buChar char="v"/>
            </a:pPr>
            <a:r>
              <a:rPr lang="fr-FR" dirty="0" smtClean="0"/>
              <a:t>Le </a:t>
            </a:r>
            <a:r>
              <a:rPr lang="fr-FR" dirty="0"/>
              <a:t>site web </a:t>
            </a:r>
            <a:r>
              <a:rPr lang="fr-FR" b="1" dirty="0"/>
              <a:t>Gestion Rendez-Vous</a:t>
            </a:r>
            <a:r>
              <a:rPr lang="fr-FR" dirty="0" smtClean="0"/>
              <a:t> </a:t>
            </a:r>
            <a:r>
              <a:rPr lang="fr-FR" dirty="0"/>
              <a:t>ainsi construit fonctionne correctement et répond aux besoins</a:t>
            </a:r>
            <a:br>
              <a:rPr lang="fr-FR" dirty="0"/>
            </a:br>
            <a:r>
              <a:rPr lang="fr-FR" dirty="0"/>
              <a:t>énoncés, mais peut être amélioré, nous prévoyons de :</a:t>
            </a:r>
            <a:br>
              <a:rPr lang="fr-FR" dirty="0"/>
            </a:br>
            <a:r>
              <a:rPr lang="fr-FR" dirty="0"/>
              <a:t>- Développer le site </a:t>
            </a:r>
            <a:r>
              <a:rPr lang="fr-FR" b="1" dirty="0"/>
              <a:t>Gestion Rendez-Vous</a:t>
            </a:r>
            <a:r>
              <a:rPr lang="fr-FR" dirty="0" smtClean="0"/>
              <a:t> </a:t>
            </a:r>
            <a:r>
              <a:rPr lang="fr-FR" dirty="0"/>
              <a:t>pour gérer plusieurs </a:t>
            </a:r>
            <a:r>
              <a:rPr lang="fr-FR" dirty="0" smtClean="0"/>
              <a:t>é</a:t>
            </a:r>
            <a:r>
              <a:rPr lang="en-US" dirty="0" smtClean="0"/>
              <a:t>tablissement</a:t>
            </a:r>
            <a:r>
              <a:rPr lang="fr-FR" dirty="0"/>
              <a:t/>
            </a:r>
            <a:br>
              <a:rPr lang="fr-FR" dirty="0"/>
            </a:br>
            <a:r>
              <a:rPr lang="fr-FR" dirty="0"/>
              <a:t>- Rajouter d’autres déclencheurs pour automatiser encore plus les actions de réaffectation</a:t>
            </a:r>
            <a:br>
              <a:rPr lang="fr-FR" dirty="0"/>
            </a:br>
            <a:r>
              <a:rPr lang="fr-FR" dirty="0"/>
              <a:t>de rendez-vous en cas d’annulation</a:t>
            </a:r>
            <a:r>
              <a:rPr lang="fr-FR" dirty="0" smtClean="0"/>
              <a:t> </a:t>
            </a:r>
            <a:br>
              <a:rPr lang="fr-FR" dirty="0" smtClean="0"/>
            </a:br>
            <a:endParaRPr lang="fr-FR"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42</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16738629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500" y="285750"/>
            <a:ext cx="11018520" cy="5932170"/>
          </a:xfrm>
        </p:spPr>
        <p:txBody>
          <a:bodyPr>
            <a:normAutofit fontScale="47500" lnSpcReduction="20000"/>
          </a:bodyPr>
          <a:lstStyle/>
          <a:p>
            <a:pPr marL="0" indent="0" algn="ctr">
              <a:buNone/>
            </a:pPr>
            <a:endParaRPr lang="fr-FR" dirty="0" smtClean="0"/>
          </a:p>
          <a:p>
            <a:pPr marL="0" indent="0" algn="ctr">
              <a:buNone/>
            </a:pPr>
            <a:endParaRPr lang="fr-FR" dirty="0"/>
          </a:p>
          <a:p>
            <a:pPr marL="0" indent="0" algn="ctr">
              <a:lnSpc>
                <a:spcPct val="150000"/>
              </a:lnSpc>
              <a:buNone/>
            </a:pPr>
            <a:r>
              <a:rPr lang="fr-FR" sz="5800" b="1" i="1" u="sng" dirty="0"/>
              <a:t>Résumé </a:t>
            </a:r>
            <a:r>
              <a:rPr lang="fr-FR" sz="5800" b="1" i="1" u="sng" dirty="0" smtClean="0"/>
              <a:t>:</a:t>
            </a:r>
          </a:p>
          <a:p>
            <a:pPr marL="0" indent="0">
              <a:lnSpc>
                <a:spcPct val="150000"/>
              </a:lnSpc>
              <a:buNone/>
            </a:pPr>
            <a:r>
              <a:rPr lang="fr-FR" b="1" dirty="0"/>
              <a:t/>
            </a:r>
            <a:br>
              <a:rPr lang="fr-FR" b="1" dirty="0"/>
            </a:br>
            <a:r>
              <a:rPr lang="fr-FR" sz="3800" dirty="0"/>
              <a:t>A travers ce projet, nous avons réalisé un site web dynamique facile à s'intégrer dans</a:t>
            </a:r>
            <a:br>
              <a:rPr lang="fr-FR" sz="3800" dirty="0"/>
            </a:br>
            <a:r>
              <a:rPr lang="fr-FR" sz="3800" dirty="0"/>
              <a:t>l'environnement de travail </a:t>
            </a:r>
            <a:r>
              <a:rPr lang="fr-FR" sz="3800" dirty="0" smtClean="0"/>
              <a:t>d’un é</a:t>
            </a:r>
            <a:r>
              <a:rPr lang="en-US" sz="3800" dirty="0" smtClean="0"/>
              <a:t>tablissement</a:t>
            </a:r>
            <a:r>
              <a:rPr lang="fr-FR" sz="3800" dirty="0" smtClean="0"/>
              <a:t> L’application </a:t>
            </a:r>
            <a:r>
              <a:rPr lang="fr-FR" sz="3800" b="1" dirty="0" smtClean="0"/>
              <a:t>Gestion Rendez-Vous </a:t>
            </a:r>
            <a:r>
              <a:rPr lang="fr-FR" sz="3800" dirty="0"/>
              <a:t>se traduit par la mise en</a:t>
            </a:r>
            <a:br>
              <a:rPr lang="fr-FR" sz="3800" dirty="0"/>
            </a:br>
            <a:r>
              <a:rPr lang="fr-FR" sz="3800" dirty="0"/>
              <a:t>œuvre d’un système qui facilite la prise de rendez-vous en ligne. Notre système vise</a:t>
            </a:r>
            <a:br>
              <a:rPr lang="fr-FR" sz="3800" dirty="0"/>
            </a:br>
            <a:r>
              <a:rPr lang="fr-FR" sz="3800" dirty="0"/>
              <a:t>essentiellement à laisser libre l’accès du client pour prendre le rendez-vous à l’heure qui</a:t>
            </a:r>
            <a:br>
              <a:rPr lang="fr-FR" sz="3800" dirty="0"/>
            </a:br>
            <a:r>
              <a:rPr lang="fr-FR" sz="3800" dirty="0"/>
              <a:t>l’arrange et d’éliminer le temps d’attente des clients entre les rendez-vous. La modélisation du</a:t>
            </a:r>
            <a:br>
              <a:rPr lang="fr-FR" sz="3800" dirty="0"/>
            </a:br>
            <a:r>
              <a:rPr lang="fr-FR" sz="3800" dirty="0"/>
              <a:t>système a été faite par UML. Et la création par les langages HTML, PHP, CSS, à l’aide </a:t>
            </a:r>
            <a:r>
              <a:rPr lang="fr-FR" sz="3800" dirty="0" smtClean="0"/>
              <a:t>du serveur </a:t>
            </a:r>
            <a:r>
              <a:rPr lang="fr-FR" sz="3800" dirty="0"/>
              <a:t>local </a:t>
            </a:r>
            <a:r>
              <a:rPr lang="fr-FR" sz="3800" dirty="0" err="1"/>
              <a:t>Wampserver</a:t>
            </a:r>
            <a:r>
              <a:rPr lang="fr-FR" sz="3800" dirty="0" smtClean="0"/>
              <a:t>.</a:t>
            </a:r>
          </a:p>
          <a:p>
            <a:pPr marL="0" indent="0">
              <a:lnSpc>
                <a:spcPct val="150000"/>
              </a:lnSpc>
              <a:buNone/>
            </a:pPr>
            <a:r>
              <a:rPr lang="fr-FR" sz="3800" dirty="0"/>
              <a:t/>
            </a:r>
            <a:br>
              <a:rPr lang="fr-FR" sz="3800" dirty="0"/>
            </a:br>
            <a:r>
              <a:rPr lang="fr-FR" sz="3800" b="1" dirty="0"/>
              <a:t>Mots clés </a:t>
            </a:r>
            <a:r>
              <a:rPr lang="fr-FR" sz="3800" dirty="0"/>
              <a:t>: Rendez-vous, UML, HTML, PHP, CSS</a:t>
            </a:r>
            <a:r>
              <a:rPr lang="fr-FR" sz="3800" dirty="0" smtClean="0"/>
              <a:t> </a:t>
            </a:r>
            <a:r>
              <a:rPr lang="fr-FR" dirty="0" smtClean="0"/>
              <a:t/>
            </a:r>
            <a:br>
              <a:rPr lang="fr-FR" dirty="0" smtClean="0"/>
            </a:br>
            <a:endParaRPr lang="fr-FR" b="1" dirty="0"/>
          </a:p>
        </p:txBody>
      </p:sp>
      <p:sp>
        <p:nvSpPr>
          <p:cNvPr id="4" name="Espace réservé du numéro de diapositive 3"/>
          <p:cNvSpPr>
            <a:spLocks noGrp="1"/>
          </p:cNvSpPr>
          <p:nvPr>
            <p:ph type="sldNum" sz="quarter" idx="12"/>
          </p:nvPr>
        </p:nvSpPr>
        <p:spPr/>
        <p:txBody>
          <a:bodyPr/>
          <a:lstStyle/>
          <a:p>
            <a:fld id="{1DB2E101-D775-4DCB-AB23-1DE4E9E416A3}" type="slidenum">
              <a:rPr lang="fr-FR" smtClean="0"/>
              <a:t>43</a:t>
            </a:fld>
            <a:endParaRPr lang="fr-FR"/>
          </a:p>
        </p:txBody>
      </p:sp>
      <p:sp>
        <p:nvSpPr>
          <p:cNvPr id="5" name="Espace réservé du pied de page 4"/>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449754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267921"/>
          </a:xfrm>
        </p:spPr>
        <p:txBody>
          <a:bodyPr>
            <a:noAutofit/>
          </a:bodyPr>
          <a:lstStyle/>
          <a:p>
            <a:pPr algn="ctr"/>
            <a:r>
              <a:rPr lang="fr-FR" sz="1800" b="1" u="sng" dirty="0" smtClean="0"/>
              <a:t>INTRODUCTION GENERALE</a:t>
            </a:r>
            <a:endParaRPr lang="fr-FR" sz="1800" b="1" u="sng" dirty="0"/>
          </a:p>
        </p:txBody>
      </p:sp>
      <p:sp>
        <p:nvSpPr>
          <p:cNvPr id="3" name="Espace réservé du contenu 2"/>
          <p:cNvSpPr>
            <a:spLocks noGrp="1"/>
          </p:cNvSpPr>
          <p:nvPr>
            <p:ph idx="1"/>
          </p:nvPr>
        </p:nvSpPr>
        <p:spPr>
          <a:xfrm>
            <a:off x="838200" y="855785"/>
            <a:ext cx="10515600" cy="5321178"/>
          </a:xfrm>
        </p:spPr>
        <p:txBody>
          <a:bodyPr numCol="1" anchor="t">
            <a:normAutofit/>
          </a:bodyPr>
          <a:lstStyle/>
          <a:p>
            <a:pPr marL="0" indent="0">
              <a:buNone/>
            </a:pPr>
            <a:r>
              <a:rPr lang="fr-FR" sz="1800" dirty="0" smtClean="0"/>
              <a:t>Ainsi, l'objectif de notre projet est de réaliser un système de prise de rendez-vous</a:t>
            </a:r>
            <a:br>
              <a:rPr lang="fr-FR" sz="1800" dirty="0" smtClean="0"/>
            </a:br>
            <a:r>
              <a:rPr lang="fr-FR" sz="1800" dirty="0" smtClean="0"/>
              <a:t>baptisé </a:t>
            </a:r>
            <a:r>
              <a:rPr lang="fr-FR" sz="1800" b="1" dirty="0" smtClean="0"/>
              <a:t>Gestion Rendez-Vous </a:t>
            </a:r>
            <a:r>
              <a:rPr lang="fr-FR" sz="1800" dirty="0" smtClean="0"/>
              <a:t>(un site web dynamique) interactive, fiable, conviviale et facile à s'intégrer</a:t>
            </a:r>
            <a:br>
              <a:rPr lang="fr-FR" sz="1800" dirty="0" smtClean="0"/>
            </a:br>
            <a:r>
              <a:rPr lang="fr-FR" sz="1800" dirty="0" smtClean="0"/>
              <a:t>dans l'environnement de travail d’un </a:t>
            </a:r>
            <a:r>
              <a:rPr lang="fr-FR" sz="1800" dirty="0"/>
              <a:t>é</a:t>
            </a:r>
            <a:r>
              <a:rPr lang="fr-FR" sz="1800" dirty="0" smtClean="0"/>
              <a:t>tablissement . Cette application vise essentiellement à diminuer la charge quotidienne des</a:t>
            </a:r>
            <a:br>
              <a:rPr lang="fr-FR" sz="1800" dirty="0" smtClean="0"/>
            </a:br>
            <a:r>
              <a:rPr lang="fr-FR" sz="1800" dirty="0" smtClean="0"/>
              <a:t>agents , personnels en diminuant le temps d’attente dans la prise d’un rendez-vous.</a:t>
            </a:r>
            <a:endParaRPr lang="fr-FR" sz="1800"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5</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2152865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6770" y="1322705"/>
            <a:ext cx="10515600" cy="4351338"/>
          </a:xfrm>
        </p:spPr>
        <p:txBody>
          <a:bodyPr/>
          <a:lstStyle/>
          <a:p>
            <a:pPr marL="0" indent="0" algn="ctr">
              <a:buNone/>
            </a:pPr>
            <a:endParaRPr lang="fr-FR" dirty="0" smtClean="0"/>
          </a:p>
          <a:p>
            <a:pPr marL="0" indent="0" algn="ctr">
              <a:buNone/>
            </a:pPr>
            <a:endParaRPr lang="fr-FR" dirty="0"/>
          </a:p>
          <a:p>
            <a:pPr marL="0" indent="0" algn="ctr">
              <a:lnSpc>
                <a:spcPct val="150000"/>
              </a:lnSpc>
              <a:buNone/>
            </a:pPr>
            <a:r>
              <a:rPr lang="fr-FR" b="1" dirty="0" err="1" smtClean="0"/>
              <a:t>Ch</a:t>
            </a:r>
            <a:r>
              <a:rPr lang="en-US" b="1" dirty="0" err="1" smtClean="0"/>
              <a:t>apitre</a:t>
            </a:r>
            <a:r>
              <a:rPr lang="en-US" b="1" dirty="0" smtClean="0"/>
              <a:t> 1 :</a:t>
            </a:r>
          </a:p>
          <a:p>
            <a:pPr marL="0" indent="0" algn="ctr">
              <a:lnSpc>
                <a:spcPct val="150000"/>
              </a:lnSpc>
              <a:buNone/>
            </a:pPr>
            <a:r>
              <a:rPr lang="en-US" b="1" dirty="0" err="1" smtClean="0"/>
              <a:t>Syst</a:t>
            </a:r>
            <a:r>
              <a:rPr lang="fr-FR" b="1" dirty="0" smtClean="0"/>
              <a:t>è</a:t>
            </a:r>
            <a:r>
              <a:rPr lang="en-US" b="1" dirty="0" smtClean="0"/>
              <a:t>me de r</a:t>
            </a:r>
            <a:r>
              <a:rPr lang="fr-FR" b="1" dirty="0" smtClean="0"/>
              <a:t>e</a:t>
            </a:r>
            <a:r>
              <a:rPr lang="en-US" b="1" dirty="0" err="1" smtClean="0"/>
              <a:t>servation</a:t>
            </a:r>
            <a:r>
              <a:rPr lang="en-US" b="1" dirty="0" smtClean="0"/>
              <a:t> </a:t>
            </a:r>
            <a:endParaRPr lang="fr-FR" b="1"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6</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1786513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629285"/>
          </a:xfrm>
        </p:spPr>
        <p:txBody>
          <a:bodyPr>
            <a:normAutofit/>
          </a:bodyPr>
          <a:lstStyle/>
          <a:p>
            <a:r>
              <a:rPr lang="fr-FR" sz="2000" b="1" u="sng" dirty="0" smtClean="0">
                <a:latin typeface="+mn-lt"/>
              </a:rPr>
              <a:t>1. Introduction</a:t>
            </a:r>
            <a:endParaRPr lang="fr-FR" sz="2000" u="sng" dirty="0">
              <a:latin typeface="+mn-lt"/>
            </a:endParaRPr>
          </a:p>
        </p:txBody>
      </p:sp>
      <p:sp>
        <p:nvSpPr>
          <p:cNvPr id="3" name="Espace réservé du contenu 2"/>
          <p:cNvSpPr>
            <a:spLocks noGrp="1"/>
          </p:cNvSpPr>
          <p:nvPr>
            <p:ph idx="1"/>
          </p:nvPr>
        </p:nvSpPr>
        <p:spPr>
          <a:xfrm>
            <a:off x="838200" y="845820"/>
            <a:ext cx="10515600" cy="5331143"/>
          </a:xfrm>
        </p:spPr>
        <p:txBody>
          <a:bodyPr>
            <a:normAutofit fontScale="70000" lnSpcReduction="20000"/>
          </a:bodyPr>
          <a:lstStyle/>
          <a:p>
            <a:pPr marL="0" indent="0">
              <a:buNone/>
            </a:pPr>
            <a:r>
              <a:rPr lang="fr-FR" b="1" dirty="0"/>
              <a:t/>
            </a:r>
            <a:br>
              <a:rPr lang="fr-FR" b="1" dirty="0"/>
            </a:br>
            <a:r>
              <a:rPr lang="fr-FR" dirty="0"/>
              <a:t>Actuellement, le monde connaît une avance technologique considérable dans tous les</a:t>
            </a:r>
            <a:br>
              <a:rPr lang="fr-FR" dirty="0"/>
            </a:br>
            <a:r>
              <a:rPr lang="fr-FR" dirty="0"/>
              <a:t>secteurs et cela grâce à l'informatique qui est une science qui étudie les techniques du</a:t>
            </a:r>
            <a:br>
              <a:rPr lang="fr-FR" dirty="0"/>
            </a:br>
            <a:r>
              <a:rPr lang="fr-FR" dirty="0"/>
              <a:t>traitement automatique de l'information. Elle joue un rôle important dans le développement</a:t>
            </a:r>
            <a:br>
              <a:rPr lang="fr-FR" dirty="0"/>
            </a:br>
            <a:r>
              <a:rPr lang="fr-FR" dirty="0"/>
              <a:t>de travail</a:t>
            </a:r>
            <a:r>
              <a:rPr lang="fr-FR" b="1" dirty="0" smtClean="0"/>
              <a:t>.</a:t>
            </a:r>
          </a:p>
          <a:p>
            <a:pPr marL="0" indent="0">
              <a:buNone/>
            </a:pPr>
            <a:r>
              <a:rPr lang="fr-FR" b="1" dirty="0"/>
              <a:t/>
            </a:r>
            <a:br>
              <a:rPr lang="fr-FR" b="1" dirty="0"/>
            </a:br>
            <a:r>
              <a:rPr lang="fr-FR" dirty="0"/>
              <a:t>Avant l'invention de l'ordinateur, on enregistrait toutes les informations manuellement sur</a:t>
            </a:r>
            <a:br>
              <a:rPr lang="fr-FR" dirty="0"/>
            </a:br>
            <a:r>
              <a:rPr lang="fr-FR" dirty="0"/>
              <a:t>des supports en papier ce qui engendrait beaucoup de problèmes tel que la perte de temps</a:t>
            </a:r>
            <a:br>
              <a:rPr lang="fr-FR" dirty="0"/>
            </a:br>
            <a:r>
              <a:rPr lang="fr-FR" dirty="0"/>
              <a:t>considérable dans la recherche de ces informations ou la dégradation de ces dernières</a:t>
            </a:r>
            <a:r>
              <a:rPr lang="fr-FR" dirty="0" smtClean="0"/>
              <a:t>.</a:t>
            </a:r>
          </a:p>
          <a:p>
            <a:pPr marL="0" indent="0">
              <a:buNone/>
            </a:pPr>
            <a:r>
              <a:rPr lang="fr-FR" dirty="0"/>
              <a:t/>
            </a:r>
            <a:br>
              <a:rPr lang="fr-FR" dirty="0"/>
            </a:br>
            <a:r>
              <a:rPr lang="fr-FR" dirty="0"/>
              <a:t>Ainsi, jusqu'à présent, l'ordinateur reste le moyen le plus sûr pour le traitement et la</a:t>
            </a:r>
            <a:br>
              <a:rPr lang="fr-FR" dirty="0"/>
            </a:br>
            <a:r>
              <a:rPr lang="fr-FR" dirty="0"/>
              <a:t>sauvegarde de l'information. Cette invention à permis d'informatiser les systèmes de données</a:t>
            </a:r>
            <a:br>
              <a:rPr lang="fr-FR" dirty="0"/>
            </a:br>
            <a:r>
              <a:rPr lang="fr-FR" dirty="0"/>
              <a:t>des entreprises, ce qui est la partie essentielle dans leur développement aujourd'hui</a:t>
            </a:r>
            <a:r>
              <a:rPr lang="fr-FR" dirty="0" smtClean="0"/>
              <a:t>.</a:t>
            </a:r>
          </a:p>
          <a:p>
            <a:pPr marL="0" indent="0">
              <a:buNone/>
            </a:pPr>
            <a:r>
              <a:rPr lang="fr-FR" dirty="0"/>
              <a:t/>
            </a:r>
            <a:br>
              <a:rPr lang="fr-FR" dirty="0"/>
            </a:br>
            <a:r>
              <a:rPr lang="fr-FR" dirty="0"/>
              <a:t/>
            </a:r>
            <a:br>
              <a:rPr lang="fr-FR" dirty="0"/>
            </a:br>
            <a:r>
              <a:rPr lang="fr-FR" dirty="0"/>
              <a:t>L'objectif de </a:t>
            </a:r>
            <a:r>
              <a:rPr lang="fr-FR" dirty="0" smtClean="0"/>
              <a:t>notre projet </a:t>
            </a:r>
            <a:r>
              <a:rPr lang="fr-FR" dirty="0"/>
              <a:t>est la conception et la </a:t>
            </a:r>
            <a:r>
              <a:rPr lang="fr-FR" dirty="0" smtClean="0"/>
              <a:t>réalisation d'un </a:t>
            </a:r>
            <a:r>
              <a:rPr lang="fr-FR" dirty="0"/>
              <a:t>système de prise de rendez-vous </a:t>
            </a:r>
            <a:endParaRPr lang="fr-FR" dirty="0" smtClean="0"/>
          </a:p>
          <a:p>
            <a:pPr marL="0" indent="0">
              <a:buNone/>
            </a:pPr>
            <a:r>
              <a:rPr lang="fr-FR" dirty="0" smtClean="0"/>
              <a:t>en </a:t>
            </a:r>
            <a:r>
              <a:rPr lang="fr-FR" dirty="0"/>
              <a:t>ligne pour </a:t>
            </a:r>
            <a:r>
              <a:rPr lang="fr-FR" b="1" dirty="0" smtClean="0"/>
              <a:t>l’ISEP DIAMNIADIO</a:t>
            </a:r>
            <a:r>
              <a:rPr lang="fr-FR" dirty="0" smtClean="0"/>
              <a:t>, </a:t>
            </a:r>
            <a:r>
              <a:rPr lang="fr-FR" dirty="0"/>
              <a:t>disponible </a:t>
            </a:r>
            <a:r>
              <a:rPr lang="fr-FR" dirty="0" smtClean="0"/>
              <a:t>24h/24 . </a:t>
            </a:r>
            <a:r>
              <a:rPr lang="fr-FR" dirty="0"/>
              <a:t>Un </a:t>
            </a:r>
            <a:r>
              <a:rPr lang="fr-FR" dirty="0" smtClean="0"/>
              <a:t>secré</a:t>
            </a:r>
            <a:r>
              <a:rPr lang="en-US" dirty="0" err="1" smtClean="0"/>
              <a:t>taire</a:t>
            </a:r>
            <a:r>
              <a:rPr lang="fr-FR" dirty="0" smtClean="0"/>
              <a:t> </a:t>
            </a:r>
            <a:r>
              <a:rPr lang="fr-FR" dirty="0"/>
              <a:t>peut désormais choisir une plage horaire à sa meilleure </a:t>
            </a:r>
            <a:r>
              <a:rPr lang="fr-FR" dirty="0" smtClean="0"/>
              <a:t>convenance et</a:t>
            </a:r>
            <a:r>
              <a:rPr lang="fr-FR" dirty="0"/>
              <a:t>, le cas échéant, annuler un rendez-vous à temps</a:t>
            </a:r>
            <a:r>
              <a:rPr lang="fr-FR" dirty="0" smtClean="0"/>
              <a:t> .</a:t>
            </a:r>
            <a:br>
              <a:rPr lang="fr-FR" dirty="0" smtClean="0"/>
            </a:br>
            <a:endParaRPr lang="fr-FR"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7</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410342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2400" b="1" u="sng" dirty="0" smtClean="0">
                <a:latin typeface="+mn-lt"/>
              </a:rPr>
              <a:t>2.Les applications web</a:t>
            </a:r>
            <a:endParaRPr lang="fr-FR" sz="2400" b="1" u="sng" dirty="0">
              <a:latin typeface="+mn-lt"/>
            </a:endParaRPr>
          </a:p>
        </p:txBody>
      </p:sp>
      <p:sp>
        <p:nvSpPr>
          <p:cNvPr id="3" name="Espace réservé du contenu 2"/>
          <p:cNvSpPr>
            <a:spLocks noGrp="1"/>
          </p:cNvSpPr>
          <p:nvPr>
            <p:ph idx="1"/>
          </p:nvPr>
        </p:nvSpPr>
        <p:spPr/>
        <p:txBody>
          <a:bodyPr>
            <a:normAutofit fontScale="92500"/>
          </a:bodyPr>
          <a:lstStyle/>
          <a:p>
            <a:r>
              <a:rPr lang="fr-FR" b="1" dirty="0"/>
              <a:t>2.1 Définition de l’application </a:t>
            </a:r>
            <a:r>
              <a:rPr lang="fr-FR" b="1" dirty="0" smtClean="0"/>
              <a:t>web</a:t>
            </a:r>
          </a:p>
          <a:p>
            <a:pPr marL="457200" lvl="1" indent="0">
              <a:buNone/>
            </a:pPr>
            <a:r>
              <a:rPr lang="fr-FR" b="1" dirty="0"/>
              <a:t/>
            </a:r>
            <a:br>
              <a:rPr lang="fr-FR" b="1" dirty="0"/>
            </a:br>
            <a:r>
              <a:rPr lang="fr-FR" dirty="0"/>
              <a:t>Une </a:t>
            </a:r>
            <a:r>
              <a:rPr lang="fr-FR" b="1" dirty="0"/>
              <a:t>application web </a:t>
            </a:r>
            <a:r>
              <a:rPr lang="fr-FR" dirty="0"/>
              <a:t>désigne un logiciel applicatif hébergé sur un serveur et accessible</a:t>
            </a:r>
            <a:br>
              <a:rPr lang="fr-FR" dirty="0"/>
            </a:br>
            <a:r>
              <a:rPr lang="fr-FR" dirty="0"/>
              <a:t>via un navigateur web1.</a:t>
            </a:r>
            <a:br>
              <a:rPr lang="fr-FR" dirty="0"/>
            </a:br>
            <a:r>
              <a:rPr lang="fr-FR" dirty="0"/>
              <a:t>Contrairement à un logiciel traditionnel, l’utilisateur d’une application web n’a pas</a:t>
            </a:r>
            <a:br>
              <a:rPr lang="fr-FR" dirty="0"/>
            </a:br>
            <a:r>
              <a:rPr lang="fr-FR" dirty="0"/>
              <a:t>besoin de l’installer sur son ordinateur. Il lui suffit de se connecter à l’application à l’aide de</a:t>
            </a:r>
            <a:br>
              <a:rPr lang="fr-FR" dirty="0"/>
            </a:br>
            <a:r>
              <a:rPr lang="fr-FR" dirty="0"/>
              <a:t>son navigateur. La tendance actuelle est d’offrir une expérience utilisateur et des</a:t>
            </a:r>
            <a:br>
              <a:rPr lang="fr-FR" dirty="0"/>
            </a:br>
            <a:r>
              <a:rPr lang="fr-FR" dirty="0"/>
              <a:t>fonctionnalités équivalentes aux logiciels directement installés sur les ordinateurs. Les</a:t>
            </a:r>
            <a:br>
              <a:rPr lang="fr-FR" dirty="0"/>
            </a:br>
            <a:r>
              <a:rPr lang="fr-FR" dirty="0"/>
              <a:t>technologies utilisées pour développer les applications web sont les mêmes que celles</a:t>
            </a:r>
            <a:br>
              <a:rPr lang="fr-FR" dirty="0"/>
            </a:br>
            <a:r>
              <a:rPr lang="fr-FR" dirty="0"/>
              <a:t>employées dans la création des sites internet.</a:t>
            </a:r>
            <a:br>
              <a:rPr lang="fr-FR" dirty="0"/>
            </a:br>
            <a:r>
              <a:rPr lang="fr-FR" dirty="0" smtClean="0"/>
              <a:t/>
            </a:r>
            <a:br>
              <a:rPr lang="fr-FR" dirty="0" smtClean="0"/>
            </a:br>
            <a:endParaRPr lang="fr-FR"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8</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3359722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925830"/>
            <a:ext cx="10515600" cy="5554980"/>
          </a:xfrm>
        </p:spPr>
        <p:txBody>
          <a:bodyPr>
            <a:normAutofit fontScale="47500" lnSpcReduction="20000"/>
          </a:bodyPr>
          <a:lstStyle/>
          <a:p>
            <a:r>
              <a:rPr lang="fr-FR" sz="5100" b="1" dirty="0"/>
              <a:t>2.2 Champs </a:t>
            </a:r>
            <a:r>
              <a:rPr lang="fr-FR" sz="5100" b="1" dirty="0" smtClean="0"/>
              <a:t>d’application</a:t>
            </a:r>
          </a:p>
          <a:p>
            <a:pPr marL="457200" lvl="1" indent="0">
              <a:buNone/>
            </a:pPr>
            <a:r>
              <a:rPr lang="fr-FR" sz="3800" b="1" dirty="0"/>
              <a:t/>
            </a:r>
            <a:br>
              <a:rPr lang="fr-FR" sz="3800" b="1" dirty="0"/>
            </a:br>
            <a:r>
              <a:rPr lang="fr-FR" sz="3800" dirty="0"/>
              <a:t>Habituellement, un utilisateur potentiel a l’habitude d’acheter un logiciel qu’il va installer</a:t>
            </a:r>
            <a:br>
              <a:rPr lang="fr-FR" sz="3800" dirty="0"/>
            </a:br>
            <a:r>
              <a:rPr lang="fr-FR" sz="3800" dirty="0"/>
              <a:t>sur son ordinateur. L’éditeur du logiciel, dans une logique cohérente de rentabilité, prévoira</a:t>
            </a:r>
            <a:br>
              <a:rPr lang="fr-FR" sz="3800" dirty="0"/>
            </a:br>
            <a:r>
              <a:rPr lang="fr-FR" sz="3800" dirty="0"/>
              <a:t>d’offrir de nombreuses fonctionnalités pour séduire un public le plus large possible. Mais</a:t>
            </a:r>
            <a:br>
              <a:rPr lang="fr-FR" sz="3800" dirty="0"/>
            </a:br>
            <a:r>
              <a:rPr lang="fr-FR" sz="3800" dirty="0"/>
              <a:t>L’utilisateur se retrouvera avec une solution dont il n’utilisera en fin de compte qu’une</a:t>
            </a:r>
            <a:br>
              <a:rPr lang="fr-FR" sz="3800" dirty="0"/>
            </a:br>
            <a:r>
              <a:rPr lang="fr-FR" sz="3800" dirty="0"/>
              <a:t>infime partie</a:t>
            </a:r>
            <a:r>
              <a:rPr lang="fr-FR" sz="3800" dirty="0" smtClean="0"/>
              <a:t>.</a:t>
            </a:r>
          </a:p>
          <a:p>
            <a:pPr marL="457200" lvl="1" indent="0">
              <a:buNone/>
            </a:pPr>
            <a:r>
              <a:rPr lang="fr-FR" sz="3300" dirty="0"/>
              <a:t/>
            </a:r>
            <a:br>
              <a:rPr lang="fr-FR" sz="3300" dirty="0"/>
            </a:br>
            <a:r>
              <a:rPr lang="fr-FR" sz="3800" dirty="0"/>
              <a:t>L’application web s’aborde d’une manière totalement différente. En effet, les </a:t>
            </a:r>
            <a:r>
              <a:rPr lang="fr-FR" sz="3800" b="1" dirty="0"/>
              <a:t>coûts de</a:t>
            </a:r>
            <a:br>
              <a:rPr lang="fr-FR" sz="3800" b="1" dirty="0"/>
            </a:br>
            <a:r>
              <a:rPr lang="fr-FR" sz="3800" b="1" dirty="0"/>
              <a:t>développement sur mesure </a:t>
            </a:r>
            <a:r>
              <a:rPr lang="fr-FR" sz="3800" dirty="0"/>
              <a:t>pour la création d’application web étant très accessibles,</a:t>
            </a:r>
            <a:br>
              <a:rPr lang="fr-FR" sz="3800" dirty="0"/>
            </a:br>
            <a:r>
              <a:rPr lang="fr-FR" sz="3800" dirty="0"/>
              <a:t>l’utilisateur pourra faire appel à une agence web pour se faire développer une solution</a:t>
            </a:r>
            <a:br>
              <a:rPr lang="fr-FR" sz="3800" dirty="0"/>
            </a:br>
            <a:r>
              <a:rPr lang="fr-FR" sz="3800" dirty="0"/>
              <a:t>spécifiquement adaptée à ses besoins. Une fois développée, la solution offrira uniquement</a:t>
            </a:r>
            <a:br>
              <a:rPr lang="fr-FR" sz="3800" dirty="0"/>
            </a:br>
            <a:r>
              <a:rPr lang="fr-FR" sz="3800" dirty="0"/>
              <a:t>les fonctionnalités dont les utilisateurs auront nécessité et pourra évoluer facilement en</a:t>
            </a:r>
            <a:br>
              <a:rPr lang="fr-FR" sz="3800" dirty="0"/>
            </a:br>
            <a:r>
              <a:rPr lang="fr-FR" sz="3800" dirty="0"/>
              <a:t>fonction des nouveaux besoins</a:t>
            </a:r>
            <a:r>
              <a:rPr lang="fr-FR" sz="3800" dirty="0" smtClean="0"/>
              <a:t>.</a:t>
            </a:r>
          </a:p>
          <a:p>
            <a:pPr marL="457200" lvl="1" indent="0">
              <a:buNone/>
            </a:pPr>
            <a:r>
              <a:rPr lang="fr-FR" sz="3300" dirty="0"/>
              <a:t/>
            </a:r>
            <a:br>
              <a:rPr lang="fr-FR" sz="3300" dirty="0"/>
            </a:br>
            <a:r>
              <a:rPr lang="fr-FR" sz="3800" dirty="0"/>
              <a:t>Quelques </a:t>
            </a:r>
            <a:r>
              <a:rPr lang="fr-FR" sz="3800" dirty="0" smtClean="0"/>
              <a:t>exemples</a:t>
            </a:r>
          </a:p>
          <a:p>
            <a:pPr marL="457200" lvl="1" indent="0">
              <a:buNone/>
            </a:pPr>
            <a:r>
              <a:rPr lang="fr-FR" sz="3800" dirty="0"/>
              <a:t/>
            </a:r>
            <a:br>
              <a:rPr lang="fr-FR" sz="3800" dirty="0"/>
            </a:br>
            <a:r>
              <a:rPr lang="fr-FR" sz="3800" dirty="0"/>
              <a:t>Les exemples d’applications web sont bien entendu infinis. Chaque professionnel peut</a:t>
            </a:r>
            <a:br>
              <a:rPr lang="fr-FR" sz="3800" dirty="0"/>
            </a:br>
            <a:r>
              <a:rPr lang="fr-FR" sz="3800" dirty="0"/>
              <a:t>avoir des besoins qui lui sont spécifiques. À titre d’exemple, nous pourrions citer </a:t>
            </a:r>
            <a:r>
              <a:rPr lang="fr-FR" sz="3800" dirty="0" smtClean="0"/>
              <a:t>:</a:t>
            </a:r>
          </a:p>
          <a:p>
            <a:pPr marL="457200" lvl="1" indent="0">
              <a:buNone/>
            </a:pPr>
            <a:endParaRPr lang="fr-FR" sz="3800" dirty="0" smtClean="0"/>
          </a:p>
          <a:p>
            <a:pPr lvl="1"/>
            <a:r>
              <a:rPr lang="fr-FR" sz="3800" dirty="0" smtClean="0"/>
              <a:t>une </a:t>
            </a:r>
            <a:r>
              <a:rPr lang="fr-FR" sz="3800" dirty="0"/>
              <a:t>gestion de réservation pour un </a:t>
            </a:r>
            <a:r>
              <a:rPr lang="fr-FR" sz="3800" dirty="0" smtClean="0"/>
              <a:t>hôtel</a:t>
            </a:r>
          </a:p>
          <a:p>
            <a:pPr lvl="1"/>
            <a:r>
              <a:rPr lang="fr-FR" sz="3800" dirty="0" smtClean="0"/>
              <a:t>un </a:t>
            </a:r>
            <a:r>
              <a:rPr lang="fr-FR" sz="3800" dirty="0"/>
              <a:t>outil de facturation pour un </a:t>
            </a:r>
            <a:r>
              <a:rPr lang="fr-FR" sz="3800" dirty="0" smtClean="0"/>
              <a:t>commerçant</a:t>
            </a:r>
          </a:p>
          <a:p>
            <a:pPr lvl="1"/>
            <a:r>
              <a:rPr lang="fr-FR" sz="3800" dirty="0" smtClean="0"/>
              <a:t>une </a:t>
            </a:r>
            <a:r>
              <a:rPr lang="fr-FR" sz="3800" dirty="0"/>
              <a:t>application de gestion de dossiers patients pour un </a:t>
            </a:r>
            <a:r>
              <a:rPr lang="fr-FR" sz="3800" dirty="0" smtClean="0"/>
              <a:t>médecin</a:t>
            </a:r>
          </a:p>
          <a:p>
            <a:pPr lvl="1"/>
            <a:r>
              <a:rPr lang="fr-FR" sz="3800" dirty="0" smtClean="0"/>
              <a:t>etc</a:t>
            </a:r>
            <a:r>
              <a:rPr lang="fr-FR" sz="3800" dirty="0"/>
              <a:t>.</a:t>
            </a:r>
            <a:br>
              <a:rPr lang="fr-FR" sz="3800" dirty="0"/>
            </a:br>
            <a:endParaRPr lang="fr-FR" sz="3800" dirty="0"/>
          </a:p>
        </p:txBody>
      </p:sp>
      <p:sp>
        <p:nvSpPr>
          <p:cNvPr id="5" name="Espace réservé du numéro de diapositive 4"/>
          <p:cNvSpPr>
            <a:spLocks noGrp="1"/>
          </p:cNvSpPr>
          <p:nvPr>
            <p:ph type="sldNum" sz="quarter" idx="12"/>
          </p:nvPr>
        </p:nvSpPr>
        <p:spPr/>
        <p:txBody>
          <a:bodyPr/>
          <a:lstStyle/>
          <a:p>
            <a:fld id="{1DB2E101-D775-4DCB-AB23-1DE4E9E416A3}" type="slidenum">
              <a:rPr lang="fr-FR" smtClean="0"/>
              <a:t>9</a:t>
            </a:fld>
            <a:endParaRPr lang="fr-FR"/>
          </a:p>
        </p:txBody>
      </p:sp>
      <p:sp>
        <p:nvSpPr>
          <p:cNvPr id="6" name="Espace réservé du pied de page 5"/>
          <p:cNvSpPr>
            <a:spLocks noGrp="1"/>
          </p:cNvSpPr>
          <p:nvPr>
            <p:ph type="ftr" sz="quarter" idx="11"/>
          </p:nvPr>
        </p:nvSpPr>
        <p:spPr/>
        <p:txBody>
          <a:bodyPr/>
          <a:lstStyle/>
          <a:p>
            <a:r>
              <a:rPr lang="fr-FR" smtClean="0"/>
              <a:t>Projet Transversal</a:t>
            </a:r>
            <a:endParaRPr lang="fr-FR"/>
          </a:p>
        </p:txBody>
      </p:sp>
    </p:spTree>
    <p:extLst>
      <p:ext uri="{BB962C8B-B14F-4D97-AF65-F5344CB8AC3E}">
        <p14:creationId xmlns:p14="http://schemas.microsoft.com/office/powerpoint/2010/main" val="1069495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5152</Words>
  <Application>Microsoft Office PowerPoint</Application>
  <PresentationFormat>Grand écran</PresentationFormat>
  <Paragraphs>403</Paragraphs>
  <Slides>43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43</vt:i4>
      </vt:variant>
    </vt:vector>
  </HeadingPairs>
  <TitlesOfParts>
    <vt:vector size="49" baseType="lpstr">
      <vt:lpstr>Arial</vt:lpstr>
      <vt:lpstr>Calibri</vt:lpstr>
      <vt:lpstr>Calibri Light</vt:lpstr>
      <vt:lpstr>TimesNewRomanPS-BoldMT</vt:lpstr>
      <vt:lpstr>Wingdings</vt:lpstr>
      <vt:lpstr>Thème Office</vt:lpstr>
      <vt:lpstr>Projet Transversal</vt:lpstr>
      <vt:lpstr>Présentation PowerPoint</vt:lpstr>
      <vt:lpstr>Présentation PowerPoint</vt:lpstr>
      <vt:lpstr>INTRODUCTION GENERALE</vt:lpstr>
      <vt:lpstr>INTRODUCTION GENERALE</vt:lpstr>
      <vt:lpstr>Présentation PowerPoint</vt:lpstr>
      <vt:lpstr>1. Introduction</vt:lpstr>
      <vt:lpstr>2.Les applications web</vt:lpstr>
      <vt:lpstr>Présentation PowerPoint</vt:lpstr>
      <vt:lpstr>Présentation PowerPoint</vt:lpstr>
      <vt:lpstr>Présentation PowerPoint</vt:lpstr>
      <vt:lpstr>Présentation PowerPoint</vt:lpstr>
      <vt:lpstr>3. La prise de rendez vous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Liste des rendez-vous</vt:lpstr>
      <vt:lpstr>Services</vt:lpstr>
      <vt:lpstr>Personnels</vt:lpstr>
      <vt:lpstr>Présentation PowerPoint</vt:lpstr>
      <vt:lpstr>Utilisateurs</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LENOVO</dc:creator>
  <cp:lastModifiedBy>LENOVO</cp:lastModifiedBy>
  <cp:revision>50</cp:revision>
  <dcterms:created xsi:type="dcterms:W3CDTF">2021-06-01T20:06:10Z</dcterms:created>
  <dcterms:modified xsi:type="dcterms:W3CDTF">2021-06-02T22:34:01Z</dcterms:modified>
</cp:coreProperties>
</file>