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sldIdLst>
    <p:sldId id="256" r:id="rId5"/>
    <p:sldId id="268" r:id="rId6"/>
    <p:sldId id="263" r:id="rId7"/>
    <p:sldId id="264" r:id="rId8"/>
    <p:sldId id="265" r:id="rId9"/>
    <p:sldId id="266" r:id="rId10"/>
    <p:sldId id="267"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00"/>
    <a:srgbClr val="FBB031"/>
    <a:srgbClr val="E32726"/>
    <a:srgbClr val="D60057"/>
    <a:srgbClr val="8B857B"/>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p:restoredTop sz="94684"/>
  </p:normalViewPr>
  <p:slideViewPr>
    <p:cSldViewPr snapToGrid="0" snapToObjects="1" showGuides="1">
      <p:cViewPr varScale="1">
        <p:scale>
          <a:sx n="106" d="100"/>
          <a:sy n="106" d="100"/>
        </p:scale>
        <p:origin x="1168" y="176"/>
      </p:cViewPr>
      <p:guideLst>
        <p:guide orient="horz" pos="41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t>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t>‹#›</a:t>
            </a:fld>
            <a:endParaRPr lang="en-US"/>
          </a:p>
        </p:txBody>
      </p:sp>
    </p:spTree>
    <p:extLst>
      <p:ext uri="{BB962C8B-B14F-4D97-AF65-F5344CB8AC3E}">
        <p14:creationId xmlns:p14="http://schemas.microsoft.com/office/powerpoint/2010/main" val="213792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p:nvPr>
        </p:nvSpPr>
        <p:spPr>
          <a:xfrm>
            <a:off x="647178" y="720246"/>
            <a:ext cx="9144000" cy="2345043"/>
          </a:xfrm>
          <a:prstGeom prst="rect">
            <a:avLst/>
          </a:prstGeom>
        </p:spPr>
        <p:txBody>
          <a:bodyPr anchor="b">
            <a:normAutofit/>
          </a:bodyPr>
          <a:lstStyle>
            <a:lvl1pPr algn="l">
              <a:lnSpc>
                <a:spcPts val="5600"/>
              </a:lnSpc>
              <a:defRPr sz="5400" b="1">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p:nvPr>
        </p:nvSpPr>
        <p:spPr>
          <a:xfrm>
            <a:off x="647178" y="3080490"/>
            <a:ext cx="9144000" cy="1065625"/>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647178" y="4158641"/>
            <a:ext cx="6586603" cy="1863703"/>
          </a:xfrm>
          <a:prstGeom prst="rect">
            <a:avLst/>
          </a:prstGeom>
        </p:spPr>
        <p:txBody>
          <a:bodyPr anchor="b" anchorCtr="0">
            <a:noAutofit/>
          </a:bodyPr>
          <a:lstStyle>
            <a:lvl1pPr marL="0" indent="0">
              <a:lnSpc>
                <a:spcPts val="2000"/>
              </a:lnSpc>
              <a:spcBef>
                <a:spcPts val="0"/>
              </a:spcBef>
              <a:buNone/>
              <a:defRPr sz="1800">
                <a:solidFill>
                  <a:schemeClr val="bg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12" name="Text Placeholder 11">
            <a:extLst>
              <a:ext uri="{FF2B5EF4-FFF2-40B4-BE49-F238E27FC236}">
                <a16:creationId xmlns:a16="http://schemas.microsoft.com/office/drawing/2014/main" id="{65E4B113-E638-B640-8F48-252058659E0B}"/>
              </a:ext>
            </a:extLst>
          </p:cNvPr>
          <p:cNvSpPr>
            <a:spLocks noGrp="1"/>
          </p:cNvSpPr>
          <p:nvPr>
            <p:ph type="body" sz="quarter" idx="11" hasCustomPrompt="1"/>
          </p:nvPr>
        </p:nvSpPr>
        <p:spPr>
          <a:xfrm>
            <a:off x="647700" y="6022975"/>
            <a:ext cx="6586081" cy="521874"/>
          </a:xfrm>
          <a:prstGeom prst="rect">
            <a:avLst/>
          </a:prstGeom>
        </p:spPr>
        <p:txBody>
          <a:bodyPr>
            <a:normAutofit/>
          </a:bodyPr>
          <a:lstStyle>
            <a:lvl1pPr marL="0" indent="0">
              <a:spcBef>
                <a:spcPts val="0"/>
              </a:spcBef>
              <a:buNone/>
              <a:defRPr sz="1400" b="1">
                <a:solidFill>
                  <a:srgbClr val="FFCD00"/>
                </a:solidFill>
              </a:defRPr>
            </a:lvl1pPr>
          </a:lstStyle>
          <a:p>
            <a:pPr lvl="0"/>
            <a:r>
              <a:rPr lang="en-US" dirty="0"/>
              <a:t>Click to add date</a:t>
            </a:r>
          </a:p>
        </p:txBody>
      </p:sp>
    </p:spTree>
    <p:extLst>
      <p:ext uri="{BB962C8B-B14F-4D97-AF65-F5344CB8AC3E}">
        <p14:creationId xmlns:p14="http://schemas.microsoft.com/office/powerpoint/2010/main" val="398029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537526"/>
            <a:ext cx="10515600" cy="4351338"/>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388144403"/>
      </p:ext>
    </p:extLst>
  </p:cSld>
  <p:clrMapOvr>
    <a:masterClrMapping/>
  </p:clrMapOvr>
  <p:extLst>
    <p:ext uri="{DCECCB84-F9BA-43D5-87BE-67443E8EF086}">
      <p15:sldGuideLst xmlns:p15="http://schemas.microsoft.com/office/powerpoint/2012/main">
        <p15:guide id="1" orient="horz" pos="411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773021"/>
            <a:ext cx="3938587" cy="3938587"/>
          </a:xfrm>
          <a:prstGeom prst="rect">
            <a:avLst/>
          </a:prstGeom>
        </p:spPr>
        <p:txBody>
          <a:bodyPr/>
          <a:lstStyle>
            <a:lvl1pPr marL="0" indent="0">
              <a:buNone/>
              <a:defRPr/>
            </a:lvl1pPr>
          </a:lstStyle>
          <a:p>
            <a:r>
              <a:rPr lang="en-US"/>
              <a:t>Click icon to add picture</a:t>
            </a:r>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5347569" y="1773021"/>
            <a:ext cx="6013537" cy="393858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a16="http://schemas.microsoft.com/office/drawing/2014/main" id="{517A63FE-DB6D-1241-BC57-CEC263957D1B}"/>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14" name="Slide Number Placeholder 5">
            <a:extLst>
              <a:ext uri="{FF2B5EF4-FFF2-40B4-BE49-F238E27FC236}">
                <a16:creationId xmlns:a16="http://schemas.microsoft.com/office/drawing/2014/main" id="{ED717515-6E81-0242-9075-57E188FF717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219073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655241"/>
            <a:ext cx="3982602" cy="2222782"/>
          </a:xfrm>
          <a:prstGeom prst="rect">
            <a:avLst/>
          </a:prstGeom>
        </p:spPr>
        <p:txBody>
          <a:bodyPr/>
          <a:lstStyle>
            <a:lvl1pPr marL="0" indent="0">
              <a:buNone/>
              <a:defRPr/>
            </a:lvl1pPr>
          </a:lstStyle>
          <a:p>
            <a:r>
              <a:rPr lang="en-US"/>
              <a:t>Click icon to add picture</a:t>
            </a:r>
            <a:endParaRPr lang="en-US" dirty="0"/>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933864"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a16="http://schemas.microsoft.com/office/drawing/2014/main" id="{517A63FE-DB6D-1241-BC57-CEC263957D1B}"/>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14" name="Slide Number Placeholder 5">
            <a:extLst>
              <a:ext uri="{FF2B5EF4-FFF2-40B4-BE49-F238E27FC236}">
                <a16:creationId xmlns:a16="http://schemas.microsoft.com/office/drawing/2014/main" id="{ED717515-6E81-0242-9075-57E188FF717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
        <p:nvSpPr>
          <p:cNvPr id="6" name="Picture Placeholder 7">
            <a:extLst>
              <a:ext uri="{FF2B5EF4-FFF2-40B4-BE49-F238E27FC236}">
                <a16:creationId xmlns:a16="http://schemas.microsoft.com/office/drawing/2014/main" id="{873EC9B2-3D79-EB42-BD2D-94A59CE5C329}"/>
              </a:ext>
            </a:extLst>
          </p:cNvPr>
          <p:cNvSpPr>
            <a:spLocks noGrp="1"/>
          </p:cNvSpPr>
          <p:nvPr>
            <p:ph type="pic" sz="quarter" idx="14"/>
          </p:nvPr>
        </p:nvSpPr>
        <p:spPr>
          <a:xfrm>
            <a:off x="7240719" y="1655241"/>
            <a:ext cx="3982602" cy="2222782"/>
          </a:xfrm>
          <a:prstGeom prst="rect">
            <a:avLst/>
          </a:prstGeom>
        </p:spPr>
        <p:txBody>
          <a:bodyPr/>
          <a:lstStyle>
            <a:lvl1pPr marL="0" indent="0">
              <a:buNone/>
              <a:defRPr/>
            </a:lvl1pPr>
          </a:lstStyle>
          <a:p>
            <a:r>
              <a:rPr lang="en-US"/>
              <a:t>Click icon to add picture</a:t>
            </a:r>
          </a:p>
        </p:txBody>
      </p:sp>
      <p:cxnSp>
        <p:nvCxnSpPr>
          <p:cNvPr id="3" name="Straight Connector 2">
            <a:extLst>
              <a:ext uri="{FF2B5EF4-FFF2-40B4-BE49-F238E27FC236}">
                <a16:creationId xmlns:a16="http://schemas.microsoft.com/office/drawing/2014/main" id="{B1D7853A-8D09-4041-8FD1-E58DBA8A7F0F}"/>
              </a:ext>
            </a:extLst>
          </p:cNvPr>
          <p:cNvCxnSpPr/>
          <p:nvPr userDrawn="1"/>
        </p:nvCxnSpPr>
        <p:spPr>
          <a:xfrm>
            <a:off x="6096000" y="1551313"/>
            <a:ext cx="0" cy="4653420"/>
          </a:xfrm>
          <a:prstGeom prst="line">
            <a:avLst/>
          </a:prstGeom>
        </p:spPr>
        <p:style>
          <a:lnRef idx="1">
            <a:schemeClr val="accent2"/>
          </a:lnRef>
          <a:fillRef idx="0">
            <a:schemeClr val="accent2"/>
          </a:fillRef>
          <a:effectRef idx="0">
            <a:schemeClr val="accent2"/>
          </a:effectRef>
          <a:fontRef idx="minor">
            <a:schemeClr val="tx1"/>
          </a:fontRef>
        </p:style>
      </p:cxnSp>
      <p:sp>
        <p:nvSpPr>
          <p:cNvPr id="13" name="Content Placeholder 2">
            <a:extLst>
              <a:ext uri="{FF2B5EF4-FFF2-40B4-BE49-F238E27FC236}">
                <a16:creationId xmlns:a16="http://schemas.microsoft.com/office/drawing/2014/main" id="{AEF50DEA-27DF-7C4E-AD5F-60F66ED518A4}"/>
              </a:ext>
            </a:extLst>
          </p:cNvPr>
          <p:cNvSpPr>
            <a:spLocks noGrp="1"/>
          </p:cNvSpPr>
          <p:nvPr>
            <p:ph idx="15"/>
          </p:nvPr>
        </p:nvSpPr>
        <p:spPr>
          <a:xfrm>
            <a:off x="7240719"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388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1095375" y="582460"/>
            <a:ext cx="8317935" cy="5668028"/>
          </a:xfrm>
          <a:prstGeom prst="rect">
            <a:avLst/>
          </a:prstGeom>
        </p:spPr>
        <p:txBody>
          <a:bodyPr anchor="ctr" anchorCtr="0"/>
          <a:lstStyle>
            <a:lvl1pPr marL="0" indent="0">
              <a:lnSpc>
                <a:spcPts val="6200"/>
              </a:lnSpc>
              <a:spcBef>
                <a:spcPts val="0"/>
              </a:spcBef>
              <a:buNone/>
              <a:defRPr sz="6000" b="1">
                <a:solidFill>
                  <a:schemeClr val="bg1"/>
                </a:solidFill>
                <a:latin typeface="+mn-lt"/>
              </a:defRPr>
            </a:lvl1pPr>
          </a:lstStyle>
          <a:p>
            <a:pPr lvl="0"/>
            <a:r>
              <a:rPr lang="en-US" dirty="0"/>
              <a:t>This slide is for one big, bold statement. Bullet points can’t compete! </a:t>
            </a:r>
          </a:p>
        </p:txBody>
      </p:sp>
    </p:spTree>
    <p:extLst>
      <p:ext uri="{BB962C8B-B14F-4D97-AF65-F5344CB8AC3E}">
        <p14:creationId xmlns:p14="http://schemas.microsoft.com/office/powerpoint/2010/main" val="399748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hasCustomPrompt="1"/>
          </p:nvPr>
        </p:nvSpPr>
        <p:spPr>
          <a:xfrm>
            <a:off x="647178" y="720246"/>
            <a:ext cx="9144000" cy="2345043"/>
          </a:xfrm>
          <a:prstGeom prst="rect">
            <a:avLst/>
          </a:prstGeom>
        </p:spPr>
        <p:txBody>
          <a:bodyPr anchor="b">
            <a:normAutofit/>
          </a:bodyPr>
          <a:lstStyle>
            <a:lvl1pPr algn="l">
              <a:lnSpc>
                <a:spcPts val="3800"/>
              </a:lnSpc>
              <a:defRPr sz="3600" b="1">
                <a:solidFill>
                  <a:schemeClr val="bg1"/>
                </a:solidFill>
                <a:latin typeface="+mn-lt"/>
              </a:defRPr>
            </a:lvl1pPr>
          </a:lstStyle>
          <a:p>
            <a:r>
              <a:rPr lang="en-US" dirty="0"/>
              <a:t>Thank you for attending! </a:t>
            </a:r>
            <a:br>
              <a:rPr lang="en-US" dirty="0"/>
            </a:br>
            <a:r>
              <a:rPr lang="en-US" dirty="0"/>
              <a:t>and/or other concluding message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hasCustomPrompt="1"/>
          </p:nvPr>
        </p:nvSpPr>
        <p:spPr>
          <a:xfrm>
            <a:off x="647178" y="3080490"/>
            <a:ext cx="9144000" cy="1065625"/>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 </a:t>
            </a:r>
            <a:r>
              <a:rPr lang="en-US" dirty="0" err="1"/>
              <a:t>ucalgary.ca</a:t>
            </a:r>
            <a:r>
              <a:rPr lang="en-US" dirty="0"/>
              <a:t>/</a:t>
            </a:r>
            <a:r>
              <a:rPr lang="en-US" dirty="0" err="1"/>
              <a:t>webaddress</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647178" y="4158641"/>
            <a:ext cx="6586603" cy="1863703"/>
          </a:xfrm>
          <a:prstGeom prst="rect">
            <a:avLst/>
          </a:prstGeom>
        </p:spPr>
        <p:txBody>
          <a:bodyPr anchor="b" anchorCtr="0">
            <a:noAutofit/>
          </a:bodyPr>
          <a:lstStyle>
            <a:lvl1pPr marL="0" indent="0">
              <a:lnSpc>
                <a:spcPts val="2000"/>
              </a:lnSpc>
              <a:spcBef>
                <a:spcPts val="0"/>
              </a:spcBef>
              <a:buNone/>
              <a:defRPr sz="1800" b="0">
                <a:solidFill>
                  <a:schemeClr val="bg1"/>
                </a:solidFill>
              </a:defRPr>
            </a:lvl1pPr>
          </a:lstStyle>
          <a:p>
            <a:pPr lvl="0"/>
            <a:r>
              <a:rPr lang="en-US" dirty="0"/>
              <a:t>Presenter’s Name</a:t>
            </a:r>
            <a:br>
              <a:rPr lang="en-US" dirty="0"/>
            </a:br>
            <a:r>
              <a:rPr lang="en-US" dirty="0" err="1"/>
              <a:t>presentersemail@ucalgary.ca</a:t>
            </a:r>
            <a:br>
              <a:rPr lang="en-US" dirty="0"/>
            </a:br>
            <a:r>
              <a:rPr lang="en-US" dirty="0"/>
              <a:t>Phone number / Twitter handle / additional contact info</a:t>
            </a:r>
          </a:p>
        </p:txBody>
      </p:sp>
    </p:spTree>
    <p:extLst>
      <p:ext uri="{BB962C8B-B14F-4D97-AF65-F5344CB8AC3E}">
        <p14:creationId xmlns:p14="http://schemas.microsoft.com/office/powerpoint/2010/main" val="179591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8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4" r:id="rId5"/>
    <p:sldLayoutId id="214748365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CA" b="0" dirty="0">
                <a:solidFill>
                  <a:srgbClr val="202122"/>
                </a:solidFill>
                <a:latin typeface="verdana" panose="020B0604030504040204" pitchFamily="34" charset="0"/>
              </a:rPr>
              <a:t>Breast Cancer!</a:t>
            </a:r>
            <a:endParaRPr lang="en-US" dirty="0"/>
          </a:p>
        </p:txBody>
      </p:sp>
      <p:sp>
        <p:nvSpPr>
          <p:cNvPr id="3" name="Subtitle 2">
            <a:extLst>
              <a:ext uri="{FF2B5EF4-FFF2-40B4-BE49-F238E27FC236}">
                <a16:creationId xmlns:a16="http://schemas.microsoft.com/office/drawing/2014/main" id="{9B3511D1-7FCA-FB4B-9E50-F071C460FE80}"/>
              </a:ext>
            </a:extLst>
          </p:cNvPr>
          <p:cNvSpPr>
            <a:spLocks noGrp="1"/>
          </p:cNvSpPr>
          <p:nvPr>
            <p:ph type="subTitle" idx="1"/>
          </p:nvPr>
        </p:nvSpPr>
        <p:spPr/>
        <p:txBody>
          <a:bodyPr/>
          <a:lstStyle/>
          <a:p>
            <a:r>
              <a:rPr lang="en-US" dirty="0"/>
              <a:t>Lamis Samatar,  Gautham Nagaraj Chandra </a:t>
            </a:r>
            <a:r>
              <a:rPr lang="en-US" dirty="0" err="1"/>
              <a:t>Shekariah</a:t>
            </a:r>
            <a:r>
              <a:rPr lang="en-US" dirty="0"/>
              <a:t>, </a:t>
            </a:r>
            <a:r>
              <a:rPr lang="en-US" dirty="0" err="1"/>
              <a:t>Romith</a:t>
            </a:r>
            <a:r>
              <a:rPr lang="en-US" dirty="0"/>
              <a:t> </a:t>
            </a:r>
            <a:r>
              <a:rPr lang="en-US" dirty="0" err="1"/>
              <a:t>Bodanda</a:t>
            </a:r>
            <a:endParaRPr lang="en-US" dirty="0"/>
          </a:p>
        </p:txBody>
      </p:sp>
      <p:sp>
        <p:nvSpPr>
          <p:cNvPr id="4" name="Text Placeholder 3">
            <a:extLst>
              <a:ext uri="{FF2B5EF4-FFF2-40B4-BE49-F238E27FC236}">
                <a16:creationId xmlns:a16="http://schemas.microsoft.com/office/drawing/2014/main" id="{C1C24C84-A742-DD4F-A936-BBDA5C8BB3E2}"/>
              </a:ext>
            </a:extLst>
          </p:cNvPr>
          <p:cNvSpPr>
            <a:spLocks noGrp="1"/>
          </p:cNvSpPr>
          <p:nvPr>
            <p:ph type="body" sz="quarter" idx="10"/>
          </p:nvPr>
        </p:nvSpPr>
        <p:spPr/>
        <p:txBody>
          <a:bodyPr/>
          <a:lstStyle/>
          <a:p>
            <a:endParaRPr lang="en-US" dirty="0"/>
          </a:p>
        </p:txBody>
      </p:sp>
      <p:sp>
        <p:nvSpPr>
          <p:cNvPr id="5" name="Text Placeholder 4">
            <a:extLst>
              <a:ext uri="{FF2B5EF4-FFF2-40B4-BE49-F238E27FC236}">
                <a16:creationId xmlns:a16="http://schemas.microsoft.com/office/drawing/2014/main" id="{B037332F-F808-E64C-8515-C367CB073A25}"/>
              </a:ext>
            </a:extLst>
          </p:cNvPr>
          <p:cNvSpPr>
            <a:spLocks noGrp="1"/>
          </p:cNvSpPr>
          <p:nvPr>
            <p:ph type="body" sz="quarter" idx="11"/>
          </p:nvPr>
        </p:nvSpPr>
        <p:spPr/>
        <p:txBody>
          <a:bodyPr/>
          <a:lstStyle/>
          <a:p>
            <a:r>
              <a:rPr lang="en-US" dirty="0"/>
              <a:t>February 13</a:t>
            </a:r>
            <a:r>
              <a:rPr lang="en-US" baseline="30000" dirty="0"/>
              <a:t>th</a:t>
            </a:r>
            <a:r>
              <a:rPr lang="en-US" dirty="0"/>
              <a:t> 2025  </a:t>
            </a:r>
          </a:p>
        </p:txBody>
      </p:sp>
    </p:spTree>
    <p:extLst>
      <p:ext uri="{BB962C8B-B14F-4D97-AF65-F5344CB8AC3E}">
        <p14:creationId xmlns:p14="http://schemas.microsoft.com/office/powerpoint/2010/main" val="237472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F3DE-75CE-3161-B8EB-0AA36059BAA3}"/>
              </a:ext>
            </a:extLst>
          </p:cNvPr>
          <p:cNvSpPr>
            <a:spLocks noGrp="1"/>
          </p:cNvSpPr>
          <p:nvPr>
            <p:ph type="title"/>
          </p:nvPr>
        </p:nvSpPr>
        <p:spPr/>
        <p:txBody>
          <a:bodyPr/>
          <a:lstStyle/>
          <a:p>
            <a:r>
              <a:rPr lang="en-US" dirty="0"/>
              <a:t>Motivations/why?</a:t>
            </a:r>
          </a:p>
        </p:txBody>
      </p:sp>
      <p:sp>
        <p:nvSpPr>
          <p:cNvPr id="3" name="Content Placeholder 2">
            <a:extLst>
              <a:ext uri="{FF2B5EF4-FFF2-40B4-BE49-F238E27FC236}">
                <a16:creationId xmlns:a16="http://schemas.microsoft.com/office/drawing/2014/main" id="{94E481CF-CA9A-393A-CA5B-AB30A98AAD9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7614E33-3BD0-5510-A94F-3CA38EF0F9E0}"/>
              </a:ext>
            </a:extLst>
          </p:cNvPr>
          <p:cNvSpPr>
            <a:spLocks noGrp="1"/>
          </p:cNvSpPr>
          <p:nvPr>
            <p:ph type="sldNum" sz="quarter" idx="12"/>
          </p:nvPr>
        </p:nvSpPr>
        <p:spPr/>
        <p:txBody>
          <a:bodyPr/>
          <a:lstStyle/>
          <a:p>
            <a:fld id="{5C35FCF4-C3EF-BD43-82E0-05BC237DAD2A}" type="slidenum">
              <a:rPr lang="en-US" smtClean="0"/>
              <a:pPr/>
              <a:t>2</a:t>
            </a:fld>
            <a:endParaRPr lang="en-US" dirty="0"/>
          </a:p>
        </p:txBody>
      </p:sp>
    </p:spTree>
    <p:extLst>
      <p:ext uri="{BB962C8B-B14F-4D97-AF65-F5344CB8AC3E}">
        <p14:creationId xmlns:p14="http://schemas.microsoft.com/office/powerpoint/2010/main" val="2656879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3653-C6B2-C0C8-67B1-B84E65B5AF2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6C19260-9C9D-00C4-0D23-A3D2EB547A89}"/>
              </a:ext>
            </a:extLst>
          </p:cNvPr>
          <p:cNvSpPr>
            <a:spLocks noGrp="1"/>
          </p:cNvSpPr>
          <p:nvPr>
            <p:ph idx="1"/>
          </p:nvPr>
        </p:nvSpPr>
        <p:spPr/>
        <p:txBody>
          <a:bodyPr/>
          <a:lstStyle/>
          <a:p>
            <a:pPr marL="0" indent="0">
              <a:buNone/>
            </a:pPr>
            <a:r>
              <a:rPr lang="en-US" dirty="0"/>
              <a:t>Introduce your domain and explain the significance of the problem you are going to investigate. </a:t>
            </a:r>
          </a:p>
        </p:txBody>
      </p:sp>
      <p:sp>
        <p:nvSpPr>
          <p:cNvPr id="4" name="Slide Number Placeholder 3">
            <a:extLst>
              <a:ext uri="{FF2B5EF4-FFF2-40B4-BE49-F238E27FC236}">
                <a16:creationId xmlns:a16="http://schemas.microsoft.com/office/drawing/2014/main" id="{C9F23E78-032C-8D4B-C78E-44FD46332A6E}"/>
              </a:ext>
            </a:extLst>
          </p:cNvPr>
          <p:cNvSpPr>
            <a:spLocks noGrp="1"/>
          </p:cNvSpPr>
          <p:nvPr>
            <p:ph type="sldNum" sz="quarter" idx="12"/>
          </p:nvPr>
        </p:nvSpPr>
        <p:spPr/>
        <p:txBody>
          <a:bodyPr/>
          <a:lstStyle/>
          <a:p>
            <a:fld id="{5C35FCF4-C3EF-BD43-82E0-05BC237DAD2A}" type="slidenum">
              <a:rPr lang="en-US" smtClean="0"/>
              <a:pPr/>
              <a:t>3</a:t>
            </a:fld>
            <a:endParaRPr lang="en-US" dirty="0"/>
          </a:p>
        </p:txBody>
      </p:sp>
    </p:spTree>
    <p:extLst>
      <p:ext uri="{BB962C8B-B14F-4D97-AF65-F5344CB8AC3E}">
        <p14:creationId xmlns:p14="http://schemas.microsoft.com/office/powerpoint/2010/main" val="2837614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FAB3-85E8-F23B-ED53-BDDA151F61B7}"/>
              </a:ext>
            </a:extLst>
          </p:cNvPr>
          <p:cNvSpPr>
            <a:spLocks noGrp="1"/>
          </p:cNvSpPr>
          <p:nvPr>
            <p:ph type="title"/>
          </p:nvPr>
        </p:nvSpPr>
        <p:spPr/>
        <p:txBody>
          <a:bodyPr/>
          <a:lstStyle/>
          <a:p>
            <a:r>
              <a:rPr lang="en-US" dirty="0"/>
              <a:t>Guiding questions:</a:t>
            </a:r>
          </a:p>
        </p:txBody>
      </p:sp>
      <p:sp>
        <p:nvSpPr>
          <p:cNvPr id="3" name="Content Placeholder 2">
            <a:extLst>
              <a:ext uri="{FF2B5EF4-FFF2-40B4-BE49-F238E27FC236}">
                <a16:creationId xmlns:a16="http://schemas.microsoft.com/office/drawing/2014/main" id="{A6829955-A361-B5E7-CCAD-08619799E9AD}"/>
              </a:ext>
            </a:extLst>
          </p:cNvPr>
          <p:cNvSpPr>
            <a:spLocks noGrp="1"/>
          </p:cNvSpPr>
          <p:nvPr>
            <p:ph idx="1"/>
          </p:nvPr>
        </p:nvSpPr>
        <p:spPr/>
        <p:txBody>
          <a:bodyPr/>
          <a:lstStyle/>
          <a:p>
            <a:pPr marL="0" indent="0">
              <a:buNone/>
            </a:pPr>
            <a:r>
              <a:rPr lang="en-US" dirty="0"/>
              <a:t>Enumerate your guiding questions and provide any background context to help the reader understand the significance of your questions, i.e. explain why these questions are important; what insight will you gain by answering these questions.</a:t>
            </a:r>
          </a:p>
        </p:txBody>
      </p:sp>
      <p:sp>
        <p:nvSpPr>
          <p:cNvPr id="4" name="Slide Number Placeholder 3">
            <a:extLst>
              <a:ext uri="{FF2B5EF4-FFF2-40B4-BE49-F238E27FC236}">
                <a16:creationId xmlns:a16="http://schemas.microsoft.com/office/drawing/2014/main" id="{3BF22F4B-44C2-9BAE-0D74-137899782D62}"/>
              </a:ext>
            </a:extLst>
          </p:cNvPr>
          <p:cNvSpPr>
            <a:spLocks noGrp="1"/>
          </p:cNvSpPr>
          <p:nvPr>
            <p:ph type="sldNum" sz="quarter" idx="12"/>
          </p:nvPr>
        </p:nvSpPr>
        <p:spPr/>
        <p:txBody>
          <a:bodyPr/>
          <a:lstStyle/>
          <a:p>
            <a:fld id="{5C35FCF4-C3EF-BD43-82E0-05BC237DAD2A}" type="slidenum">
              <a:rPr lang="en-US" smtClean="0"/>
              <a:pPr/>
              <a:t>4</a:t>
            </a:fld>
            <a:endParaRPr lang="en-US" dirty="0"/>
          </a:p>
        </p:txBody>
      </p:sp>
    </p:spTree>
    <p:extLst>
      <p:ext uri="{BB962C8B-B14F-4D97-AF65-F5344CB8AC3E}">
        <p14:creationId xmlns:p14="http://schemas.microsoft.com/office/powerpoint/2010/main" val="2405187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8305-78F2-D143-26EA-3C40F66E63BC}"/>
              </a:ext>
            </a:extLst>
          </p:cNvPr>
          <p:cNvSpPr>
            <a:spLocks noGrp="1"/>
          </p:cNvSpPr>
          <p:nvPr>
            <p:ph type="title"/>
          </p:nvPr>
        </p:nvSpPr>
        <p:spPr/>
        <p:txBody>
          <a:bodyPr/>
          <a:lstStyle/>
          <a:p>
            <a:r>
              <a:rPr lang="en-US" dirty="0"/>
              <a:t>Datasets </a:t>
            </a:r>
          </a:p>
        </p:txBody>
      </p:sp>
      <p:sp>
        <p:nvSpPr>
          <p:cNvPr id="3" name="Content Placeholder 2">
            <a:extLst>
              <a:ext uri="{FF2B5EF4-FFF2-40B4-BE49-F238E27FC236}">
                <a16:creationId xmlns:a16="http://schemas.microsoft.com/office/drawing/2014/main" id="{4F043CFE-6BEA-2531-80D3-DC35BC0DB30A}"/>
              </a:ext>
            </a:extLst>
          </p:cNvPr>
          <p:cNvSpPr>
            <a:spLocks noGrp="1"/>
          </p:cNvSpPr>
          <p:nvPr>
            <p:ph idx="1"/>
          </p:nvPr>
        </p:nvSpPr>
        <p:spPr/>
        <p:txBody>
          <a:bodyPr/>
          <a:lstStyle/>
          <a:p>
            <a:pPr marL="0" indent="0">
              <a:buNone/>
            </a:pPr>
            <a:r>
              <a:rPr lang="en-US" dirty="0"/>
              <a:t>Describe the data. Explain what format the data are in (number of datasets, structured or unstructured, tabular, grid, what columns there are etc.). State that you have permission to use the data; clearly cite the source(s) of the data and follow all attribution requirements.</a:t>
            </a:r>
            <a:br>
              <a:rPr lang="en-US" dirty="0"/>
            </a:br>
            <a:r>
              <a:rPr lang="en-US" dirty="0"/>
              <a:t>If you are going to collect the data yourself, please explain the collection procedure and describe the final format the data are going to be stored in.</a:t>
            </a:r>
            <a:br>
              <a:rPr lang="en-US" dirty="0"/>
            </a:br>
            <a:endParaRPr lang="en-US" dirty="0"/>
          </a:p>
        </p:txBody>
      </p:sp>
      <p:sp>
        <p:nvSpPr>
          <p:cNvPr id="4" name="Slide Number Placeholder 3">
            <a:extLst>
              <a:ext uri="{FF2B5EF4-FFF2-40B4-BE49-F238E27FC236}">
                <a16:creationId xmlns:a16="http://schemas.microsoft.com/office/drawing/2014/main" id="{2DB87B30-62DB-034C-695D-7FEDBAC3B983}"/>
              </a:ext>
            </a:extLst>
          </p:cNvPr>
          <p:cNvSpPr>
            <a:spLocks noGrp="1"/>
          </p:cNvSpPr>
          <p:nvPr>
            <p:ph type="sldNum" sz="quarter" idx="12"/>
          </p:nvPr>
        </p:nvSpPr>
        <p:spPr/>
        <p:txBody>
          <a:bodyPr/>
          <a:lstStyle/>
          <a:p>
            <a:fld id="{5C35FCF4-C3EF-BD43-82E0-05BC237DAD2A}" type="slidenum">
              <a:rPr lang="en-US" smtClean="0"/>
              <a:pPr/>
              <a:t>5</a:t>
            </a:fld>
            <a:endParaRPr lang="en-US" dirty="0"/>
          </a:p>
        </p:txBody>
      </p:sp>
    </p:spTree>
    <p:extLst>
      <p:ext uri="{BB962C8B-B14F-4D97-AF65-F5344CB8AC3E}">
        <p14:creationId xmlns:p14="http://schemas.microsoft.com/office/powerpoint/2010/main" val="238720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3BE1-4CBC-FFCA-1F1E-99FC5A1E08E3}"/>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3ECB1B66-A6C6-058A-EFD6-E2B104BEA83B}"/>
              </a:ext>
            </a:extLst>
          </p:cNvPr>
          <p:cNvSpPr>
            <a:spLocks noGrp="1"/>
          </p:cNvSpPr>
          <p:nvPr>
            <p:ph idx="1"/>
          </p:nvPr>
        </p:nvSpPr>
        <p:spPr/>
        <p:txBody>
          <a:bodyPr/>
          <a:lstStyle/>
          <a:p>
            <a:pPr marL="0" indent="0">
              <a:buNone/>
            </a:pPr>
            <a:r>
              <a:rPr lang="en-US" dirty="0"/>
              <a:t>Describe what data wrangling and visualization tasks you will be performing to help answer your guiding questions. What sort of cleaning/filtering/transformation do you need to perform on the data. Visual exploration is a main learning outcome of this course. What kind of visualizations will you use and why? What software libraries will you use (other than what we taught in the class)? </a:t>
            </a:r>
            <a:br>
              <a:rPr lang="en-US" dirty="0"/>
            </a:br>
            <a:r>
              <a:rPr lang="en-US" dirty="0"/>
              <a:t>- Please provide appropriate citations so that the reader can look up the relevant information.</a:t>
            </a:r>
            <a:br>
              <a:rPr lang="en-US" dirty="0"/>
            </a:br>
            <a:r>
              <a:rPr lang="en-US" dirty="0"/>
              <a:t>- You are expected to use the </a:t>
            </a:r>
            <a:r>
              <a:rPr lang="en-US" dirty="0" err="1"/>
              <a:t>JupyterLab</a:t>
            </a:r>
            <a:r>
              <a:rPr lang="en-US" dirty="0"/>
              <a:t> environment to perform your tasks. </a:t>
            </a:r>
            <a:br>
              <a:rPr lang="en-US" dirty="0"/>
            </a:br>
            <a:r>
              <a:rPr lang="en-US" dirty="0"/>
              <a:t>- Please specify who will be responsible for each of the tasks and make sure that there is a fair distribution of work between group members. </a:t>
            </a:r>
          </a:p>
        </p:txBody>
      </p:sp>
      <p:sp>
        <p:nvSpPr>
          <p:cNvPr id="4" name="Slide Number Placeholder 3">
            <a:extLst>
              <a:ext uri="{FF2B5EF4-FFF2-40B4-BE49-F238E27FC236}">
                <a16:creationId xmlns:a16="http://schemas.microsoft.com/office/drawing/2014/main" id="{9D5F2B60-59F8-10B8-9DFA-CACE52507B59}"/>
              </a:ext>
            </a:extLst>
          </p:cNvPr>
          <p:cNvSpPr>
            <a:spLocks noGrp="1"/>
          </p:cNvSpPr>
          <p:nvPr>
            <p:ph type="sldNum" sz="quarter" idx="12"/>
          </p:nvPr>
        </p:nvSpPr>
        <p:spPr/>
        <p:txBody>
          <a:bodyPr/>
          <a:lstStyle/>
          <a:p>
            <a:fld id="{5C35FCF4-C3EF-BD43-82E0-05BC237DAD2A}" type="slidenum">
              <a:rPr lang="en-US" smtClean="0"/>
              <a:pPr/>
              <a:t>6</a:t>
            </a:fld>
            <a:endParaRPr lang="en-US" dirty="0"/>
          </a:p>
        </p:txBody>
      </p:sp>
    </p:spTree>
    <p:extLst>
      <p:ext uri="{BB962C8B-B14F-4D97-AF65-F5344CB8AC3E}">
        <p14:creationId xmlns:p14="http://schemas.microsoft.com/office/powerpoint/2010/main" val="87393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136B-68CA-5E85-45D6-5FBAC4711399}"/>
              </a:ext>
            </a:extLst>
          </p:cNvPr>
          <p:cNvSpPr>
            <a:spLocks noGrp="1"/>
          </p:cNvSpPr>
          <p:nvPr>
            <p:ph type="title"/>
          </p:nvPr>
        </p:nvSpPr>
        <p:spPr/>
        <p:txBody>
          <a:bodyPr/>
          <a:lstStyle/>
          <a:p>
            <a:r>
              <a:rPr lang="en-US" dirty="0"/>
              <a:t> References:</a:t>
            </a:r>
          </a:p>
        </p:txBody>
      </p:sp>
      <p:sp>
        <p:nvSpPr>
          <p:cNvPr id="3" name="Content Placeholder 2">
            <a:extLst>
              <a:ext uri="{FF2B5EF4-FFF2-40B4-BE49-F238E27FC236}">
                <a16:creationId xmlns:a16="http://schemas.microsoft.com/office/drawing/2014/main" id="{E862F326-93AE-ED83-DBCC-92290549600F}"/>
              </a:ext>
            </a:extLst>
          </p:cNvPr>
          <p:cNvSpPr>
            <a:spLocks noGrp="1"/>
          </p:cNvSpPr>
          <p:nvPr>
            <p:ph idx="1"/>
          </p:nvPr>
        </p:nvSpPr>
        <p:spPr/>
        <p:txBody>
          <a:bodyPr/>
          <a:lstStyle/>
          <a:p>
            <a:pPr marL="0" indent="0">
              <a:buNone/>
            </a:pPr>
            <a:r>
              <a:rPr lang="en-US" dirty="0"/>
              <a:t>Cite your data source(s), all helper libraries and environments as well as any other works (books, research articles etc.) that you will be making use of. Please use the Harvard citation style.</a:t>
            </a:r>
          </a:p>
          <a:p>
            <a:endParaRPr lang="en-US" dirty="0"/>
          </a:p>
        </p:txBody>
      </p:sp>
      <p:sp>
        <p:nvSpPr>
          <p:cNvPr id="4" name="Slide Number Placeholder 3">
            <a:extLst>
              <a:ext uri="{FF2B5EF4-FFF2-40B4-BE49-F238E27FC236}">
                <a16:creationId xmlns:a16="http://schemas.microsoft.com/office/drawing/2014/main" id="{908ED0B6-357B-A80A-1C8E-066FF4588C12}"/>
              </a:ext>
            </a:extLst>
          </p:cNvPr>
          <p:cNvSpPr>
            <a:spLocks noGrp="1"/>
          </p:cNvSpPr>
          <p:nvPr>
            <p:ph type="sldNum" sz="quarter" idx="12"/>
          </p:nvPr>
        </p:nvSpPr>
        <p:spPr/>
        <p:txBody>
          <a:bodyPr/>
          <a:lstStyle/>
          <a:p>
            <a:fld id="{5C35FCF4-C3EF-BD43-82E0-05BC237DAD2A}" type="slidenum">
              <a:rPr lang="en-US" smtClean="0"/>
              <a:pPr/>
              <a:t>7</a:t>
            </a:fld>
            <a:endParaRPr lang="en-US" dirty="0"/>
          </a:p>
        </p:txBody>
      </p:sp>
    </p:spTree>
    <p:extLst>
      <p:ext uri="{BB962C8B-B14F-4D97-AF65-F5344CB8AC3E}">
        <p14:creationId xmlns:p14="http://schemas.microsoft.com/office/powerpoint/2010/main" val="395632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2BCF80-A4A3-0DCA-3CC3-EB148F22DA18}"/>
              </a:ext>
            </a:extLst>
          </p:cNvPr>
          <p:cNvSpPr>
            <a:spLocks noGrp="1"/>
          </p:cNvSpPr>
          <p:nvPr>
            <p:ph idx="1"/>
          </p:nvPr>
        </p:nvSpPr>
        <p:spPr>
          <a:xfrm>
            <a:off x="562628" y="2634916"/>
            <a:ext cx="10515600" cy="3253948"/>
          </a:xfrm>
        </p:spPr>
        <p:txBody>
          <a:bodyPr/>
          <a:lstStyle/>
          <a:p>
            <a:pPr marL="0" indent="0">
              <a:buNone/>
            </a:pPr>
            <a:r>
              <a:rPr lang="en-US" sz="13800" dirty="0"/>
              <a:t>  THANK YOU!</a:t>
            </a:r>
          </a:p>
        </p:txBody>
      </p:sp>
      <p:sp>
        <p:nvSpPr>
          <p:cNvPr id="4" name="Slide Number Placeholder 3">
            <a:extLst>
              <a:ext uri="{FF2B5EF4-FFF2-40B4-BE49-F238E27FC236}">
                <a16:creationId xmlns:a16="http://schemas.microsoft.com/office/drawing/2014/main" id="{C0669F31-EF8F-969E-161A-EB196757E6A9}"/>
              </a:ext>
            </a:extLst>
          </p:cNvPr>
          <p:cNvSpPr>
            <a:spLocks noGrp="1"/>
          </p:cNvSpPr>
          <p:nvPr>
            <p:ph type="sldNum" sz="quarter" idx="12"/>
          </p:nvPr>
        </p:nvSpPr>
        <p:spPr/>
        <p:txBody>
          <a:bodyPr/>
          <a:lstStyle/>
          <a:p>
            <a:fld id="{5C35FCF4-C3EF-BD43-82E0-05BC237DAD2A}" type="slidenum">
              <a:rPr lang="en-US" smtClean="0"/>
              <a:pPr/>
              <a:t>8</a:t>
            </a:fld>
            <a:endParaRPr lang="en-US" dirty="0"/>
          </a:p>
        </p:txBody>
      </p:sp>
    </p:spTree>
    <p:extLst>
      <p:ext uri="{BB962C8B-B14F-4D97-AF65-F5344CB8AC3E}">
        <p14:creationId xmlns:p14="http://schemas.microsoft.com/office/powerpoint/2010/main" val="3551263465"/>
      </p:ext>
    </p:extLst>
  </p:cSld>
  <p:clrMapOvr>
    <a:masterClrMapping/>
  </p:clrMapOvr>
</p:sld>
</file>

<file path=ppt/theme/theme1.xml><?xml version="1.0" encoding="utf-8"?>
<a:theme xmlns:a="http://schemas.openxmlformats.org/drawingml/2006/main"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ld - Widescreen" id="{BDE806B9-D085-0547-8443-536EF56E10D0}" vid="{A3112E41-4A82-8045-91CC-360E8E7927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A14D9A0FA515564792FEACC70AB1043E" ma:contentTypeVersion="15" ma:contentTypeDescription="Create a new document." ma:contentTypeScope="" ma:versionID="268d53061a527a1a15b3a06f324de7ac">
  <xsd:schema xmlns:xsd="http://www.w3.org/2001/XMLSchema" xmlns:xs="http://www.w3.org/2001/XMLSchema" xmlns:p="http://schemas.microsoft.com/office/2006/metadata/properties" xmlns:ns2="7a4191d5-9b76-4ae3-8401-87ceee92a846" xmlns:ns3="b9b0194d-1e98-4efc-bad5-9450f4bf7a13" targetNamespace="http://schemas.microsoft.com/office/2006/metadata/properties" ma:root="true" ma:fieldsID="602eb0f4584b499882d83f15ecf09c65" ns2:_="" ns3:_="">
    <xsd:import namespace="7a4191d5-9b76-4ae3-8401-87ceee92a846"/>
    <xsd:import namespace="b9b0194d-1e98-4efc-bad5-9450f4bf7a1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191d5-9b76-4ae3-8401-87ceee92a846" elementFormDefault="qualified">
    <xsd:import namespace="http://schemas.microsoft.com/office/2006/documentManagement/types"/>
    <xsd:import namespace="http://schemas.microsoft.com/office/infopath/2007/PartnerControls"/>
    <xsd:element name="SharedWithUsers" ma:index="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享对象详细信息" ma:internalName="SharedWithDetails" ma:readOnly="true">
      <xsd:simpleType>
        <xsd:restriction base="dms:Note">
          <xsd:maxLength value="255"/>
        </xsd:restriction>
      </xsd:simpleType>
    </xsd:element>
    <xsd:element name="TaxCatchAll" ma:index="16" nillable="true" ma:displayName="Taxonomy Catch All Column" ma:hidden="true" ma:list="{7976da6b-3754-4ea3-9a44-9d844208727a}" ma:internalName="TaxCatchAll" ma:showField="CatchAllData" ma:web="7a4191d5-9b76-4ae3-8401-87ceee92a84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9b0194d-1e98-4efc-bad5-9450f4bf7a1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图像标记" ma:readOnly="false" ma:fieldId="{5cf76f15-5ced-4ddc-b409-7134ff3c332f}" ma:taxonomyMulti="true" ma:sspId="3d23ff3b-8b4b-4ebe-81e4-de565bb03cb5"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7"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7a4191d5-9b76-4ae3-8401-87ceee92a846">
      <UserInfo>
        <DisplayName>Office Of Advancement Visitors</DisplayName>
        <AccountId>4</AccountId>
        <AccountType/>
      </UserInfo>
      <UserInfo>
        <DisplayName>UCalgary Brand</DisplayName>
        <AccountId>15</AccountId>
        <AccountType/>
      </UserInfo>
    </SharedWithUsers>
    <TaxCatchAll xmlns="7a4191d5-9b76-4ae3-8401-87ceee92a846" xsi:nil="true"/>
    <lcf76f155ced4ddcb4097134ff3c332f xmlns="b9b0194d-1e98-4efc-bad5-9450f4bf7a1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4D92C-5791-4EB8-90FF-890DA69333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191d5-9b76-4ae3-8401-87ceee92a846"/>
    <ds:schemaRef ds:uri="b9b0194d-1e98-4efc-bad5-9450f4bf7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0B8F560-7E6C-44AE-AFE4-924D1118F0AA}">
  <ds:schemaRefs>
    <ds:schemaRef ds:uri="http://schemas.microsoft.com/office/2006/metadata/properties"/>
    <ds:schemaRef ds:uri="http://schemas.microsoft.com/office/infopath/2007/PartnerControls"/>
    <ds:schemaRef ds:uri="7a4191d5-9b76-4ae3-8401-87ceee92a846"/>
    <ds:schemaRef ds:uri="b9b0194d-1e98-4efc-bad5-9450f4bf7a13"/>
  </ds:schemaRefs>
</ds:datastoreItem>
</file>

<file path=customXml/itemProps3.xml><?xml version="1.0" encoding="utf-8"?>
<ds:datastoreItem xmlns:ds="http://schemas.openxmlformats.org/officeDocument/2006/customXml" ds:itemID="{67A4AE25-BBA1-49A6-B4F8-E97286BA01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25</TotalTime>
  <Words>358</Words>
  <Application>Microsoft Macintosh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verdana</vt:lpstr>
      <vt:lpstr>Office Theme</vt:lpstr>
      <vt:lpstr>Breast Cancer!</vt:lpstr>
      <vt:lpstr>Motivations/why?</vt:lpstr>
      <vt:lpstr>Introduction:</vt:lpstr>
      <vt:lpstr>Guiding questions:</vt:lpstr>
      <vt:lpstr>Datasets </vt:lpstr>
      <vt:lpstr>Tasks:</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Lamis Samatar</dc:creator>
  <cp:lastModifiedBy>Lamis Samatar</cp:lastModifiedBy>
  <cp:revision>1</cp:revision>
  <dcterms:created xsi:type="dcterms:W3CDTF">2025-02-07T01:15:40Z</dcterms:created>
  <dcterms:modified xsi:type="dcterms:W3CDTF">2025-02-07T01:40:54Z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0x010100A14D9A0FA515564792FEACC70AB1043E</vt:lpwstr>
  </property>
  <property fmtid="{D5CDD505-2E9C-101B-9397-08002B2CF9AE}" pid="3" name="Order">
    <vt:r8>20600</vt:r8>
  </property>
</Properties>
</file>