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1"/>
  </p:notesMasterIdLst>
  <p:handoutMasterIdLst>
    <p:handoutMasterId r:id="rId32"/>
  </p:handoutMasterIdLst>
  <p:sldIdLst>
    <p:sldId id="427" r:id="rId5"/>
    <p:sldId id="428" r:id="rId6"/>
    <p:sldId id="408" r:id="rId7"/>
    <p:sldId id="434" r:id="rId8"/>
    <p:sldId id="432" r:id="rId9"/>
    <p:sldId id="414" r:id="rId10"/>
    <p:sldId id="433" r:id="rId11"/>
    <p:sldId id="415" r:id="rId12"/>
    <p:sldId id="436" r:id="rId13"/>
    <p:sldId id="412" r:id="rId14"/>
    <p:sldId id="435" r:id="rId15"/>
    <p:sldId id="416" r:id="rId16"/>
    <p:sldId id="430" r:id="rId17"/>
    <p:sldId id="417" r:id="rId18"/>
    <p:sldId id="418" r:id="rId19"/>
    <p:sldId id="419" r:id="rId20"/>
    <p:sldId id="420" r:id="rId21"/>
    <p:sldId id="422" r:id="rId22"/>
    <p:sldId id="423" r:id="rId23"/>
    <p:sldId id="425" r:id="rId24"/>
    <p:sldId id="424" r:id="rId25"/>
    <p:sldId id="426" r:id="rId26"/>
    <p:sldId id="431" r:id="rId27"/>
    <p:sldId id="421" r:id="rId28"/>
    <p:sldId id="429" r:id="rId29"/>
    <p:sldId id="39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6327" autoAdjust="0"/>
  </p:normalViewPr>
  <p:slideViewPr>
    <p:cSldViewPr snapToGrid="0">
      <p:cViewPr varScale="1">
        <p:scale>
          <a:sx n="85" d="100"/>
          <a:sy n="85" d="100"/>
        </p:scale>
        <p:origin x="48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3623D-8A2F-7046-67DA-C6B986F90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9B2F21-104F-6152-D0EE-C7159E0102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A16E7C-146F-2AEC-4AD4-7C4626F69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61554-B714-FE61-9369-FC2AAB9BF7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64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10489-2A88-71FA-CD8B-DBC854C6A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100ECC-7888-CB91-DAE5-AB04CDDBEE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708792-3E06-1164-73F6-165CB6938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B9859-F02C-0990-519E-86562C5DCA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10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3BE4A-1C06-44A9-5BD7-2D5A0C7B0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20957-FEB4-71DD-9290-B1BFF67DB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F2CED3-31CA-C3EC-1046-92DCA5A1F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2066A-AF85-E4AE-5E78-8D12D9825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74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2E653-E3F4-B6F8-049B-B4303CF50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9EF9DC-A034-6A34-692D-86E177E63D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B040AF-BBBE-F194-F073-8AD01EDDE3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5D261-507E-F05B-7C74-136291436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30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29DB2-D992-5308-7B9A-B6235B46E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E51736-D827-CB2C-14AD-044E1F2A54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AC3818-89C3-DC7A-340E-8B9B7C0A5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41A6F-CFAE-D49A-BC30-92A99113B8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744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2BA2B-B28E-8B3D-DD93-E5A4D41A1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D3504D-B270-A4A6-5A4E-B28D049FD3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FC5F5A-A2D3-DB28-60B8-98FF281C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1EDAB-DF8E-01EC-CEF4-0EB731404E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6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0F3C7-738D-1DFF-9A9E-C137CB06B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64ECB5-3749-5880-BCC3-F9A108D703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147EA7-28DA-C978-CB25-F991F5152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00945-837E-3A6E-B4ED-99D6B27D2F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39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48B66-AF42-8FCE-BE93-933F342E4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1A442E-6CE2-1A28-9282-4ED580E7D7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BCEDF2-A55C-3918-4D38-C1B479FE7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FC54B-E8A4-B2BA-9017-5C93A902A0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003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7A490-20B2-425D-2305-0D1B4E003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D26D68-D761-5D60-BADD-EC2B9E4858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9A2A40-0209-A481-FFA2-71C6C842BF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B122A-5AE6-FBF8-A7E5-23D6DDEE10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29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7A490-20B2-425D-2305-0D1B4E003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D26D68-D761-5D60-BADD-EC2B9E4858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9A2A40-0209-A481-FFA2-71C6C842BF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B122A-5AE6-FBF8-A7E5-23D6DDEE10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4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mis10/DEPI_FinalProjec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moblaz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moblaze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sz="5400" dirty="0">
                <a:latin typeface="Arial"/>
                <a:cs typeface="Arial"/>
              </a:rPr>
              <a:t>Welcome to Our Software Testing Project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A1BF0-18BC-068E-0BCC-4E18D1E73239}"/>
              </a:ext>
            </a:extLst>
          </p:cNvPr>
          <p:cNvSpPr txBox="1"/>
          <p:nvPr/>
        </p:nvSpPr>
        <p:spPr>
          <a:xfrm>
            <a:off x="8043158" y="4224107"/>
            <a:ext cx="274319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Presented by Our Team: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Lamis </a:t>
            </a:r>
            <a:r>
              <a:rPr lang="en-US" sz="2000" b="1" dirty="0" err="1">
                <a:solidFill>
                  <a:schemeClr val="bg1"/>
                </a:solidFill>
                <a:latin typeface="Candara Light" panose="020E0502030303020204" pitchFamily="34" charset="0"/>
              </a:rPr>
              <a:t>ahmed</a:t>
            </a:r>
          </a:p>
          <a:p>
            <a:r>
              <a:rPr lang="en-US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Seif </a:t>
            </a:r>
            <a:r>
              <a:rPr lang="en-US" sz="2000" b="1" dirty="0" err="1">
                <a:solidFill>
                  <a:schemeClr val="bg1"/>
                </a:solidFill>
                <a:latin typeface="Candara Light" panose="020E0502030303020204" pitchFamily="34" charset="0"/>
              </a:rPr>
              <a:t>osama</a:t>
            </a:r>
          </a:p>
          <a:p>
            <a:r>
              <a:rPr lang="en-US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Ahmed </a:t>
            </a:r>
            <a:r>
              <a:rPr lang="en-US" sz="2000" b="1" dirty="0" err="1">
                <a:solidFill>
                  <a:schemeClr val="bg1"/>
                </a:solidFill>
                <a:latin typeface="Candara Light" panose="020E0502030303020204" pitchFamily="34" charset="0"/>
              </a:rPr>
              <a:t>abdelkhalek</a:t>
            </a:r>
            <a:r>
              <a:rPr lang="en-US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 </a:t>
            </a:r>
          </a:p>
          <a:p>
            <a:r>
              <a:rPr lang="en-US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Mai </a:t>
            </a:r>
            <a:r>
              <a:rPr lang="en-US" sz="2000" b="1" dirty="0" err="1">
                <a:solidFill>
                  <a:schemeClr val="bg1"/>
                </a:solidFill>
                <a:latin typeface="Candara Light" panose="020E0502030303020204" pitchFamily="34" charset="0"/>
              </a:rPr>
              <a:t>khaled</a:t>
            </a:r>
            <a:endParaRPr lang="en-US" sz="2000" b="1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andara Light" panose="020E0502030303020204" pitchFamily="34" charset="0"/>
              </a:rPr>
              <a:t>Hana </a:t>
            </a:r>
            <a:r>
              <a:rPr lang="en-US" sz="2000" b="1" dirty="0" err="1">
                <a:solidFill>
                  <a:schemeClr val="bg1"/>
                </a:solidFill>
                <a:latin typeface="Candara Light" panose="020E0502030303020204" pitchFamily="34" charset="0"/>
              </a:rPr>
              <a:t>ayman</a:t>
            </a:r>
          </a:p>
        </p:txBody>
      </p:sp>
    </p:spTree>
    <p:extLst>
      <p:ext uri="{BB962C8B-B14F-4D97-AF65-F5344CB8AC3E}">
        <p14:creationId xmlns:p14="http://schemas.microsoft.com/office/powerpoint/2010/main" val="2088656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C4E78-AA89-49C9-A9F6-345D8149C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0A1B-84AB-EC39-2197-6C3D0BCE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sz="3600" b="0" cap="all" dirty="0">
                <a:latin typeface="Univers Condensed"/>
                <a:cs typeface="Arial"/>
              </a:rPr>
              <a:t>Bug Tracking and Reporting (Using Jira)</a:t>
            </a:r>
            <a:endParaRPr lang="en-US" sz="3600" b="0" dirty="0">
              <a:latin typeface="Univers Condensed"/>
              <a:cs typeface="Arial"/>
            </a:endParaRPr>
          </a:p>
          <a:p>
            <a:endParaRPr lang="en-US" sz="3400" dirty="0">
              <a:latin typeface="Arial"/>
              <a:cs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E1105E-8645-FF64-84E8-5799B6DAD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21FA6-5293-481D-BF5B-2A5BCECF7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53" y="1557571"/>
            <a:ext cx="11691695" cy="480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5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DCA8D04D-05EE-74D8-E206-0BAF153AABB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6381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248A4-60BF-9BEE-AA4F-AF521DBF3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3ECC-9DFD-7840-EE57-5FA578E0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sz="4000" b="0" cap="all" dirty="0">
                <a:latin typeface="Franklin Gothic Book"/>
              </a:rPr>
              <a:t>Automation Testing</a:t>
            </a:r>
            <a:endParaRPr lang="en-US">
              <a:latin typeface="Franklin Gothic Book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49EB1-7ABF-3F67-297D-D2C7FD8029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5320180" cy="3709987"/>
          </a:xfrm>
        </p:spPr>
        <p:txBody>
          <a:bodyPr vert="horz" lIns="0" tIns="457200" rIns="0" bIns="0" rtlCol="0" anchor="t">
            <a:normAutofit/>
          </a:bodyPr>
          <a:lstStyle/>
          <a:p>
            <a:pPr marL="342900" indent="-342900"/>
            <a:r>
              <a:rPr lang="en-US" dirty="0">
                <a:solidFill>
                  <a:schemeClr val="bg1"/>
                </a:solidFill>
                <a:latin typeface="Calisto MT"/>
              </a:rPr>
              <a:t>Automation was essential in the project 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bg1"/>
                </a:solidFill>
                <a:latin typeface="Calisto MT"/>
              </a:rPr>
              <a:t>Where Automation testing  runs tests automatically without manual intervention increasing test efficiency and saving time and effort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87856-B879-4F82-AAD2-8CD508D253C0}"/>
              </a:ext>
            </a:extLst>
          </p:cNvPr>
          <p:cNvSpPr txBox="1"/>
          <p:nvPr/>
        </p:nvSpPr>
        <p:spPr>
          <a:xfrm>
            <a:off x="593725" y="5208495"/>
            <a:ext cx="42651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sto MT"/>
              </a:rPr>
              <a:t>Tools used</a:t>
            </a:r>
          </a:p>
          <a:p>
            <a:r>
              <a:rPr lang="en-US" sz="2400" dirty="0">
                <a:solidFill>
                  <a:schemeClr val="bg1"/>
                </a:solidFill>
                <a:latin typeface="Calisto MT"/>
              </a:rPr>
              <a:t> selenium , </a:t>
            </a:r>
            <a:r>
              <a:rPr lang="en-US" sz="2400" dirty="0" err="1">
                <a:solidFill>
                  <a:schemeClr val="bg1"/>
                </a:solidFill>
                <a:latin typeface="Calisto MT"/>
              </a:rPr>
              <a:t>TestNg</a:t>
            </a:r>
            <a:endParaRPr lang="en-US" sz="2400" dirty="0">
              <a:solidFill>
                <a:schemeClr val="bg1"/>
              </a:solidFill>
              <a:latin typeface="Calisto M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E49AB-7FE3-3917-0A77-80A1D8266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53C9-3981-1AF6-B27B-2FDCDC58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sz="4000" b="0" cap="all" dirty="0">
                <a:latin typeface="Franklin Gothic Book"/>
              </a:rPr>
              <a:t>Maven project</a:t>
            </a:r>
            <a:endParaRPr lang="en-US" dirty="0">
              <a:latin typeface="Franklin Gothic Book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4FBD-017E-81CB-BA5D-DED64739A3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5656356" cy="3709987"/>
          </a:xfrm>
        </p:spPr>
        <p:txBody>
          <a:bodyPr vert="horz" lIns="0" tIns="457200" rIns="0" bIns="0" rtlCol="0" anchor="t">
            <a:noAutofit/>
          </a:bodyPr>
          <a:lstStyle/>
          <a:p>
            <a:pPr marL="283210" indent="-283210">
              <a:lnSpc>
                <a:spcPct val="110000"/>
              </a:lnSpc>
              <a:spcBef>
                <a:spcPts val="1000"/>
              </a:spcBef>
            </a:pPr>
            <a:r>
              <a:rPr lang="en-US" b="0" dirty="0">
                <a:solidFill>
                  <a:schemeClr val="bg1"/>
                </a:solidFill>
              </a:rPr>
              <a:t>Supports testing tools</a:t>
            </a:r>
          </a:p>
          <a:p>
            <a:pPr marL="283210" indent="-283210">
              <a:lnSpc>
                <a:spcPct val="110000"/>
              </a:lnSpc>
              <a:spcBef>
                <a:spcPts val="1000"/>
              </a:spcBef>
            </a:pPr>
            <a:r>
              <a:rPr lang="en-US" b="0" dirty="0">
                <a:solidFill>
                  <a:schemeClr val="bg1"/>
                </a:solidFill>
              </a:rPr>
              <a:t>CI/CD integration </a:t>
            </a:r>
          </a:p>
          <a:p>
            <a:pPr marL="283210" indent="-283210">
              <a:lnSpc>
                <a:spcPct val="110000"/>
              </a:lnSpc>
              <a:spcBef>
                <a:spcPts val="1000"/>
              </a:spcBef>
            </a:pPr>
            <a:r>
              <a:rPr lang="en-US" b="0" dirty="0">
                <a:solidFill>
                  <a:schemeClr val="bg1"/>
                </a:solidFill>
              </a:rPr>
              <a:t>Easy dependency management</a:t>
            </a:r>
          </a:p>
          <a:p>
            <a:pPr marL="0" indent="0">
              <a:lnSpc>
                <a:spcPct val="110000"/>
              </a:lnSpc>
              <a:spcBef>
                <a:spcPts val="1000"/>
              </a:spcBef>
              <a:buNone/>
            </a:pPr>
            <a:endParaRPr lang="en-US" b="0" dirty="0">
              <a:solidFill>
                <a:schemeClr val="bg1"/>
              </a:solidFill>
              <a:latin typeface="Calisto MT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293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E49AB-7FE3-3917-0A77-80A1D8266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853C9-3981-1AF6-B27B-2FDCDC58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sz="4000" b="0" cap="all" dirty="0">
                <a:latin typeface="Franklin Gothic Book"/>
              </a:rPr>
              <a:t>Automation Testing</a:t>
            </a:r>
            <a:endParaRPr lang="en-US">
              <a:latin typeface="Franklin Gothic Book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D4FBD-017E-81CB-BA5D-DED64739A3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5656356" cy="3709987"/>
          </a:xfrm>
        </p:spPr>
        <p:txBody>
          <a:bodyPr vert="horz" lIns="0" tIns="457200" rIns="0" bIns="0" rtlCol="0" anchor="t">
            <a:noAutofit/>
          </a:bodyPr>
          <a:lstStyle/>
          <a:p>
            <a:pPr marL="283210" indent="-283210">
              <a:lnSpc>
                <a:spcPct val="110000"/>
              </a:lnSpc>
              <a:spcBef>
                <a:spcPts val="1000"/>
              </a:spcBef>
            </a:pPr>
            <a:r>
              <a:rPr lang="en-US" b="0" dirty="0">
                <a:solidFill>
                  <a:schemeClr val="bg1"/>
                </a:solidFill>
                <a:latin typeface="Calisto MT"/>
              </a:rPr>
              <a:t>Problems faced : The program was not waiting long enough for elements to load, causing errors in interaction. </a:t>
            </a:r>
          </a:p>
          <a:p>
            <a:pPr marL="283210" indent="-283210">
              <a:lnSpc>
                <a:spcPct val="110000"/>
              </a:lnSpc>
              <a:spcBef>
                <a:spcPts val="1000"/>
              </a:spcBef>
            </a:pPr>
            <a:r>
              <a:rPr lang="en-US" b="0" dirty="0">
                <a:solidFill>
                  <a:schemeClr val="bg1"/>
                </a:solidFill>
                <a:latin typeface="Calisto MT"/>
              </a:rPr>
              <a:t>Solutions:</a:t>
            </a:r>
            <a:r>
              <a:rPr lang="en-US" b="0" dirty="0">
                <a:solidFill>
                  <a:schemeClr val="bg1"/>
                </a:solidFill>
                <a:latin typeface="Calisto MT"/>
                <a:ea typeface="+mn-lt"/>
                <a:cs typeface="+mn-lt"/>
              </a:rPr>
              <a:t> </a:t>
            </a:r>
            <a:endParaRPr lang="en-US" b="0" dirty="0">
              <a:solidFill>
                <a:schemeClr val="bg1"/>
              </a:solidFill>
              <a:latin typeface="Calisto MT"/>
            </a:endParaRPr>
          </a:p>
          <a:p>
            <a:pPr marL="283210" indent="-283210">
              <a:lnSpc>
                <a:spcPct val="110000"/>
              </a:lnSpc>
              <a:spcBef>
                <a:spcPts val="1000"/>
              </a:spcBef>
            </a:pPr>
            <a:r>
              <a:rPr lang="en-US" b="0" dirty="0" err="1">
                <a:solidFill>
                  <a:schemeClr val="bg1"/>
                </a:solidFill>
                <a:latin typeface="Calisto MT"/>
                <a:ea typeface="+mn-lt"/>
                <a:cs typeface="+mn-lt"/>
              </a:rPr>
              <a:t>WebDriverWait</a:t>
            </a:r>
            <a:r>
              <a:rPr lang="en-US" b="0" dirty="0">
                <a:solidFill>
                  <a:schemeClr val="bg1"/>
                </a:solidFill>
                <a:latin typeface="Calisto MT"/>
                <a:ea typeface="+mn-lt"/>
                <a:cs typeface="+mn-lt"/>
              </a:rPr>
              <a:t>: Utilized to wait dynamically for elements based on a condition (e.g., visibility of elements) </a:t>
            </a:r>
            <a:endParaRPr lang="en-US" b="0" dirty="0">
              <a:solidFill>
                <a:schemeClr val="bg1"/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356670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89D02-8EA8-2B55-2A4C-2F534F175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72DE-B35F-8862-2CCE-5B777514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6" y="513452"/>
            <a:ext cx="9778365" cy="799832"/>
          </a:xfrm>
        </p:spPr>
        <p:txBody>
          <a:bodyPr/>
          <a:lstStyle/>
          <a:p>
            <a:r>
              <a:rPr lang="en-US" sz="4000" b="0" cap="all" dirty="0">
                <a:latin typeface="Franklin Gothic Book"/>
                <a:cs typeface="Arial"/>
              </a:rPr>
              <a:t>Automation Testing</a:t>
            </a:r>
            <a:endParaRPr lang="en-US" sz="4000" b="0" cap="all" dirty="0">
              <a:latin typeface="Franklin Gothic Book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DFAF1F-6E8D-8303-B83D-3C306C13F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D014B0-E995-3C4B-174C-D82E7F49E0E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94278" y="2510316"/>
            <a:ext cx="6236208" cy="39410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en-US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140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D45B1DE7-DF09-2972-5127-3059890B6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41" y="1984819"/>
            <a:ext cx="10062884" cy="40761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0BBB39-B45F-2F69-1F47-60285FBDDF95}"/>
              </a:ext>
            </a:extLst>
          </p:cNvPr>
          <p:cNvSpPr/>
          <p:nvPr/>
        </p:nvSpPr>
        <p:spPr>
          <a:xfrm>
            <a:off x="604445" y="2505033"/>
            <a:ext cx="5492843" cy="23084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A5AF8D-06E3-0402-4CDE-823EE43603E7}"/>
              </a:ext>
            </a:extLst>
          </p:cNvPr>
          <p:cNvSpPr/>
          <p:nvPr/>
        </p:nvSpPr>
        <p:spPr>
          <a:xfrm>
            <a:off x="593236" y="2729151"/>
            <a:ext cx="9470935" cy="32048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C7A438-875C-7E07-1391-CE314F950427}"/>
              </a:ext>
            </a:extLst>
          </p:cNvPr>
          <p:cNvSpPr/>
          <p:nvPr/>
        </p:nvSpPr>
        <p:spPr>
          <a:xfrm>
            <a:off x="604442" y="4017829"/>
            <a:ext cx="4697227" cy="20842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44540F-9F12-3FCA-AF54-0868AF5319D7}"/>
              </a:ext>
            </a:extLst>
          </p:cNvPr>
          <p:cNvSpPr/>
          <p:nvPr/>
        </p:nvSpPr>
        <p:spPr>
          <a:xfrm>
            <a:off x="593237" y="4230740"/>
            <a:ext cx="9123551" cy="25325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6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2DADB-C5D0-CABF-5353-9BA1B6FFC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1168-F30A-5C6C-6802-4C948CE5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423805"/>
            <a:ext cx="9778365" cy="755009"/>
          </a:xfrm>
        </p:spPr>
        <p:txBody>
          <a:bodyPr anchor="b">
            <a:normAutofit/>
          </a:bodyPr>
          <a:lstStyle/>
          <a:p>
            <a:r>
              <a:rPr lang="en-US" sz="4000" b="0" cap="all" dirty="0">
                <a:latin typeface="Franklin Gothic Book"/>
                <a:cs typeface="Arial"/>
              </a:rPr>
              <a:t>Using pom model</a:t>
            </a:r>
          </a:p>
        </p:txBody>
      </p:sp>
      <p:pic>
        <p:nvPicPr>
          <p:cNvPr id="12" name="Picture 11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5951A31F-3E37-6F45-CC00-C85F24E4F5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25" b="-2"/>
          <a:stretch>
            <a:fillRect/>
          </a:stretch>
        </p:blipFill>
        <p:spPr>
          <a:xfrm>
            <a:off x="280595" y="1542330"/>
            <a:ext cx="8984099" cy="48963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48A5561-9A92-A62A-ABDF-03E473908A11}"/>
              </a:ext>
            </a:extLst>
          </p:cNvPr>
          <p:cNvSpPr/>
          <p:nvPr/>
        </p:nvSpPr>
        <p:spPr>
          <a:xfrm>
            <a:off x="1019059" y="3636828"/>
            <a:ext cx="1234613" cy="1284195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51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75733-BDB8-AF91-B1BC-34A4346C2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D090-8CDE-0E62-B8BB-4B7EC847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6" y="513452"/>
            <a:ext cx="9778365" cy="799832"/>
          </a:xfrm>
        </p:spPr>
        <p:txBody>
          <a:bodyPr/>
          <a:lstStyle/>
          <a:p>
            <a:r>
              <a:rPr lang="en-US" sz="4000" b="0" cap="all" dirty="0">
                <a:latin typeface="Franklin Gothic Book"/>
                <a:cs typeface="Arial"/>
              </a:rPr>
              <a:t>Automation Results</a:t>
            </a:r>
            <a:endParaRPr lang="en-US" sz="4000" b="0" cap="all" dirty="0">
              <a:latin typeface="Franklin Gothic Boo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DDBD7-B17E-48F7-8B87-499B40419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70" y="1945342"/>
            <a:ext cx="11336332" cy="41184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AA7ADA-18C6-4106-94F0-589EB01092F4}"/>
              </a:ext>
            </a:extLst>
          </p:cNvPr>
          <p:cNvSpPr/>
          <p:nvPr/>
        </p:nvSpPr>
        <p:spPr>
          <a:xfrm>
            <a:off x="6158753" y="2886636"/>
            <a:ext cx="4607859" cy="45719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225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395D-4D1B-5370-B6CF-7D11894B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0" dirty="0">
                <a:latin typeface="+mn-lt"/>
              </a:rPr>
              <a:t>API Testing – Validating Response Codes</a:t>
            </a:r>
            <a:endParaRPr lang="ar-EG" sz="4000" b="0" dirty="0">
              <a:latin typeface="+mn-lt"/>
            </a:endParaRP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0D8B7EA1-9D5D-EC39-514D-42168A7C0C1E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104360238"/>
              </p:ext>
            </p:extLst>
          </p:nvPr>
        </p:nvGraphicFramePr>
        <p:xfrm>
          <a:off x="826988" y="2878847"/>
          <a:ext cx="6936164" cy="1299128"/>
        </p:xfrm>
        <a:graphic>
          <a:graphicData uri="http://schemas.openxmlformats.org/drawingml/2006/table">
            <a:tbl>
              <a:tblPr rtl="1" firstRow="1" bandRow="1">
                <a:tableStyleId>{8A107856-5554-42FB-B03E-39F5DBC370BA}</a:tableStyleId>
              </a:tblPr>
              <a:tblGrid>
                <a:gridCol w="1734041">
                  <a:extLst>
                    <a:ext uri="{9D8B030D-6E8A-4147-A177-3AD203B41FA5}">
                      <a16:colId xmlns:a16="http://schemas.microsoft.com/office/drawing/2014/main" val="3426887774"/>
                    </a:ext>
                  </a:extLst>
                </a:gridCol>
                <a:gridCol w="1734041">
                  <a:extLst>
                    <a:ext uri="{9D8B030D-6E8A-4147-A177-3AD203B41FA5}">
                      <a16:colId xmlns:a16="http://schemas.microsoft.com/office/drawing/2014/main" val="2146927640"/>
                    </a:ext>
                  </a:extLst>
                </a:gridCol>
                <a:gridCol w="1734041">
                  <a:extLst>
                    <a:ext uri="{9D8B030D-6E8A-4147-A177-3AD203B41FA5}">
                      <a16:colId xmlns:a16="http://schemas.microsoft.com/office/drawing/2014/main" val="2257070509"/>
                    </a:ext>
                  </a:extLst>
                </a:gridCol>
                <a:gridCol w="1734041">
                  <a:extLst>
                    <a:ext uri="{9D8B030D-6E8A-4147-A177-3AD203B41FA5}">
                      <a16:colId xmlns:a16="http://schemas.microsoft.com/office/drawing/2014/main" val="2503607364"/>
                    </a:ext>
                  </a:extLst>
                </a:gridCol>
              </a:tblGrid>
              <a:tr h="430392">
                <a:tc>
                  <a:txBody>
                    <a:bodyPr/>
                    <a:lstStyle/>
                    <a:p>
                      <a:pPr algn="ctr" rtl="1"/>
                      <a:r>
                        <a:rPr lang="en-GB" dirty="0"/>
                        <a:t>Result</a:t>
                      </a:r>
                      <a:endParaRPr lang="ar-EG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u="none" dirty="0"/>
                        <a:t>Test Case</a:t>
                      </a:r>
                      <a:endParaRPr lang="en-GB" u="none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dirty="0"/>
                        <a:t>Method</a:t>
                      </a:r>
                      <a:endParaRPr lang="ar-EG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dirty="0"/>
                        <a:t>Endpoint</a:t>
                      </a:r>
                      <a:endParaRPr lang="ar-EG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31850"/>
                  </a:ext>
                </a:extLst>
              </a:tr>
              <a:tr h="430392">
                <a:tc>
                  <a:txBody>
                    <a:bodyPr/>
                    <a:lstStyle/>
                    <a:p>
                      <a:pPr algn="ctr"/>
                      <a:r>
                        <a:rPr lang="ar-EG" dirty="0"/>
                        <a:t>✅ 200 </a:t>
                      </a:r>
                      <a:r>
                        <a:rPr lang="en-GB" dirty="0"/>
                        <a:t>OK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Valid request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dirty="0"/>
                        <a:t>GET</a:t>
                      </a:r>
                      <a:endParaRPr lang="ar-EG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/users/1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088000"/>
                  </a:ext>
                </a:extLst>
              </a:tr>
              <a:tr h="438344">
                <a:tc>
                  <a:txBody>
                    <a:bodyPr/>
                    <a:lstStyle/>
                    <a:p>
                      <a:pPr algn="ctr"/>
                      <a:r>
                        <a:rPr lang="ar-EG" sz="1300" dirty="0"/>
                        <a:t>❌ 401 </a:t>
                      </a:r>
                      <a:r>
                        <a:rPr lang="en-GB" sz="1300" dirty="0"/>
                        <a:t>Unauthorized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Missing fields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GB" dirty="0"/>
                        <a:t>POST</a:t>
                      </a:r>
                      <a:endParaRPr lang="ar-EG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/users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234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706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A145A5-BAE2-C0A5-02F1-32897B480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0" y="1437863"/>
            <a:ext cx="9242855" cy="522069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142E9A-E159-366D-67F2-4861ACD3C9CB}"/>
              </a:ext>
            </a:extLst>
          </p:cNvPr>
          <p:cNvSpPr txBox="1"/>
          <p:nvPr/>
        </p:nvSpPr>
        <p:spPr>
          <a:xfrm>
            <a:off x="253314" y="321961"/>
            <a:ext cx="108924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0" dirty="0">
                <a:solidFill>
                  <a:schemeClr val="bg1"/>
                </a:solidFill>
              </a:rPr>
              <a:t>API Testing – Validating Response Codes</a:t>
            </a:r>
            <a:endParaRPr lang="ar-EG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42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sz="3600" b="0" cap="all" spc="100" dirty="0">
                <a:latin typeface="Univers Condensed"/>
                <a:cs typeface="Arial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vert="horz" lIns="0" tIns="457200" rIns="0" bIns="0" rtlCol="0" anchor="t">
            <a:normAutofit/>
          </a:bodyPr>
          <a:lstStyle/>
          <a:p>
            <a:pPr marL="342900" indent="-342900"/>
            <a:r>
              <a:rPr lang="en-US" dirty="0">
                <a:solidFill>
                  <a:srgbClr val="5D7D40"/>
                </a:solidFill>
                <a:latin typeface="Franklin Gothic Book"/>
              </a:rPr>
              <a:t> Testing Types: Manual, API, Automation, Database, Performance.</a:t>
            </a:r>
            <a:endParaRPr lang="en-US" dirty="0"/>
          </a:p>
          <a:p>
            <a:pPr marL="283210" indent="-283210">
              <a:lnSpc>
                <a:spcPct val="110000"/>
              </a:lnSpc>
              <a:spcBef>
                <a:spcPts val="1000"/>
              </a:spcBef>
            </a:pPr>
            <a:r>
              <a:rPr lang="en-US" dirty="0">
                <a:solidFill>
                  <a:srgbClr val="5D7D40"/>
                </a:solidFill>
                <a:latin typeface="Franklin Gothic Book"/>
              </a:rPr>
              <a:t>Focus: Validate functionality, reliability, and user experience</a:t>
            </a:r>
          </a:p>
          <a:p>
            <a:pPr marL="283210" indent="-283210">
              <a:lnSpc>
                <a:spcPct val="110000"/>
              </a:lnSpc>
              <a:spcBef>
                <a:spcPts val="1000"/>
              </a:spcBef>
            </a:pPr>
            <a:r>
              <a:rPr lang="en-US" dirty="0">
                <a:solidFill>
                  <a:srgbClr val="5D7D40"/>
                </a:solidFill>
                <a:latin typeface="Franklin Gothic Book"/>
              </a:rPr>
              <a:t>Process Covered</a:t>
            </a:r>
          </a:p>
          <a:p>
            <a:pPr marL="0" indent="0"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dirty="0">
                <a:solidFill>
                  <a:srgbClr val="5D7D40"/>
                </a:solidFill>
                <a:latin typeface="Franklin Gothic Book"/>
              </a:rPr>
              <a:t>    -Test Case Design</a:t>
            </a:r>
          </a:p>
          <a:p>
            <a:pPr marL="0" indent="0"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dirty="0">
                <a:solidFill>
                  <a:srgbClr val="5D7D40"/>
                </a:solidFill>
                <a:latin typeface="Franklin Gothic Book"/>
              </a:rPr>
              <a:t>   -Test Execution, Results &amp; Tools</a:t>
            </a:r>
          </a:p>
        </p:txBody>
      </p:sp>
    </p:spTree>
    <p:extLst>
      <p:ext uri="{BB962C8B-B14F-4D97-AF65-F5344CB8AC3E}">
        <p14:creationId xmlns:p14="http://schemas.microsoft.com/office/powerpoint/2010/main" val="2826997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AACB11-B206-2849-EB87-B8E25ECC6F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4" y="1163782"/>
            <a:ext cx="9805941" cy="52276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61986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BC6A-729B-1FA1-5429-55AA25E0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+mn-lt"/>
              </a:rPr>
              <a:t>Database Testing Using(</a:t>
            </a:r>
            <a:r>
              <a:rPr lang="en-GB" sz="2800" dirty="0">
                <a:latin typeface="+mn-lt"/>
              </a:rPr>
              <a:t>DB Fiddle</a:t>
            </a:r>
            <a:r>
              <a:rPr lang="en-GB" sz="4000" b="0" dirty="0">
                <a:latin typeface="+mn-lt"/>
              </a:rPr>
              <a:t>)</a:t>
            </a:r>
            <a:endParaRPr lang="ar-EG" sz="4000" b="0" dirty="0">
              <a:latin typeface="+mn-l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28A2BA-4A6B-DEB0-2293-9FC3BE8C5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30121"/>
              </p:ext>
            </p:extLst>
          </p:nvPr>
        </p:nvGraphicFramePr>
        <p:xfrm>
          <a:off x="1065476" y="2862469"/>
          <a:ext cx="9485904" cy="2814760"/>
        </p:xfrm>
        <a:graphic>
          <a:graphicData uri="http://schemas.openxmlformats.org/drawingml/2006/table">
            <a:tbl>
              <a:tblPr rtl="1" firstRow="1" bandRow="1">
                <a:tableStyleId>{8A107856-5554-42FB-B03E-39F5DBC370BA}</a:tableStyleId>
              </a:tblPr>
              <a:tblGrid>
                <a:gridCol w="2371476">
                  <a:extLst>
                    <a:ext uri="{9D8B030D-6E8A-4147-A177-3AD203B41FA5}">
                      <a16:colId xmlns:a16="http://schemas.microsoft.com/office/drawing/2014/main" val="2011420175"/>
                    </a:ext>
                  </a:extLst>
                </a:gridCol>
                <a:gridCol w="2371476">
                  <a:extLst>
                    <a:ext uri="{9D8B030D-6E8A-4147-A177-3AD203B41FA5}">
                      <a16:colId xmlns:a16="http://schemas.microsoft.com/office/drawing/2014/main" val="1149508587"/>
                    </a:ext>
                  </a:extLst>
                </a:gridCol>
                <a:gridCol w="2371476">
                  <a:extLst>
                    <a:ext uri="{9D8B030D-6E8A-4147-A177-3AD203B41FA5}">
                      <a16:colId xmlns:a16="http://schemas.microsoft.com/office/drawing/2014/main" val="2812560057"/>
                    </a:ext>
                  </a:extLst>
                </a:gridCol>
                <a:gridCol w="2371476">
                  <a:extLst>
                    <a:ext uri="{9D8B030D-6E8A-4147-A177-3AD203B41FA5}">
                      <a16:colId xmlns:a16="http://schemas.microsoft.com/office/drawing/2014/main" val="228505120"/>
                    </a:ext>
                  </a:extLst>
                </a:gridCol>
              </a:tblGrid>
              <a:tr h="56295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Actual Result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Expected Result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Test Case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SQL Operation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9303988"/>
                  </a:ext>
                </a:extLst>
              </a:tr>
              <a:tr h="562952">
                <a:tc>
                  <a:txBody>
                    <a:bodyPr/>
                    <a:lstStyle/>
                    <a:p>
                      <a:pPr algn="ctr"/>
                      <a:r>
                        <a:rPr lang="ar-EG" dirty="0"/>
                        <a:t>✅ </a:t>
                      </a:r>
                      <a:r>
                        <a:rPr lang="en-GB" dirty="0"/>
                        <a:t>Success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/>
                        <a:t>✅ </a:t>
                      </a:r>
                      <a:r>
                        <a:rPr lang="en-GB" dirty="0"/>
                        <a:t>Record inserted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Add 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INSERT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412905"/>
                  </a:ext>
                </a:extLst>
              </a:tr>
              <a:tr h="562952">
                <a:tc>
                  <a:txBody>
                    <a:bodyPr/>
                    <a:lstStyle/>
                    <a:p>
                      <a:pPr algn="ctr"/>
                      <a:r>
                        <a:rPr lang="ar-EG" dirty="0"/>
                        <a:t>✅ </a:t>
                      </a:r>
                      <a:r>
                        <a:rPr lang="en-GB" dirty="0"/>
                        <a:t>Data matched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/>
                        <a:t>✅ </a:t>
                      </a:r>
                      <a:r>
                        <a:rPr lang="en-GB" dirty="0"/>
                        <a:t>Returns user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Fetch by 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SELECT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450154"/>
                  </a:ext>
                </a:extLst>
              </a:tr>
              <a:tr h="562952">
                <a:tc>
                  <a:txBody>
                    <a:bodyPr/>
                    <a:lstStyle/>
                    <a:p>
                      <a:pPr algn="ctr"/>
                      <a:r>
                        <a:rPr lang="ar-EG" dirty="0"/>
                        <a:t>✅ </a:t>
                      </a:r>
                      <a:r>
                        <a:rPr lang="en-GB" dirty="0"/>
                        <a:t>Name updated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/>
                        <a:t>✅ </a:t>
                      </a:r>
                      <a:r>
                        <a:rPr lang="en-GB" dirty="0"/>
                        <a:t>Name updated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Change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UPDATE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7765216"/>
                  </a:ext>
                </a:extLst>
              </a:tr>
              <a:tr h="562952">
                <a:tc>
                  <a:txBody>
                    <a:bodyPr/>
                    <a:lstStyle/>
                    <a:p>
                      <a:pPr algn="ctr"/>
                      <a:r>
                        <a:rPr lang="ar-EG" dirty="0"/>
                        <a:t>✅ </a:t>
                      </a:r>
                      <a:r>
                        <a:rPr lang="en-GB" dirty="0"/>
                        <a:t>No data found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/>
                        <a:t>✅ </a:t>
                      </a:r>
                      <a:r>
                        <a:rPr lang="en-GB" dirty="0"/>
                        <a:t>Record removed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Remove by 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212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715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7289E54-9051-A7B4-E932-A6CF61234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34787"/>
            <a:ext cx="9630032" cy="51572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83229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7B88D45-BF8B-4EEC-B998-8B80F6A5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18" y="731208"/>
            <a:ext cx="9778365" cy="799832"/>
          </a:xfrm>
        </p:spPr>
        <p:txBody>
          <a:bodyPr/>
          <a:lstStyle/>
          <a:p>
            <a:r>
              <a:rPr lang="en-US" sz="4000" b="0" cap="all" dirty="0" err="1">
                <a:latin typeface="Franklin Gothic Book"/>
                <a:cs typeface="Arial"/>
              </a:rPr>
              <a:t>jmeter</a:t>
            </a:r>
            <a:endParaRPr lang="en-US" sz="4000" b="0" cap="all" dirty="0">
              <a:latin typeface="Franklin Gothic Book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E72C18-2F0C-4770-A986-A0E157CA767A}"/>
              </a:ext>
            </a:extLst>
          </p:cNvPr>
          <p:cNvSpPr txBox="1"/>
          <p:nvPr/>
        </p:nvSpPr>
        <p:spPr>
          <a:xfrm>
            <a:off x="503518" y="2858492"/>
            <a:ext cx="62201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Report link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https://share.note.sx/5dcs6aot#rM04gX9fJ7Yv92beNpuKO606uKJB1AvWusTkPXC6b/Q</a:t>
            </a:r>
          </a:p>
        </p:txBody>
      </p:sp>
    </p:spTree>
    <p:extLst>
      <p:ext uri="{BB962C8B-B14F-4D97-AF65-F5344CB8AC3E}">
        <p14:creationId xmlns:p14="http://schemas.microsoft.com/office/powerpoint/2010/main" val="3796418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8F781-14F1-6BA3-99A1-E7B0BA8C3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B7C0-BBC9-28E7-2553-17BF01F78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18" y="731208"/>
            <a:ext cx="9778365" cy="799832"/>
          </a:xfrm>
        </p:spPr>
        <p:txBody>
          <a:bodyPr/>
          <a:lstStyle/>
          <a:p>
            <a:r>
              <a:rPr lang="en-US" sz="4000" b="0" cap="all" dirty="0" err="1">
                <a:latin typeface="Franklin Gothic Book"/>
                <a:cs typeface="Arial"/>
              </a:rPr>
              <a:t>Github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CF93D-E92C-B89D-54A9-06E75CD3F22A}"/>
              </a:ext>
            </a:extLst>
          </p:cNvPr>
          <p:cNvSpPr txBox="1"/>
          <p:nvPr/>
        </p:nvSpPr>
        <p:spPr>
          <a:xfrm>
            <a:off x="400996" y="2725898"/>
            <a:ext cx="554467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Calisto MT"/>
              </a:rPr>
              <a:t>Used GitHub Desktop to manage code changes easily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Calisto MT"/>
              </a:rPr>
              <a:t>Pushed Code to a shared GitHub repository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3AA05F25-AF7F-4ABA-AA68-4F1686B6C6D2}"/>
              </a:ext>
            </a:extLst>
          </p:cNvPr>
          <p:cNvSpPr txBox="1"/>
          <p:nvPr/>
        </p:nvSpPr>
        <p:spPr>
          <a:xfrm>
            <a:off x="399168" y="5665127"/>
            <a:ext cx="736310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Link: </a:t>
            </a:r>
            <a:r>
              <a:rPr lang="en-US" sz="2400" dirty="0">
                <a:solidFill>
                  <a:schemeClr val="bg1"/>
                </a:solidFill>
                <a:hlinkClick r:id="rId3"/>
              </a:rPr>
              <a:t>https://github.com/Lamis10/DEPI_FinalProject</a:t>
            </a: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3600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0375-BB4A-49A3-938E-6433B6B1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all" spc="100" dirty="0">
                <a:latin typeface="Franklin Gothic Book"/>
                <a:cs typeface="Arial"/>
              </a:rPr>
              <a:t>Roles</a:t>
            </a:r>
            <a:r>
              <a:rPr lang="en-US" dirty="0"/>
              <a:t> </a:t>
            </a:r>
            <a:r>
              <a:rPr lang="en-US" sz="4000" b="0" cap="all" spc="100" dirty="0">
                <a:latin typeface="Franklin Gothic Book"/>
                <a:cs typeface="Arial"/>
              </a:rPr>
              <a:t>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A3934-65C1-4E9C-BAD9-8D6AA8DD858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3210" indent="-283210">
              <a:lnSpc>
                <a:spcPct val="110000"/>
              </a:lnSpc>
              <a:spcBef>
                <a:spcPts val="1000"/>
              </a:spcBef>
            </a:pPr>
            <a:r>
              <a:rPr lang="en-US" b="0" dirty="0">
                <a:solidFill>
                  <a:schemeClr val="bg1"/>
                </a:solidFill>
                <a:latin typeface="Calisto MT"/>
              </a:rPr>
              <a:t>Hana , Mai : signup , login , about us page , contact us page</a:t>
            </a:r>
          </a:p>
          <a:p>
            <a:pPr marL="283210" indent="-283210">
              <a:lnSpc>
                <a:spcPct val="110000"/>
              </a:lnSpc>
              <a:spcBef>
                <a:spcPts val="1000"/>
              </a:spcBef>
            </a:pPr>
            <a:r>
              <a:rPr lang="en-US" b="0" dirty="0">
                <a:solidFill>
                  <a:schemeClr val="bg1"/>
                </a:solidFill>
                <a:latin typeface="Calisto MT"/>
              </a:rPr>
              <a:t>Lamis  , Ahmed : home page , filtering , categories section</a:t>
            </a:r>
          </a:p>
          <a:p>
            <a:pPr marL="283210" indent="-283210">
              <a:lnSpc>
                <a:spcPct val="110000"/>
              </a:lnSpc>
              <a:spcBef>
                <a:spcPts val="1000"/>
              </a:spcBef>
            </a:pPr>
            <a:r>
              <a:rPr lang="en-US" b="0" dirty="0">
                <a:solidFill>
                  <a:schemeClr val="bg1"/>
                </a:solidFill>
                <a:latin typeface="Calisto MT"/>
              </a:rPr>
              <a:t>Seif : cart page and payments</a:t>
            </a:r>
          </a:p>
        </p:txBody>
      </p:sp>
    </p:spTree>
    <p:extLst>
      <p:ext uri="{BB962C8B-B14F-4D97-AF65-F5344CB8AC3E}">
        <p14:creationId xmlns:p14="http://schemas.microsoft.com/office/powerpoint/2010/main" val="3613126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en-US" sz="4000" b="0" cap="all" spc="100" dirty="0">
                <a:latin typeface="Franklin Gothic Book"/>
                <a:cs typeface="Arial"/>
              </a:rPr>
              <a:t>Thank</a:t>
            </a:r>
            <a:r>
              <a:rPr lang="en-US" dirty="0"/>
              <a:t> </a:t>
            </a:r>
            <a:r>
              <a:rPr lang="en-US" sz="4000" b="0" cap="all" spc="100" dirty="0">
                <a:latin typeface="Franklin Gothic Book"/>
                <a:cs typeface="Arial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sz="3400" dirty="0">
                <a:latin typeface="Arial"/>
                <a:cs typeface="Arial"/>
              </a:rPr>
              <a:t>Project Overview - Software Testing on Demo Web Shop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hlinkClick r:id="rId3"/>
            <a:extLst>
              <a:ext uri="{FF2B5EF4-FFF2-40B4-BE49-F238E27FC236}">
                <a16:creationId xmlns:a16="http://schemas.microsoft.com/office/drawing/2014/main" id="{5AC9D229-1BB8-EC25-01FC-9B560718443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34237" y="2547639"/>
            <a:ext cx="6236208" cy="39410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rPr>
              <a:t>Website Under Test: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blaze</a:t>
            </a:r>
            <a:endParaRPr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/>
              <a:cs typeface="Arial"/>
            </a:endParaRPr>
          </a:p>
          <a:p>
            <a:pPr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rPr>
              <a:t>Using:</a:t>
            </a:r>
            <a:endParaRPr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/>
              <a:cs typeface="Arial"/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Jira – For task management &amp; tracking bugs</a:t>
            </a:r>
          </a:p>
          <a:p>
            <a:r>
              <a:rPr lang="en-US" sz="1600" dirty="0">
                <a:solidFill>
                  <a:schemeClr val="bg1"/>
                </a:solidFill>
              </a:rPr>
              <a:t>GitHub – For version control and project collaboration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JMeter  – For performance testing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Postman – For API testing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SQL – For database queries and validation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Manual &amp; Automated Testing Approaches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CI/CD Integration (Using Jenkins)</a:t>
            </a:r>
          </a:p>
          <a:p>
            <a:endParaRPr lang="en-US" sz="1400" dirty="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ED83-8D23-59BA-57CA-29351F6E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latin typeface="Arial"/>
                <a:cs typeface="Arial"/>
              </a:rPr>
              <a:t>Project Overview - Software Testing on Demo Web Shop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D8169-2834-934B-09C4-8D81B882A69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6459583" cy="390334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rPr>
              <a:t>Website Under Test: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rPr>
              <a:t> </a:t>
            </a:r>
            <a:r>
              <a:rPr lang="en-US" altLang="en-US" dirty="0">
                <a:solidFill>
                  <a:schemeClr val="tx2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blaze</a:t>
            </a:r>
            <a:endParaRPr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/>
              <a:cs typeface="Arial"/>
            </a:endParaRPr>
          </a:p>
          <a:p>
            <a:pPr>
              <a:buNone/>
            </a:pPr>
            <a:r>
              <a:rPr lang="en-US" altLang="en-US" b="1" dirty="0">
                <a:latin typeface="Arial"/>
                <a:cs typeface="Arial"/>
              </a:rPr>
              <a:t>Steps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/>
                <a:cs typeface="Arial"/>
              </a:rPr>
              <a:t>:</a:t>
            </a:r>
            <a:endParaRPr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/>
              <a:cs typeface="Arial"/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1)Manual Testing(Test Cases)</a:t>
            </a:r>
          </a:p>
          <a:p>
            <a:r>
              <a:rPr lang="en-US" sz="2000" dirty="0">
                <a:solidFill>
                  <a:schemeClr val="bg1"/>
                </a:solidFill>
              </a:rPr>
              <a:t>2)Bugs Reports</a:t>
            </a:r>
          </a:p>
          <a:p>
            <a:r>
              <a:rPr lang="en-US" sz="2000" dirty="0">
                <a:solidFill>
                  <a:schemeClr val="bg1"/>
                </a:solidFill>
              </a:rPr>
              <a:t>3) identified bugs and issues in Jira for tracking and resolution</a:t>
            </a:r>
          </a:p>
          <a:p>
            <a:r>
              <a:rPr lang="en-US" dirty="0"/>
              <a:t>4</a:t>
            </a:r>
            <a:r>
              <a:rPr lang="en-US" sz="2000" dirty="0">
                <a:solidFill>
                  <a:schemeClr val="bg1"/>
                </a:solidFill>
              </a:rPr>
              <a:t>)Automation Testing Using </a:t>
            </a:r>
            <a:r>
              <a:rPr lang="en-US" sz="2000" b="1" dirty="0">
                <a:solidFill>
                  <a:schemeClr val="bg1"/>
                </a:solidFill>
              </a:rPr>
              <a:t>Selenium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dirty="0"/>
              <a:t>5</a:t>
            </a:r>
            <a:r>
              <a:rPr lang="en-US" sz="2000" dirty="0">
                <a:solidFill>
                  <a:schemeClr val="bg1"/>
                </a:solidFill>
              </a:rPr>
              <a:t>)Api Testing Using </a:t>
            </a:r>
            <a:r>
              <a:rPr lang="en-US" sz="2000" b="1" dirty="0">
                <a:solidFill>
                  <a:schemeClr val="bg1"/>
                </a:solidFill>
              </a:rPr>
              <a:t>Postman</a:t>
            </a:r>
          </a:p>
          <a:p>
            <a:r>
              <a:rPr lang="en-US" dirty="0"/>
              <a:t>6</a:t>
            </a:r>
            <a:r>
              <a:rPr lang="en-US" sz="2000" dirty="0">
                <a:solidFill>
                  <a:schemeClr val="bg1"/>
                </a:solidFill>
              </a:rPr>
              <a:t>)Database Testing</a:t>
            </a:r>
          </a:p>
          <a:p>
            <a:r>
              <a:rPr lang="en-US" dirty="0"/>
              <a:t>7</a:t>
            </a:r>
            <a:r>
              <a:rPr lang="en-US" sz="2000" dirty="0">
                <a:solidFill>
                  <a:schemeClr val="bg1"/>
                </a:solidFill>
              </a:rPr>
              <a:t>)Performance Testing Using </a:t>
            </a:r>
            <a:r>
              <a:rPr lang="en-US" sz="2000" b="1" dirty="0" err="1">
                <a:solidFill>
                  <a:schemeClr val="bg1"/>
                </a:solidFill>
              </a:rPr>
              <a:t>Jmeter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8)</a:t>
            </a:r>
            <a:r>
              <a:rPr lang="en-US" dirty="0"/>
              <a:t>Integration Using </a:t>
            </a:r>
            <a:r>
              <a:rPr lang="en-US" b="1" dirty="0"/>
              <a:t>Jenkins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65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C211-577A-5CC7-7F92-59E88C437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931DB8-7E0C-7C6A-AE4E-971E59558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1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8F680-7690-9E14-BD28-402CA27A5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E678-30D9-9013-7EA3-2750F6DC5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sz="4000" b="0" cap="all" dirty="0">
                <a:latin typeface="Franklin Gothic Book"/>
              </a:rPr>
              <a:t>Manual</a:t>
            </a:r>
            <a:r>
              <a:rPr lang="en-US" dirty="0"/>
              <a:t> </a:t>
            </a:r>
            <a:r>
              <a:rPr lang="en-US" sz="4000" b="0" cap="all" dirty="0">
                <a:latin typeface="Franklin Gothic Book"/>
              </a:rPr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D474B-3CD2-947E-58E2-D44994BF33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vert="horz" lIns="0" tIns="457200" rIns="0" bIns="0" rtlCol="0" anchor="t">
            <a:normAutofit/>
          </a:bodyPr>
          <a:lstStyle/>
          <a:p>
            <a:pPr marL="342900" indent="-342900"/>
            <a:r>
              <a:rPr lang="en-US" b="0">
                <a:solidFill>
                  <a:schemeClr val="bg1"/>
                </a:solidFill>
                <a:latin typeface="Franklin Gothic Book"/>
              </a:rPr>
              <a:t>Test cases and bug report generating  </a:t>
            </a:r>
          </a:p>
          <a:p>
            <a:pPr marL="342900" indent="-342900"/>
            <a:r>
              <a:rPr lang="en-US" b="0">
                <a:solidFill>
                  <a:schemeClr val="bg1"/>
                </a:solidFill>
              </a:rPr>
              <a:t>Test cases were divided based on modules and test categories</a:t>
            </a:r>
          </a:p>
        </p:txBody>
      </p:sp>
    </p:spTree>
    <p:extLst>
      <p:ext uri="{BB962C8B-B14F-4D97-AF65-F5344CB8AC3E}">
        <p14:creationId xmlns:p14="http://schemas.microsoft.com/office/powerpoint/2010/main" val="411344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EF113D8C-AEF4-F657-34EB-BE05AC3A6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6"/>
            <a:ext cx="10873740" cy="951484"/>
          </a:xfrm>
        </p:spPr>
        <p:txBody>
          <a:bodyPr/>
          <a:lstStyle/>
          <a:p>
            <a:pPr algn="ctr"/>
            <a:r>
              <a:rPr lang="en-US" b="0" dirty="0">
                <a:latin typeface="+mn-lt"/>
              </a:rPr>
              <a:t>Manual Testing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2B228CF-5940-2E74-EAF4-83A440CE65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9" r="-1" b="7898"/>
          <a:stretch>
            <a:fillRect/>
          </a:stretch>
        </p:blipFill>
        <p:spPr>
          <a:xfrm>
            <a:off x="0" y="1222311"/>
            <a:ext cx="11468100" cy="5635690"/>
          </a:xfrm>
          <a:noFill/>
        </p:spPr>
      </p:pic>
    </p:spTree>
    <p:extLst>
      <p:ext uri="{BB962C8B-B14F-4D97-AF65-F5344CB8AC3E}">
        <p14:creationId xmlns:p14="http://schemas.microsoft.com/office/powerpoint/2010/main" val="375146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DD882-9190-A0EB-524A-9BAE0E787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DA32DC7-1E4A-CD46-17AF-4B31F3FE4D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1" b="5776"/>
          <a:stretch/>
        </p:blipFill>
        <p:spPr>
          <a:xfrm>
            <a:off x="694764" y="504265"/>
            <a:ext cx="11026604" cy="584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5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672FC62-01F1-FD73-332D-C9357528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6"/>
            <a:ext cx="10873740" cy="908344"/>
          </a:xfrm>
        </p:spPr>
        <p:txBody>
          <a:bodyPr/>
          <a:lstStyle/>
          <a:p>
            <a:pPr algn="ctr"/>
            <a:r>
              <a:rPr lang="en-US" b="0" cap="all" dirty="0">
                <a:latin typeface="Franklin Gothic Book"/>
              </a:rPr>
              <a:t>BUGS REPORT</a:t>
            </a:r>
            <a:endParaRPr lang="en-US" dirty="0"/>
          </a:p>
        </p:txBody>
      </p: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6D7EBA81-0794-265A-4DC3-681ADB21F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9552"/>
            <a:ext cx="12192000" cy="57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033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0FE134-9032-4C7F-BC57-C7DE3F833363}">
  <ds:schemaRefs>
    <ds:schemaRef ds:uri="16c05727-aa75-4e4a-9b5f-8a80a1165891"/>
    <ds:schemaRef ds:uri="230e9df3-be65-4c73-a93b-d1236ebd677e"/>
    <ds:schemaRef ds:uri="http://purl.org/dc/dcmitype/"/>
    <ds:schemaRef ds:uri="http://www.w3.org/XML/1998/namespace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sharepoint/v3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430</Words>
  <Application>Microsoft Office PowerPoint</Application>
  <PresentationFormat>Widescreen</PresentationFormat>
  <Paragraphs>121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Calisto MT</vt:lpstr>
      <vt:lpstr>Candara Light</vt:lpstr>
      <vt:lpstr>Franklin Gothic Book</vt:lpstr>
      <vt:lpstr>Franklin Gothic Demi</vt:lpstr>
      <vt:lpstr>Univers Condensed</vt:lpstr>
      <vt:lpstr>Custom</vt:lpstr>
      <vt:lpstr>Welcome to Our Software Testing Project</vt:lpstr>
      <vt:lpstr>Introduction</vt:lpstr>
      <vt:lpstr>Project Overview - Software Testing on Demo Web Shop</vt:lpstr>
      <vt:lpstr>Project Overview - Software Testing on Demo Web Shop</vt:lpstr>
      <vt:lpstr>PowerPoint Presentation</vt:lpstr>
      <vt:lpstr>Manual testing</vt:lpstr>
      <vt:lpstr>Manual Testing</vt:lpstr>
      <vt:lpstr>PowerPoint Presentation</vt:lpstr>
      <vt:lpstr>BUGS REPORT</vt:lpstr>
      <vt:lpstr>Bug Tracking and Reporting (Using Jira) </vt:lpstr>
      <vt:lpstr>PowerPoint Presentation</vt:lpstr>
      <vt:lpstr>Automation Testing</vt:lpstr>
      <vt:lpstr>Maven project</vt:lpstr>
      <vt:lpstr>Automation Testing</vt:lpstr>
      <vt:lpstr>Automation Testing</vt:lpstr>
      <vt:lpstr>Using pom model</vt:lpstr>
      <vt:lpstr>Automation Results</vt:lpstr>
      <vt:lpstr>API Testing – Validating Response Codes</vt:lpstr>
      <vt:lpstr>PowerPoint Presentation</vt:lpstr>
      <vt:lpstr>PowerPoint Presentation</vt:lpstr>
      <vt:lpstr>Database Testing Using(DB Fiddle)</vt:lpstr>
      <vt:lpstr>PowerPoint Presentation</vt:lpstr>
      <vt:lpstr>jmeter</vt:lpstr>
      <vt:lpstr>Github</vt:lpstr>
      <vt:lpstr>Roles distribution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Our Software Testing Project</dc:title>
  <dc:creator>Ahmed Elsafy</dc:creator>
  <cp:lastModifiedBy>لميس احمد محمد محمد الجوهرى</cp:lastModifiedBy>
  <cp:revision>251</cp:revision>
  <dcterms:created xsi:type="dcterms:W3CDTF">2025-05-14T02:55:39Z</dcterms:created>
  <dcterms:modified xsi:type="dcterms:W3CDTF">2025-05-15T17:00:35Z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