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32"/>
  </p:notesMasterIdLst>
  <p:handoutMasterIdLst>
    <p:handoutMasterId r:id="rId33"/>
  </p:handoutMasterIdLst>
  <p:sldIdLst>
    <p:sldId id="459" r:id="rId5"/>
    <p:sldId id="426" r:id="rId6"/>
    <p:sldId id="451" r:id="rId7"/>
    <p:sldId id="454" r:id="rId8"/>
    <p:sldId id="453" r:id="rId9"/>
    <p:sldId id="455" r:id="rId10"/>
    <p:sldId id="428" r:id="rId11"/>
    <p:sldId id="448" r:id="rId12"/>
    <p:sldId id="431" r:id="rId13"/>
    <p:sldId id="434" r:id="rId14"/>
    <p:sldId id="436" r:id="rId15"/>
    <p:sldId id="460" r:id="rId16"/>
    <p:sldId id="438" r:id="rId17"/>
    <p:sldId id="439" r:id="rId18"/>
    <p:sldId id="440" r:id="rId19"/>
    <p:sldId id="456" r:id="rId20"/>
    <p:sldId id="462" r:id="rId21"/>
    <p:sldId id="458" r:id="rId22"/>
    <p:sldId id="441" r:id="rId23"/>
    <p:sldId id="443" r:id="rId24"/>
    <p:sldId id="463" r:id="rId25"/>
    <p:sldId id="444" r:id="rId26"/>
    <p:sldId id="445" r:id="rId27"/>
    <p:sldId id="446" r:id="rId28"/>
    <p:sldId id="447" r:id="rId29"/>
    <p:sldId id="461" r:id="rId30"/>
    <p:sldId id="3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6327" autoAdjust="0"/>
  </p:normalViewPr>
  <p:slideViewPr>
    <p:cSldViewPr snapToGrid="0">
      <p:cViewPr varScale="1">
        <p:scale>
          <a:sx n="82" d="100"/>
          <a:sy n="82" d="100"/>
        </p:scale>
        <p:origin x="691"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853B38-F749-4F2E-852E-CDA0DC260846}" type="datetime1">
              <a:rPr lang="en-US" smtClean="0"/>
              <a:t>10/25/2024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5396C-7BEB-4380-95DD-EB260F5B086A}" type="datetime1">
              <a:rPr lang="en-US" smtClean="0"/>
              <a:t>10/25/2024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
        <p:nvSpPr>
          <p:cNvPr id="5" name="Date Placeholder 4">
            <a:extLst>
              <a:ext uri="{FF2B5EF4-FFF2-40B4-BE49-F238E27FC236}">
                <a16:creationId xmlns:a16="http://schemas.microsoft.com/office/drawing/2014/main" id="{B614D8F8-6EEC-8A68-9D90-C6BA307AF31A}"/>
              </a:ext>
            </a:extLst>
          </p:cNvPr>
          <p:cNvSpPr>
            <a:spLocks noGrp="1"/>
          </p:cNvSpPr>
          <p:nvPr>
            <p:ph type="dt" idx="1"/>
          </p:nvPr>
        </p:nvSpPr>
        <p:spPr/>
        <p:txBody>
          <a:bodyPr/>
          <a:lstStyle/>
          <a:p>
            <a:fld id="{2B568FA2-CEE1-40A6-93A4-3ED90C56DE8B}" type="datetime1">
              <a:rPr lang="en-US" smtClean="0"/>
              <a:t>10/25/2024</a:t>
            </a:fld>
            <a:endParaRPr lang="en-US" dirty="0"/>
          </a:p>
        </p:txBody>
      </p:sp>
    </p:spTree>
    <p:extLst>
      <p:ext uri="{BB962C8B-B14F-4D97-AF65-F5344CB8AC3E}">
        <p14:creationId xmlns:p14="http://schemas.microsoft.com/office/powerpoint/2010/main" val="1302505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96D5B8-84F1-2102-AE4C-2E6159FCEB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AB56CB-E9F3-70FE-27B5-732607900E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88A052-F85B-259B-4D6E-A10C4E9CC8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55C069-2A1F-B6C0-2128-C18C3420726E}"/>
              </a:ext>
            </a:extLst>
          </p:cNvPr>
          <p:cNvSpPr>
            <a:spLocks noGrp="1"/>
          </p:cNvSpPr>
          <p:nvPr>
            <p:ph type="sldNum" sz="quarter" idx="5"/>
          </p:nvPr>
        </p:nvSpPr>
        <p:spPr/>
        <p:txBody>
          <a:bodyPr/>
          <a:lstStyle/>
          <a:p>
            <a:fld id="{A89C7E07-3C67-C64C-8DA0-0404F6303970}" type="slidenum">
              <a:rPr lang="en-US" smtClean="0"/>
              <a:t>10</a:t>
            </a:fld>
            <a:endParaRPr lang="en-US" dirty="0"/>
          </a:p>
        </p:txBody>
      </p:sp>
      <p:sp>
        <p:nvSpPr>
          <p:cNvPr id="5" name="Date Placeholder 4">
            <a:extLst>
              <a:ext uri="{FF2B5EF4-FFF2-40B4-BE49-F238E27FC236}">
                <a16:creationId xmlns:a16="http://schemas.microsoft.com/office/drawing/2014/main" id="{0A344AD0-B35E-4501-261D-CD6E82968F7C}"/>
              </a:ext>
            </a:extLst>
          </p:cNvPr>
          <p:cNvSpPr>
            <a:spLocks noGrp="1"/>
          </p:cNvSpPr>
          <p:nvPr>
            <p:ph type="dt" idx="1"/>
          </p:nvPr>
        </p:nvSpPr>
        <p:spPr/>
        <p:txBody>
          <a:bodyPr/>
          <a:lstStyle/>
          <a:p>
            <a:fld id="{1B2CCFAE-12FA-4DEC-9CCE-C02D85736F23}" type="datetime1">
              <a:rPr lang="en-US" smtClean="0"/>
              <a:t>10/25/2024</a:t>
            </a:fld>
            <a:endParaRPr lang="en-US" dirty="0"/>
          </a:p>
        </p:txBody>
      </p:sp>
    </p:spTree>
    <p:extLst>
      <p:ext uri="{BB962C8B-B14F-4D97-AF65-F5344CB8AC3E}">
        <p14:creationId xmlns:p14="http://schemas.microsoft.com/office/powerpoint/2010/main" val="1445207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4F4AD-702E-61AE-2AB0-8BC2C98503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D56A58-E60C-B11B-4D67-3C1DE4A177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BFEF2B-28D0-A08F-4E80-722E696BC5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E74B9F-ABAC-CF4F-E89A-51B626436803}"/>
              </a:ext>
            </a:extLst>
          </p:cNvPr>
          <p:cNvSpPr>
            <a:spLocks noGrp="1"/>
          </p:cNvSpPr>
          <p:nvPr>
            <p:ph type="sldNum" sz="quarter" idx="5"/>
          </p:nvPr>
        </p:nvSpPr>
        <p:spPr/>
        <p:txBody>
          <a:bodyPr/>
          <a:lstStyle/>
          <a:p>
            <a:fld id="{A89C7E07-3C67-C64C-8DA0-0404F6303970}" type="slidenum">
              <a:rPr lang="en-US" smtClean="0"/>
              <a:t>11</a:t>
            </a:fld>
            <a:endParaRPr lang="en-US" dirty="0"/>
          </a:p>
        </p:txBody>
      </p:sp>
      <p:sp>
        <p:nvSpPr>
          <p:cNvPr id="5" name="Date Placeholder 4">
            <a:extLst>
              <a:ext uri="{FF2B5EF4-FFF2-40B4-BE49-F238E27FC236}">
                <a16:creationId xmlns:a16="http://schemas.microsoft.com/office/drawing/2014/main" id="{175F254D-4DE3-A61D-A1F5-9635669D04F4}"/>
              </a:ext>
            </a:extLst>
          </p:cNvPr>
          <p:cNvSpPr>
            <a:spLocks noGrp="1"/>
          </p:cNvSpPr>
          <p:nvPr>
            <p:ph type="dt" idx="1"/>
          </p:nvPr>
        </p:nvSpPr>
        <p:spPr/>
        <p:txBody>
          <a:bodyPr/>
          <a:lstStyle/>
          <a:p>
            <a:fld id="{1B2CCFAE-12FA-4DEC-9CCE-C02D85736F23}" type="datetime1">
              <a:rPr lang="en-US" smtClean="0"/>
              <a:t>10/25/2024</a:t>
            </a:fld>
            <a:endParaRPr lang="en-US" dirty="0"/>
          </a:p>
        </p:txBody>
      </p:sp>
    </p:spTree>
    <p:extLst>
      <p:ext uri="{BB962C8B-B14F-4D97-AF65-F5344CB8AC3E}">
        <p14:creationId xmlns:p14="http://schemas.microsoft.com/office/powerpoint/2010/main" val="3070780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4F4AD-702E-61AE-2AB0-8BC2C98503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D56A58-E60C-B11B-4D67-3C1DE4A177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BFEF2B-28D0-A08F-4E80-722E696BC5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E74B9F-ABAC-CF4F-E89A-51B626436803}"/>
              </a:ext>
            </a:extLst>
          </p:cNvPr>
          <p:cNvSpPr>
            <a:spLocks noGrp="1"/>
          </p:cNvSpPr>
          <p:nvPr>
            <p:ph type="sldNum" sz="quarter" idx="5"/>
          </p:nvPr>
        </p:nvSpPr>
        <p:spPr/>
        <p:txBody>
          <a:bodyPr/>
          <a:lstStyle/>
          <a:p>
            <a:fld id="{A89C7E07-3C67-C64C-8DA0-0404F6303970}" type="slidenum">
              <a:rPr lang="en-US" smtClean="0"/>
              <a:t>12</a:t>
            </a:fld>
            <a:endParaRPr lang="en-US" dirty="0"/>
          </a:p>
        </p:txBody>
      </p:sp>
      <p:sp>
        <p:nvSpPr>
          <p:cNvPr id="5" name="Date Placeholder 4">
            <a:extLst>
              <a:ext uri="{FF2B5EF4-FFF2-40B4-BE49-F238E27FC236}">
                <a16:creationId xmlns:a16="http://schemas.microsoft.com/office/drawing/2014/main" id="{175F254D-4DE3-A61D-A1F5-9635669D04F4}"/>
              </a:ext>
            </a:extLst>
          </p:cNvPr>
          <p:cNvSpPr>
            <a:spLocks noGrp="1"/>
          </p:cNvSpPr>
          <p:nvPr>
            <p:ph type="dt" idx="1"/>
          </p:nvPr>
        </p:nvSpPr>
        <p:spPr/>
        <p:txBody>
          <a:bodyPr/>
          <a:lstStyle/>
          <a:p>
            <a:fld id="{1B2CCFAE-12FA-4DEC-9CCE-C02D85736F23}" type="datetime1">
              <a:rPr lang="en-US" smtClean="0"/>
              <a:t>10/25/2024</a:t>
            </a:fld>
            <a:endParaRPr lang="en-US" dirty="0"/>
          </a:p>
        </p:txBody>
      </p:sp>
    </p:spTree>
    <p:extLst>
      <p:ext uri="{BB962C8B-B14F-4D97-AF65-F5344CB8AC3E}">
        <p14:creationId xmlns:p14="http://schemas.microsoft.com/office/powerpoint/2010/main" val="1073234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06201-9FFA-FC69-80F9-95CE829DCD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16B4BB-F335-735E-70B4-DCD16E6FE3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AA9D7F-163B-3020-44C3-D7D1F4A670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1CB166-3005-1F06-F0CA-E9A5B944DEF3}"/>
              </a:ext>
            </a:extLst>
          </p:cNvPr>
          <p:cNvSpPr>
            <a:spLocks noGrp="1"/>
          </p:cNvSpPr>
          <p:nvPr>
            <p:ph type="sldNum" sz="quarter" idx="5"/>
          </p:nvPr>
        </p:nvSpPr>
        <p:spPr/>
        <p:txBody>
          <a:bodyPr/>
          <a:lstStyle/>
          <a:p>
            <a:fld id="{A89C7E07-3C67-C64C-8DA0-0404F6303970}" type="slidenum">
              <a:rPr lang="en-US" smtClean="0"/>
              <a:t>13</a:t>
            </a:fld>
            <a:endParaRPr lang="en-US" dirty="0"/>
          </a:p>
        </p:txBody>
      </p:sp>
      <p:sp>
        <p:nvSpPr>
          <p:cNvPr id="5" name="Date Placeholder 4">
            <a:extLst>
              <a:ext uri="{FF2B5EF4-FFF2-40B4-BE49-F238E27FC236}">
                <a16:creationId xmlns:a16="http://schemas.microsoft.com/office/drawing/2014/main" id="{67BF6234-25A1-2514-6CB0-F28B524C0502}"/>
              </a:ext>
            </a:extLst>
          </p:cNvPr>
          <p:cNvSpPr>
            <a:spLocks noGrp="1"/>
          </p:cNvSpPr>
          <p:nvPr>
            <p:ph type="dt" idx="1"/>
          </p:nvPr>
        </p:nvSpPr>
        <p:spPr/>
        <p:txBody>
          <a:bodyPr/>
          <a:lstStyle/>
          <a:p>
            <a:fld id="{1B2CCFAE-12FA-4DEC-9CCE-C02D85736F23}" type="datetime1">
              <a:rPr lang="en-US" smtClean="0"/>
              <a:t>10/25/2024</a:t>
            </a:fld>
            <a:endParaRPr lang="en-US" dirty="0"/>
          </a:p>
        </p:txBody>
      </p:sp>
    </p:spTree>
    <p:extLst>
      <p:ext uri="{BB962C8B-B14F-4D97-AF65-F5344CB8AC3E}">
        <p14:creationId xmlns:p14="http://schemas.microsoft.com/office/powerpoint/2010/main" val="3842623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8E470-788F-0D55-64F1-16A962FA07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DB5E2E-8F66-7684-5C22-8A531EA587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F4AC3B-52A2-85CE-04FE-4B397E9BA0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76383A-F359-18F2-570E-A0CBD3895503}"/>
              </a:ext>
            </a:extLst>
          </p:cNvPr>
          <p:cNvSpPr>
            <a:spLocks noGrp="1"/>
          </p:cNvSpPr>
          <p:nvPr>
            <p:ph type="sldNum" sz="quarter" idx="5"/>
          </p:nvPr>
        </p:nvSpPr>
        <p:spPr/>
        <p:txBody>
          <a:bodyPr/>
          <a:lstStyle/>
          <a:p>
            <a:fld id="{A89C7E07-3C67-C64C-8DA0-0404F6303970}" type="slidenum">
              <a:rPr lang="en-US" smtClean="0"/>
              <a:t>14</a:t>
            </a:fld>
            <a:endParaRPr lang="en-US" dirty="0"/>
          </a:p>
        </p:txBody>
      </p:sp>
      <p:sp>
        <p:nvSpPr>
          <p:cNvPr id="5" name="Date Placeholder 4">
            <a:extLst>
              <a:ext uri="{FF2B5EF4-FFF2-40B4-BE49-F238E27FC236}">
                <a16:creationId xmlns:a16="http://schemas.microsoft.com/office/drawing/2014/main" id="{57F5463E-9C53-0FFA-6704-14179097FEDE}"/>
              </a:ext>
            </a:extLst>
          </p:cNvPr>
          <p:cNvSpPr>
            <a:spLocks noGrp="1"/>
          </p:cNvSpPr>
          <p:nvPr>
            <p:ph type="dt" idx="1"/>
          </p:nvPr>
        </p:nvSpPr>
        <p:spPr/>
        <p:txBody>
          <a:bodyPr/>
          <a:lstStyle/>
          <a:p>
            <a:fld id="{1B2CCFAE-12FA-4DEC-9CCE-C02D85736F23}" type="datetime1">
              <a:rPr lang="en-US" smtClean="0"/>
              <a:t>10/25/2024</a:t>
            </a:fld>
            <a:endParaRPr lang="en-US" dirty="0"/>
          </a:p>
        </p:txBody>
      </p:sp>
    </p:spTree>
    <p:extLst>
      <p:ext uri="{BB962C8B-B14F-4D97-AF65-F5344CB8AC3E}">
        <p14:creationId xmlns:p14="http://schemas.microsoft.com/office/powerpoint/2010/main" val="8024234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A17A7-2D32-BD7C-0BE5-6C568C482C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99B419-B1DA-E07E-DB9B-4C888AEC44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949115-70D1-F5F2-F278-6517EBF5DB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F074E3-5767-E38E-B73C-D652933549F1}"/>
              </a:ext>
            </a:extLst>
          </p:cNvPr>
          <p:cNvSpPr>
            <a:spLocks noGrp="1"/>
          </p:cNvSpPr>
          <p:nvPr>
            <p:ph type="sldNum" sz="quarter" idx="5"/>
          </p:nvPr>
        </p:nvSpPr>
        <p:spPr/>
        <p:txBody>
          <a:bodyPr/>
          <a:lstStyle/>
          <a:p>
            <a:fld id="{A89C7E07-3C67-C64C-8DA0-0404F6303970}" type="slidenum">
              <a:rPr lang="en-US" smtClean="0"/>
              <a:t>15</a:t>
            </a:fld>
            <a:endParaRPr lang="en-US" dirty="0"/>
          </a:p>
        </p:txBody>
      </p:sp>
      <p:sp>
        <p:nvSpPr>
          <p:cNvPr id="5" name="Date Placeholder 4">
            <a:extLst>
              <a:ext uri="{FF2B5EF4-FFF2-40B4-BE49-F238E27FC236}">
                <a16:creationId xmlns:a16="http://schemas.microsoft.com/office/drawing/2014/main" id="{3D7423A4-85A9-5561-F9B7-C524A059BBDF}"/>
              </a:ext>
            </a:extLst>
          </p:cNvPr>
          <p:cNvSpPr>
            <a:spLocks noGrp="1"/>
          </p:cNvSpPr>
          <p:nvPr>
            <p:ph type="dt" idx="1"/>
          </p:nvPr>
        </p:nvSpPr>
        <p:spPr/>
        <p:txBody>
          <a:bodyPr/>
          <a:lstStyle/>
          <a:p>
            <a:fld id="{1B2CCFAE-12FA-4DEC-9CCE-C02D85736F23}" type="datetime1">
              <a:rPr lang="en-US" smtClean="0"/>
              <a:t>10/25/2024</a:t>
            </a:fld>
            <a:endParaRPr lang="en-US" dirty="0"/>
          </a:p>
        </p:txBody>
      </p:sp>
    </p:spTree>
    <p:extLst>
      <p:ext uri="{BB962C8B-B14F-4D97-AF65-F5344CB8AC3E}">
        <p14:creationId xmlns:p14="http://schemas.microsoft.com/office/powerpoint/2010/main" val="1771165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A17A7-2D32-BD7C-0BE5-6C568C482C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99B419-B1DA-E07E-DB9B-4C888AEC44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949115-70D1-F5F2-F278-6517EBF5DB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F074E3-5767-E38E-B73C-D652933549F1}"/>
              </a:ext>
            </a:extLst>
          </p:cNvPr>
          <p:cNvSpPr>
            <a:spLocks noGrp="1"/>
          </p:cNvSpPr>
          <p:nvPr>
            <p:ph type="sldNum" sz="quarter" idx="5"/>
          </p:nvPr>
        </p:nvSpPr>
        <p:spPr/>
        <p:txBody>
          <a:bodyPr/>
          <a:lstStyle/>
          <a:p>
            <a:fld id="{A89C7E07-3C67-C64C-8DA0-0404F6303970}" type="slidenum">
              <a:rPr lang="en-US" smtClean="0"/>
              <a:t>16</a:t>
            </a:fld>
            <a:endParaRPr lang="en-US" dirty="0"/>
          </a:p>
        </p:txBody>
      </p:sp>
      <p:sp>
        <p:nvSpPr>
          <p:cNvPr id="5" name="Date Placeholder 4">
            <a:extLst>
              <a:ext uri="{FF2B5EF4-FFF2-40B4-BE49-F238E27FC236}">
                <a16:creationId xmlns:a16="http://schemas.microsoft.com/office/drawing/2014/main" id="{3D7423A4-85A9-5561-F9B7-C524A059BBDF}"/>
              </a:ext>
            </a:extLst>
          </p:cNvPr>
          <p:cNvSpPr>
            <a:spLocks noGrp="1"/>
          </p:cNvSpPr>
          <p:nvPr>
            <p:ph type="dt" idx="1"/>
          </p:nvPr>
        </p:nvSpPr>
        <p:spPr/>
        <p:txBody>
          <a:bodyPr/>
          <a:lstStyle/>
          <a:p>
            <a:fld id="{1B2CCFAE-12FA-4DEC-9CCE-C02D85736F23}" type="datetime1">
              <a:rPr lang="en-US" smtClean="0"/>
              <a:t>10/25/2024</a:t>
            </a:fld>
            <a:endParaRPr lang="en-US" dirty="0"/>
          </a:p>
        </p:txBody>
      </p:sp>
    </p:spTree>
    <p:extLst>
      <p:ext uri="{BB962C8B-B14F-4D97-AF65-F5344CB8AC3E}">
        <p14:creationId xmlns:p14="http://schemas.microsoft.com/office/powerpoint/2010/main" val="1898853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16820-3734-7D99-206B-99D1E311DB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35CC61-BCDD-AD93-A577-AECE5E5E1F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5D57BC-D9EC-5EC9-E33A-955EFDC3807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4CD007-B5E0-17AB-374F-4D321B2A9171}"/>
              </a:ext>
            </a:extLst>
          </p:cNvPr>
          <p:cNvSpPr>
            <a:spLocks noGrp="1"/>
          </p:cNvSpPr>
          <p:nvPr>
            <p:ph type="sldNum" sz="quarter" idx="5"/>
          </p:nvPr>
        </p:nvSpPr>
        <p:spPr/>
        <p:txBody>
          <a:bodyPr/>
          <a:lstStyle/>
          <a:p>
            <a:fld id="{A89C7E07-3C67-C64C-8DA0-0404F6303970}" type="slidenum">
              <a:rPr lang="en-US" smtClean="0"/>
              <a:t>17</a:t>
            </a:fld>
            <a:endParaRPr lang="en-US" dirty="0"/>
          </a:p>
        </p:txBody>
      </p:sp>
      <p:sp>
        <p:nvSpPr>
          <p:cNvPr id="5" name="Date Placeholder 4">
            <a:extLst>
              <a:ext uri="{FF2B5EF4-FFF2-40B4-BE49-F238E27FC236}">
                <a16:creationId xmlns:a16="http://schemas.microsoft.com/office/drawing/2014/main" id="{737A3F28-227B-593C-69E0-CC488BA5F629}"/>
              </a:ext>
            </a:extLst>
          </p:cNvPr>
          <p:cNvSpPr>
            <a:spLocks noGrp="1"/>
          </p:cNvSpPr>
          <p:nvPr>
            <p:ph type="dt" idx="1"/>
          </p:nvPr>
        </p:nvSpPr>
        <p:spPr/>
        <p:txBody>
          <a:bodyPr/>
          <a:lstStyle/>
          <a:p>
            <a:fld id="{1B2CCFAE-12FA-4DEC-9CCE-C02D85736F23}" type="datetime1">
              <a:rPr lang="en-US" smtClean="0"/>
              <a:t>10/26/2024</a:t>
            </a:fld>
            <a:endParaRPr lang="en-US" dirty="0"/>
          </a:p>
        </p:txBody>
      </p:sp>
    </p:spTree>
    <p:extLst>
      <p:ext uri="{BB962C8B-B14F-4D97-AF65-F5344CB8AC3E}">
        <p14:creationId xmlns:p14="http://schemas.microsoft.com/office/powerpoint/2010/main" val="2594105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A17A7-2D32-BD7C-0BE5-6C568C482C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99B419-B1DA-E07E-DB9B-4C888AEC44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949115-70D1-F5F2-F278-6517EBF5DB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F074E3-5767-E38E-B73C-D652933549F1}"/>
              </a:ext>
            </a:extLst>
          </p:cNvPr>
          <p:cNvSpPr>
            <a:spLocks noGrp="1"/>
          </p:cNvSpPr>
          <p:nvPr>
            <p:ph type="sldNum" sz="quarter" idx="5"/>
          </p:nvPr>
        </p:nvSpPr>
        <p:spPr/>
        <p:txBody>
          <a:bodyPr/>
          <a:lstStyle/>
          <a:p>
            <a:fld id="{A89C7E07-3C67-C64C-8DA0-0404F6303970}" type="slidenum">
              <a:rPr lang="en-US" smtClean="0"/>
              <a:t>18</a:t>
            </a:fld>
            <a:endParaRPr lang="en-US" dirty="0"/>
          </a:p>
        </p:txBody>
      </p:sp>
      <p:sp>
        <p:nvSpPr>
          <p:cNvPr id="5" name="Date Placeholder 4">
            <a:extLst>
              <a:ext uri="{FF2B5EF4-FFF2-40B4-BE49-F238E27FC236}">
                <a16:creationId xmlns:a16="http://schemas.microsoft.com/office/drawing/2014/main" id="{3D7423A4-85A9-5561-F9B7-C524A059BBDF}"/>
              </a:ext>
            </a:extLst>
          </p:cNvPr>
          <p:cNvSpPr>
            <a:spLocks noGrp="1"/>
          </p:cNvSpPr>
          <p:nvPr>
            <p:ph type="dt" idx="1"/>
          </p:nvPr>
        </p:nvSpPr>
        <p:spPr/>
        <p:txBody>
          <a:bodyPr/>
          <a:lstStyle/>
          <a:p>
            <a:fld id="{1B2CCFAE-12FA-4DEC-9CCE-C02D85736F23}" type="datetime1">
              <a:rPr lang="en-US" smtClean="0"/>
              <a:t>10/26/2024</a:t>
            </a:fld>
            <a:endParaRPr lang="en-US" dirty="0"/>
          </a:p>
        </p:txBody>
      </p:sp>
    </p:spTree>
    <p:extLst>
      <p:ext uri="{BB962C8B-B14F-4D97-AF65-F5344CB8AC3E}">
        <p14:creationId xmlns:p14="http://schemas.microsoft.com/office/powerpoint/2010/main" val="36420239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A9497-85BF-86C8-D191-0744FE8158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89D448-D41B-CBBE-3A83-692F8864E3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C44845-D748-D56A-F901-6DCC842B72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CEEEFC-B82D-5898-DDBB-E72870BE4034}"/>
              </a:ext>
            </a:extLst>
          </p:cNvPr>
          <p:cNvSpPr>
            <a:spLocks noGrp="1"/>
          </p:cNvSpPr>
          <p:nvPr>
            <p:ph type="sldNum" sz="quarter" idx="5"/>
          </p:nvPr>
        </p:nvSpPr>
        <p:spPr/>
        <p:txBody>
          <a:bodyPr/>
          <a:lstStyle/>
          <a:p>
            <a:fld id="{A89C7E07-3C67-C64C-8DA0-0404F6303970}" type="slidenum">
              <a:rPr lang="en-US" smtClean="0"/>
              <a:t>19</a:t>
            </a:fld>
            <a:endParaRPr lang="en-US" dirty="0"/>
          </a:p>
        </p:txBody>
      </p:sp>
      <p:sp>
        <p:nvSpPr>
          <p:cNvPr id="5" name="Date Placeholder 4">
            <a:extLst>
              <a:ext uri="{FF2B5EF4-FFF2-40B4-BE49-F238E27FC236}">
                <a16:creationId xmlns:a16="http://schemas.microsoft.com/office/drawing/2014/main" id="{63CBA3ED-B9FC-F11E-27E4-653261084DA6}"/>
              </a:ext>
            </a:extLst>
          </p:cNvPr>
          <p:cNvSpPr>
            <a:spLocks noGrp="1"/>
          </p:cNvSpPr>
          <p:nvPr>
            <p:ph type="dt" idx="1"/>
          </p:nvPr>
        </p:nvSpPr>
        <p:spPr/>
        <p:txBody>
          <a:bodyPr/>
          <a:lstStyle/>
          <a:p>
            <a:fld id="{1B2CCFAE-12FA-4DEC-9CCE-C02D85736F23}" type="datetime1">
              <a:rPr lang="en-US" smtClean="0"/>
              <a:t>10/25/2024</a:t>
            </a:fld>
            <a:endParaRPr lang="en-US" dirty="0"/>
          </a:p>
        </p:txBody>
      </p:sp>
    </p:spTree>
    <p:extLst>
      <p:ext uri="{BB962C8B-B14F-4D97-AF65-F5344CB8AC3E}">
        <p14:creationId xmlns:p14="http://schemas.microsoft.com/office/powerpoint/2010/main" val="3329603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
        <p:nvSpPr>
          <p:cNvPr id="5" name="Date Placeholder 4">
            <a:extLst>
              <a:ext uri="{FF2B5EF4-FFF2-40B4-BE49-F238E27FC236}">
                <a16:creationId xmlns:a16="http://schemas.microsoft.com/office/drawing/2014/main" id="{F75054F6-348B-5B0F-D45F-B819295B6928}"/>
              </a:ext>
            </a:extLst>
          </p:cNvPr>
          <p:cNvSpPr>
            <a:spLocks noGrp="1"/>
          </p:cNvSpPr>
          <p:nvPr>
            <p:ph type="dt" idx="1"/>
          </p:nvPr>
        </p:nvSpPr>
        <p:spPr/>
        <p:txBody>
          <a:bodyPr/>
          <a:lstStyle/>
          <a:p>
            <a:fld id="{1B2CCFAE-12FA-4DEC-9CCE-C02D85736F23}" type="datetime1">
              <a:rPr lang="en-US" smtClean="0"/>
              <a:t>10/26/2024</a:t>
            </a:fld>
            <a:endParaRPr lang="en-US" dirty="0"/>
          </a:p>
        </p:txBody>
      </p:sp>
    </p:spTree>
    <p:extLst>
      <p:ext uri="{BB962C8B-B14F-4D97-AF65-F5344CB8AC3E}">
        <p14:creationId xmlns:p14="http://schemas.microsoft.com/office/powerpoint/2010/main" val="1322223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8915E-9895-176E-3B79-E5BEF3723F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FB4EB1-F195-0101-8DE3-14B8F8D0BF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1764B0-C56B-F300-966D-2334C4DBA3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187CDD-F048-CCEF-994D-B812E8CB9FB1}"/>
              </a:ext>
            </a:extLst>
          </p:cNvPr>
          <p:cNvSpPr>
            <a:spLocks noGrp="1"/>
          </p:cNvSpPr>
          <p:nvPr>
            <p:ph type="sldNum" sz="quarter" idx="5"/>
          </p:nvPr>
        </p:nvSpPr>
        <p:spPr/>
        <p:txBody>
          <a:bodyPr/>
          <a:lstStyle/>
          <a:p>
            <a:fld id="{A89C7E07-3C67-C64C-8DA0-0404F6303970}" type="slidenum">
              <a:rPr lang="en-US" smtClean="0"/>
              <a:t>20</a:t>
            </a:fld>
            <a:endParaRPr lang="en-US" dirty="0"/>
          </a:p>
        </p:txBody>
      </p:sp>
      <p:sp>
        <p:nvSpPr>
          <p:cNvPr id="5" name="Date Placeholder 4">
            <a:extLst>
              <a:ext uri="{FF2B5EF4-FFF2-40B4-BE49-F238E27FC236}">
                <a16:creationId xmlns:a16="http://schemas.microsoft.com/office/drawing/2014/main" id="{C5361954-33AF-E8F9-E8D5-FC2F973AF7E0}"/>
              </a:ext>
            </a:extLst>
          </p:cNvPr>
          <p:cNvSpPr>
            <a:spLocks noGrp="1"/>
          </p:cNvSpPr>
          <p:nvPr>
            <p:ph type="dt" idx="1"/>
          </p:nvPr>
        </p:nvSpPr>
        <p:spPr/>
        <p:txBody>
          <a:bodyPr/>
          <a:lstStyle/>
          <a:p>
            <a:fld id="{1B2CCFAE-12FA-4DEC-9CCE-C02D85736F23}" type="datetime1">
              <a:rPr lang="en-US" smtClean="0"/>
              <a:t>10/25/2024</a:t>
            </a:fld>
            <a:endParaRPr lang="en-US" dirty="0"/>
          </a:p>
        </p:txBody>
      </p:sp>
    </p:spTree>
    <p:extLst>
      <p:ext uri="{BB962C8B-B14F-4D97-AF65-F5344CB8AC3E}">
        <p14:creationId xmlns:p14="http://schemas.microsoft.com/office/powerpoint/2010/main" val="3362478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57530-09A5-8990-89FE-BEE7B8F18F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90D837-1048-F56A-4B4D-FF70E9ECA5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68EF5F-1E5A-04FC-E5F9-F5CBB8122A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81E322-3058-96D2-E90C-F1C2BD7947EB}"/>
              </a:ext>
            </a:extLst>
          </p:cNvPr>
          <p:cNvSpPr>
            <a:spLocks noGrp="1"/>
          </p:cNvSpPr>
          <p:nvPr>
            <p:ph type="sldNum" sz="quarter" idx="5"/>
          </p:nvPr>
        </p:nvSpPr>
        <p:spPr/>
        <p:txBody>
          <a:bodyPr/>
          <a:lstStyle/>
          <a:p>
            <a:fld id="{A89C7E07-3C67-C64C-8DA0-0404F6303970}" type="slidenum">
              <a:rPr lang="en-US" smtClean="0"/>
              <a:t>21</a:t>
            </a:fld>
            <a:endParaRPr lang="en-US" dirty="0"/>
          </a:p>
        </p:txBody>
      </p:sp>
      <p:sp>
        <p:nvSpPr>
          <p:cNvPr id="5" name="Date Placeholder 4">
            <a:extLst>
              <a:ext uri="{FF2B5EF4-FFF2-40B4-BE49-F238E27FC236}">
                <a16:creationId xmlns:a16="http://schemas.microsoft.com/office/drawing/2014/main" id="{37917B6F-CBAB-CB5E-3B66-B315407EE0EC}"/>
              </a:ext>
            </a:extLst>
          </p:cNvPr>
          <p:cNvSpPr>
            <a:spLocks noGrp="1"/>
          </p:cNvSpPr>
          <p:nvPr>
            <p:ph type="dt" idx="1"/>
          </p:nvPr>
        </p:nvSpPr>
        <p:spPr/>
        <p:txBody>
          <a:bodyPr/>
          <a:lstStyle/>
          <a:p>
            <a:fld id="{1B2CCFAE-12FA-4DEC-9CCE-C02D85736F23}" type="datetime1">
              <a:rPr lang="en-US" smtClean="0"/>
              <a:t>10/26/2024</a:t>
            </a:fld>
            <a:endParaRPr lang="en-US" dirty="0"/>
          </a:p>
        </p:txBody>
      </p:sp>
    </p:spTree>
    <p:extLst>
      <p:ext uri="{BB962C8B-B14F-4D97-AF65-F5344CB8AC3E}">
        <p14:creationId xmlns:p14="http://schemas.microsoft.com/office/powerpoint/2010/main" val="2460314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B5C72-9B44-0575-A563-11BC76B68C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3F2BFE-09EE-E2A8-8580-BA97272381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93B734-686A-AD46-023C-DF872458DA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C20611-D323-1EBE-B7C6-0818180EAEE7}"/>
              </a:ext>
            </a:extLst>
          </p:cNvPr>
          <p:cNvSpPr>
            <a:spLocks noGrp="1"/>
          </p:cNvSpPr>
          <p:nvPr>
            <p:ph type="sldNum" sz="quarter" idx="5"/>
          </p:nvPr>
        </p:nvSpPr>
        <p:spPr/>
        <p:txBody>
          <a:bodyPr/>
          <a:lstStyle/>
          <a:p>
            <a:fld id="{A89C7E07-3C67-C64C-8DA0-0404F6303970}" type="slidenum">
              <a:rPr lang="en-US" smtClean="0"/>
              <a:t>22</a:t>
            </a:fld>
            <a:endParaRPr lang="en-US" dirty="0"/>
          </a:p>
        </p:txBody>
      </p:sp>
      <p:sp>
        <p:nvSpPr>
          <p:cNvPr id="5" name="Date Placeholder 4">
            <a:extLst>
              <a:ext uri="{FF2B5EF4-FFF2-40B4-BE49-F238E27FC236}">
                <a16:creationId xmlns:a16="http://schemas.microsoft.com/office/drawing/2014/main" id="{60BDDEB7-AEB1-3CB4-3DA2-247BD7AE1E56}"/>
              </a:ext>
            </a:extLst>
          </p:cNvPr>
          <p:cNvSpPr>
            <a:spLocks noGrp="1"/>
          </p:cNvSpPr>
          <p:nvPr>
            <p:ph type="dt" idx="1"/>
          </p:nvPr>
        </p:nvSpPr>
        <p:spPr/>
        <p:txBody>
          <a:bodyPr/>
          <a:lstStyle/>
          <a:p>
            <a:fld id="{1B2CCFAE-12FA-4DEC-9CCE-C02D85736F23}" type="datetime1">
              <a:rPr lang="en-US" smtClean="0"/>
              <a:t>10/25/2024</a:t>
            </a:fld>
            <a:endParaRPr lang="en-US" dirty="0"/>
          </a:p>
        </p:txBody>
      </p:sp>
    </p:spTree>
    <p:extLst>
      <p:ext uri="{BB962C8B-B14F-4D97-AF65-F5344CB8AC3E}">
        <p14:creationId xmlns:p14="http://schemas.microsoft.com/office/powerpoint/2010/main" val="1129514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D0C9F-D75E-82B3-4110-E329EAC7BB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8A7363-3BFE-189E-B24A-17A549F18A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2970C5-939E-C970-3E02-C2DDDA3026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061678-385C-A13F-97C7-E50CA6C3FC4B}"/>
              </a:ext>
            </a:extLst>
          </p:cNvPr>
          <p:cNvSpPr>
            <a:spLocks noGrp="1"/>
          </p:cNvSpPr>
          <p:nvPr>
            <p:ph type="sldNum" sz="quarter" idx="5"/>
          </p:nvPr>
        </p:nvSpPr>
        <p:spPr/>
        <p:txBody>
          <a:bodyPr/>
          <a:lstStyle/>
          <a:p>
            <a:fld id="{A89C7E07-3C67-C64C-8DA0-0404F6303970}" type="slidenum">
              <a:rPr lang="en-US" smtClean="0"/>
              <a:t>23</a:t>
            </a:fld>
            <a:endParaRPr lang="en-US" dirty="0"/>
          </a:p>
        </p:txBody>
      </p:sp>
      <p:sp>
        <p:nvSpPr>
          <p:cNvPr id="5" name="Date Placeholder 4">
            <a:extLst>
              <a:ext uri="{FF2B5EF4-FFF2-40B4-BE49-F238E27FC236}">
                <a16:creationId xmlns:a16="http://schemas.microsoft.com/office/drawing/2014/main" id="{CE03E316-5D05-8090-A5DB-09621FB6903C}"/>
              </a:ext>
            </a:extLst>
          </p:cNvPr>
          <p:cNvSpPr>
            <a:spLocks noGrp="1"/>
          </p:cNvSpPr>
          <p:nvPr>
            <p:ph type="dt" idx="1"/>
          </p:nvPr>
        </p:nvSpPr>
        <p:spPr/>
        <p:txBody>
          <a:bodyPr/>
          <a:lstStyle/>
          <a:p>
            <a:fld id="{1B2CCFAE-12FA-4DEC-9CCE-C02D85736F23}" type="datetime1">
              <a:rPr lang="en-US" smtClean="0"/>
              <a:t>10/25/2024</a:t>
            </a:fld>
            <a:endParaRPr lang="en-US" dirty="0"/>
          </a:p>
        </p:txBody>
      </p:sp>
    </p:spTree>
    <p:extLst>
      <p:ext uri="{BB962C8B-B14F-4D97-AF65-F5344CB8AC3E}">
        <p14:creationId xmlns:p14="http://schemas.microsoft.com/office/powerpoint/2010/main" val="30666128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65602-0400-D034-0CBF-ACA74543BD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A871F4-9E62-0B2C-C5D6-5228C7841C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781392-2E95-B2F2-E60F-3DE930616F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56A14B-CFF0-463C-141A-E9A101CEE907}"/>
              </a:ext>
            </a:extLst>
          </p:cNvPr>
          <p:cNvSpPr>
            <a:spLocks noGrp="1"/>
          </p:cNvSpPr>
          <p:nvPr>
            <p:ph type="sldNum" sz="quarter" idx="5"/>
          </p:nvPr>
        </p:nvSpPr>
        <p:spPr/>
        <p:txBody>
          <a:bodyPr/>
          <a:lstStyle/>
          <a:p>
            <a:fld id="{A89C7E07-3C67-C64C-8DA0-0404F6303970}" type="slidenum">
              <a:rPr lang="en-US" smtClean="0"/>
              <a:t>24</a:t>
            </a:fld>
            <a:endParaRPr lang="en-US" dirty="0"/>
          </a:p>
        </p:txBody>
      </p:sp>
      <p:sp>
        <p:nvSpPr>
          <p:cNvPr id="5" name="Date Placeholder 4">
            <a:extLst>
              <a:ext uri="{FF2B5EF4-FFF2-40B4-BE49-F238E27FC236}">
                <a16:creationId xmlns:a16="http://schemas.microsoft.com/office/drawing/2014/main" id="{379E57E7-9F77-AD34-7402-BE2B3FC88320}"/>
              </a:ext>
            </a:extLst>
          </p:cNvPr>
          <p:cNvSpPr>
            <a:spLocks noGrp="1"/>
          </p:cNvSpPr>
          <p:nvPr>
            <p:ph type="dt" idx="1"/>
          </p:nvPr>
        </p:nvSpPr>
        <p:spPr/>
        <p:txBody>
          <a:bodyPr/>
          <a:lstStyle/>
          <a:p>
            <a:fld id="{1B2CCFAE-12FA-4DEC-9CCE-C02D85736F23}" type="datetime1">
              <a:rPr lang="en-US" smtClean="0"/>
              <a:t>10/25/2024</a:t>
            </a:fld>
            <a:endParaRPr lang="en-US" dirty="0"/>
          </a:p>
        </p:txBody>
      </p:sp>
    </p:spTree>
    <p:extLst>
      <p:ext uri="{BB962C8B-B14F-4D97-AF65-F5344CB8AC3E}">
        <p14:creationId xmlns:p14="http://schemas.microsoft.com/office/powerpoint/2010/main" val="1577961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FBC8F-04FF-F399-2D03-F032D87A5F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8D9B4F-0345-5ED9-1D2C-17AAC71A98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CA9C28-A6DA-0FA2-F2C8-D7B6708598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359B60-C776-7221-29FE-D5A3740998FD}"/>
              </a:ext>
            </a:extLst>
          </p:cNvPr>
          <p:cNvSpPr>
            <a:spLocks noGrp="1"/>
          </p:cNvSpPr>
          <p:nvPr>
            <p:ph type="sldNum" sz="quarter" idx="5"/>
          </p:nvPr>
        </p:nvSpPr>
        <p:spPr/>
        <p:txBody>
          <a:bodyPr/>
          <a:lstStyle/>
          <a:p>
            <a:fld id="{A89C7E07-3C67-C64C-8DA0-0404F6303970}" type="slidenum">
              <a:rPr lang="en-US" smtClean="0"/>
              <a:t>25</a:t>
            </a:fld>
            <a:endParaRPr lang="en-US" dirty="0"/>
          </a:p>
        </p:txBody>
      </p:sp>
      <p:sp>
        <p:nvSpPr>
          <p:cNvPr id="5" name="Date Placeholder 4">
            <a:extLst>
              <a:ext uri="{FF2B5EF4-FFF2-40B4-BE49-F238E27FC236}">
                <a16:creationId xmlns:a16="http://schemas.microsoft.com/office/drawing/2014/main" id="{67815BC7-4A5A-63B3-7958-1BD6D97C7965}"/>
              </a:ext>
            </a:extLst>
          </p:cNvPr>
          <p:cNvSpPr>
            <a:spLocks noGrp="1"/>
          </p:cNvSpPr>
          <p:nvPr>
            <p:ph type="dt" idx="1"/>
          </p:nvPr>
        </p:nvSpPr>
        <p:spPr/>
        <p:txBody>
          <a:bodyPr/>
          <a:lstStyle/>
          <a:p>
            <a:fld id="{1B2CCFAE-12FA-4DEC-9CCE-C02D85736F23}" type="datetime1">
              <a:rPr lang="en-US" smtClean="0"/>
              <a:t>10/25/2024</a:t>
            </a:fld>
            <a:endParaRPr lang="en-US" dirty="0"/>
          </a:p>
        </p:txBody>
      </p:sp>
    </p:spTree>
    <p:extLst>
      <p:ext uri="{BB962C8B-B14F-4D97-AF65-F5344CB8AC3E}">
        <p14:creationId xmlns:p14="http://schemas.microsoft.com/office/powerpoint/2010/main" val="40035732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FBC8F-04FF-F399-2D03-F032D87A5F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8D9B4F-0345-5ED9-1D2C-17AAC71A98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CA9C28-A6DA-0FA2-F2C8-D7B6708598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359B60-C776-7221-29FE-D5A3740998FD}"/>
              </a:ext>
            </a:extLst>
          </p:cNvPr>
          <p:cNvSpPr>
            <a:spLocks noGrp="1"/>
          </p:cNvSpPr>
          <p:nvPr>
            <p:ph type="sldNum" sz="quarter" idx="5"/>
          </p:nvPr>
        </p:nvSpPr>
        <p:spPr/>
        <p:txBody>
          <a:bodyPr/>
          <a:lstStyle/>
          <a:p>
            <a:fld id="{A89C7E07-3C67-C64C-8DA0-0404F6303970}" type="slidenum">
              <a:rPr lang="en-US" smtClean="0"/>
              <a:t>26</a:t>
            </a:fld>
            <a:endParaRPr lang="en-US" dirty="0"/>
          </a:p>
        </p:txBody>
      </p:sp>
      <p:sp>
        <p:nvSpPr>
          <p:cNvPr id="5" name="Date Placeholder 4">
            <a:extLst>
              <a:ext uri="{FF2B5EF4-FFF2-40B4-BE49-F238E27FC236}">
                <a16:creationId xmlns:a16="http://schemas.microsoft.com/office/drawing/2014/main" id="{67815BC7-4A5A-63B3-7958-1BD6D97C7965}"/>
              </a:ext>
            </a:extLst>
          </p:cNvPr>
          <p:cNvSpPr>
            <a:spLocks noGrp="1"/>
          </p:cNvSpPr>
          <p:nvPr>
            <p:ph type="dt" idx="1"/>
          </p:nvPr>
        </p:nvSpPr>
        <p:spPr/>
        <p:txBody>
          <a:bodyPr/>
          <a:lstStyle/>
          <a:p>
            <a:fld id="{1B2CCFAE-12FA-4DEC-9CCE-C02D85736F23}" type="datetime1">
              <a:rPr lang="en-US" smtClean="0"/>
              <a:t>10/25/2024</a:t>
            </a:fld>
            <a:endParaRPr lang="en-US" dirty="0"/>
          </a:p>
        </p:txBody>
      </p:sp>
    </p:spTree>
    <p:extLst>
      <p:ext uri="{BB962C8B-B14F-4D97-AF65-F5344CB8AC3E}">
        <p14:creationId xmlns:p14="http://schemas.microsoft.com/office/powerpoint/2010/main" val="3433661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27</a:t>
            </a:fld>
            <a:endParaRPr lang="en-US" dirty="0"/>
          </a:p>
        </p:txBody>
      </p:sp>
      <p:sp>
        <p:nvSpPr>
          <p:cNvPr id="5" name="Date Placeholder 4">
            <a:extLst>
              <a:ext uri="{FF2B5EF4-FFF2-40B4-BE49-F238E27FC236}">
                <a16:creationId xmlns:a16="http://schemas.microsoft.com/office/drawing/2014/main" id="{F8DC6F4C-FF07-4587-5D12-A6F64C6AE160}"/>
              </a:ext>
            </a:extLst>
          </p:cNvPr>
          <p:cNvSpPr>
            <a:spLocks noGrp="1"/>
          </p:cNvSpPr>
          <p:nvPr>
            <p:ph type="dt" idx="1"/>
          </p:nvPr>
        </p:nvSpPr>
        <p:spPr/>
        <p:txBody>
          <a:bodyPr/>
          <a:lstStyle/>
          <a:p>
            <a:fld id="{2021AFA8-C658-4C98-9836-199E9E3FE651}" type="datetime1">
              <a:rPr lang="en-US" smtClean="0"/>
              <a:t>10/25/2024</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
        <p:nvSpPr>
          <p:cNvPr id="5" name="Date Placeholder 4">
            <a:extLst>
              <a:ext uri="{FF2B5EF4-FFF2-40B4-BE49-F238E27FC236}">
                <a16:creationId xmlns:a16="http://schemas.microsoft.com/office/drawing/2014/main" id="{F75054F6-348B-5B0F-D45F-B819295B6928}"/>
              </a:ext>
            </a:extLst>
          </p:cNvPr>
          <p:cNvSpPr>
            <a:spLocks noGrp="1"/>
          </p:cNvSpPr>
          <p:nvPr>
            <p:ph type="dt" idx="1"/>
          </p:nvPr>
        </p:nvSpPr>
        <p:spPr/>
        <p:txBody>
          <a:bodyPr/>
          <a:lstStyle/>
          <a:p>
            <a:fld id="{1B2CCFAE-12FA-4DEC-9CCE-C02D85736F23}" type="datetime1">
              <a:rPr lang="en-US" smtClean="0"/>
              <a:t>10/25/2024</a:t>
            </a:fld>
            <a:endParaRPr lang="en-US" dirty="0"/>
          </a:p>
        </p:txBody>
      </p:sp>
    </p:spTree>
    <p:extLst>
      <p:ext uri="{BB962C8B-B14F-4D97-AF65-F5344CB8AC3E}">
        <p14:creationId xmlns:p14="http://schemas.microsoft.com/office/powerpoint/2010/main" val="2514727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
        <p:nvSpPr>
          <p:cNvPr id="5" name="Date Placeholder 4">
            <a:extLst>
              <a:ext uri="{FF2B5EF4-FFF2-40B4-BE49-F238E27FC236}">
                <a16:creationId xmlns:a16="http://schemas.microsoft.com/office/drawing/2014/main" id="{F75054F6-348B-5B0F-D45F-B819295B6928}"/>
              </a:ext>
            </a:extLst>
          </p:cNvPr>
          <p:cNvSpPr>
            <a:spLocks noGrp="1"/>
          </p:cNvSpPr>
          <p:nvPr>
            <p:ph type="dt" idx="1"/>
          </p:nvPr>
        </p:nvSpPr>
        <p:spPr/>
        <p:txBody>
          <a:bodyPr/>
          <a:lstStyle/>
          <a:p>
            <a:fld id="{1B2CCFAE-12FA-4DEC-9CCE-C02D85736F23}" type="datetime1">
              <a:rPr lang="en-US" smtClean="0"/>
              <a:t>10/25/2024</a:t>
            </a:fld>
            <a:endParaRPr lang="en-US" dirty="0"/>
          </a:p>
        </p:txBody>
      </p:sp>
    </p:spTree>
    <p:extLst>
      <p:ext uri="{BB962C8B-B14F-4D97-AF65-F5344CB8AC3E}">
        <p14:creationId xmlns:p14="http://schemas.microsoft.com/office/powerpoint/2010/main" val="1979552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
        <p:nvSpPr>
          <p:cNvPr id="5" name="Date Placeholder 4">
            <a:extLst>
              <a:ext uri="{FF2B5EF4-FFF2-40B4-BE49-F238E27FC236}">
                <a16:creationId xmlns:a16="http://schemas.microsoft.com/office/drawing/2014/main" id="{F75054F6-348B-5B0F-D45F-B819295B6928}"/>
              </a:ext>
            </a:extLst>
          </p:cNvPr>
          <p:cNvSpPr>
            <a:spLocks noGrp="1"/>
          </p:cNvSpPr>
          <p:nvPr>
            <p:ph type="dt" idx="1"/>
          </p:nvPr>
        </p:nvSpPr>
        <p:spPr/>
        <p:txBody>
          <a:bodyPr/>
          <a:lstStyle/>
          <a:p>
            <a:fld id="{1B2CCFAE-12FA-4DEC-9CCE-C02D85736F23}" type="datetime1">
              <a:rPr lang="en-US" smtClean="0"/>
              <a:t>10/25/2024</a:t>
            </a:fld>
            <a:endParaRPr lang="en-US" dirty="0"/>
          </a:p>
        </p:txBody>
      </p:sp>
    </p:spTree>
    <p:extLst>
      <p:ext uri="{BB962C8B-B14F-4D97-AF65-F5344CB8AC3E}">
        <p14:creationId xmlns:p14="http://schemas.microsoft.com/office/powerpoint/2010/main" val="2199369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
        <p:nvSpPr>
          <p:cNvPr id="5" name="Date Placeholder 4">
            <a:extLst>
              <a:ext uri="{FF2B5EF4-FFF2-40B4-BE49-F238E27FC236}">
                <a16:creationId xmlns:a16="http://schemas.microsoft.com/office/drawing/2014/main" id="{F75054F6-348B-5B0F-D45F-B819295B6928}"/>
              </a:ext>
            </a:extLst>
          </p:cNvPr>
          <p:cNvSpPr>
            <a:spLocks noGrp="1"/>
          </p:cNvSpPr>
          <p:nvPr>
            <p:ph type="dt" idx="1"/>
          </p:nvPr>
        </p:nvSpPr>
        <p:spPr/>
        <p:txBody>
          <a:bodyPr/>
          <a:lstStyle/>
          <a:p>
            <a:fld id="{1B2CCFAE-12FA-4DEC-9CCE-C02D85736F23}" type="datetime1">
              <a:rPr lang="en-US" smtClean="0"/>
              <a:t>10/25/2024</a:t>
            </a:fld>
            <a:endParaRPr lang="en-US" dirty="0"/>
          </a:p>
        </p:txBody>
      </p:sp>
    </p:spTree>
    <p:extLst>
      <p:ext uri="{BB962C8B-B14F-4D97-AF65-F5344CB8AC3E}">
        <p14:creationId xmlns:p14="http://schemas.microsoft.com/office/powerpoint/2010/main" val="2415693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
        <p:nvSpPr>
          <p:cNvPr id="5" name="Date Placeholder 4">
            <a:extLst>
              <a:ext uri="{FF2B5EF4-FFF2-40B4-BE49-F238E27FC236}">
                <a16:creationId xmlns:a16="http://schemas.microsoft.com/office/drawing/2014/main" id="{8524930F-7814-9C36-DF2C-2D2018527701}"/>
              </a:ext>
            </a:extLst>
          </p:cNvPr>
          <p:cNvSpPr>
            <a:spLocks noGrp="1"/>
          </p:cNvSpPr>
          <p:nvPr>
            <p:ph type="dt" idx="1"/>
          </p:nvPr>
        </p:nvSpPr>
        <p:spPr/>
        <p:txBody>
          <a:bodyPr/>
          <a:lstStyle/>
          <a:p>
            <a:fld id="{27CF6353-A067-43D7-B1D6-C7CC8B62C683}" type="datetime1">
              <a:rPr lang="en-US" smtClean="0"/>
              <a:t>10/25/2024</a:t>
            </a:fld>
            <a:endParaRPr lang="en-US" dirty="0"/>
          </a:p>
        </p:txBody>
      </p:sp>
    </p:spTree>
    <p:extLst>
      <p:ext uri="{BB962C8B-B14F-4D97-AF65-F5344CB8AC3E}">
        <p14:creationId xmlns:p14="http://schemas.microsoft.com/office/powerpoint/2010/main" val="3256960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
        <p:nvSpPr>
          <p:cNvPr id="5" name="Date Placeholder 4">
            <a:extLst>
              <a:ext uri="{FF2B5EF4-FFF2-40B4-BE49-F238E27FC236}">
                <a16:creationId xmlns:a16="http://schemas.microsoft.com/office/drawing/2014/main" id="{8524930F-7814-9C36-DF2C-2D2018527701}"/>
              </a:ext>
            </a:extLst>
          </p:cNvPr>
          <p:cNvSpPr>
            <a:spLocks noGrp="1"/>
          </p:cNvSpPr>
          <p:nvPr>
            <p:ph type="dt" idx="1"/>
          </p:nvPr>
        </p:nvSpPr>
        <p:spPr/>
        <p:txBody>
          <a:bodyPr/>
          <a:lstStyle/>
          <a:p>
            <a:fld id="{27CF6353-A067-43D7-B1D6-C7CC8B62C683}" type="datetime1">
              <a:rPr lang="en-US" smtClean="0"/>
              <a:t>10/25/2024</a:t>
            </a:fld>
            <a:endParaRPr lang="en-US" dirty="0"/>
          </a:p>
        </p:txBody>
      </p:sp>
    </p:spTree>
    <p:extLst>
      <p:ext uri="{BB962C8B-B14F-4D97-AF65-F5344CB8AC3E}">
        <p14:creationId xmlns:p14="http://schemas.microsoft.com/office/powerpoint/2010/main" val="61766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
        <p:nvSpPr>
          <p:cNvPr id="5" name="Date Placeholder 4">
            <a:extLst>
              <a:ext uri="{FF2B5EF4-FFF2-40B4-BE49-F238E27FC236}">
                <a16:creationId xmlns:a16="http://schemas.microsoft.com/office/drawing/2014/main" id="{F75054F6-348B-5B0F-D45F-B819295B6928}"/>
              </a:ext>
            </a:extLst>
          </p:cNvPr>
          <p:cNvSpPr>
            <a:spLocks noGrp="1"/>
          </p:cNvSpPr>
          <p:nvPr>
            <p:ph type="dt" idx="1"/>
          </p:nvPr>
        </p:nvSpPr>
        <p:spPr/>
        <p:txBody>
          <a:bodyPr/>
          <a:lstStyle/>
          <a:p>
            <a:fld id="{1B2CCFAE-12FA-4DEC-9CCE-C02D85736F23}" type="datetime1">
              <a:rPr lang="en-US" smtClean="0"/>
              <a:t>10/25/2024</a:t>
            </a:fld>
            <a:endParaRPr lang="en-US" dirty="0"/>
          </a:p>
        </p:txBody>
      </p:sp>
    </p:spTree>
    <p:extLst>
      <p:ext uri="{BB962C8B-B14F-4D97-AF65-F5344CB8AC3E}">
        <p14:creationId xmlns:p14="http://schemas.microsoft.com/office/powerpoint/2010/main" val="344774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fld id="{C01D22F8-6332-4F88-8D25-A7E578894032}" type="datetime1">
              <a:rPr lang="en-US" smtClean="0">
                <a:latin typeface="+mn-lt"/>
              </a:rPr>
              <a:t>10/25/2024</a:t>
            </a:fld>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fld id="{E8A70F7E-C0A4-48FC-980B-85365DA338D0}" type="datetime1">
              <a:rPr lang="en-US" smtClean="0">
                <a:latin typeface="+mn-lt"/>
              </a:rPr>
              <a:t>10/25/2024</a:t>
            </a:fld>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fld id="{5383EBC5-956C-4BCD-A4D8-2F1A5C8A9448}" type="datetime1">
              <a:rPr lang="en-US" smtClean="0">
                <a:latin typeface="+mn-lt"/>
              </a:rPr>
              <a:t>10/25/2024</a:t>
            </a:fld>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DDEBB-63CB-9B75-30A2-C22D1AFD6D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98ACEC-7ED3-5D25-DDDD-42613C45344B}"/>
              </a:ext>
            </a:extLst>
          </p:cNvPr>
          <p:cNvSpPr>
            <a:spLocks noGrp="1"/>
          </p:cNvSpPr>
          <p:nvPr>
            <p:ph type="dt" sz="half" idx="10"/>
          </p:nvPr>
        </p:nvSpPr>
        <p:spPr/>
        <p:txBody>
          <a:bodyPr/>
          <a:lstStyle/>
          <a:p>
            <a:fld id="{1E676A9F-2D50-434A-9D86-DDC66FDC892C}" type="datetime1">
              <a:rPr lang="en-US" smtClean="0">
                <a:latin typeface="+mn-lt"/>
              </a:rPr>
              <a:t>10/25/2024</a:t>
            </a:fld>
            <a:endParaRPr lang="en-US" dirty="0">
              <a:latin typeface="+mn-lt"/>
            </a:endParaRPr>
          </a:p>
        </p:txBody>
      </p:sp>
      <p:sp>
        <p:nvSpPr>
          <p:cNvPr id="4" name="Slide Number Placeholder 3">
            <a:extLst>
              <a:ext uri="{FF2B5EF4-FFF2-40B4-BE49-F238E27FC236}">
                <a16:creationId xmlns:a16="http://schemas.microsoft.com/office/drawing/2014/main" id="{E9E4A00E-80C8-77FD-207D-6A79F433C9D3}"/>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0601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fld id="{8087DBF4-C749-4207-847A-4C3065D07034}" type="datetime1">
              <a:rPr lang="en-US" smtClean="0">
                <a:latin typeface="+mn-lt"/>
              </a:rPr>
              <a:t>10/25/2024</a:t>
            </a:fld>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fld id="{AB636602-B747-4FBE-B64F-A4CAA71DF474}" type="datetime1">
              <a:rPr lang="en-US" smtClean="0">
                <a:latin typeface="+mn-lt"/>
              </a:rPr>
              <a:t>10/25/2024</a:t>
            </a:fld>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fld id="{28338725-321D-4331-BA2D-DBAD5ECF95B9}" type="datetime1">
              <a:rPr lang="en-US" smtClean="0">
                <a:latin typeface="+mn-lt"/>
              </a:rPr>
              <a:t>10/25/2024</a:t>
            </a:fld>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fld id="{B6E98FC3-D782-4B40-9DFC-E759C5FC2243}" type="datetime1">
              <a:rPr lang="en-US" smtClean="0">
                <a:latin typeface="+mn-lt"/>
              </a:rPr>
              <a:t>10/25/2024</a:t>
            </a:fld>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fld id="{F248580A-3E98-4A91-96F6-DF55805F8847}" type="datetime1">
              <a:rPr lang="en-US" smtClean="0">
                <a:latin typeface="+mn-lt"/>
              </a:rPr>
              <a:t>10/25/2024</a:t>
            </a:fld>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1E676A9F-2D50-434A-9D86-DDC66FDC892C}" type="datetime1">
              <a:rPr lang="en-US" smtClean="0">
                <a:latin typeface="+mn-lt"/>
              </a:rPr>
              <a:t>10/25/2024</a:t>
            </a:fld>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 id="2147483712" r:id="rId14"/>
  </p:sldLayoutIdLst>
  <p:hf hdr="0" ftr="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6.sv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8.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E46801-1639-4C64-93D4-54A6FE6C9C64}"/>
              </a:ext>
            </a:extLst>
          </p:cNvPr>
          <p:cNvSpPr txBox="1"/>
          <p:nvPr/>
        </p:nvSpPr>
        <p:spPr>
          <a:xfrm>
            <a:off x="8780106" y="0"/>
            <a:ext cx="3411894" cy="3277642"/>
          </a:xfrm>
          <a:prstGeom prst="rect">
            <a:avLst/>
          </a:prstGeom>
          <a:solidFill>
            <a:schemeClr val="tx1"/>
          </a:solidFill>
        </p:spPr>
        <p:txBody>
          <a:bodyPr wrap="square" rtlCol="0">
            <a:spAutoFit/>
          </a:bodyPr>
          <a:lstStyle/>
          <a:p>
            <a:endParaRPr lang="en-US" dirty="0"/>
          </a:p>
        </p:txBody>
      </p:sp>
      <p:sp>
        <p:nvSpPr>
          <p:cNvPr id="5" name="Date Placeholder 4">
            <a:extLst>
              <a:ext uri="{FF2B5EF4-FFF2-40B4-BE49-F238E27FC236}">
                <a16:creationId xmlns:a16="http://schemas.microsoft.com/office/drawing/2014/main" id="{9EC2862C-C424-4089-42A4-E56719BC38C5}"/>
              </a:ext>
            </a:extLst>
          </p:cNvPr>
          <p:cNvSpPr>
            <a:spLocks noGrp="1"/>
          </p:cNvSpPr>
          <p:nvPr>
            <p:ph type="dt" sz="half" idx="11"/>
          </p:nvPr>
        </p:nvSpPr>
        <p:spPr>
          <a:xfrm>
            <a:off x="10154920" y="6456045"/>
            <a:ext cx="1313180" cy="247651"/>
          </a:xfrm>
        </p:spPr>
        <p:txBody>
          <a:bodyPr/>
          <a:lstStyle/>
          <a:p>
            <a:pPr algn="r"/>
            <a:fld id="{D2759D2C-4842-4FBD-9B80-9F2AA8D7200D}" type="datetime1">
              <a:rPr lang="en-US" smtClean="0">
                <a:latin typeface="+mn-lt"/>
              </a:rPr>
              <a:pPr algn="r"/>
              <a:t>10/25/2024</a:t>
            </a:fld>
            <a:endParaRPr lang="en-US" dirty="0">
              <a:latin typeface="+mn-lt"/>
            </a:endParaRPr>
          </a:p>
        </p:txBody>
      </p:sp>
      <p:sp>
        <p:nvSpPr>
          <p:cNvPr id="6" name="Slide Number Placeholder 5">
            <a:extLst>
              <a:ext uri="{FF2B5EF4-FFF2-40B4-BE49-F238E27FC236}">
                <a16:creationId xmlns:a16="http://schemas.microsoft.com/office/drawing/2014/main" id="{04B883DE-F6F3-9CE6-57A4-A4791DC6D4C7}"/>
              </a:ext>
            </a:extLst>
          </p:cNvPr>
          <p:cNvSpPr>
            <a:spLocks noGrp="1"/>
          </p:cNvSpPr>
          <p:nvPr>
            <p:ph type="sldNum" sz="quarter" idx="12"/>
          </p:nvPr>
        </p:nvSpPr>
        <p:spPr>
          <a:xfrm>
            <a:off x="5769610" y="6450538"/>
            <a:ext cx="523240" cy="247651"/>
          </a:xfrm>
        </p:spPr>
        <p:txBody>
          <a:bodyPr/>
          <a:lstStyle/>
          <a:p>
            <a:pPr algn="ctr"/>
            <a:fld id="{294A09A9-5501-47C1-A89A-A340965A2BE2}" type="slidenum">
              <a:rPr lang="en-US" smtClean="0"/>
              <a:pPr algn="ctr"/>
              <a:t>1</a:t>
            </a:fld>
            <a:endParaRPr lang="en-US" dirty="0">
              <a:latin typeface="+mn-lt"/>
            </a:endParaRPr>
          </a:p>
        </p:txBody>
      </p:sp>
      <p:sp>
        <p:nvSpPr>
          <p:cNvPr id="11" name="Rectangle 10">
            <a:extLst>
              <a:ext uri="{FF2B5EF4-FFF2-40B4-BE49-F238E27FC236}">
                <a16:creationId xmlns:a16="http://schemas.microsoft.com/office/drawing/2014/main" id="{66F1708C-A2E1-52F3-AA39-5FF044B983ED}"/>
              </a:ext>
            </a:extLst>
          </p:cNvPr>
          <p:cNvSpPr/>
          <p:nvPr/>
        </p:nvSpPr>
        <p:spPr>
          <a:xfrm>
            <a:off x="533400" y="2066925"/>
            <a:ext cx="2247900" cy="20955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1BD0CE8E-A2E7-B0A3-9444-0FD8DA3B6AAE}"/>
              </a:ext>
            </a:extLst>
          </p:cNvPr>
          <p:cNvSpPr txBox="1">
            <a:spLocks/>
          </p:cNvSpPr>
          <p:nvPr/>
        </p:nvSpPr>
        <p:spPr>
          <a:xfrm>
            <a:off x="631369" y="423132"/>
            <a:ext cx="10923037" cy="2553722"/>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t>Bangla Text Summarization from Video Content using Sequential Method of Abstractive and Extractive Summarization</a:t>
            </a:r>
          </a:p>
        </p:txBody>
      </p:sp>
      <p:sp>
        <p:nvSpPr>
          <p:cNvPr id="13" name="TextBox 12">
            <a:extLst>
              <a:ext uri="{FF2B5EF4-FFF2-40B4-BE49-F238E27FC236}">
                <a16:creationId xmlns:a16="http://schemas.microsoft.com/office/drawing/2014/main" id="{ADEDFC38-3C48-BEC6-3AD4-2D83DBA8F63F}"/>
              </a:ext>
            </a:extLst>
          </p:cNvPr>
          <p:cNvSpPr txBox="1"/>
          <p:nvPr/>
        </p:nvSpPr>
        <p:spPr>
          <a:xfrm>
            <a:off x="8335345" y="3713180"/>
            <a:ext cx="3219061" cy="1938992"/>
          </a:xfrm>
          <a:prstGeom prst="rect">
            <a:avLst/>
          </a:prstGeom>
          <a:noFill/>
        </p:spPr>
        <p:txBody>
          <a:bodyPr wrap="square" rtlCol="0">
            <a:spAutoFit/>
          </a:bodyPr>
          <a:lstStyle/>
          <a:p>
            <a:pPr algn="r"/>
            <a:r>
              <a:rPr lang="en-US" sz="2000" dirty="0">
                <a:solidFill>
                  <a:schemeClr val="bg1"/>
                </a:solidFill>
              </a:rPr>
              <a:t>Presented by</a:t>
            </a:r>
          </a:p>
          <a:p>
            <a:pPr algn="r"/>
            <a:r>
              <a:rPr lang="en-US" sz="2000" dirty="0" err="1">
                <a:solidFill>
                  <a:schemeClr val="bg1"/>
                </a:solidFill>
              </a:rPr>
              <a:t>Farhatun</a:t>
            </a:r>
            <a:r>
              <a:rPr lang="en-US" sz="2000" dirty="0">
                <a:solidFill>
                  <a:schemeClr val="bg1"/>
                </a:solidFill>
              </a:rPr>
              <a:t> Shama</a:t>
            </a:r>
          </a:p>
          <a:p>
            <a:pPr algn="r"/>
            <a:r>
              <a:rPr lang="en-US" sz="2000" dirty="0">
                <a:solidFill>
                  <a:schemeClr val="bg1"/>
                </a:solidFill>
              </a:rPr>
              <a:t>Roll: 1907033</a:t>
            </a:r>
          </a:p>
          <a:p>
            <a:pPr algn="r"/>
            <a:r>
              <a:rPr lang="en-US" sz="2000" dirty="0" err="1">
                <a:solidFill>
                  <a:schemeClr val="bg1"/>
                </a:solidFill>
              </a:rPr>
              <a:t>Lamisa</a:t>
            </a:r>
            <a:r>
              <a:rPr lang="en-US" sz="2000" dirty="0">
                <a:solidFill>
                  <a:schemeClr val="bg1"/>
                </a:solidFill>
              </a:rPr>
              <a:t> </a:t>
            </a:r>
            <a:r>
              <a:rPr lang="en-US" sz="2000" dirty="0" err="1">
                <a:solidFill>
                  <a:schemeClr val="bg1"/>
                </a:solidFill>
              </a:rPr>
              <a:t>Bintee</a:t>
            </a:r>
            <a:r>
              <a:rPr lang="en-US" sz="2000" dirty="0">
                <a:solidFill>
                  <a:schemeClr val="bg1"/>
                </a:solidFill>
              </a:rPr>
              <a:t> </a:t>
            </a:r>
            <a:r>
              <a:rPr lang="en-US" sz="2000" dirty="0" err="1">
                <a:solidFill>
                  <a:schemeClr val="bg1"/>
                </a:solidFill>
              </a:rPr>
              <a:t>Mizan</a:t>
            </a:r>
            <a:r>
              <a:rPr lang="en-US" sz="2000" dirty="0">
                <a:solidFill>
                  <a:schemeClr val="bg1"/>
                </a:solidFill>
              </a:rPr>
              <a:t> </a:t>
            </a:r>
            <a:r>
              <a:rPr lang="en-US" sz="2000" dirty="0" err="1">
                <a:solidFill>
                  <a:schemeClr val="bg1"/>
                </a:solidFill>
              </a:rPr>
              <a:t>Deya</a:t>
            </a:r>
            <a:endParaRPr lang="en-US" sz="2000" dirty="0">
              <a:solidFill>
                <a:schemeClr val="bg1"/>
              </a:solidFill>
            </a:endParaRPr>
          </a:p>
          <a:p>
            <a:pPr algn="r"/>
            <a:r>
              <a:rPr lang="en-US" sz="2000" dirty="0">
                <a:solidFill>
                  <a:schemeClr val="bg1"/>
                </a:solidFill>
              </a:rPr>
              <a:t>Roll: 1907049</a:t>
            </a:r>
          </a:p>
          <a:p>
            <a:pPr algn="r"/>
            <a:r>
              <a:rPr lang="en-US" sz="2000" dirty="0">
                <a:solidFill>
                  <a:schemeClr val="bg1"/>
                </a:solidFill>
                <a:cs typeface="Times New Roman" panose="02020603050405020304" pitchFamily="18" charset="0"/>
              </a:rPr>
              <a:t>Department of CSE, KUET</a:t>
            </a:r>
          </a:p>
        </p:txBody>
      </p:sp>
      <p:sp>
        <p:nvSpPr>
          <p:cNvPr id="15" name="TextBox 14">
            <a:extLst>
              <a:ext uri="{FF2B5EF4-FFF2-40B4-BE49-F238E27FC236}">
                <a16:creationId xmlns:a16="http://schemas.microsoft.com/office/drawing/2014/main" id="{9D27C57E-242E-F802-C384-2C6CB98354BE}"/>
              </a:ext>
            </a:extLst>
          </p:cNvPr>
          <p:cNvSpPr txBox="1"/>
          <p:nvPr/>
        </p:nvSpPr>
        <p:spPr>
          <a:xfrm>
            <a:off x="631369" y="3626411"/>
            <a:ext cx="4178090" cy="1938992"/>
          </a:xfrm>
          <a:prstGeom prst="rect">
            <a:avLst/>
          </a:prstGeom>
          <a:noFill/>
        </p:spPr>
        <p:txBody>
          <a:bodyPr wrap="square" rtlCol="0">
            <a:spAutoFit/>
          </a:bodyPr>
          <a:lstStyle/>
          <a:p>
            <a:r>
              <a:rPr lang="en-US" sz="2000" dirty="0">
                <a:solidFill>
                  <a:schemeClr val="bg1"/>
                </a:solidFill>
                <a:cs typeface="Times New Roman" panose="02020603050405020304" pitchFamily="18" charset="0"/>
              </a:rPr>
              <a:t>Supervisor:</a:t>
            </a:r>
          </a:p>
          <a:p>
            <a:r>
              <a:rPr lang="en-US" sz="2000" dirty="0">
                <a:solidFill>
                  <a:schemeClr val="bg1"/>
                </a:solidFill>
                <a:cs typeface="Times New Roman" panose="02020603050405020304" pitchFamily="18" charset="0"/>
              </a:rPr>
              <a:t>Abdul Aziz</a:t>
            </a:r>
          </a:p>
          <a:p>
            <a:r>
              <a:rPr lang="en-US" sz="2000" dirty="0">
                <a:solidFill>
                  <a:schemeClr val="bg1"/>
                </a:solidFill>
                <a:cs typeface="Times New Roman" panose="02020603050405020304" pitchFamily="18" charset="0"/>
              </a:rPr>
              <a:t>Assistant Professor</a:t>
            </a:r>
          </a:p>
          <a:p>
            <a:r>
              <a:rPr lang="en-US" sz="2000" dirty="0">
                <a:solidFill>
                  <a:schemeClr val="bg1"/>
                </a:solidFill>
                <a:cs typeface="Times New Roman" panose="02020603050405020304" pitchFamily="18" charset="0"/>
              </a:rPr>
              <a:t>Department of CSE, </a:t>
            </a:r>
          </a:p>
          <a:p>
            <a:r>
              <a:rPr lang="en-US" sz="2000" dirty="0">
                <a:solidFill>
                  <a:schemeClr val="bg1"/>
                </a:solidFill>
                <a:cs typeface="Times New Roman" panose="02020603050405020304" pitchFamily="18" charset="0"/>
              </a:rPr>
              <a:t>Khulna University of Engineering &amp; Technology, Khulna-9203</a:t>
            </a:r>
            <a:endParaRPr lang="en-US" sz="2000" dirty="0">
              <a:solidFill>
                <a:schemeClr val="bg1"/>
              </a:solidFill>
            </a:endParaRPr>
          </a:p>
        </p:txBody>
      </p:sp>
      <p:cxnSp>
        <p:nvCxnSpPr>
          <p:cNvPr id="17" name="Straight Connector 16">
            <a:extLst>
              <a:ext uri="{FF2B5EF4-FFF2-40B4-BE49-F238E27FC236}">
                <a16:creationId xmlns:a16="http://schemas.microsoft.com/office/drawing/2014/main" id="{761E08BC-0B5E-1514-876C-BE76F6E3BA74}"/>
              </a:ext>
            </a:extLst>
          </p:cNvPr>
          <p:cNvCxnSpPr/>
          <p:nvPr/>
        </p:nvCxnSpPr>
        <p:spPr>
          <a:xfrm>
            <a:off x="6096000" y="3799562"/>
            <a:ext cx="0" cy="1938992"/>
          </a:xfrm>
          <a:prstGeom prst="line">
            <a:avLst/>
          </a:prstGeom>
          <a:ln w="571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0770885-A104-3990-D9F9-002625595028}"/>
              </a:ext>
            </a:extLst>
          </p:cNvPr>
          <p:cNvSpPr txBox="1"/>
          <p:nvPr/>
        </p:nvSpPr>
        <p:spPr>
          <a:xfrm>
            <a:off x="4282749" y="3090786"/>
            <a:ext cx="3620275" cy="523220"/>
          </a:xfrm>
          <a:prstGeom prst="rect">
            <a:avLst/>
          </a:prstGeom>
          <a:noFill/>
        </p:spPr>
        <p:txBody>
          <a:bodyPr wrap="square" rtlCol="0">
            <a:spAutoFit/>
          </a:bodyPr>
          <a:lstStyle/>
          <a:p>
            <a:pPr algn="ctr"/>
            <a:r>
              <a:rPr lang="en-US" sz="2800" dirty="0">
                <a:solidFill>
                  <a:schemeClr val="bg1"/>
                </a:solidFill>
              </a:rPr>
              <a:t>Course No.:4000</a:t>
            </a:r>
          </a:p>
        </p:txBody>
      </p:sp>
    </p:spTree>
    <p:extLst>
      <p:ext uri="{BB962C8B-B14F-4D97-AF65-F5344CB8AC3E}">
        <p14:creationId xmlns:p14="http://schemas.microsoft.com/office/powerpoint/2010/main" val="106707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0E18E-78B4-15BB-F7E1-431AE143D2AD}"/>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28E89840-092D-EBAB-48A0-B03B8E1D6D98}"/>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CE95DFB5-407A-BA80-2946-E47943F2EE9B}"/>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DDA7D89C-5029-BE6A-DD47-9F8A4248F6C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EDC6B73B-BDA2-7B3E-9749-0E48BCDC1C6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Date Placeholder 1">
            <a:extLst>
              <a:ext uri="{FF2B5EF4-FFF2-40B4-BE49-F238E27FC236}">
                <a16:creationId xmlns:a16="http://schemas.microsoft.com/office/drawing/2014/main" id="{005F5E6F-F751-9D32-2556-9A1BA503BDB1}"/>
              </a:ext>
            </a:extLst>
          </p:cNvPr>
          <p:cNvSpPr>
            <a:spLocks noGrp="1"/>
          </p:cNvSpPr>
          <p:nvPr>
            <p:ph type="dt" sz="half" idx="21"/>
          </p:nvPr>
        </p:nvSpPr>
        <p:spPr>
          <a:xfrm>
            <a:off x="10154920" y="6377715"/>
            <a:ext cx="1313180" cy="177573"/>
          </a:xfrm>
        </p:spPr>
        <p:txBody>
          <a:bodyPr/>
          <a:lstStyle/>
          <a:p>
            <a:pPr algn="r"/>
            <a:fld id="{E0C17DC9-BA3E-4D1F-A4FF-8D56787DCCEF}" type="datetime1">
              <a:rPr lang="en-US" smtClean="0">
                <a:latin typeface="+mn-lt"/>
              </a:rPr>
              <a:pPr algn="r"/>
              <a:t>10/25/2024</a:t>
            </a:fld>
            <a:endParaRPr lang="en-US" dirty="0">
              <a:latin typeface="+mn-lt"/>
            </a:endParaRPr>
          </a:p>
        </p:txBody>
      </p:sp>
      <p:sp>
        <p:nvSpPr>
          <p:cNvPr id="4" name="Slide Number Placeholder 3">
            <a:extLst>
              <a:ext uri="{FF2B5EF4-FFF2-40B4-BE49-F238E27FC236}">
                <a16:creationId xmlns:a16="http://schemas.microsoft.com/office/drawing/2014/main" id="{04D15537-98CF-E660-BBDE-164CC6B99E65}"/>
              </a:ext>
            </a:extLst>
          </p:cNvPr>
          <p:cNvSpPr>
            <a:spLocks noGrp="1"/>
          </p:cNvSpPr>
          <p:nvPr>
            <p:ph type="sldNum" sz="quarter" idx="22"/>
          </p:nvPr>
        </p:nvSpPr>
        <p:spPr>
          <a:xfrm>
            <a:off x="5769610" y="6361339"/>
            <a:ext cx="523240" cy="247651"/>
          </a:xfrm>
        </p:spPr>
        <p:txBody>
          <a:bodyPr/>
          <a:lstStyle/>
          <a:p>
            <a:pPr algn="ctr"/>
            <a:fld id="{294A09A9-5501-47C1-A89A-A340965A2BE2}" type="slidenum">
              <a:rPr lang="en-US" smtClean="0"/>
              <a:pPr algn="ctr"/>
              <a:t>10</a:t>
            </a:fld>
            <a:endParaRPr lang="en-US" dirty="0">
              <a:latin typeface="+mn-lt"/>
            </a:endParaRPr>
          </a:p>
        </p:txBody>
      </p:sp>
      <p:sp>
        <p:nvSpPr>
          <p:cNvPr id="6" name="Title 2">
            <a:extLst>
              <a:ext uri="{FF2B5EF4-FFF2-40B4-BE49-F238E27FC236}">
                <a16:creationId xmlns:a16="http://schemas.microsoft.com/office/drawing/2014/main" id="{43C9341A-3526-6E4E-1A80-E042C34E5D11}"/>
              </a:ext>
            </a:extLst>
          </p:cNvPr>
          <p:cNvSpPr txBox="1">
            <a:spLocks/>
          </p:cNvSpPr>
          <p:nvPr/>
        </p:nvSpPr>
        <p:spPr>
          <a:xfrm>
            <a:off x="609601" y="14"/>
            <a:ext cx="10972800" cy="118872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Methodology (Cont.)</a:t>
            </a:r>
          </a:p>
        </p:txBody>
      </p:sp>
      <p:sp>
        <p:nvSpPr>
          <p:cNvPr id="9" name="Rectangle 8">
            <a:extLst>
              <a:ext uri="{FF2B5EF4-FFF2-40B4-BE49-F238E27FC236}">
                <a16:creationId xmlns:a16="http://schemas.microsoft.com/office/drawing/2014/main" id="{01786B93-70E9-519F-2D19-BA96EBFD37CE}"/>
              </a:ext>
            </a:extLst>
          </p:cNvPr>
          <p:cNvSpPr/>
          <p:nvPr/>
        </p:nvSpPr>
        <p:spPr>
          <a:xfrm>
            <a:off x="609601" y="1281862"/>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E82D5C-8691-820D-5E9D-4C27B870A646}"/>
              </a:ext>
            </a:extLst>
          </p:cNvPr>
          <p:cNvSpPr/>
          <p:nvPr/>
        </p:nvSpPr>
        <p:spPr>
          <a:xfrm>
            <a:off x="476250" y="1981200"/>
            <a:ext cx="2324100" cy="333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E411B2FD-3711-AD05-973F-20C523CFAE01}"/>
              </a:ext>
            </a:extLst>
          </p:cNvPr>
          <p:cNvSpPr txBox="1"/>
          <p:nvPr/>
        </p:nvSpPr>
        <p:spPr>
          <a:xfrm>
            <a:off x="4161921" y="4974398"/>
            <a:ext cx="4170784" cy="400110"/>
          </a:xfrm>
          <a:prstGeom prst="rect">
            <a:avLst/>
          </a:prstGeom>
          <a:noFill/>
        </p:spPr>
        <p:txBody>
          <a:bodyPr wrap="square" rtlCol="0">
            <a:spAutoFit/>
          </a:bodyPr>
          <a:lstStyle/>
          <a:p>
            <a:pPr algn="ctr"/>
            <a:r>
              <a:rPr lang="en-US" sz="2000" dirty="0">
                <a:solidFill>
                  <a:schemeClr val="bg1"/>
                </a:solidFill>
              </a:rPr>
              <a:t>Figure 3: Split the Texts into Chunks</a:t>
            </a:r>
          </a:p>
        </p:txBody>
      </p:sp>
      <p:sp>
        <p:nvSpPr>
          <p:cNvPr id="80" name="TextBox 79">
            <a:extLst>
              <a:ext uri="{FF2B5EF4-FFF2-40B4-BE49-F238E27FC236}">
                <a16:creationId xmlns:a16="http://schemas.microsoft.com/office/drawing/2014/main" id="{129E86B2-4925-2FF2-1FB5-88A1833A8648}"/>
              </a:ext>
            </a:extLst>
          </p:cNvPr>
          <p:cNvSpPr txBox="1"/>
          <p:nvPr/>
        </p:nvSpPr>
        <p:spPr>
          <a:xfrm>
            <a:off x="504825" y="1371790"/>
            <a:ext cx="3442023" cy="523220"/>
          </a:xfrm>
          <a:prstGeom prst="rect">
            <a:avLst/>
          </a:prstGeom>
          <a:noFill/>
        </p:spPr>
        <p:txBody>
          <a:bodyPr wrap="square" rtlCol="0">
            <a:spAutoFit/>
          </a:bodyPr>
          <a:lstStyle/>
          <a:p>
            <a:r>
              <a:rPr lang="en-US" sz="2800" b="1" dirty="0">
                <a:solidFill>
                  <a:schemeClr val="bg1"/>
                </a:solidFill>
              </a:rPr>
              <a:t>Preprocessing (Cont.)</a:t>
            </a:r>
          </a:p>
        </p:txBody>
      </p:sp>
      <p:sp>
        <p:nvSpPr>
          <p:cNvPr id="104" name="TextBox 103">
            <a:extLst>
              <a:ext uri="{FF2B5EF4-FFF2-40B4-BE49-F238E27FC236}">
                <a16:creationId xmlns:a16="http://schemas.microsoft.com/office/drawing/2014/main" id="{C6282B79-7627-0FC7-C923-AEE6ACA9B1B8}"/>
              </a:ext>
            </a:extLst>
          </p:cNvPr>
          <p:cNvSpPr txBox="1"/>
          <p:nvPr/>
        </p:nvSpPr>
        <p:spPr>
          <a:xfrm>
            <a:off x="0" y="3794035"/>
            <a:ext cx="3191069" cy="3063951"/>
          </a:xfrm>
          <a:prstGeom prst="rect">
            <a:avLst/>
          </a:prstGeom>
          <a:solidFill>
            <a:schemeClr val="tx1"/>
          </a:solidFill>
        </p:spPr>
        <p:txBody>
          <a:bodyPr wrap="square" rtlCol="0">
            <a:spAutoFit/>
          </a:bodyPr>
          <a:lstStyle/>
          <a:p>
            <a:endParaRPr lang="en-US" dirty="0"/>
          </a:p>
        </p:txBody>
      </p:sp>
      <p:pic>
        <p:nvPicPr>
          <p:cNvPr id="8" name="Graphic 7">
            <a:extLst>
              <a:ext uri="{FF2B5EF4-FFF2-40B4-BE49-F238E27FC236}">
                <a16:creationId xmlns:a16="http://schemas.microsoft.com/office/drawing/2014/main" id="{22F1F2A1-5897-5E2D-4074-A2EE80F8AC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76612" y="1852612"/>
            <a:ext cx="5438775" cy="3152775"/>
          </a:xfrm>
          <a:prstGeom prst="rect">
            <a:avLst/>
          </a:prstGeom>
        </p:spPr>
      </p:pic>
      <p:sp>
        <p:nvSpPr>
          <p:cNvPr id="10" name="TextBox 9">
            <a:extLst>
              <a:ext uri="{FF2B5EF4-FFF2-40B4-BE49-F238E27FC236}">
                <a16:creationId xmlns:a16="http://schemas.microsoft.com/office/drawing/2014/main" id="{24A22859-B680-7A7C-CD4E-E54353D45B4E}"/>
              </a:ext>
            </a:extLst>
          </p:cNvPr>
          <p:cNvSpPr txBox="1"/>
          <p:nvPr/>
        </p:nvSpPr>
        <p:spPr>
          <a:xfrm>
            <a:off x="609601" y="5563286"/>
            <a:ext cx="7723104" cy="984885"/>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chemeClr val="bg1"/>
                </a:solidFill>
              </a:rPr>
              <a:t>Take maximum </a:t>
            </a:r>
            <a:r>
              <a:rPr lang="en-US" sz="2000" dirty="0">
                <a:solidFill>
                  <a:srgbClr val="C00000"/>
                </a:solidFill>
              </a:rPr>
              <a:t>6 sentences</a:t>
            </a:r>
            <a:r>
              <a:rPr lang="en-US" sz="2000" dirty="0">
                <a:solidFill>
                  <a:schemeClr val="bg1"/>
                </a:solidFill>
              </a:rPr>
              <a:t> from the input text</a:t>
            </a:r>
          </a:p>
          <a:p>
            <a:pPr marL="285750" indent="-285750">
              <a:buFont typeface="Wingdings" panose="05000000000000000000" pitchFamily="2" charset="2"/>
              <a:buChar char="v"/>
            </a:pPr>
            <a:r>
              <a:rPr lang="en-US" sz="2000" dirty="0">
                <a:solidFill>
                  <a:schemeClr val="bg1"/>
                </a:solidFill>
              </a:rPr>
              <a:t>Take maximum </a:t>
            </a:r>
            <a:r>
              <a:rPr lang="en-US" sz="2000" dirty="0">
                <a:solidFill>
                  <a:srgbClr val="C00000"/>
                </a:solidFill>
              </a:rPr>
              <a:t>4 sentences </a:t>
            </a:r>
            <a:r>
              <a:rPr lang="en-US" sz="2000" dirty="0">
                <a:solidFill>
                  <a:schemeClr val="bg1"/>
                </a:solidFill>
              </a:rPr>
              <a:t>from the abstractive summarized text</a:t>
            </a:r>
          </a:p>
          <a:p>
            <a:endParaRPr lang="en-US" dirty="0">
              <a:solidFill>
                <a:schemeClr val="bg1"/>
              </a:solidFill>
            </a:endParaRPr>
          </a:p>
        </p:txBody>
      </p:sp>
    </p:spTree>
    <p:extLst>
      <p:ext uri="{BB962C8B-B14F-4D97-AF65-F5344CB8AC3E}">
        <p14:creationId xmlns:p14="http://schemas.microsoft.com/office/powerpoint/2010/main" val="988796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15E43-5ABB-DE00-A3EE-ABFBD83334A0}"/>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BF6DC037-8C7E-1D33-2170-464A45CFB463}"/>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6FA6BE3A-53E4-2D8A-B9EF-0A296BCEAE8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BFEB2301-0D89-D99B-FEAA-B00371D41E83}"/>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1FE53918-CA92-C54F-E866-8271E5E8F3C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Date Placeholder 1">
            <a:extLst>
              <a:ext uri="{FF2B5EF4-FFF2-40B4-BE49-F238E27FC236}">
                <a16:creationId xmlns:a16="http://schemas.microsoft.com/office/drawing/2014/main" id="{9BCDC196-EB83-B623-79C1-797AF49CDE7B}"/>
              </a:ext>
            </a:extLst>
          </p:cNvPr>
          <p:cNvSpPr>
            <a:spLocks noGrp="1"/>
          </p:cNvSpPr>
          <p:nvPr>
            <p:ph type="dt" sz="half" idx="21"/>
          </p:nvPr>
        </p:nvSpPr>
        <p:spPr>
          <a:xfrm>
            <a:off x="10154920" y="6377715"/>
            <a:ext cx="1313180" cy="177573"/>
          </a:xfrm>
        </p:spPr>
        <p:txBody>
          <a:bodyPr/>
          <a:lstStyle/>
          <a:p>
            <a:pPr algn="r"/>
            <a:fld id="{E0C17DC9-BA3E-4D1F-A4FF-8D56787DCCEF}" type="datetime1">
              <a:rPr lang="en-US" smtClean="0">
                <a:latin typeface="+mn-lt"/>
              </a:rPr>
              <a:pPr algn="r"/>
              <a:t>10/25/2024</a:t>
            </a:fld>
            <a:endParaRPr lang="en-US" dirty="0">
              <a:latin typeface="+mn-lt"/>
            </a:endParaRPr>
          </a:p>
        </p:txBody>
      </p:sp>
      <p:sp>
        <p:nvSpPr>
          <p:cNvPr id="4" name="Slide Number Placeholder 3">
            <a:extLst>
              <a:ext uri="{FF2B5EF4-FFF2-40B4-BE49-F238E27FC236}">
                <a16:creationId xmlns:a16="http://schemas.microsoft.com/office/drawing/2014/main" id="{3622B1EC-9F81-EFC3-1DC1-B67CD3721899}"/>
              </a:ext>
            </a:extLst>
          </p:cNvPr>
          <p:cNvSpPr>
            <a:spLocks noGrp="1"/>
          </p:cNvSpPr>
          <p:nvPr>
            <p:ph type="sldNum" sz="quarter" idx="22"/>
          </p:nvPr>
        </p:nvSpPr>
        <p:spPr>
          <a:xfrm>
            <a:off x="5769610" y="6361339"/>
            <a:ext cx="523240" cy="247651"/>
          </a:xfrm>
        </p:spPr>
        <p:txBody>
          <a:bodyPr/>
          <a:lstStyle/>
          <a:p>
            <a:pPr algn="ctr"/>
            <a:fld id="{294A09A9-5501-47C1-A89A-A340965A2BE2}" type="slidenum">
              <a:rPr lang="en-US" smtClean="0"/>
              <a:pPr algn="ctr"/>
              <a:t>11</a:t>
            </a:fld>
            <a:endParaRPr lang="en-US" dirty="0">
              <a:latin typeface="+mn-lt"/>
            </a:endParaRPr>
          </a:p>
        </p:txBody>
      </p:sp>
      <p:sp>
        <p:nvSpPr>
          <p:cNvPr id="6" name="Title 2">
            <a:extLst>
              <a:ext uri="{FF2B5EF4-FFF2-40B4-BE49-F238E27FC236}">
                <a16:creationId xmlns:a16="http://schemas.microsoft.com/office/drawing/2014/main" id="{4BF5D9C7-E458-D976-5046-D4F3132FBD2C}"/>
              </a:ext>
            </a:extLst>
          </p:cNvPr>
          <p:cNvSpPr txBox="1">
            <a:spLocks/>
          </p:cNvSpPr>
          <p:nvPr/>
        </p:nvSpPr>
        <p:spPr>
          <a:xfrm>
            <a:off x="609601" y="14"/>
            <a:ext cx="10972800" cy="118872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Methodology (Cont.)</a:t>
            </a:r>
          </a:p>
        </p:txBody>
      </p:sp>
      <p:sp>
        <p:nvSpPr>
          <p:cNvPr id="9" name="Rectangle 8">
            <a:extLst>
              <a:ext uri="{FF2B5EF4-FFF2-40B4-BE49-F238E27FC236}">
                <a16:creationId xmlns:a16="http://schemas.microsoft.com/office/drawing/2014/main" id="{257532F4-E508-BCAC-058A-5A8F7B855A4F}"/>
              </a:ext>
            </a:extLst>
          </p:cNvPr>
          <p:cNvSpPr/>
          <p:nvPr/>
        </p:nvSpPr>
        <p:spPr>
          <a:xfrm>
            <a:off x="609601" y="1281862"/>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5FC9721-CAB6-BEFA-52FA-256EF07E446B}"/>
              </a:ext>
            </a:extLst>
          </p:cNvPr>
          <p:cNvSpPr/>
          <p:nvPr/>
        </p:nvSpPr>
        <p:spPr>
          <a:xfrm>
            <a:off x="476250" y="1981200"/>
            <a:ext cx="2324100" cy="333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FCDFD8DF-CA88-5F60-1564-22027A97D68D}"/>
              </a:ext>
            </a:extLst>
          </p:cNvPr>
          <p:cNvSpPr txBox="1"/>
          <p:nvPr/>
        </p:nvSpPr>
        <p:spPr>
          <a:xfrm>
            <a:off x="504826" y="1371790"/>
            <a:ext cx="3191068" cy="523220"/>
          </a:xfrm>
          <a:prstGeom prst="rect">
            <a:avLst/>
          </a:prstGeom>
          <a:noFill/>
        </p:spPr>
        <p:txBody>
          <a:bodyPr wrap="square" rtlCol="0">
            <a:spAutoFit/>
          </a:bodyPr>
          <a:lstStyle/>
          <a:p>
            <a:r>
              <a:rPr lang="en-US" sz="2800" b="1" dirty="0">
                <a:solidFill>
                  <a:schemeClr val="bg1"/>
                </a:solidFill>
              </a:rPr>
              <a:t>Dataset Collection</a:t>
            </a:r>
          </a:p>
        </p:txBody>
      </p:sp>
      <p:sp>
        <p:nvSpPr>
          <p:cNvPr id="104" name="TextBox 103">
            <a:extLst>
              <a:ext uri="{FF2B5EF4-FFF2-40B4-BE49-F238E27FC236}">
                <a16:creationId xmlns:a16="http://schemas.microsoft.com/office/drawing/2014/main" id="{E171CBC6-538B-6DC0-0CD0-5E04BF1A093D}"/>
              </a:ext>
            </a:extLst>
          </p:cNvPr>
          <p:cNvSpPr txBox="1"/>
          <p:nvPr/>
        </p:nvSpPr>
        <p:spPr>
          <a:xfrm>
            <a:off x="0" y="3794035"/>
            <a:ext cx="3191069" cy="3063951"/>
          </a:xfrm>
          <a:prstGeom prst="rect">
            <a:avLst/>
          </a:prstGeom>
          <a:solidFill>
            <a:schemeClr val="tx1"/>
          </a:solidFill>
        </p:spPr>
        <p:txBody>
          <a:bodyPr wrap="square" rtlCol="0">
            <a:spAutoFit/>
          </a:bodyPr>
          <a:lstStyle/>
          <a:p>
            <a:endParaRPr lang="en-US" dirty="0"/>
          </a:p>
        </p:txBody>
      </p:sp>
      <p:graphicFrame>
        <p:nvGraphicFramePr>
          <p:cNvPr id="3" name="Table 2">
            <a:extLst>
              <a:ext uri="{FF2B5EF4-FFF2-40B4-BE49-F238E27FC236}">
                <a16:creationId xmlns:a16="http://schemas.microsoft.com/office/drawing/2014/main" id="{8DBB7F9C-84CA-A6CD-62FC-2D231A157CFB}"/>
              </a:ext>
            </a:extLst>
          </p:cNvPr>
          <p:cNvGraphicFramePr>
            <a:graphicFrameLocks noGrp="1"/>
          </p:cNvGraphicFramePr>
          <p:nvPr>
            <p:extLst>
              <p:ext uri="{D42A27DB-BD31-4B8C-83A1-F6EECF244321}">
                <p14:modId xmlns:p14="http://schemas.microsoft.com/office/powerpoint/2010/main" val="1610762834"/>
              </p:ext>
            </p:extLst>
          </p:nvPr>
        </p:nvGraphicFramePr>
        <p:xfrm>
          <a:off x="2511886" y="2784417"/>
          <a:ext cx="6300420" cy="2407920"/>
        </p:xfrm>
        <a:graphic>
          <a:graphicData uri="http://schemas.openxmlformats.org/drawingml/2006/table">
            <a:tbl>
              <a:tblPr firstRow="1" bandRow="1">
                <a:tableStyleId>{69CF1AB2-1976-4502-BF36-3FF5EA218861}</a:tableStyleId>
              </a:tblPr>
              <a:tblGrid>
                <a:gridCol w="4425943">
                  <a:extLst>
                    <a:ext uri="{9D8B030D-6E8A-4147-A177-3AD203B41FA5}">
                      <a16:colId xmlns:a16="http://schemas.microsoft.com/office/drawing/2014/main" val="721201794"/>
                    </a:ext>
                  </a:extLst>
                </a:gridCol>
                <a:gridCol w="1874477">
                  <a:extLst>
                    <a:ext uri="{9D8B030D-6E8A-4147-A177-3AD203B41FA5}">
                      <a16:colId xmlns:a16="http://schemas.microsoft.com/office/drawing/2014/main" val="2152079304"/>
                    </a:ext>
                  </a:extLst>
                </a:gridCol>
              </a:tblGrid>
              <a:tr h="370840">
                <a:tc>
                  <a:txBody>
                    <a:bodyPr/>
                    <a:lstStyle/>
                    <a:p>
                      <a:pPr marL="0" marR="0" algn="l">
                        <a:lnSpc>
                          <a:spcPct val="150000"/>
                        </a:lnSpc>
                        <a:spcBef>
                          <a:spcPts val="1200"/>
                        </a:spcBef>
                        <a:spcAft>
                          <a:spcPts val="600"/>
                        </a:spcAft>
                      </a:pPr>
                      <a:r>
                        <a:rPr lang="en-US" sz="2000" b="0" dirty="0">
                          <a:effectLst/>
                          <a:latin typeface="+mn-lt"/>
                          <a:ea typeface="Calibri" panose="020F0502020204030204" pitchFamily="34" charset="0"/>
                          <a:cs typeface="Times New Roman" panose="02020603050405020304" pitchFamily="18" charset="0"/>
                        </a:rPr>
                        <a:t>Total No. of Articles</a:t>
                      </a:r>
                    </a:p>
                  </a:txBody>
                  <a:tcPr marL="68580" marR="68580" marT="0" marB="0"/>
                </a:tc>
                <a:tc>
                  <a:txBody>
                    <a:bodyPr/>
                    <a:lstStyle/>
                    <a:p>
                      <a:pPr marL="0" marR="0" algn="l">
                        <a:lnSpc>
                          <a:spcPct val="150000"/>
                        </a:lnSpc>
                        <a:spcBef>
                          <a:spcPts val="1200"/>
                        </a:spcBef>
                        <a:spcAft>
                          <a:spcPts val="600"/>
                        </a:spcAft>
                      </a:pPr>
                      <a:r>
                        <a:rPr lang="en-US" sz="2000" b="0" dirty="0">
                          <a:effectLst/>
                          <a:latin typeface="+mn-lt"/>
                          <a:ea typeface="Calibri" panose="020F0502020204030204" pitchFamily="34" charset="0"/>
                          <a:cs typeface="Times New Roman" panose="02020603050405020304" pitchFamily="18" charset="0"/>
                        </a:rPr>
                        <a:t>19396</a:t>
                      </a:r>
                    </a:p>
                  </a:txBody>
                  <a:tcPr marL="68580" marR="68580" marT="0" marB="0"/>
                </a:tc>
                <a:extLst>
                  <a:ext uri="{0D108BD9-81ED-4DB2-BD59-A6C34878D82A}">
                    <a16:rowId xmlns:a16="http://schemas.microsoft.com/office/drawing/2014/main" val="3951761780"/>
                  </a:ext>
                </a:extLst>
              </a:tr>
              <a:tr h="370840">
                <a:tc>
                  <a:txBody>
                    <a:bodyPr/>
                    <a:lstStyle/>
                    <a:p>
                      <a:pPr marL="0" marR="0" algn="l">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Total No. of Summaries</a:t>
                      </a:r>
                    </a:p>
                  </a:txBody>
                  <a:tcPr marL="68580" marR="68580" marT="0" marB="0"/>
                </a:tc>
                <a:tc>
                  <a:txBody>
                    <a:bodyPr/>
                    <a:lstStyle/>
                    <a:p>
                      <a:pPr marL="0" marR="0" algn="l">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19396</a:t>
                      </a:r>
                    </a:p>
                  </a:txBody>
                  <a:tcPr marL="68580" marR="68580" marT="0" marB="0"/>
                </a:tc>
                <a:extLst>
                  <a:ext uri="{0D108BD9-81ED-4DB2-BD59-A6C34878D82A}">
                    <a16:rowId xmlns:a16="http://schemas.microsoft.com/office/drawing/2014/main" val="2445911702"/>
                  </a:ext>
                </a:extLst>
              </a:tr>
              <a:tr h="370840">
                <a:tc>
                  <a:txBody>
                    <a:bodyPr/>
                    <a:lstStyle/>
                    <a:p>
                      <a:pPr marL="0" marR="0" algn="l">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Maximum No. of Words in Articles</a:t>
                      </a:r>
                    </a:p>
                  </a:txBody>
                  <a:tcPr marL="68580" marR="68580" marT="0" marB="0"/>
                </a:tc>
                <a:tc>
                  <a:txBody>
                    <a:bodyPr/>
                    <a:lstStyle/>
                    <a:p>
                      <a:pPr marL="0" marR="0" algn="l">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401</a:t>
                      </a:r>
                    </a:p>
                  </a:txBody>
                  <a:tcPr marL="68580" marR="68580" marT="0" marB="0"/>
                </a:tc>
                <a:extLst>
                  <a:ext uri="{0D108BD9-81ED-4DB2-BD59-A6C34878D82A}">
                    <a16:rowId xmlns:a16="http://schemas.microsoft.com/office/drawing/2014/main" val="3033493014"/>
                  </a:ext>
                </a:extLst>
              </a:tr>
              <a:tr h="370840">
                <a:tc>
                  <a:txBody>
                    <a:bodyPr/>
                    <a:lstStyle/>
                    <a:p>
                      <a:pPr marL="0" marR="0" algn="l">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Maximum No. of Words in Summaries</a:t>
                      </a:r>
                    </a:p>
                  </a:txBody>
                  <a:tcPr marL="68580" marR="68580" marT="0" marB="0"/>
                </a:tc>
                <a:tc>
                  <a:txBody>
                    <a:bodyPr/>
                    <a:lstStyle/>
                    <a:p>
                      <a:pPr marL="0" marR="0" algn="l">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65</a:t>
                      </a:r>
                    </a:p>
                  </a:txBody>
                  <a:tcPr marL="68580" marR="68580" marT="0" marB="0"/>
                </a:tc>
                <a:extLst>
                  <a:ext uri="{0D108BD9-81ED-4DB2-BD59-A6C34878D82A}">
                    <a16:rowId xmlns:a16="http://schemas.microsoft.com/office/drawing/2014/main" val="782787730"/>
                  </a:ext>
                </a:extLst>
              </a:tr>
              <a:tr h="370840">
                <a:tc>
                  <a:txBody>
                    <a:bodyPr/>
                    <a:lstStyle/>
                    <a:p>
                      <a:pPr marL="0" marR="0" algn="l">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Minimum No. of Words in Articles</a:t>
                      </a:r>
                    </a:p>
                  </a:txBody>
                  <a:tcPr marL="68580" marR="68580" marT="0" marB="0"/>
                </a:tc>
                <a:tc>
                  <a:txBody>
                    <a:bodyPr/>
                    <a:lstStyle/>
                    <a:p>
                      <a:pPr marL="0" marR="0" algn="l">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312</a:t>
                      </a:r>
                    </a:p>
                  </a:txBody>
                  <a:tcPr marL="68580" marR="68580" marT="0" marB="0"/>
                </a:tc>
                <a:extLst>
                  <a:ext uri="{0D108BD9-81ED-4DB2-BD59-A6C34878D82A}">
                    <a16:rowId xmlns:a16="http://schemas.microsoft.com/office/drawing/2014/main" val="2824286292"/>
                  </a:ext>
                </a:extLst>
              </a:tr>
              <a:tr h="370840">
                <a:tc>
                  <a:txBody>
                    <a:bodyPr/>
                    <a:lstStyle/>
                    <a:p>
                      <a:pPr marL="0" marR="0" algn="l">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Minimum No. of Words in Summaries</a:t>
                      </a:r>
                    </a:p>
                  </a:txBody>
                  <a:tcPr marL="68580" marR="68580" marT="0" marB="0"/>
                </a:tc>
                <a:tc>
                  <a:txBody>
                    <a:bodyPr/>
                    <a:lstStyle/>
                    <a:p>
                      <a:pPr marL="0" marR="0" algn="l">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49</a:t>
                      </a:r>
                    </a:p>
                  </a:txBody>
                  <a:tcPr marL="68580" marR="68580" marT="0" marB="0"/>
                </a:tc>
                <a:extLst>
                  <a:ext uri="{0D108BD9-81ED-4DB2-BD59-A6C34878D82A}">
                    <a16:rowId xmlns:a16="http://schemas.microsoft.com/office/drawing/2014/main" val="3201190904"/>
                  </a:ext>
                </a:extLst>
              </a:tr>
            </a:tbl>
          </a:graphicData>
        </a:graphic>
      </p:graphicFrame>
      <p:sp>
        <p:nvSpPr>
          <p:cNvPr id="7" name="TextBox 6">
            <a:extLst>
              <a:ext uri="{FF2B5EF4-FFF2-40B4-BE49-F238E27FC236}">
                <a16:creationId xmlns:a16="http://schemas.microsoft.com/office/drawing/2014/main" id="{B1B9A368-7301-6755-50E2-C838F12D3CD1}"/>
              </a:ext>
            </a:extLst>
          </p:cNvPr>
          <p:cNvSpPr txBox="1"/>
          <p:nvPr/>
        </p:nvSpPr>
        <p:spPr>
          <a:xfrm>
            <a:off x="609601" y="5544053"/>
            <a:ext cx="7723104" cy="707886"/>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chemeClr val="bg1"/>
                </a:solidFill>
              </a:rPr>
              <a:t>Collected </a:t>
            </a:r>
            <a:r>
              <a:rPr lang="en-US" sz="2000" dirty="0">
                <a:solidFill>
                  <a:srgbClr val="C00000"/>
                </a:solidFill>
              </a:rPr>
              <a:t>19096</a:t>
            </a:r>
            <a:r>
              <a:rPr lang="en-US" sz="2000" dirty="0">
                <a:solidFill>
                  <a:schemeClr val="bg1"/>
                </a:solidFill>
              </a:rPr>
              <a:t> articles and their summaries from BANS dataset </a:t>
            </a:r>
            <a:endParaRPr lang="en-US" sz="2000" dirty="0">
              <a:solidFill>
                <a:srgbClr val="FF0000"/>
              </a:solidFill>
            </a:endParaRPr>
          </a:p>
          <a:p>
            <a:pPr marL="342900" indent="-342900">
              <a:buFont typeface="Wingdings" panose="05000000000000000000" pitchFamily="2" charset="2"/>
              <a:buChar char="v"/>
            </a:pPr>
            <a:r>
              <a:rPr lang="en-US" sz="2000" dirty="0">
                <a:solidFill>
                  <a:schemeClr val="bg1"/>
                </a:solidFill>
              </a:rPr>
              <a:t>Manually collected </a:t>
            </a:r>
            <a:r>
              <a:rPr lang="en-US" sz="2000" dirty="0">
                <a:solidFill>
                  <a:srgbClr val="C00000"/>
                </a:solidFill>
              </a:rPr>
              <a:t>300</a:t>
            </a:r>
            <a:r>
              <a:rPr lang="en-US" sz="2000" dirty="0">
                <a:solidFill>
                  <a:schemeClr val="bg1"/>
                </a:solidFill>
              </a:rPr>
              <a:t> article-summaries pairs on our own.</a:t>
            </a:r>
            <a:endParaRPr lang="en-US" sz="2000" dirty="0">
              <a:solidFill>
                <a:srgbClr val="00B0F0"/>
              </a:solidFill>
            </a:endParaRPr>
          </a:p>
        </p:txBody>
      </p:sp>
      <p:sp>
        <p:nvSpPr>
          <p:cNvPr id="12" name="TextBox 11">
            <a:extLst>
              <a:ext uri="{FF2B5EF4-FFF2-40B4-BE49-F238E27FC236}">
                <a16:creationId xmlns:a16="http://schemas.microsoft.com/office/drawing/2014/main" id="{6B4F4DE3-9E73-9697-82D2-6FDB9766C44C}"/>
              </a:ext>
            </a:extLst>
          </p:cNvPr>
          <p:cNvSpPr txBox="1"/>
          <p:nvPr/>
        </p:nvSpPr>
        <p:spPr>
          <a:xfrm>
            <a:off x="-171736" y="2151976"/>
            <a:ext cx="12192000" cy="461665"/>
          </a:xfrm>
          <a:prstGeom prst="rect">
            <a:avLst/>
          </a:prstGeom>
          <a:noFill/>
        </p:spPr>
        <p:txBody>
          <a:bodyPr wrap="square" rtlCol="0">
            <a:spAutoFit/>
          </a:bodyPr>
          <a:lstStyle/>
          <a:p>
            <a:pPr algn="ctr"/>
            <a:r>
              <a:rPr lang="en-US" sz="2400" b="1" dirty="0">
                <a:solidFill>
                  <a:schemeClr val="bg1"/>
                </a:solidFill>
              </a:rPr>
              <a:t>Table 3:  Statistics of the Dataset for Abstractive Summarization </a:t>
            </a:r>
          </a:p>
        </p:txBody>
      </p:sp>
    </p:spTree>
    <p:extLst>
      <p:ext uri="{BB962C8B-B14F-4D97-AF65-F5344CB8AC3E}">
        <p14:creationId xmlns:p14="http://schemas.microsoft.com/office/powerpoint/2010/main" val="1268408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15E43-5ABB-DE00-A3EE-ABFBD83334A0}"/>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BF6DC037-8C7E-1D33-2170-464A45CFB463}"/>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6FA6BE3A-53E4-2D8A-B9EF-0A296BCEAE8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BFEB2301-0D89-D99B-FEAA-B00371D41E83}"/>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1FE53918-CA92-C54F-E866-8271E5E8F3C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Date Placeholder 1">
            <a:extLst>
              <a:ext uri="{FF2B5EF4-FFF2-40B4-BE49-F238E27FC236}">
                <a16:creationId xmlns:a16="http://schemas.microsoft.com/office/drawing/2014/main" id="{9BCDC196-EB83-B623-79C1-797AF49CDE7B}"/>
              </a:ext>
            </a:extLst>
          </p:cNvPr>
          <p:cNvSpPr>
            <a:spLocks noGrp="1"/>
          </p:cNvSpPr>
          <p:nvPr>
            <p:ph type="dt" sz="half" idx="21"/>
          </p:nvPr>
        </p:nvSpPr>
        <p:spPr>
          <a:xfrm>
            <a:off x="10154920" y="6377715"/>
            <a:ext cx="1313180" cy="177573"/>
          </a:xfrm>
        </p:spPr>
        <p:txBody>
          <a:bodyPr/>
          <a:lstStyle/>
          <a:p>
            <a:pPr algn="r"/>
            <a:fld id="{E0C17DC9-BA3E-4D1F-A4FF-8D56787DCCEF}" type="datetime1">
              <a:rPr lang="en-US" smtClean="0">
                <a:latin typeface="+mn-lt"/>
              </a:rPr>
              <a:pPr algn="r"/>
              <a:t>10/25/2024</a:t>
            </a:fld>
            <a:endParaRPr lang="en-US" dirty="0">
              <a:latin typeface="+mn-lt"/>
            </a:endParaRPr>
          </a:p>
        </p:txBody>
      </p:sp>
      <p:sp>
        <p:nvSpPr>
          <p:cNvPr id="4" name="Slide Number Placeholder 3">
            <a:extLst>
              <a:ext uri="{FF2B5EF4-FFF2-40B4-BE49-F238E27FC236}">
                <a16:creationId xmlns:a16="http://schemas.microsoft.com/office/drawing/2014/main" id="{3622B1EC-9F81-EFC3-1DC1-B67CD3721899}"/>
              </a:ext>
            </a:extLst>
          </p:cNvPr>
          <p:cNvSpPr>
            <a:spLocks noGrp="1"/>
          </p:cNvSpPr>
          <p:nvPr>
            <p:ph type="sldNum" sz="quarter" idx="22"/>
          </p:nvPr>
        </p:nvSpPr>
        <p:spPr>
          <a:xfrm>
            <a:off x="5769610" y="6361339"/>
            <a:ext cx="523240" cy="247651"/>
          </a:xfrm>
        </p:spPr>
        <p:txBody>
          <a:bodyPr/>
          <a:lstStyle/>
          <a:p>
            <a:pPr algn="ctr"/>
            <a:fld id="{294A09A9-5501-47C1-A89A-A340965A2BE2}" type="slidenum">
              <a:rPr lang="en-US" smtClean="0"/>
              <a:pPr algn="ctr"/>
              <a:t>12</a:t>
            </a:fld>
            <a:endParaRPr lang="en-US" dirty="0">
              <a:latin typeface="+mn-lt"/>
            </a:endParaRPr>
          </a:p>
        </p:txBody>
      </p:sp>
      <p:sp>
        <p:nvSpPr>
          <p:cNvPr id="6" name="Title 2">
            <a:extLst>
              <a:ext uri="{FF2B5EF4-FFF2-40B4-BE49-F238E27FC236}">
                <a16:creationId xmlns:a16="http://schemas.microsoft.com/office/drawing/2014/main" id="{4BF5D9C7-E458-D976-5046-D4F3132FBD2C}"/>
              </a:ext>
            </a:extLst>
          </p:cNvPr>
          <p:cNvSpPr txBox="1">
            <a:spLocks/>
          </p:cNvSpPr>
          <p:nvPr/>
        </p:nvSpPr>
        <p:spPr>
          <a:xfrm>
            <a:off x="609601" y="14"/>
            <a:ext cx="10972800" cy="118872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Methodology (Cont.)</a:t>
            </a:r>
          </a:p>
        </p:txBody>
      </p:sp>
      <p:sp>
        <p:nvSpPr>
          <p:cNvPr id="9" name="Rectangle 8">
            <a:extLst>
              <a:ext uri="{FF2B5EF4-FFF2-40B4-BE49-F238E27FC236}">
                <a16:creationId xmlns:a16="http://schemas.microsoft.com/office/drawing/2014/main" id="{257532F4-E508-BCAC-058A-5A8F7B855A4F}"/>
              </a:ext>
            </a:extLst>
          </p:cNvPr>
          <p:cNvSpPr/>
          <p:nvPr/>
        </p:nvSpPr>
        <p:spPr>
          <a:xfrm>
            <a:off x="609601" y="1281862"/>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5FC9721-CAB6-BEFA-52FA-256EF07E446B}"/>
              </a:ext>
            </a:extLst>
          </p:cNvPr>
          <p:cNvSpPr/>
          <p:nvPr/>
        </p:nvSpPr>
        <p:spPr>
          <a:xfrm>
            <a:off x="476250" y="1981200"/>
            <a:ext cx="2324100" cy="333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FCDFD8DF-CA88-5F60-1564-22027A97D68D}"/>
              </a:ext>
            </a:extLst>
          </p:cNvPr>
          <p:cNvSpPr txBox="1"/>
          <p:nvPr/>
        </p:nvSpPr>
        <p:spPr>
          <a:xfrm>
            <a:off x="504826" y="1371790"/>
            <a:ext cx="4151150" cy="523220"/>
          </a:xfrm>
          <a:prstGeom prst="rect">
            <a:avLst/>
          </a:prstGeom>
          <a:noFill/>
        </p:spPr>
        <p:txBody>
          <a:bodyPr wrap="square" rtlCol="0">
            <a:spAutoFit/>
          </a:bodyPr>
          <a:lstStyle/>
          <a:p>
            <a:r>
              <a:rPr lang="en-US" sz="2800" b="1" dirty="0">
                <a:solidFill>
                  <a:schemeClr val="bg1"/>
                </a:solidFill>
              </a:rPr>
              <a:t>Dataset Collection (Cont.)</a:t>
            </a:r>
          </a:p>
        </p:txBody>
      </p:sp>
      <p:sp>
        <p:nvSpPr>
          <p:cNvPr id="104" name="TextBox 103">
            <a:extLst>
              <a:ext uri="{FF2B5EF4-FFF2-40B4-BE49-F238E27FC236}">
                <a16:creationId xmlns:a16="http://schemas.microsoft.com/office/drawing/2014/main" id="{E171CBC6-538B-6DC0-0CD0-5E04BF1A093D}"/>
              </a:ext>
            </a:extLst>
          </p:cNvPr>
          <p:cNvSpPr txBox="1"/>
          <p:nvPr/>
        </p:nvSpPr>
        <p:spPr>
          <a:xfrm>
            <a:off x="0" y="3794035"/>
            <a:ext cx="3191069" cy="3063951"/>
          </a:xfrm>
          <a:prstGeom prst="rect">
            <a:avLst/>
          </a:prstGeom>
          <a:solidFill>
            <a:schemeClr val="tx1"/>
          </a:solidFill>
        </p:spPr>
        <p:txBody>
          <a:bodyPr wrap="square" rtlCol="0">
            <a:spAutoFit/>
          </a:bodyPr>
          <a:lstStyle/>
          <a:p>
            <a:endParaRPr lang="en-US" dirty="0"/>
          </a:p>
        </p:txBody>
      </p:sp>
      <p:graphicFrame>
        <p:nvGraphicFramePr>
          <p:cNvPr id="3" name="Table 2">
            <a:extLst>
              <a:ext uri="{FF2B5EF4-FFF2-40B4-BE49-F238E27FC236}">
                <a16:creationId xmlns:a16="http://schemas.microsoft.com/office/drawing/2014/main" id="{8DBB7F9C-84CA-A6CD-62FC-2D231A157CFB}"/>
              </a:ext>
            </a:extLst>
          </p:cNvPr>
          <p:cNvGraphicFramePr>
            <a:graphicFrameLocks noGrp="1"/>
          </p:cNvGraphicFramePr>
          <p:nvPr>
            <p:extLst>
              <p:ext uri="{D42A27DB-BD31-4B8C-83A1-F6EECF244321}">
                <p14:modId xmlns:p14="http://schemas.microsoft.com/office/powerpoint/2010/main" val="1932527798"/>
              </p:ext>
            </p:extLst>
          </p:nvPr>
        </p:nvGraphicFramePr>
        <p:xfrm>
          <a:off x="2511886" y="2784417"/>
          <a:ext cx="6300420" cy="2407920"/>
        </p:xfrm>
        <a:graphic>
          <a:graphicData uri="http://schemas.openxmlformats.org/drawingml/2006/table">
            <a:tbl>
              <a:tblPr firstRow="1" bandRow="1">
                <a:tableStyleId>{69CF1AB2-1976-4502-BF36-3FF5EA218861}</a:tableStyleId>
              </a:tblPr>
              <a:tblGrid>
                <a:gridCol w="4425943">
                  <a:extLst>
                    <a:ext uri="{9D8B030D-6E8A-4147-A177-3AD203B41FA5}">
                      <a16:colId xmlns:a16="http://schemas.microsoft.com/office/drawing/2014/main" val="721201794"/>
                    </a:ext>
                  </a:extLst>
                </a:gridCol>
                <a:gridCol w="1874477">
                  <a:extLst>
                    <a:ext uri="{9D8B030D-6E8A-4147-A177-3AD203B41FA5}">
                      <a16:colId xmlns:a16="http://schemas.microsoft.com/office/drawing/2014/main" val="2152079304"/>
                    </a:ext>
                  </a:extLst>
                </a:gridCol>
              </a:tblGrid>
              <a:tr h="370840">
                <a:tc>
                  <a:txBody>
                    <a:bodyPr/>
                    <a:lstStyle/>
                    <a:p>
                      <a:pPr marL="0" marR="0" algn="l">
                        <a:lnSpc>
                          <a:spcPct val="150000"/>
                        </a:lnSpc>
                        <a:spcBef>
                          <a:spcPts val="1200"/>
                        </a:spcBef>
                        <a:spcAft>
                          <a:spcPts val="600"/>
                        </a:spcAft>
                      </a:pPr>
                      <a:r>
                        <a:rPr lang="en-US" sz="2000" b="0" dirty="0">
                          <a:effectLst/>
                          <a:latin typeface="+mn-lt"/>
                          <a:ea typeface="Calibri" panose="020F0502020204030204" pitchFamily="34" charset="0"/>
                          <a:cs typeface="Times New Roman" panose="02020603050405020304" pitchFamily="18" charset="0"/>
                        </a:rPr>
                        <a:t>Total No. of Articles</a:t>
                      </a:r>
                    </a:p>
                  </a:txBody>
                  <a:tcPr marL="68580" marR="68580" marT="0" marB="0"/>
                </a:tc>
                <a:tc>
                  <a:txBody>
                    <a:bodyPr/>
                    <a:lstStyle/>
                    <a:p>
                      <a:pPr marL="0" marR="0" algn="l">
                        <a:lnSpc>
                          <a:spcPct val="150000"/>
                        </a:lnSpc>
                        <a:spcBef>
                          <a:spcPts val="1200"/>
                        </a:spcBef>
                        <a:spcAft>
                          <a:spcPts val="600"/>
                        </a:spcAft>
                      </a:pPr>
                      <a:r>
                        <a:rPr lang="en-US" sz="2000" b="0" dirty="0">
                          <a:effectLst/>
                          <a:latin typeface="+mn-lt"/>
                          <a:ea typeface="Calibri" panose="020F0502020204030204" pitchFamily="34" charset="0"/>
                          <a:cs typeface="Times New Roman" panose="02020603050405020304" pitchFamily="18" charset="0"/>
                        </a:rPr>
                        <a:t>300</a:t>
                      </a:r>
                    </a:p>
                  </a:txBody>
                  <a:tcPr marL="68580" marR="68580" marT="0" marB="0"/>
                </a:tc>
                <a:extLst>
                  <a:ext uri="{0D108BD9-81ED-4DB2-BD59-A6C34878D82A}">
                    <a16:rowId xmlns:a16="http://schemas.microsoft.com/office/drawing/2014/main" val="3951761780"/>
                  </a:ext>
                </a:extLst>
              </a:tr>
              <a:tr h="370840">
                <a:tc>
                  <a:txBody>
                    <a:bodyPr/>
                    <a:lstStyle/>
                    <a:p>
                      <a:pPr marL="0" marR="0" algn="l">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Total No. of Summaries</a:t>
                      </a:r>
                    </a:p>
                  </a:txBody>
                  <a:tcPr marL="68580" marR="68580" marT="0" marB="0"/>
                </a:tc>
                <a:tc>
                  <a:txBody>
                    <a:bodyPr/>
                    <a:lstStyle/>
                    <a:p>
                      <a:pPr marL="0" marR="0" algn="l">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700</a:t>
                      </a:r>
                    </a:p>
                  </a:txBody>
                  <a:tcPr marL="68580" marR="68580" marT="0" marB="0"/>
                </a:tc>
                <a:extLst>
                  <a:ext uri="{0D108BD9-81ED-4DB2-BD59-A6C34878D82A}">
                    <a16:rowId xmlns:a16="http://schemas.microsoft.com/office/drawing/2014/main" val="2445911702"/>
                  </a:ext>
                </a:extLst>
              </a:tr>
              <a:tr h="370840">
                <a:tc>
                  <a:txBody>
                    <a:bodyPr/>
                    <a:lstStyle/>
                    <a:p>
                      <a:pPr marL="0" marR="0" algn="l">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Maximum No. of Words in Articles</a:t>
                      </a:r>
                    </a:p>
                  </a:txBody>
                  <a:tcPr marL="68580" marR="68580" marT="0" marB="0"/>
                </a:tc>
                <a:tc>
                  <a:txBody>
                    <a:bodyPr/>
                    <a:lstStyle/>
                    <a:p>
                      <a:pPr marL="0" marR="0" algn="l">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324</a:t>
                      </a:r>
                    </a:p>
                  </a:txBody>
                  <a:tcPr marL="68580" marR="68580" marT="0" marB="0"/>
                </a:tc>
                <a:extLst>
                  <a:ext uri="{0D108BD9-81ED-4DB2-BD59-A6C34878D82A}">
                    <a16:rowId xmlns:a16="http://schemas.microsoft.com/office/drawing/2014/main" val="3033493014"/>
                  </a:ext>
                </a:extLst>
              </a:tr>
              <a:tr h="370840">
                <a:tc>
                  <a:txBody>
                    <a:bodyPr/>
                    <a:lstStyle/>
                    <a:p>
                      <a:pPr marL="0" marR="0" algn="l">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Maximum No. of Words in Summaries</a:t>
                      </a:r>
                    </a:p>
                  </a:txBody>
                  <a:tcPr marL="68580" marR="68580" marT="0" marB="0"/>
                </a:tc>
                <a:tc>
                  <a:txBody>
                    <a:bodyPr/>
                    <a:lstStyle/>
                    <a:p>
                      <a:pPr marL="0" marR="0" algn="l">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43</a:t>
                      </a:r>
                    </a:p>
                  </a:txBody>
                  <a:tcPr marL="68580" marR="68580" marT="0" marB="0"/>
                </a:tc>
                <a:extLst>
                  <a:ext uri="{0D108BD9-81ED-4DB2-BD59-A6C34878D82A}">
                    <a16:rowId xmlns:a16="http://schemas.microsoft.com/office/drawing/2014/main" val="782787730"/>
                  </a:ext>
                </a:extLst>
              </a:tr>
              <a:tr h="370840">
                <a:tc>
                  <a:txBody>
                    <a:bodyPr/>
                    <a:lstStyle/>
                    <a:p>
                      <a:pPr marL="0" marR="0" algn="l">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Minimum No. of Words in Articles</a:t>
                      </a:r>
                    </a:p>
                  </a:txBody>
                  <a:tcPr marL="68580" marR="68580" marT="0" marB="0"/>
                </a:tc>
                <a:tc>
                  <a:txBody>
                    <a:bodyPr/>
                    <a:lstStyle/>
                    <a:p>
                      <a:pPr marL="0" marR="0" algn="l">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260</a:t>
                      </a:r>
                    </a:p>
                  </a:txBody>
                  <a:tcPr marL="68580" marR="68580" marT="0" marB="0"/>
                </a:tc>
                <a:extLst>
                  <a:ext uri="{0D108BD9-81ED-4DB2-BD59-A6C34878D82A}">
                    <a16:rowId xmlns:a16="http://schemas.microsoft.com/office/drawing/2014/main" val="2824286292"/>
                  </a:ext>
                </a:extLst>
              </a:tr>
              <a:tr h="370840">
                <a:tc>
                  <a:txBody>
                    <a:bodyPr/>
                    <a:lstStyle/>
                    <a:p>
                      <a:pPr marL="0" marR="0" algn="l">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Minimum No. of Words in Summaries</a:t>
                      </a:r>
                    </a:p>
                  </a:txBody>
                  <a:tcPr marL="68580" marR="68580" marT="0" marB="0"/>
                </a:tc>
                <a:tc>
                  <a:txBody>
                    <a:bodyPr/>
                    <a:lstStyle/>
                    <a:p>
                      <a:pPr marL="0" marR="0" algn="l">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34</a:t>
                      </a:r>
                    </a:p>
                  </a:txBody>
                  <a:tcPr marL="68580" marR="68580" marT="0" marB="0"/>
                </a:tc>
                <a:extLst>
                  <a:ext uri="{0D108BD9-81ED-4DB2-BD59-A6C34878D82A}">
                    <a16:rowId xmlns:a16="http://schemas.microsoft.com/office/drawing/2014/main" val="3201190904"/>
                  </a:ext>
                </a:extLst>
              </a:tr>
            </a:tbl>
          </a:graphicData>
        </a:graphic>
      </p:graphicFrame>
      <p:sp>
        <p:nvSpPr>
          <p:cNvPr id="7" name="TextBox 6">
            <a:extLst>
              <a:ext uri="{FF2B5EF4-FFF2-40B4-BE49-F238E27FC236}">
                <a16:creationId xmlns:a16="http://schemas.microsoft.com/office/drawing/2014/main" id="{B1B9A368-7301-6755-50E2-C838F12D3CD1}"/>
              </a:ext>
            </a:extLst>
          </p:cNvPr>
          <p:cNvSpPr txBox="1"/>
          <p:nvPr/>
        </p:nvSpPr>
        <p:spPr>
          <a:xfrm>
            <a:off x="609600" y="5544053"/>
            <a:ext cx="10972801" cy="707886"/>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chemeClr val="bg1"/>
                </a:solidFill>
              </a:rPr>
              <a:t>Collected </a:t>
            </a:r>
            <a:r>
              <a:rPr lang="en-US" sz="2000" dirty="0">
                <a:solidFill>
                  <a:srgbClr val="C00000"/>
                </a:solidFill>
              </a:rPr>
              <a:t>200</a:t>
            </a:r>
            <a:r>
              <a:rPr lang="en-US" sz="2000" dirty="0">
                <a:solidFill>
                  <a:schemeClr val="bg1"/>
                </a:solidFill>
              </a:rPr>
              <a:t> data points, each with three summaries from a public dataset named BNLPC </a:t>
            </a:r>
            <a:endParaRPr lang="en-US" sz="2000" dirty="0">
              <a:solidFill>
                <a:srgbClr val="FF0000"/>
              </a:solidFill>
            </a:endParaRPr>
          </a:p>
          <a:p>
            <a:pPr marL="285750" indent="-285750">
              <a:buFont typeface="Wingdings" panose="05000000000000000000" pitchFamily="2" charset="2"/>
              <a:buChar char="v"/>
            </a:pPr>
            <a:r>
              <a:rPr lang="en-US" sz="2000" dirty="0">
                <a:solidFill>
                  <a:schemeClr val="bg1"/>
                </a:solidFill>
              </a:rPr>
              <a:t>Manually collected </a:t>
            </a:r>
            <a:r>
              <a:rPr lang="en-US" sz="2000" dirty="0">
                <a:solidFill>
                  <a:srgbClr val="C00000"/>
                </a:solidFill>
              </a:rPr>
              <a:t>100</a:t>
            </a:r>
            <a:r>
              <a:rPr lang="en-US" sz="2000" dirty="0">
                <a:solidFill>
                  <a:schemeClr val="bg1"/>
                </a:solidFill>
              </a:rPr>
              <a:t> articles each with one summary  on our own.</a:t>
            </a:r>
            <a:endParaRPr lang="en-US" sz="2000" dirty="0">
              <a:solidFill>
                <a:srgbClr val="00B0F0"/>
              </a:solidFill>
            </a:endParaRPr>
          </a:p>
        </p:txBody>
      </p:sp>
      <p:sp>
        <p:nvSpPr>
          <p:cNvPr id="12" name="TextBox 11">
            <a:extLst>
              <a:ext uri="{FF2B5EF4-FFF2-40B4-BE49-F238E27FC236}">
                <a16:creationId xmlns:a16="http://schemas.microsoft.com/office/drawing/2014/main" id="{6B4F4DE3-9E73-9697-82D2-6FDB9766C44C}"/>
              </a:ext>
            </a:extLst>
          </p:cNvPr>
          <p:cNvSpPr txBox="1"/>
          <p:nvPr/>
        </p:nvSpPr>
        <p:spPr>
          <a:xfrm>
            <a:off x="0" y="2151976"/>
            <a:ext cx="12020264" cy="461665"/>
          </a:xfrm>
          <a:prstGeom prst="rect">
            <a:avLst/>
          </a:prstGeom>
          <a:noFill/>
        </p:spPr>
        <p:txBody>
          <a:bodyPr wrap="square" rtlCol="0">
            <a:spAutoFit/>
          </a:bodyPr>
          <a:lstStyle/>
          <a:p>
            <a:pPr algn="ctr"/>
            <a:r>
              <a:rPr lang="en-US" sz="2400" b="1" dirty="0">
                <a:solidFill>
                  <a:schemeClr val="bg1"/>
                </a:solidFill>
              </a:rPr>
              <a:t>Table 4:  Statistics of the Dataset for Extractive Summarization </a:t>
            </a:r>
          </a:p>
        </p:txBody>
      </p:sp>
    </p:spTree>
    <p:extLst>
      <p:ext uri="{BB962C8B-B14F-4D97-AF65-F5344CB8AC3E}">
        <p14:creationId xmlns:p14="http://schemas.microsoft.com/office/powerpoint/2010/main" val="2777074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5B6F8-A346-7D6D-D469-DC48BC551650}"/>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7BE7E0DB-8FCF-B1C0-1088-70568D466C35}"/>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586F54ED-855C-CB30-AEBA-2466326D8EC6}"/>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3F928072-396B-3AF0-8D4A-CCD99BFE6763}"/>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87B12B9-0ABE-D8DF-C339-51E4A762B1F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Date Placeholder 1">
            <a:extLst>
              <a:ext uri="{FF2B5EF4-FFF2-40B4-BE49-F238E27FC236}">
                <a16:creationId xmlns:a16="http://schemas.microsoft.com/office/drawing/2014/main" id="{7B92B32B-02B2-637A-9319-62C6E57436DE}"/>
              </a:ext>
            </a:extLst>
          </p:cNvPr>
          <p:cNvSpPr>
            <a:spLocks noGrp="1"/>
          </p:cNvSpPr>
          <p:nvPr>
            <p:ph type="dt" sz="half" idx="21"/>
          </p:nvPr>
        </p:nvSpPr>
        <p:spPr>
          <a:xfrm>
            <a:off x="10154920" y="6377715"/>
            <a:ext cx="1313180" cy="177573"/>
          </a:xfrm>
        </p:spPr>
        <p:txBody>
          <a:bodyPr/>
          <a:lstStyle/>
          <a:p>
            <a:pPr algn="r"/>
            <a:fld id="{E0C17DC9-BA3E-4D1F-A4FF-8D56787DCCEF}" type="datetime1">
              <a:rPr lang="en-US" smtClean="0">
                <a:latin typeface="+mn-lt"/>
              </a:rPr>
              <a:pPr algn="r"/>
              <a:t>10/25/2024</a:t>
            </a:fld>
            <a:endParaRPr lang="en-US" dirty="0">
              <a:latin typeface="+mn-lt"/>
            </a:endParaRPr>
          </a:p>
        </p:txBody>
      </p:sp>
      <p:sp>
        <p:nvSpPr>
          <p:cNvPr id="4" name="Slide Number Placeholder 3">
            <a:extLst>
              <a:ext uri="{FF2B5EF4-FFF2-40B4-BE49-F238E27FC236}">
                <a16:creationId xmlns:a16="http://schemas.microsoft.com/office/drawing/2014/main" id="{EF9521FE-3415-5438-1354-FE0D861CF295}"/>
              </a:ext>
            </a:extLst>
          </p:cNvPr>
          <p:cNvSpPr>
            <a:spLocks noGrp="1"/>
          </p:cNvSpPr>
          <p:nvPr>
            <p:ph type="sldNum" sz="quarter" idx="22"/>
          </p:nvPr>
        </p:nvSpPr>
        <p:spPr>
          <a:xfrm>
            <a:off x="5769610" y="6361339"/>
            <a:ext cx="523240" cy="247651"/>
          </a:xfrm>
        </p:spPr>
        <p:txBody>
          <a:bodyPr/>
          <a:lstStyle/>
          <a:p>
            <a:pPr algn="ctr"/>
            <a:fld id="{294A09A9-5501-47C1-A89A-A340965A2BE2}" type="slidenum">
              <a:rPr lang="en-US" smtClean="0"/>
              <a:pPr algn="ctr"/>
              <a:t>13</a:t>
            </a:fld>
            <a:endParaRPr lang="en-US" dirty="0">
              <a:latin typeface="+mn-lt"/>
            </a:endParaRPr>
          </a:p>
        </p:txBody>
      </p:sp>
      <p:sp>
        <p:nvSpPr>
          <p:cNvPr id="6" name="Title 2">
            <a:extLst>
              <a:ext uri="{FF2B5EF4-FFF2-40B4-BE49-F238E27FC236}">
                <a16:creationId xmlns:a16="http://schemas.microsoft.com/office/drawing/2014/main" id="{AB695493-AF4F-AD4D-7859-9FAAD53835A8}"/>
              </a:ext>
            </a:extLst>
          </p:cNvPr>
          <p:cNvSpPr txBox="1">
            <a:spLocks/>
          </p:cNvSpPr>
          <p:nvPr/>
        </p:nvSpPr>
        <p:spPr>
          <a:xfrm>
            <a:off x="609601" y="14"/>
            <a:ext cx="10972800" cy="118872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Methodology (Cont.)</a:t>
            </a:r>
          </a:p>
        </p:txBody>
      </p:sp>
      <p:sp>
        <p:nvSpPr>
          <p:cNvPr id="9" name="Rectangle 8">
            <a:extLst>
              <a:ext uri="{FF2B5EF4-FFF2-40B4-BE49-F238E27FC236}">
                <a16:creationId xmlns:a16="http://schemas.microsoft.com/office/drawing/2014/main" id="{F9F62F21-A438-EFE5-8437-C7E3EABA9AD8}"/>
              </a:ext>
            </a:extLst>
          </p:cNvPr>
          <p:cNvSpPr/>
          <p:nvPr/>
        </p:nvSpPr>
        <p:spPr>
          <a:xfrm>
            <a:off x="609601" y="1281862"/>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749C90F-3060-74C5-F32E-4760AF7B451B}"/>
              </a:ext>
            </a:extLst>
          </p:cNvPr>
          <p:cNvSpPr/>
          <p:nvPr/>
        </p:nvSpPr>
        <p:spPr>
          <a:xfrm>
            <a:off x="476250" y="1981200"/>
            <a:ext cx="2324100" cy="333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7AB9B84-A276-47CA-CCC2-55563A9BDC4C}"/>
              </a:ext>
            </a:extLst>
          </p:cNvPr>
          <p:cNvSpPr txBox="1"/>
          <p:nvPr/>
        </p:nvSpPr>
        <p:spPr>
          <a:xfrm>
            <a:off x="504826" y="1371790"/>
            <a:ext cx="4804292" cy="523220"/>
          </a:xfrm>
          <a:prstGeom prst="rect">
            <a:avLst/>
          </a:prstGeom>
          <a:noFill/>
        </p:spPr>
        <p:txBody>
          <a:bodyPr wrap="square" rtlCol="0">
            <a:spAutoFit/>
          </a:bodyPr>
          <a:lstStyle/>
          <a:p>
            <a:r>
              <a:rPr lang="en-US" sz="2800" b="1" dirty="0">
                <a:solidFill>
                  <a:schemeClr val="bg1"/>
                </a:solidFill>
              </a:rPr>
              <a:t>Model Design (Bangla-T5) </a:t>
            </a:r>
            <a:r>
              <a:rPr lang="en-US" sz="2800" b="1" dirty="0">
                <a:solidFill>
                  <a:srgbClr val="00B0F0"/>
                </a:solidFill>
              </a:rPr>
              <a:t>[3]</a:t>
            </a:r>
          </a:p>
        </p:txBody>
      </p:sp>
      <p:sp>
        <p:nvSpPr>
          <p:cNvPr id="7" name="Text Placeholder 6">
            <a:extLst>
              <a:ext uri="{FF2B5EF4-FFF2-40B4-BE49-F238E27FC236}">
                <a16:creationId xmlns:a16="http://schemas.microsoft.com/office/drawing/2014/main" id="{8F255C90-3A57-B18D-F2FC-20C448A8C700}"/>
              </a:ext>
            </a:extLst>
          </p:cNvPr>
          <p:cNvSpPr>
            <a:spLocks noGrp="1"/>
          </p:cNvSpPr>
          <p:nvPr>
            <p:ph sz="quarter" idx="13"/>
          </p:nvPr>
        </p:nvSpPr>
        <p:spPr>
          <a:xfrm>
            <a:off x="2065470" y="2246403"/>
            <a:ext cx="8746040" cy="4594046"/>
          </a:xfrm>
        </p:spPr>
        <p:txBody>
          <a:bodyPr>
            <a:normAutofit/>
          </a:bodyPr>
          <a:lstStyle/>
          <a:p>
            <a:pPr algn="just">
              <a:buFont typeface="Wingdings" panose="05000000000000000000" pitchFamily="2" charset="2"/>
              <a:buChar char="v"/>
            </a:pPr>
            <a:r>
              <a:rPr lang="en-US" dirty="0"/>
              <a:t>A seq2seq model specially designed for Bangla NLG tasks.</a:t>
            </a:r>
          </a:p>
          <a:p>
            <a:pPr algn="just">
              <a:buFont typeface="Wingdings" panose="05000000000000000000" pitchFamily="2" charset="2"/>
              <a:buChar char="v"/>
            </a:pPr>
            <a:r>
              <a:rPr lang="en-US" dirty="0"/>
              <a:t>A bidirectional and auto regressive transformer.</a:t>
            </a:r>
          </a:p>
          <a:p>
            <a:pPr algn="just">
              <a:buFont typeface="Wingdings" panose="05000000000000000000" pitchFamily="2" charset="2"/>
              <a:buChar char="v"/>
            </a:pPr>
            <a:r>
              <a:rPr lang="en-US" dirty="0"/>
              <a:t>Generates </a:t>
            </a:r>
            <a:r>
              <a:rPr lang="en-US" dirty="0">
                <a:solidFill>
                  <a:srgbClr val="C00000"/>
                </a:solidFill>
              </a:rPr>
              <a:t>abstractive</a:t>
            </a:r>
            <a:r>
              <a:rPr lang="en-US" dirty="0"/>
              <a:t> summary.</a:t>
            </a:r>
          </a:p>
          <a:p>
            <a:pPr algn="just">
              <a:buFont typeface="Wingdings" panose="05000000000000000000" pitchFamily="2" charset="2"/>
              <a:buChar char="v"/>
            </a:pPr>
            <a:r>
              <a:rPr lang="en-US" dirty="0"/>
              <a:t>Normalization, tokenization, and cleaning of the input text.</a:t>
            </a:r>
          </a:p>
          <a:p>
            <a:pPr algn="just">
              <a:buFont typeface="Wingdings" panose="05000000000000000000" pitchFamily="2" charset="2"/>
              <a:buChar char="v"/>
            </a:pPr>
            <a:r>
              <a:rPr lang="en-US" dirty="0"/>
              <a:t>Pretrained on the </a:t>
            </a:r>
            <a:r>
              <a:rPr lang="en-US" dirty="0">
                <a:solidFill>
                  <a:srgbClr val="C00000"/>
                </a:solidFill>
              </a:rPr>
              <a:t>Bangla2B+ </a:t>
            </a:r>
            <a:r>
              <a:rPr lang="en-US" dirty="0"/>
              <a:t>dataset, which contains 27.5 GB of clean Bangla text.</a:t>
            </a:r>
          </a:p>
        </p:txBody>
      </p:sp>
    </p:spTree>
    <p:extLst>
      <p:ext uri="{BB962C8B-B14F-4D97-AF65-F5344CB8AC3E}">
        <p14:creationId xmlns:p14="http://schemas.microsoft.com/office/powerpoint/2010/main" val="1952835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B5528-0961-E126-C45E-CC69BEB2DAA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8049454-789A-C6E0-64AA-6C366B3C7C5B}"/>
              </a:ext>
            </a:extLst>
          </p:cNvPr>
          <p:cNvSpPr/>
          <p:nvPr/>
        </p:nvSpPr>
        <p:spPr>
          <a:xfrm>
            <a:off x="466919" y="1953208"/>
            <a:ext cx="2324100" cy="333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246AC9B-3341-5F4C-4A7E-114D3500EF2C}"/>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B998F197-D7DC-50E2-0398-BF5C95F0CFF6}"/>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7158124-7557-4D6F-7199-EF4A3D7ED7F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C4FD29D9-40B2-A07E-2327-7DA7500CDBF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Date Placeholder 1">
            <a:extLst>
              <a:ext uri="{FF2B5EF4-FFF2-40B4-BE49-F238E27FC236}">
                <a16:creationId xmlns:a16="http://schemas.microsoft.com/office/drawing/2014/main" id="{25E55F8E-6CD5-D1A0-D09C-A41E0CE6361E}"/>
              </a:ext>
            </a:extLst>
          </p:cNvPr>
          <p:cNvSpPr>
            <a:spLocks noGrp="1"/>
          </p:cNvSpPr>
          <p:nvPr>
            <p:ph type="dt" sz="half" idx="21"/>
          </p:nvPr>
        </p:nvSpPr>
        <p:spPr>
          <a:xfrm>
            <a:off x="10154920" y="6377715"/>
            <a:ext cx="1313180" cy="177573"/>
          </a:xfrm>
        </p:spPr>
        <p:txBody>
          <a:bodyPr/>
          <a:lstStyle/>
          <a:p>
            <a:pPr algn="r"/>
            <a:fld id="{E0C17DC9-BA3E-4D1F-A4FF-8D56787DCCEF}" type="datetime1">
              <a:rPr lang="en-US" smtClean="0">
                <a:latin typeface="+mn-lt"/>
              </a:rPr>
              <a:pPr algn="r"/>
              <a:t>10/25/2024</a:t>
            </a:fld>
            <a:endParaRPr lang="en-US" dirty="0">
              <a:latin typeface="+mn-lt"/>
            </a:endParaRPr>
          </a:p>
        </p:txBody>
      </p:sp>
      <p:sp>
        <p:nvSpPr>
          <p:cNvPr id="4" name="Slide Number Placeholder 3">
            <a:extLst>
              <a:ext uri="{FF2B5EF4-FFF2-40B4-BE49-F238E27FC236}">
                <a16:creationId xmlns:a16="http://schemas.microsoft.com/office/drawing/2014/main" id="{559CD734-F29A-9A0F-0E03-DBA6A525AD7E}"/>
              </a:ext>
            </a:extLst>
          </p:cNvPr>
          <p:cNvSpPr>
            <a:spLocks noGrp="1"/>
          </p:cNvSpPr>
          <p:nvPr>
            <p:ph type="sldNum" sz="quarter" idx="22"/>
          </p:nvPr>
        </p:nvSpPr>
        <p:spPr>
          <a:xfrm>
            <a:off x="5769610" y="6361339"/>
            <a:ext cx="523240" cy="247651"/>
          </a:xfrm>
        </p:spPr>
        <p:txBody>
          <a:bodyPr/>
          <a:lstStyle/>
          <a:p>
            <a:pPr algn="ctr"/>
            <a:fld id="{294A09A9-5501-47C1-A89A-A340965A2BE2}" type="slidenum">
              <a:rPr lang="en-US" smtClean="0"/>
              <a:pPr algn="ctr"/>
              <a:t>14</a:t>
            </a:fld>
            <a:endParaRPr lang="en-US" dirty="0">
              <a:latin typeface="+mn-lt"/>
            </a:endParaRPr>
          </a:p>
        </p:txBody>
      </p:sp>
      <p:sp>
        <p:nvSpPr>
          <p:cNvPr id="6" name="Title 2">
            <a:extLst>
              <a:ext uri="{FF2B5EF4-FFF2-40B4-BE49-F238E27FC236}">
                <a16:creationId xmlns:a16="http://schemas.microsoft.com/office/drawing/2014/main" id="{71C82B2F-875A-A354-C61F-FB836ACC0817}"/>
              </a:ext>
            </a:extLst>
          </p:cNvPr>
          <p:cNvSpPr txBox="1">
            <a:spLocks/>
          </p:cNvSpPr>
          <p:nvPr/>
        </p:nvSpPr>
        <p:spPr>
          <a:xfrm>
            <a:off x="609601" y="14"/>
            <a:ext cx="10972800" cy="118872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Methodology (Cont.)</a:t>
            </a:r>
          </a:p>
        </p:txBody>
      </p:sp>
      <p:sp>
        <p:nvSpPr>
          <p:cNvPr id="9" name="Rectangle 8">
            <a:extLst>
              <a:ext uri="{FF2B5EF4-FFF2-40B4-BE49-F238E27FC236}">
                <a16:creationId xmlns:a16="http://schemas.microsoft.com/office/drawing/2014/main" id="{11EB745E-85F4-2BEC-FB4D-59D4C88E35D0}"/>
              </a:ext>
            </a:extLst>
          </p:cNvPr>
          <p:cNvSpPr/>
          <p:nvPr/>
        </p:nvSpPr>
        <p:spPr>
          <a:xfrm>
            <a:off x="609601" y="1281862"/>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DF467FA-FBD3-3339-AB2E-DB627A569144}"/>
              </a:ext>
            </a:extLst>
          </p:cNvPr>
          <p:cNvSpPr txBox="1"/>
          <p:nvPr/>
        </p:nvSpPr>
        <p:spPr>
          <a:xfrm>
            <a:off x="0" y="3900132"/>
            <a:ext cx="2959226" cy="2957854"/>
          </a:xfrm>
          <a:prstGeom prst="rect">
            <a:avLst/>
          </a:prstGeom>
          <a:solidFill>
            <a:schemeClr val="tx1"/>
          </a:solidFill>
        </p:spPr>
        <p:txBody>
          <a:bodyPr wrap="square" rtlCol="0">
            <a:spAutoFit/>
          </a:bodyPr>
          <a:lstStyle/>
          <a:p>
            <a:endParaRPr lang="en-US" dirty="0"/>
          </a:p>
        </p:txBody>
      </p:sp>
      <p:pic>
        <p:nvPicPr>
          <p:cNvPr id="12" name="Picture 11" descr="A diagram of a structure&#10;&#10;Description automatically generated">
            <a:extLst>
              <a:ext uri="{FF2B5EF4-FFF2-40B4-BE49-F238E27FC236}">
                <a16:creationId xmlns:a16="http://schemas.microsoft.com/office/drawing/2014/main" id="{27BBDF27-818C-4EA4-A415-7D23897038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151" y="1214020"/>
            <a:ext cx="8096250" cy="5109349"/>
          </a:xfrm>
          <a:prstGeom prst="rect">
            <a:avLst/>
          </a:prstGeom>
        </p:spPr>
      </p:pic>
      <p:sp>
        <p:nvSpPr>
          <p:cNvPr id="16" name="TextBox 15">
            <a:extLst>
              <a:ext uri="{FF2B5EF4-FFF2-40B4-BE49-F238E27FC236}">
                <a16:creationId xmlns:a16="http://schemas.microsoft.com/office/drawing/2014/main" id="{CE92EF87-5B38-3DC6-28B1-D8F7EF37AAB7}"/>
              </a:ext>
            </a:extLst>
          </p:cNvPr>
          <p:cNvSpPr txBox="1"/>
          <p:nvPr/>
        </p:nvSpPr>
        <p:spPr>
          <a:xfrm>
            <a:off x="0" y="3335432"/>
            <a:ext cx="2724151" cy="707886"/>
          </a:xfrm>
          <a:prstGeom prst="rect">
            <a:avLst/>
          </a:prstGeom>
          <a:noFill/>
        </p:spPr>
        <p:txBody>
          <a:bodyPr wrap="square" rtlCol="0">
            <a:spAutoFit/>
          </a:bodyPr>
          <a:lstStyle/>
          <a:p>
            <a:pPr algn="ctr"/>
            <a:r>
              <a:rPr lang="en-US" sz="2000" dirty="0">
                <a:solidFill>
                  <a:schemeClr val="bg1"/>
                </a:solidFill>
              </a:rPr>
              <a:t>Figure 4: T5 Model</a:t>
            </a:r>
          </a:p>
          <a:p>
            <a:pPr algn="ctr"/>
            <a:r>
              <a:rPr lang="en-US" sz="2000" dirty="0">
                <a:solidFill>
                  <a:schemeClr val="bg1"/>
                </a:solidFill>
              </a:rPr>
              <a:t>Architecture</a:t>
            </a:r>
            <a:r>
              <a:rPr lang="en-US" sz="2000" dirty="0">
                <a:solidFill>
                  <a:srgbClr val="00B0F0"/>
                </a:solidFill>
              </a:rPr>
              <a:t> [7]</a:t>
            </a:r>
          </a:p>
        </p:txBody>
      </p:sp>
    </p:spTree>
    <p:extLst>
      <p:ext uri="{BB962C8B-B14F-4D97-AF65-F5344CB8AC3E}">
        <p14:creationId xmlns:p14="http://schemas.microsoft.com/office/powerpoint/2010/main" val="415463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FF5D282-367B-0FF8-1FFD-E058D63F1637}"/>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F6C27FB5-DCB5-D731-BA04-4F53F102C08F}"/>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60E98A60-48A7-3ABA-571F-4C04246FD52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E5B5B166-A5DD-CB74-D640-955BFC6C5898}"/>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C2881685-68CC-7D6A-3977-2492BAA74AF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Date Placeholder 1">
            <a:extLst>
              <a:ext uri="{FF2B5EF4-FFF2-40B4-BE49-F238E27FC236}">
                <a16:creationId xmlns:a16="http://schemas.microsoft.com/office/drawing/2014/main" id="{314C062A-D8C4-1389-70CD-62796453F696}"/>
              </a:ext>
            </a:extLst>
          </p:cNvPr>
          <p:cNvSpPr>
            <a:spLocks noGrp="1"/>
          </p:cNvSpPr>
          <p:nvPr>
            <p:ph type="dt" sz="half" idx="21"/>
          </p:nvPr>
        </p:nvSpPr>
        <p:spPr>
          <a:xfrm>
            <a:off x="10154920" y="6377715"/>
            <a:ext cx="1313180" cy="177573"/>
          </a:xfrm>
        </p:spPr>
        <p:txBody>
          <a:bodyPr/>
          <a:lstStyle/>
          <a:p>
            <a:pPr algn="r"/>
            <a:fld id="{E0C17DC9-BA3E-4D1F-A4FF-8D56787DCCEF}" type="datetime1">
              <a:rPr lang="en-US" smtClean="0">
                <a:latin typeface="+mn-lt"/>
              </a:rPr>
              <a:pPr algn="r"/>
              <a:t>10/25/2024</a:t>
            </a:fld>
            <a:endParaRPr lang="en-US" dirty="0">
              <a:latin typeface="+mn-lt"/>
            </a:endParaRPr>
          </a:p>
        </p:txBody>
      </p:sp>
      <p:sp>
        <p:nvSpPr>
          <p:cNvPr id="4" name="Slide Number Placeholder 3">
            <a:extLst>
              <a:ext uri="{FF2B5EF4-FFF2-40B4-BE49-F238E27FC236}">
                <a16:creationId xmlns:a16="http://schemas.microsoft.com/office/drawing/2014/main" id="{0CF53471-874C-5ED2-512A-B3014B519849}"/>
              </a:ext>
            </a:extLst>
          </p:cNvPr>
          <p:cNvSpPr>
            <a:spLocks noGrp="1"/>
          </p:cNvSpPr>
          <p:nvPr>
            <p:ph type="sldNum" sz="quarter" idx="22"/>
          </p:nvPr>
        </p:nvSpPr>
        <p:spPr>
          <a:xfrm>
            <a:off x="5769610" y="6361339"/>
            <a:ext cx="523240" cy="247651"/>
          </a:xfrm>
        </p:spPr>
        <p:txBody>
          <a:bodyPr/>
          <a:lstStyle/>
          <a:p>
            <a:pPr algn="ctr"/>
            <a:fld id="{294A09A9-5501-47C1-A89A-A340965A2BE2}" type="slidenum">
              <a:rPr lang="en-US" smtClean="0"/>
              <a:pPr algn="ctr"/>
              <a:t>15</a:t>
            </a:fld>
            <a:endParaRPr lang="en-US" dirty="0">
              <a:latin typeface="+mn-lt"/>
            </a:endParaRPr>
          </a:p>
        </p:txBody>
      </p:sp>
      <p:sp>
        <p:nvSpPr>
          <p:cNvPr id="6" name="Title 2">
            <a:extLst>
              <a:ext uri="{FF2B5EF4-FFF2-40B4-BE49-F238E27FC236}">
                <a16:creationId xmlns:a16="http://schemas.microsoft.com/office/drawing/2014/main" id="{CBDDFEC2-9F91-D009-D185-6E7AF8A48359}"/>
              </a:ext>
            </a:extLst>
          </p:cNvPr>
          <p:cNvSpPr txBox="1">
            <a:spLocks/>
          </p:cNvSpPr>
          <p:nvPr/>
        </p:nvSpPr>
        <p:spPr>
          <a:xfrm>
            <a:off x="609601" y="14"/>
            <a:ext cx="10972800" cy="118872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Methodology (Cont.)</a:t>
            </a:r>
          </a:p>
        </p:txBody>
      </p:sp>
      <p:sp>
        <p:nvSpPr>
          <p:cNvPr id="9" name="Rectangle 8">
            <a:extLst>
              <a:ext uri="{FF2B5EF4-FFF2-40B4-BE49-F238E27FC236}">
                <a16:creationId xmlns:a16="http://schemas.microsoft.com/office/drawing/2014/main" id="{FD0C7C2F-386A-9881-50C3-8561F7AF48BF}"/>
              </a:ext>
            </a:extLst>
          </p:cNvPr>
          <p:cNvSpPr/>
          <p:nvPr/>
        </p:nvSpPr>
        <p:spPr>
          <a:xfrm>
            <a:off x="609601" y="1281862"/>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2F593F4-9FED-04ED-C455-C93995E7C397}"/>
              </a:ext>
            </a:extLst>
          </p:cNvPr>
          <p:cNvSpPr/>
          <p:nvPr/>
        </p:nvSpPr>
        <p:spPr>
          <a:xfrm>
            <a:off x="476250" y="1981200"/>
            <a:ext cx="2324100" cy="333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D3640A6-482E-B8C7-A8F9-F0125CC6EF85}"/>
              </a:ext>
            </a:extLst>
          </p:cNvPr>
          <p:cNvSpPr txBox="1"/>
          <p:nvPr/>
        </p:nvSpPr>
        <p:spPr>
          <a:xfrm>
            <a:off x="504826" y="1371790"/>
            <a:ext cx="4804292" cy="523220"/>
          </a:xfrm>
          <a:prstGeom prst="rect">
            <a:avLst/>
          </a:prstGeom>
          <a:noFill/>
        </p:spPr>
        <p:txBody>
          <a:bodyPr wrap="square" rtlCol="0">
            <a:spAutoFit/>
          </a:bodyPr>
          <a:lstStyle/>
          <a:p>
            <a:r>
              <a:rPr lang="en-US" sz="2800" b="1" dirty="0">
                <a:solidFill>
                  <a:schemeClr val="bg1"/>
                </a:solidFill>
              </a:rPr>
              <a:t>Model Design (Bangla-T5)</a:t>
            </a:r>
            <a:r>
              <a:rPr lang="en-US" sz="2800" b="1" dirty="0">
                <a:solidFill>
                  <a:srgbClr val="00B0F0"/>
                </a:solidFill>
              </a:rPr>
              <a:t>[3]</a:t>
            </a:r>
          </a:p>
        </p:txBody>
      </p:sp>
      <p:sp>
        <p:nvSpPr>
          <p:cNvPr id="7" name="Text Placeholder 6">
            <a:extLst>
              <a:ext uri="{FF2B5EF4-FFF2-40B4-BE49-F238E27FC236}">
                <a16:creationId xmlns:a16="http://schemas.microsoft.com/office/drawing/2014/main" id="{2F99C01F-67FE-C6DE-405D-CDCE6BA3FE31}"/>
              </a:ext>
            </a:extLst>
          </p:cNvPr>
          <p:cNvSpPr>
            <a:spLocks noGrp="1"/>
          </p:cNvSpPr>
          <p:nvPr>
            <p:ph sz="quarter" idx="13"/>
          </p:nvPr>
        </p:nvSpPr>
        <p:spPr>
          <a:xfrm>
            <a:off x="2084581" y="1981200"/>
            <a:ext cx="9155678" cy="4594046"/>
          </a:xfrm>
        </p:spPr>
        <p:txBody>
          <a:bodyPr>
            <a:normAutofit/>
          </a:bodyPr>
          <a:lstStyle/>
          <a:p>
            <a:pPr algn="just">
              <a:buFont typeface="Wingdings" panose="05000000000000000000" pitchFamily="2" charset="2"/>
              <a:buChar char="v"/>
            </a:pPr>
            <a:r>
              <a:rPr lang="en-US" b="1" dirty="0"/>
              <a:t>Self-Attention Layer: </a:t>
            </a:r>
            <a:r>
              <a:rPr lang="en-US" dirty="0"/>
              <a:t>Captures relationships between words to focus on key parts of the text.</a:t>
            </a:r>
          </a:p>
          <a:p>
            <a:pPr algn="just">
              <a:buFont typeface="Wingdings" panose="05000000000000000000" pitchFamily="2" charset="2"/>
              <a:buChar char="v"/>
            </a:pPr>
            <a:r>
              <a:rPr lang="en-US" b="1" dirty="0"/>
              <a:t>Feed-Forward Network: </a:t>
            </a:r>
            <a:r>
              <a:rPr lang="en-US" dirty="0"/>
              <a:t>Processes the self-attention output to capture nonlinear transformations.</a:t>
            </a:r>
          </a:p>
          <a:p>
            <a:pPr algn="just">
              <a:buFont typeface="Wingdings" panose="05000000000000000000" pitchFamily="2" charset="2"/>
              <a:buChar char="v"/>
            </a:pPr>
            <a:r>
              <a:rPr lang="en-US" b="1" dirty="0"/>
              <a:t>Layer Normalization: </a:t>
            </a:r>
            <a:r>
              <a:rPr lang="en-US" dirty="0"/>
              <a:t>Stabilizes learning and improves efficiency</a:t>
            </a:r>
          </a:p>
          <a:p>
            <a:pPr algn="just">
              <a:buFont typeface="Wingdings" panose="05000000000000000000" pitchFamily="2" charset="2"/>
              <a:buChar char="v"/>
            </a:pPr>
            <a:r>
              <a:rPr lang="en-US" b="1" dirty="0"/>
              <a:t>Encoder-Decoder Attention: </a:t>
            </a:r>
            <a:r>
              <a:rPr lang="en-US" dirty="0"/>
              <a:t>Helps the decoder focus on relevant parts of the encoded input while generating the summary.</a:t>
            </a:r>
          </a:p>
          <a:p>
            <a:pPr algn="just">
              <a:buFont typeface="Wingdings" panose="05000000000000000000" pitchFamily="2" charset="2"/>
              <a:buChar char="v"/>
            </a:pPr>
            <a:r>
              <a:rPr lang="en-US" b="1" dirty="0"/>
              <a:t>Linear Layer: </a:t>
            </a:r>
            <a:r>
              <a:rPr lang="en-US" dirty="0"/>
              <a:t>Converts the decoder’s output into a logits vector.</a:t>
            </a:r>
          </a:p>
          <a:p>
            <a:pPr algn="just">
              <a:buFont typeface="Wingdings" panose="05000000000000000000" pitchFamily="2" charset="2"/>
              <a:buChar char="v"/>
            </a:pPr>
            <a:r>
              <a:rPr lang="en-US" b="1" i="1" dirty="0" err="1"/>
              <a:t>Softmax</a:t>
            </a:r>
            <a:r>
              <a:rPr lang="en-US" b="1" dirty="0"/>
              <a:t> Layer: </a:t>
            </a:r>
            <a:r>
              <a:rPr lang="en-US" dirty="0"/>
              <a:t>Converts the logits vector into probabilities to predict the most likely summary words.</a:t>
            </a:r>
          </a:p>
        </p:txBody>
      </p:sp>
      <p:sp>
        <p:nvSpPr>
          <p:cNvPr id="5" name="TextBox 4">
            <a:extLst>
              <a:ext uri="{FF2B5EF4-FFF2-40B4-BE49-F238E27FC236}">
                <a16:creationId xmlns:a16="http://schemas.microsoft.com/office/drawing/2014/main" id="{DA817B76-B29F-1310-E1E2-F1A4370B69E5}"/>
              </a:ext>
            </a:extLst>
          </p:cNvPr>
          <p:cNvSpPr txBox="1"/>
          <p:nvPr/>
        </p:nvSpPr>
        <p:spPr>
          <a:xfrm>
            <a:off x="476250" y="2891097"/>
            <a:ext cx="1109370" cy="400110"/>
          </a:xfrm>
          <a:prstGeom prst="rect">
            <a:avLst/>
          </a:prstGeom>
          <a:noFill/>
        </p:spPr>
        <p:txBody>
          <a:bodyPr wrap="square" rtlCol="0">
            <a:spAutoFit/>
          </a:bodyPr>
          <a:lstStyle/>
          <a:p>
            <a:r>
              <a:rPr lang="en-US" sz="2000" b="1" dirty="0">
                <a:solidFill>
                  <a:srgbClr val="C00000"/>
                </a:solidFill>
              </a:rPr>
              <a:t>Encoder</a:t>
            </a:r>
          </a:p>
        </p:txBody>
      </p:sp>
      <p:sp>
        <p:nvSpPr>
          <p:cNvPr id="34" name="TextBox 33">
            <a:extLst>
              <a:ext uri="{FF2B5EF4-FFF2-40B4-BE49-F238E27FC236}">
                <a16:creationId xmlns:a16="http://schemas.microsoft.com/office/drawing/2014/main" id="{44E123F4-C455-F4EB-5858-866156ED203D}"/>
              </a:ext>
            </a:extLst>
          </p:cNvPr>
          <p:cNvSpPr txBox="1"/>
          <p:nvPr/>
        </p:nvSpPr>
        <p:spPr>
          <a:xfrm>
            <a:off x="502047" y="4175499"/>
            <a:ext cx="1109370" cy="400110"/>
          </a:xfrm>
          <a:prstGeom prst="rect">
            <a:avLst/>
          </a:prstGeom>
          <a:noFill/>
        </p:spPr>
        <p:txBody>
          <a:bodyPr wrap="square" rtlCol="0">
            <a:spAutoFit/>
          </a:bodyPr>
          <a:lstStyle/>
          <a:p>
            <a:r>
              <a:rPr lang="en-US" sz="2000" b="1" dirty="0">
                <a:solidFill>
                  <a:srgbClr val="C00000"/>
                </a:solidFill>
              </a:rPr>
              <a:t>Decoder</a:t>
            </a:r>
          </a:p>
        </p:txBody>
      </p:sp>
      <p:sp>
        <p:nvSpPr>
          <p:cNvPr id="45" name="Left Brace 44">
            <a:extLst>
              <a:ext uri="{FF2B5EF4-FFF2-40B4-BE49-F238E27FC236}">
                <a16:creationId xmlns:a16="http://schemas.microsoft.com/office/drawing/2014/main" id="{7AC6BB16-94CB-BF25-E9B3-1704F60BF5F3}"/>
              </a:ext>
            </a:extLst>
          </p:cNvPr>
          <p:cNvSpPr/>
          <p:nvPr/>
        </p:nvSpPr>
        <p:spPr>
          <a:xfrm>
            <a:off x="1478512" y="2346429"/>
            <a:ext cx="495150" cy="1547170"/>
          </a:xfrm>
          <a:prstGeom prst="lef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D7474699-8D4C-151F-3A7C-9A7DBECD264A}"/>
              </a:ext>
            </a:extLst>
          </p:cNvPr>
          <p:cNvCxnSpPr>
            <a:cxnSpLocks/>
          </p:cNvCxnSpPr>
          <p:nvPr/>
        </p:nvCxnSpPr>
        <p:spPr>
          <a:xfrm>
            <a:off x="1522357" y="4405747"/>
            <a:ext cx="56222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23821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5D282-367B-0FF8-1FFD-E058D63F1637}"/>
            </a:ext>
          </a:extLst>
        </p:cNvPr>
        <p:cNvGrpSpPr/>
        <p:nvPr/>
      </p:nvGrpSpPr>
      <p:grpSpPr>
        <a:xfrm>
          <a:off x="0" y="0"/>
          <a:ext cx="0" cy="0"/>
          <a:chOff x="0" y="0"/>
          <a:chExt cx="0" cy="0"/>
        </a:xfrm>
      </p:grpSpPr>
      <p:sp>
        <p:nvSpPr>
          <p:cNvPr id="23" name="TextBox 22">
            <a:extLst>
              <a:ext uri="{FF2B5EF4-FFF2-40B4-BE49-F238E27FC236}">
                <a16:creationId xmlns:a16="http://schemas.microsoft.com/office/drawing/2014/main" id="{7C5DA281-97C8-F8B3-A348-5CAB79540228}"/>
              </a:ext>
            </a:extLst>
          </p:cNvPr>
          <p:cNvSpPr txBox="1"/>
          <p:nvPr/>
        </p:nvSpPr>
        <p:spPr>
          <a:xfrm>
            <a:off x="0" y="3933950"/>
            <a:ext cx="3096412" cy="2952857"/>
          </a:xfrm>
          <a:prstGeom prst="rect">
            <a:avLst/>
          </a:prstGeom>
          <a:solidFill>
            <a:schemeClr val="tx1"/>
          </a:solidFill>
        </p:spPr>
        <p:txBody>
          <a:bodyPr wrap="square" rtlCol="0">
            <a:spAutoFit/>
          </a:bodyPr>
          <a:lstStyle/>
          <a:p>
            <a:endParaRPr lang="en-US" dirty="0"/>
          </a:p>
        </p:txBody>
      </p:sp>
      <p:sp>
        <p:nvSpPr>
          <p:cNvPr id="2" name="Date Placeholder 1">
            <a:extLst>
              <a:ext uri="{FF2B5EF4-FFF2-40B4-BE49-F238E27FC236}">
                <a16:creationId xmlns:a16="http://schemas.microsoft.com/office/drawing/2014/main" id="{314C062A-D8C4-1389-70CD-62796453F696}"/>
              </a:ext>
            </a:extLst>
          </p:cNvPr>
          <p:cNvSpPr>
            <a:spLocks noGrp="1"/>
          </p:cNvSpPr>
          <p:nvPr>
            <p:ph type="dt" sz="half" idx="21"/>
          </p:nvPr>
        </p:nvSpPr>
        <p:spPr>
          <a:xfrm>
            <a:off x="10154920" y="6377715"/>
            <a:ext cx="1313180" cy="177573"/>
          </a:xfrm>
        </p:spPr>
        <p:txBody>
          <a:bodyPr/>
          <a:lstStyle/>
          <a:p>
            <a:pPr algn="r"/>
            <a:fld id="{E0C17DC9-BA3E-4D1F-A4FF-8D56787DCCEF}" type="datetime1">
              <a:rPr lang="en-US" smtClean="0">
                <a:latin typeface="+mn-lt"/>
              </a:rPr>
              <a:pPr algn="r"/>
              <a:t>10/25/2024</a:t>
            </a:fld>
            <a:endParaRPr lang="en-US" dirty="0">
              <a:latin typeface="+mn-lt"/>
            </a:endParaRPr>
          </a:p>
        </p:txBody>
      </p:sp>
      <p:sp>
        <p:nvSpPr>
          <p:cNvPr id="4" name="Slide Number Placeholder 3">
            <a:extLst>
              <a:ext uri="{FF2B5EF4-FFF2-40B4-BE49-F238E27FC236}">
                <a16:creationId xmlns:a16="http://schemas.microsoft.com/office/drawing/2014/main" id="{0CF53471-874C-5ED2-512A-B3014B519849}"/>
              </a:ext>
            </a:extLst>
          </p:cNvPr>
          <p:cNvSpPr>
            <a:spLocks noGrp="1"/>
          </p:cNvSpPr>
          <p:nvPr>
            <p:ph type="sldNum" sz="quarter" idx="22"/>
          </p:nvPr>
        </p:nvSpPr>
        <p:spPr>
          <a:xfrm>
            <a:off x="5769610" y="6361339"/>
            <a:ext cx="523240" cy="247651"/>
          </a:xfrm>
        </p:spPr>
        <p:txBody>
          <a:bodyPr/>
          <a:lstStyle/>
          <a:p>
            <a:pPr algn="ctr"/>
            <a:fld id="{294A09A9-5501-47C1-A89A-A340965A2BE2}" type="slidenum">
              <a:rPr lang="en-US" smtClean="0"/>
              <a:pPr algn="ctr"/>
              <a:t>16</a:t>
            </a:fld>
            <a:endParaRPr lang="en-US" dirty="0">
              <a:latin typeface="+mn-lt"/>
            </a:endParaRPr>
          </a:p>
        </p:txBody>
      </p:sp>
      <p:sp>
        <p:nvSpPr>
          <p:cNvPr id="6" name="Title 2">
            <a:extLst>
              <a:ext uri="{FF2B5EF4-FFF2-40B4-BE49-F238E27FC236}">
                <a16:creationId xmlns:a16="http://schemas.microsoft.com/office/drawing/2014/main" id="{CBDDFEC2-9F91-D009-D185-6E7AF8A48359}"/>
              </a:ext>
            </a:extLst>
          </p:cNvPr>
          <p:cNvSpPr txBox="1">
            <a:spLocks/>
          </p:cNvSpPr>
          <p:nvPr/>
        </p:nvSpPr>
        <p:spPr>
          <a:xfrm>
            <a:off x="609601" y="14"/>
            <a:ext cx="10972800" cy="118872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Methodology (Cont.)</a:t>
            </a:r>
          </a:p>
        </p:txBody>
      </p:sp>
      <p:sp>
        <p:nvSpPr>
          <p:cNvPr id="9" name="Rectangle 8">
            <a:extLst>
              <a:ext uri="{FF2B5EF4-FFF2-40B4-BE49-F238E27FC236}">
                <a16:creationId xmlns:a16="http://schemas.microsoft.com/office/drawing/2014/main" id="{FD0C7C2F-386A-9881-50C3-8561F7AF48BF}"/>
              </a:ext>
            </a:extLst>
          </p:cNvPr>
          <p:cNvSpPr/>
          <p:nvPr/>
        </p:nvSpPr>
        <p:spPr>
          <a:xfrm>
            <a:off x="609601" y="1281862"/>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2F593F4-9FED-04ED-C455-C93995E7C397}"/>
              </a:ext>
            </a:extLst>
          </p:cNvPr>
          <p:cNvSpPr/>
          <p:nvPr/>
        </p:nvSpPr>
        <p:spPr>
          <a:xfrm>
            <a:off x="476250" y="1981200"/>
            <a:ext cx="2324100" cy="333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D3640A6-482E-B8C7-A8F9-F0125CC6EF85}"/>
              </a:ext>
            </a:extLst>
          </p:cNvPr>
          <p:cNvSpPr txBox="1"/>
          <p:nvPr/>
        </p:nvSpPr>
        <p:spPr>
          <a:xfrm>
            <a:off x="504825" y="1371790"/>
            <a:ext cx="6442821" cy="523220"/>
          </a:xfrm>
          <a:prstGeom prst="rect">
            <a:avLst/>
          </a:prstGeom>
          <a:noFill/>
        </p:spPr>
        <p:txBody>
          <a:bodyPr wrap="square" rtlCol="0">
            <a:spAutoFit/>
          </a:bodyPr>
          <a:lstStyle/>
          <a:p>
            <a:r>
              <a:rPr lang="en-US" sz="2800" b="1" dirty="0">
                <a:solidFill>
                  <a:schemeClr val="bg1"/>
                </a:solidFill>
              </a:rPr>
              <a:t>Model Design (</a:t>
            </a:r>
            <a:r>
              <a:rPr lang="en-US" sz="2800" b="1" i="1" dirty="0">
                <a:solidFill>
                  <a:schemeClr val="bg1"/>
                </a:solidFill>
              </a:rPr>
              <a:t>Bangla-</a:t>
            </a:r>
            <a:r>
              <a:rPr lang="en-US" sz="2800" b="1" i="1" dirty="0" err="1">
                <a:solidFill>
                  <a:schemeClr val="bg1"/>
                </a:solidFill>
              </a:rPr>
              <a:t>BERTSum</a:t>
            </a:r>
            <a:r>
              <a:rPr lang="en-US" sz="2800" b="1" dirty="0">
                <a:solidFill>
                  <a:schemeClr val="bg1"/>
                </a:solidFill>
              </a:rPr>
              <a:t>)</a:t>
            </a:r>
            <a:endParaRPr lang="en-US" sz="2800" b="1" dirty="0">
              <a:solidFill>
                <a:srgbClr val="00B0F0"/>
              </a:solidFill>
            </a:endParaRPr>
          </a:p>
        </p:txBody>
      </p:sp>
      <p:sp>
        <p:nvSpPr>
          <p:cNvPr id="12" name="TextBox 11">
            <a:extLst>
              <a:ext uri="{FF2B5EF4-FFF2-40B4-BE49-F238E27FC236}">
                <a16:creationId xmlns:a16="http://schemas.microsoft.com/office/drawing/2014/main" id="{DA7B1B80-B1EE-FB5C-9843-47DE899B2C52}"/>
              </a:ext>
            </a:extLst>
          </p:cNvPr>
          <p:cNvSpPr txBox="1"/>
          <p:nvPr/>
        </p:nvSpPr>
        <p:spPr>
          <a:xfrm>
            <a:off x="508065" y="2169932"/>
            <a:ext cx="2166747" cy="461665"/>
          </a:xfrm>
          <a:prstGeom prst="rect">
            <a:avLst/>
          </a:prstGeom>
          <a:noFill/>
        </p:spPr>
        <p:txBody>
          <a:bodyPr wrap="none" rtlCol="0">
            <a:spAutoFit/>
          </a:bodyPr>
          <a:lstStyle/>
          <a:p>
            <a:r>
              <a:rPr lang="en-US" sz="2400" b="1" dirty="0" err="1">
                <a:solidFill>
                  <a:srgbClr val="0070C0"/>
                </a:solidFill>
              </a:rPr>
              <a:t>i</a:t>
            </a:r>
            <a:r>
              <a:rPr lang="en-US" sz="2400" b="1" dirty="0">
                <a:solidFill>
                  <a:srgbClr val="0070C0"/>
                </a:solidFill>
              </a:rPr>
              <a:t>)  Bangla-BERT</a:t>
            </a:r>
          </a:p>
        </p:txBody>
      </p:sp>
      <p:sp>
        <p:nvSpPr>
          <p:cNvPr id="14" name="TextBox 13">
            <a:extLst>
              <a:ext uri="{FF2B5EF4-FFF2-40B4-BE49-F238E27FC236}">
                <a16:creationId xmlns:a16="http://schemas.microsoft.com/office/drawing/2014/main" id="{6A631A24-F561-69C9-B37E-4F9AF5BC2E5C}"/>
              </a:ext>
            </a:extLst>
          </p:cNvPr>
          <p:cNvSpPr txBox="1"/>
          <p:nvPr/>
        </p:nvSpPr>
        <p:spPr>
          <a:xfrm>
            <a:off x="504631" y="2601208"/>
            <a:ext cx="5593454" cy="3170099"/>
          </a:xfrm>
          <a:prstGeom prst="rect">
            <a:avLst/>
          </a:prstGeom>
          <a:noFill/>
        </p:spPr>
        <p:txBody>
          <a:bodyPr wrap="none" rtlCol="0">
            <a:spAutoFit/>
          </a:bodyPr>
          <a:lstStyle/>
          <a:p>
            <a:pPr marL="342900" indent="-342900">
              <a:lnSpc>
                <a:spcPct val="150000"/>
              </a:lnSpc>
              <a:buFont typeface="Wingdings" panose="05000000000000000000" pitchFamily="2" charset="2"/>
              <a:buChar char="v"/>
            </a:pPr>
            <a:r>
              <a:rPr lang="en-US" sz="2000" dirty="0">
                <a:solidFill>
                  <a:schemeClr val="bg1"/>
                </a:solidFill>
              </a:rPr>
              <a:t>Based on BERT</a:t>
            </a:r>
          </a:p>
          <a:p>
            <a:pPr marL="342900" indent="-342900">
              <a:lnSpc>
                <a:spcPct val="150000"/>
              </a:lnSpc>
              <a:buFont typeface="Wingdings" panose="05000000000000000000" pitchFamily="2" charset="2"/>
              <a:buChar char="v"/>
            </a:pPr>
            <a:r>
              <a:rPr lang="en-US" sz="2000" dirty="0">
                <a:solidFill>
                  <a:schemeClr val="bg1"/>
                </a:solidFill>
              </a:rPr>
              <a:t>Pre-trained with a large Bangla dataset</a:t>
            </a:r>
          </a:p>
          <a:p>
            <a:pPr marL="342900" indent="-342900">
              <a:lnSpc>
                <a:spcPct val="150000"/>
              </a:lnSpc>
              <a:buFont typeface="Wingdings" panose="05000000000000000000" pitchFamily="2" charset="2"/>
              <a:buChar char="v"/>
            </a:pPr>
            <a:r>
              <a:rPr lang="en-US" sz="2000" dirty="0">
                <a:solidFill>
                  <a:schemeClr val="bg1"/>
                </a:solidFill>
              </a:rPr>
              <a:t>Not capable of extractive summarization</a:t>
            </a:r>
          </a:p>
          <a:p>
            <a:pPr marL="342900" indent="-342900">
              <a:lnSpc>
                <a:spcPct val="150000"/>
              </a:lnSpc>
              <a:buFont typeface="Wingdings" panose="05000000000000000000" pitchFamily="2" charset="2"/>
              <a:buChar char="v"/>
            </a:pPr>
            <a:r>
              <a:rPr lang="en-US" sz="2000" dirty="0">
                <a:solidFill>
                  <a:schemeClr val="bg1"/>
                </a:solidFill>
              </a:rPr>
              <a:t>Encoder only architecture</a:t>
            </a:r>
          </a:p>
          <a:p>
            <a:pPr marL="342900" indent="-342900">
              <a:lnSpc>
                <a:spcPct val="150000"/>
              </a:lnSpc>
              <a:buFont typeface="Wingdings" panose="05000000000000000000" pitchFamily="2" charset="2"/>
              <a:buChar char="v"/>
            </a:pPr>
            <a:r>
              <a:rPr lang="en-US" sz="2000" dirty="0">
                <a:solidFill>
                  <a:schemeClr val="bg1"/>
                </a:solidFill>
              </a:rPr>
              <a:t>Bidirectional</a:t>
            </a:r>
          </a:p>
          <a:p>
            <a:pPr marL="342900" indent="-342900">
              <a:lnSpc>
                <a:spcPct val="150000"/>
              </a:lnSpc>
              <a:buFont typeface="Wingdings" panose="05000000000000000000" pitchFamily="2" charset="2"/>
              <a:buChar char="v"/>
            </a:pPr>
            <a:r>
              <a:rPr lang="en-US" sz="2000" dirty="0">
                <a:solidFill>
                  <a:schemeClr val="bg1"/>
                </a:solidFill>
              </a:rPr>
              <a:t>Self attention mechanism for capturing context</a:t>
            </a:r>
          </a:p>
          <a:p>
            <a:pPr marL="342900" indent="-342900">
              <a:buFont typeface="Wingdings" panose="05000000000000000000" pitchFamily="2" charset="2"/>
              <a:buChar char="v"/>
            </a:pPr>
            <a:endParaRPr lang="en-US" sz="2000" dirty="0">
              <a:solidFill>
                <a:schemeClr val="bg1"/>
              </a:solidFill>
            </a:endParaRPr>
          </a:p>
        </p:txBody>
      </p:sp>
      <p:pic>
        <p:nvPicPr>
          <p:cNvPr id="18" name="Picture 17">
            <a:extLst>
              <a:ext uri="{FF2B5EF4-FFF2-40B4-BE49-F238E27FC236}">
                <a16:creationId xmlns:a16="http://schemas.microsoft.com/office/drawing/2014/main" id="{4AAC974D-5EE2-078A-9DCC-F8C3B021108B}"/>
              </a:ext>
            </a:extLst>
          </p:cNvPr>
          <p:cNvPicPr>
            <a:picLocks noChangeAspect="1"/>
          </p:cNvPicPr>
          <p:nvPr/>
        </p:nvPicPr>
        <p:blipFill>
          <a:blip r:embed="rId3">
            <a:extLst>
              <a:ext uri="{28A0092B-C50C-407E-A947-70E740481C1C}">
                <a14:useLocalDpi xmlns:a14="http://schemas.microsoft.com/office/drawing/2010/main" val="0"/>
              </a:ext>
            </a:extLst>
          </a:blip>
          <a:srcRect r="56986"/>
          <a:stretch/>
        </p:blipFill>
        <p:spPr>
          <a:xfrm>
            <a:off x="6241209" y="824021"/>
            <a:ext cx="5630209" cy="5209958"/>
          </a:xfrm>
          <a:prstGeom prst="rect">
            <a:avLst/>
          </a:prstGeom>
        </p:spPr>
      </p:pic>
      <p:sp>
        <p:nvSpPr>
          <p:cNvPr id="25" name="Rectangle 24">
            <a:extLst>
              <a:ext uri="{FF2B5EF4-FFF2-40B4-BE49-F238E27FC236}">
                <a16:creationId xmlns:a16="http://schemas.microsoft.com/office/drawing/2014/main" id="{75B01A0B-D84D-E1D9-A594-28FF4D4A989A}"/>
              </a:ext>
            </a:extLst>
          </p:cNvPr>
          <p:cNvSpPr/>
          <p:nvPr/>
        </p:nvSpPr>
        <p:spPr>
          <a:xfrm>
            <a:off x="8122486" y="5564055"/>
            <a:ext cx="1867653" cy="469924"/>
          </a:xfrm>
          <a:prstGeom prst="rect">
            <a:avLst/>
          </a:prstGeom>
          <a:solidFill>
            <a:schemeClr val="tx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3246C9A-26C9-5CDD-1BA5-675B5FF58C11}"/>
              </a:ext>
            </a:extLst>
          </p:cNvPr>
          <p:cNvSpPr/>
          <p:nvPr/>
        </p:nvSpPr>
        <p:spPr>
          <a:xfrm>
            <a:off x="11478110" y="2311904"/>
            <a:ext cx="114301" cy="52322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1966BBB-FA05-C93A-6433-E60BFDEFAB8C}"/>
              </a:ext>
            </a:extLst>
          </p:cNvPr>
          <p:cNvSpPr/>
          <p:nvPr/>
        </p:nvSpPr>
        <p:spPr>
          <a:xfrm>
            <a:off x="11632825" y="2311904"/>
            <a:ext cx="290233" cy="52322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A4FD6FD9-4600-3039-FCD1-60B7F4B719FD}"/>
              </a:ext>
            </a:extLst>
          </p:cNvPr>
          <p:cNvSpPr txBox="1"/>
          <p:nvPr/>
        </p:nvSpPr>
        <p:spPr>
          <a:xfrm>
            <a:off x="6613470" y="5568598"/>
            <a:ext cx="4769225" cy="707886"/>
          </a:xfrm>
          <a:prstGeom prst="rect">
            <a:avLst/>
          </a:prstGeom>
          <a:solidFill>
            <a:schemeClr val="tx1"/>
          </a:solidFill>
        </p:spPr>
        <p:txBody>
          <a:bodyPr wrap="square" rtlCol="0">
            <a:spAutoFit/>
          </a:bodyPr>
          <a:lstStyle/>
          <a:p>
            <a:pPr algn="ctr"/>
            <a:r>
              <a:rPr lang="en-US" sz="2000" dirty="0">
                <a:solidFill>
                  <a:schemeClr val="bg1"/>
                </a:solidFill>
              </a:rPr>
              <a:t>Figure 5: Architecture of BERT </a:t>
            </a:r>
            <a:r>
              <a:rPr lang="en-US" sz="2000" dirty="0">
                <a:solidFill>
                  <a:srgbClr val="00B0F0"/>
                </a:solidFill>
              </a:rPr>
              <a:t>[8] </a:t>
            </a:r>
          </a:p>
          <a:p>
            <a:pPr algn="ctr"/>
            <a:endParaRPr lang="en-US" sz="2000" dirty="0">
              <a:solidFill>
                <a:srgbClr val="00B0F0"/>
              </a:solidFill>
            </a:endParaRPr>
          </a:p>
        </p:txBody>
      </p:sp>
    </p:spTree>
    <p:extLst>
      <p:ext uri="{BB962C8B-B14F-4D97-AF65-F5344CB8AC3E}">
        <p14:creationId xmlns:p14="http://schemas.microsoft.com/office/powerpoint/2010/main" val="2660334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076DF-899B-137D-955C-8B5ACD277BD0}"/>
            </a:ext>
          </a:extLst>
        </p:cNvPr>
        <p:cNvGrpSpPr/>
        <p:nvPr/>
      </p:nvGrpSpPr>
      <p:grpSpPr>
        <a:xfrm>
          <a:off x="0" y="0"/>
          <a:ext cx="0" cy="0"/>
          <a:chOff x="0" y="0"/>
          <a:chExt cx="0" cy="0"/>
        </a:xfrm>
      </p:grpSpPr>
      <p:sp>
        <p:nvSpPr>
          <p:cNvPr id="23" name="TextBox 22">
            <a:extLst>
              <a:ext uri="{FF2B5EF4-FFF2-40B4-BE49-F238E27FC236}">
                <a16:creationId xmlns:a16="http://schemas.microsoft.com/office/drawing/2014/main" id="{0AECC7A7-D84B-9E8C-C1AA-911A2BCCA0F9}"/>
              </a:ext>
            </a:extLst>
          </p:cNvPr>
          <p:cNvSpPr txBox="1"/>
          <p:nvPr/>
        </p:nvSpPr>
        <p:spPr>
          <a:xfrm>
            <a:off x="0" y="3933950"/>
            <a:ext cx="3096412" cy="2952857"/>
          </a:xfrm>
          <a:prstGeom prst="rect">
            <a:avLst/>
          </a:prstGeom>
          <a:solidFill>
            <a:schemeClr val="tx1"/>
          </a:solidFill>
        </p:spPr>
        <p:txBody>
          <a:bodyPr wrap="square" rtlCol="0">
            <a:spAutoFit/>
          </a:bodyPr>
          <a:lstStyle/>
          <a:p>
            <a:endParaRPr lang="en-US" dirty="0"/>
          </a:p>
        </p:txBody>
      </p:sp>
      <p:sp>
        <p:nvSpPr>
          <p:cNvPr id="2" name="Date Placeholder 1">
            <a:extLst>
              <a:ext uri="{FF2B5EF4-FFF2-40B4-BE49-F238E27FC236}">
                <a16:creationId xmlns:a16="http://schemas.microsoft.com/office/drawing/2014/main" id="{7ACF4CA0-13DD-A69D-AC2A-FEE329C24423}"/>
              </a:ext>
            </a:extLst>
          </p:cNvPr>
          <p:cNvSpPr>
            <a:spLocks noGrp="1"/>
          </p:cNvSpPr>
          <p:nvPr>
            <p:ph type="dt" sz="half" idx="21"/>
          </p:nvPr>
        </p:nvSpPr>
        <p:spPr>
          <a:xfrm>
            <a:off x="10154920" y="6377715"/>
            <a:ext cx="1313180" cy="177573"/>
          </a:xfrm>
        </p:spPr>
        <p:txBody>
          <a:bodyPr/>
          <a:lstStyle/>
          <a:p>
            <a:pPr algn="r"/>
            <a:fld id="{E0C17DC9-BA3E-4D1F-A4FF-8D56787DCCEF}" type="datetime1">
              <a:rPr lang="en-US" smtClean="0">
                <a:latin typeface="+mn-lt"/>
              </a:rPr>
              <a:pPr algn="r"/>
              <a:t>10/26/2024</a:t>
            </a:fld>
            <a:endParaRPr lang="en-US" dirty="0">
              <a:latin typeface="+mn-lt"/>
            </a:endParaRPr>
          </a:p>
        </p:txBody>
      </p:sp>
      <p:sp>
        <p:nvSpPr>
          <p:cNvPr id="4" name="Slide Number Placeholder 3">
            <a:extLst>
              <a:ext uri="{FF2B5EF4-FFF2-40B4-BE49-F238E27FC236}">
                <a16:creationId xmlns:a16="http://schemas.microsoft.com/office/drawing/2014/main" id="{4E671B14-0F73-7723-B737-C334A64EBB9D}"/>
              </a:ext>
            </a:extLst>
          </p:cNvPr>
          <p:cNvSpPr>
            <a:spLocks noGrp="1"/>
          </p:cNvSpPr>
          <p:nvPr>
            <p:ph type="sldNum" sz="quarter" idx="22"/>
          </p:nvPr>
        </p:nvSpPr>
        <p:spPr>
          <a:xfrm>
            <a:off x="5769610" y="6361339"/>
            <a:ext cx="523240" cy="247651"/>
          </a:xfrm>
        </p:spPr>
        <p:txBody>
          <a:bodyPr/>
          <a:lstStyle/>
          <a:p>
            <a:pPr algn="ctr"/>
            <a:fld id="{294A09A9-5501-47C1-A89A-A340965A2BE2}" type="slidenum">
              <a:rPr lang="en-US" smtClean="0"/>
              <a:pPr algn="ctr"/>
              <a:t>17</a:t>
            </a:fld>
            <a:endParaRPr lang="en-US" dirty="0">
              <a:latin typeface="+mn-lt"/>
            </a:endParaRPr>
          </a:p>
        </p:txBody>
      </p:sp>
      <p:sp>
        <p:nvSpPr>
          <p:cNvPr id="6" name="Title 2">
            <a:extLst>
              <a:ext uri="{FF2B5EF4-FFF2-40B4-BE49-F238E27FC236}">
                <a16:creationId xmlns:a16="http://schemas.microsoft.com/office/drawing/2014/main" id="{80E5F7CB-D112-00C3-6EAA-0CB2B5C2F3EA}"/>
              </a:ext>
            </a:extLst>
          </p:cNvPr>
          <p:cNvSpPr txBox="1">
            <a:spLocks/>
          </p:cNvSpPr>
          <p:nvPr/>
        </p:nvSpPr>
        <p:spPr>
          <a:xfrm>
            <a:off x="609601" y="14"/>
            <a:ext cx="10972800" cy="118872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Methodology (Cont.)</a:t>
            </a:r>
          </a:p>
        </p:txBody>
      </p:sp>
      <p:sp>
        <p:nvSpPr>
          <p:cNvPr id="9" name="Rectangle 8">
            <a:extLst>
              <a:ext uri="{FF2B5EF4-FFF2-40B4-BE49-F238E27FC236}">
                <a16:creationId xmlns:a16="http://schemas.microsoft.com/office/drawing/2014/main" id="{0B0BF35F-8B7D-F2F5-75D5-E8F5EF5C9FD8}"/>
              </a:ext>
            </a:extLst>
          </p:cNvPr>
          <p:cNvSpPr/>
          <p:nvPr/>
        </p:nvSpPr>
        <p:spPr>
          <a:xfrm>
            <a:off x="609601" y="1281862"/>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516D9A1-3B78-0FF8-30C1-BC6C4BC3765B}"/>
              </a:ext>
            </a:extLst>
          </p:cNvPr>
          <p:cNvSpPr/>
          <p:nvPr/>
        </p:nvSpPr>
        <p:spPr>
          <a:xfrm>
            <a:off x="476250" y="1981200"/>
            <a:ext cx="2324100" cy="333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966B34DE-7780-B7BF-4BCC-2B504ABD0422}"/>
              </a:ext>
            </a:extLst>
          </p:cNvPr>
          <p:cNvSpPr txBox="1"/>
          <p:nvPr/>
        </p:nvSpPr>
        <p:spPr>
          <a:xfrm>
            <a:off x="508065" y="2169932"/>
            <a:ext cx="1774012" cy="461665"/>
          </a:xfrm>
          <a:prstGeom prst="rect">
            <a:avLst/>
          </a:prstGeom>
          <a:noFill/>
        </p:spPr>
        <p:txBody>
          <a:bodyPr wrap="none" rtlCol="0">
            <a:spAutoFit/>
          </a:bodyPr>
          <a:lstStyle/>
          <a:p>
            <a:r>
              <a:rPr lang="en-US" sz="2400" b="1" dirty="0">
                <a:solidFill>
                  <a:srgbClr val="0070C0"/>
                </a:solidFill>
              </a:rPr>
              <a:t>ii) </a:t>
            </a:r>
            <a:r>
              <a:rPr lang="en-US" sz="2400" b="1" dirty="0" err="1">
                <a:solidFill>
                  <a:srgbClr val="0070C0"/>
                </a:solidFill>
              </a:rPr>
              <a:t>BERTSum</a:t>
            </a:r>
            <a:endParaRPr lang="en-US" sz="2400" b="1" dirty="0">
              <a:solidFill>
                <a:srgbClr val="0070C0"/>
              </a:solidFill>
            </a:endParaRPr>
          </a:p>
        </p:txBody>
      </p:sp>
      <p:sp>
        <p:nvSpPr>
          <p:cNvPr id="14" name="TextBox 13">
            <a:extLst>
              <a:ext uri="{FF2B5EF4-FFF2-40B4-BE49-F238E27FC236}">
                <a16:creationId xmlns:a16="http://schemas.microsoft.com/office/drawing/2014/main" id="{6AE26BB1-56FF-2162-D313-280F427FCBED}"/>
              </a:ext>
            </a:extLst>
          </p:cNvPr>
          <p:cNvSpPr txBox="1"/>
          <p:nvPr/>
        </p:nvSpPr>
        <p:spPr>
          <a:xfrm>
            <a:off x="504631" y="2601208"/>
            <a:ext cx="4770152" cy="3267561"/>
          </a:xfrm>
          <a:prstGeom prst="rect">
            <a:avLst/>
          </a:prstGeom>
          <a:noFill/>
        </p:spPr>
        <p:txBody>
          <a:bodyPr wrap="none" rtlCol="0">
            <a:spAutoFit/>
          </a:bodyPr>
          <a:lstStyle/>
          <a:p>
            <a:pPr marL="342900" indent="-342900">
              <a:lnSpc>
                <a:spcPct val="150000"/>
              </a:lnSpc>
              <a:buFont typeface="Wingdings" panose="05000000000000000000" pitchFamily="2" charset="2"/>
              <a:buChar char="v"/>
            </a:pPr>
            <a:r>
              <a:rPr lang="en-US" sz="2000" dirty="0">
                <a:solidFill>
                  <a:schemeClr val="bg1"/>
                </a:solidFill>
              </a:rPr>
              <a:t>Based on BERT</a:t>
            </a:r>
          </a:p>
          <a:p>
            <a:pPr marL="342900" indent="-342900">
              <a:lnSpc>
                <a:spcPct val="150000"/>
              </a:lnSpc>
              <a:buFont typeface="Wingdings" panose="05000000000000000000" pitchFamily="2" charset="2"/>
              <a:buChar char="v"/>
            </a:pPr>
            <a:r>
              <a:rPr lang="en-US" sz="2000" dirty="0">
                <a:solidFill>
                  <a:schemeClr val="bg1"/>
                </a:solidFill>
              </a:rPr>
              <a:t>Not pretrained on Bangla</a:t>
            </a:r>
          </a:p>
          <a:p>
            <a:pPr marL="342900" indent="-342900">
              <a:lnSpc>
                <a:spcPct val="150000"/>
              </a:lnSpc>
              <a:buFont typeface="Wingdings" panose="05000000000000000000" pitchFamily="2" charset="2"/>
              <a:buChar char="v"/>
            </a:pPr>
            <a:r>
              <a:rPr lang="en-US" sz="2000" dirty="0">
                <a:solidFill>
                  <a:schemeClr val="bg1"/>
                </a:solidFill>
              </a:rPr>
              <a:t>Can process multiple sentences</a:t>
            </a:r>
          </a:p>
          <a:p>
            <a:pPr marL="342900" indent="-342900">
              <a:lnSpc>
                <a:spcPct val="150000"/>
              </a:lnSpc>
              <a:buFont typeface="Wingdings" panose="05000000000000000000" pitchFamily="2" charset="2"/>
              <a:buChar char="v"/>
            </a:pPr>
            <a:r>
              <a:rPr lang="en-US" sz="2000" dirty="0">
                <a:solidFill>
                  <a:schemeClr val="bg1"/>
                </a:solidFill>
              </a:rPr>
              <a:t>Replaces last layer of BERT by a binary </a:t>
            </a:r>
          </a:p>
          <a:p>
            <a:pPr>
              <a:lnSpc>
                <a:spcPct val="150000"/>
              </a:lnSpc>
            </a:pPr>
            <a:r>
              <a:rPr lang="en-US" sz="2000" dirty="0">
                <a:solidFill>
                  <a:schemeClr val="bg1"/>
                </a:solidFill>
              </a:rPr>
              <a:t>      classifier layer</a:t>
            </a:r>
          </a:p>
          <a:p>
            <a:pPr marL="342900" indent="-342900">
              <a:lnSpc>
                <a:spcPct val="150000"/>
              </a:lnSpc>
              <a:buFont typeface="Wingdings" panose="05000000000000000000" pitchFamily="2" charset="2"/>
              <a:buChar char="v"/>
            </a:pPr>
            <a:r>
              <a:rPr lang="en-US" sz="2000" dirty="0">
                <a:solidFill>
                  <a:schemeClr val="bg1"/>
                </a:solidFill>
              </a:rPr>
              <a:t>Scoring based on attention</a:t>
            </a:r>
          </a:p>
          <a:p>
            <a:pPr marL="342900" indent="-342900">
              <a:lnSpc>
                <a:spcPct val="150000"/>
              </a:lnSpc>
              <a:buFont typeface="Wingdings" panose="05000000000000000000" pitchFamily="2" charset="2"/>
              <a:buChar char="v"/>
            </a:pPr>
            <a:r>
              <a:rPr lang="en-US" sz="2000" dirty="0">
                <a:solidFill>
                  <a:schemeClr val="bg1"/>
                </a:solidFill>
              </a:rPr>
              <a:t>Can generate extractive summary</a:t>
            </a:r>
          </a:p>
        </p:txBody>
      </p:sp>
      <p:sp>
        <p:nvSpPr>
          <p:cNvPr id="25" name="Rectangle 24">
            <a:extLst>
              <a:ext uri="{FF2B5EF4-FFF2-40B4-BE49-F238E27FC236}">
                <a16:creationId xmlns:a16="http://schemas.microsoft.com/office/drawing/2014/main" id="{C431C3B4-A5AA-C3B2-AA63-050E718AA3E7}"/>
              </a:ext>
            </a:extLst>
          </p:cNvPr>
          <p:cNvSpPr/>
          <p:nvPr/>
        </p:nvSpPr>
        <p:spPr>
          <a:xfrm>
            <a:off x="8122486" y="5564055"/>
            <a:ext cx="1867653" cy="46992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CB3A2A-0B5E-027C-BD8B-801CC8F49137}"/>
              </a:ext>
            </a:extLst>
          </p:cNvPr>
          <p:cNvSpPr/>
          <p:nvPr/>
        </p:nvSpPr>
        <p:spPr>
          <a:xfrm>
            <a:off x="11478110" y="2311904"/>
            <a:ext cx="114301" cy="52322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DF36F84-5B1F-FCE3-6526-C9DCD8054E2E}"/>
              </a:ext>
            </a:extLst>
          </p:cNvPr>
          <p:cNvSpPr/>
          <p:nvPr/>
        </p:nvSpPr>
        <p:spPr>
          <a:xfrm>
            <a:off x="11632825" y="2311904"/>
            <a:ext cx="290233" cy="52322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C51C946-9D40-6196-8C84-284E7A600F32}"/>
              </a:ext>
            </a:extLst>
          </p:cNvPr>
          <p:cNvSpPr txBox="1"/>
          <p:nvPr/>
        </p:nvSpPr>
        <p:spPr>
          <a:xfrm>
            <a:off x="6613470" y="5568598"/>
            <a:ext cx="4769225" cy="400110"/>
          </a:xfrm>
          <a:prstGeom prst="rect">
            <a:avLst/>
          </a:prstGeom>
          <a:solidFill>
            <a:schemeClr val="tx1"/>
          </a:solidFill>
        </p:spPr>
        <p:txBody>
          <a:bodyPr wrap="square" rtlCol="0">
            <a:spAutoFit/>
          </a:bodyPr>
          <a:lstStyle/>
          <a:p>
            <a:pPr algn="ctr"/>
            <a:r>
              <a:rPr lang="en-US" sz="2000" dirty="0">
                <a:solidFill>
                  <a:schemeClr val="bg1"/>
                </a:solidFill>
              </a:rPr>
              <a:t>Figure 6: Architecture of </a:t>
            </a:r>
            <a:r>
              <a:rPr lang="en-US" sz="2000" dirty="0" err="1">
                <a:solidFill>
                  <a:schemeClr val="bg1"/>
                </a:solidFill>
              </a:rPr>
              <a:t>BERTSum</a:t>
            </a:r>
            <a:r>
              <a:rPr lang="en-US" sz="2000" dirty="0">
                <a:solidFill>
                  <a:schemeClr val="bg1"/>
                </a:solidFill>
              </a:rPr>
              <a:t> </a:t>
            </a:r>
            <a:r>
              <a:rPr lang="en-US" sz="2000" dirty="0">
                <a:solidFill>
                  <a:srgbClr val="00B0F0"/>
                </a:solidFill>
              </a:rPr>
              <a:t>[5]</a:t>
            </a:r>
          </a:p>
        </p:txBody>
      </p:sp>
      <p:pic>
        <p:nvPicPr>
          <p:cNvPr id="5" name="Picture 4">
            <a:extLst>
              <a:ext uri="{FF2B5EF4-FFF2-40B4-BE49-F238E27FC236}">
                <a16:creationId xmlns:a16="http://schemas.microsoft.com/office/drawing/2014/main" id="{BA3D2FEA-84CC-C696-DD81-B861573575EE}"/>
              </a:ext>
            </a:extLst>
          </p:cNvPr>
          <p:cNvPicPr>
            <a:picLocks noChangeAspect="1"/>
          </p:cNvPicPr>
          <p:nvPr/>
        </p:nvPicPr>
        <p:blipFill>
          <a:blip r:embed="rId3">
            <a:extLst>
              <a:ext uri="{28A0092B-C50C-407E-A947-70E740481C1C}">
                <a14:useLocalDpi xmlns:a14="http://schemas.microsoft.com/office/drawing/2010/main" val="0"/>
              </a:ext>
            </a:extLst>
          </a:blip>
          <a:srcRect l="5291" t="13091" r="680" b="9845"/>
          <a:stretch/>
        </p:blipFill>
        <p:spPr>
          <a:xfrm>
            <a:off x="5475089" y="1392717"/>
            <a:ext cx="6716911" cy="4262346"/>
          </a:xfrm>
          <a:prstGeom prst="rect">
            <a:avLst/>
          </a:prstGeom>
        </p:spPr>
      </p:pic>
      <p:sp>
        <p:nvSpPr>
          <p:cNvPr id="3" name="TextBox 2">
            <a:extLst>
              <a:ext uri="{FF2B5EF4-FFF2-40B4-BE49-F238E27FC236}">
                <a16:creationId xmlns:a16="http://schemas.microsoft.com/office/drawing/2014/main" id="{998EFFCA-78C2-F332-9B11-8FE4F435F1DB}"/>
              </a:ext>
            </a:extLst>
          </p:cNvPr>
          <p:cNvSpPr txBox="1"/>
          <p:nvPr/>
        </p:nvSpPr>
        <p:spPr>
          <a:xfrm>
            <a:off x="504825" y="1371790"/>
            <a:ext cx="6442821" cy="523220"/>
          </a:xfrm>
          <a:prstGeom prst="rect">
            <a:avLst/>
          </a:prstGeom>
          <a:noFill/>
        </p:spPr>
        <p:txBody>
          <a:bodyPr wrap="square" rtlCol="0">
            <a:spAutoFit/>
          </a:bodyPr>
          <a:lstStyle/>
          <a:p>
            <a:r>
              <a:rPr lang="en-US" sz="2800" b="1" dirty="0">
                <a:solidFill>
                  <a:schemeClr val="bg1"/>
                </a:solidFill>
              </a:rPr>
              <a:t>Model Design (</a:t>
            </a:r>
            <a:r>
              <a:rPr lang="en-US" sz="2800" b="1" i="1" dirty="0">
                <a:solidFill>
                  <a:schemeClr val="bg1"/>
                </a:solidFill>
              </a:rPr>
              <a:t>Bangla-</a:t>
            </a:r>
            <a:r>
              <a:rPr lang="en-US" sz="2800" b="1" i="1" dirty="0" err="1">
                <a:solidFill>
                  <a:schemeClr val="bg1"/>
                </a:solidFill>
              </a:rPr>
              <a:t>BERTSum</a:t>
            </a:r>
            <a:r>
              <a:rPr lang="en-US" sz="2800" b="1" dirty="0">
                <a:solidFill>
                  <a:schemeClr val="bg1"/>
                </a:solidFill>
              </a:rPr>
              <a:t>)</a:t>
            </a:r>
            <a:endParaRPr lang="en-US" sz="2800" b="1" dirty="0">
              <a:solidFill>
                <a:srgbClr val="00B0F0"/>
              </a:solidFill>
            </a:endParaRPr>
          </a:p>
        </p:txBody>
      </p:sp>
    </p:spTree>
    <p:extLst>
      <p:ext uri="{BB962C8B-B14F-4D97-AF65-F5344CB8AC3E}">
        <p14:creationId xmlns:p14="http://schemas.microsoft.com/office/powerpoint/2010/main" val="13521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5D282-367B-0FF8-1FFD-E058D63F1637}"/>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314C062A-D8C4-1389-70CD-62796453F696}"/>
              </a:ext>
            </a:extLst>
          </p:cNvPr>
          <p:cNvSpPr>
            <a:spLocks noGrp="1"/>
          </p:cNvSpPr>
          <p:nvPr>
            <p:ph type="dt" sz="half" idx="21"/>
          </p:nvPr>
        </p:nvSpPr>
        <p:spPr>
          <a:xfrm>
            <a:off x="10154920" y="6377715"/>
            <a:ext cx="1313180" cy="177573"/>
          </a:xfrm>
        </p:spPr>
        <p:txBody>
          <a:bodyPr/>
          <a:lstStyle/>
          <a:p>
            <a:pPr algn="r"/>
            <a:fld id="{E0C17DC9-BA3E-4D1F-A4FF-8D56787DCCEF}" type="datetime1">
              <a:rPr lang="en-US" smtClean="0">
                <a:latin typeface="+mn-lt"/>
              </a:rPr>
              <a:pPr algn="r"/>
              <a:t>10/26/2024</a:t>
            </a:fld>
            <a:endParaRPr lang="en-US" dirty="0">
              <a:latin typeface="+mn-lt"/>
            </a:endParaRPr>
          </a:p>
        </p:txBody>
      </p:sp>
      <p:sp>
        <p:nvSpPr>
          <p:cNvPr id="4" name="Slide Number Placeholder 3">
            <a:extLst>
              <a:ext uri="{FF2B5EF4-FFF2-40B4-BE49-F238E27FC236}">
                <a16:creationId xmlns:a16="http://schemas.microsoft.com/office/drawing/2014/main" id="{0CF53471-874C-5ED2-512A-B3014B519849}"/>
              </a:ext>
            </a:extLst>
          </p:cNvPr>
          <p:cNvSpPr>
            <a:spLocks noGrp="1"/>
          </p:cNvSpPr>
          <p:nvPr>
            <p:ph type="sldNum" sz="quarter" idx="22"/>
          </p:nvPr>
        </p:nvSpPr>
        <p:spPr>
          <a:xfrm>
            <a:off x="5769610" y="6361339"/>
            <a:ext cx="523240" cy="247651"/>
          </a:xfrm>
        </p:spPr>
        <p:txBody>
          <a:bodyPr/>
          <a:lstStyle/>
          <a:p>
            <a:pPr algn="ctr"/>
            <a:fld id="{294A09A9-5501-47C1-A89A-A340965A2BE2}" type="slidenum">
              <a:rPr lang="en-US" smtClean="0"/>
              <a:pPr algn="ctr"/>
              <a:t>18</a:t>
            </a:fld>
            <a:endParaRPr lang="en-US" dirty="0">
              <a:latin typeface="+mn-lt"/>
            </a:endParaRPr>
          </a:p>
        </p:txBody>
      </p:sp>
      <p:sp>
        <p:nvSpPr>
          <p:cNvPr id="6" name="Title 2">
            <a:extLst>
              <a:ext uri="{FF2B5EF4-FFF2-40B4-BE49-F238E27FC236}">
                <a16:creationId xmlns:a16="http://schemas.microsoft.com/office/drawing/2014/main" id="{CBDDFEC2-9F91-D009-D185-6E7AF8A48359}"/>
              </a:ext>
            </a:extLst>
          </p:cNvPr>
          <p:cNvSpPr txBox="1">
            <a:spLocks/>
          </p:cNvSpPr>
          <p:nvPr/>
        </p:nvSpPr>
        <p:spPr>
          <a:xfrm>
            <a:off x="609601" y="14"/>
            <a:ext cx="10972800" cy="118872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Methodology (Cont.)</a:t>
            </a:r>
          </a:p>
        </p:txBody>
      </p:sp>
      <p:sp>
        <p:nvSpPr>
          <p:cNvPr id="9" name="Rectangle 8">
            <a:extLst>
              <a:ext uri="{FF2B5EF4-FFF2-40B4-BE49-F238E27FC236}">
                <a16:creationId xmlns:a16="http://schemas.microsoft.com/office/drawing/2014/main" id="{FD0C7C2F-386A-9881-50C3-8561F7AF48BF}"/>
              </a:ext>
            </a:extLst>
          </p:cNvPr>
          <p:cNvSpPr/>
          <p:nvPr/>
        </p:nvSpPr>
        <p:spPr>
          <a:xfrm>
            <a:off x="609601" y="1281862"/>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2F593F4-9FED-04ED-C455-C93995E7C397}"/>
              </a:ext>
            </a:extLst>
          </p:cNvPr>
          <p:cNvSpPr/>
          <p:nvPr/>
        </p:nvSpPr>
        <p:spPr>
          <a:xfrm>
            <a:off x="476250" y="1981200"/>
            <a:ext cx="2324100" cy="333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75B01A0B-D84D-E1D9-A594-28FF4D4A989A}"/>
              </a:ext>
            </a:extLst>
          </p:cNvPr>
          <p:cNvSpPr/>
          <p:nvPr/>
        </p:nvSpPr>
        <p:spPr>
          <a:xfrm>
            <a:off x="8139953" y="5235388"/>
            <a:ext cx="1867653" cy="469924"/>
          </a:xfrm>
          <a:prstGeom prst="rect">
            <a:avLst/>
          </a:prstGeom>
          <a:solidFill>
            <a:schemeClr val="tx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3246C9A-26C9-5CDD-1BA5-675B5FF58C11}"/>
              </a:ext>
            </a:extLst>
          </p:cNvPr>
          <p:cNvSpPr/>
          <p:nvPr/>
        </p:nvSpPr>
        <p:spPr>
          <a:xfrm>
            <a:off x="11525250" y="1895010"/>
            <a:ext cx="114301" cy="52322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1966BBB-FA05-C93A-6433-E60BFDEFAB8C}"/>
              </a:ext>
            </a:extLst>
          </p:cNvPr>
          <p:cNvSpPr/>
          <p:nvPr/>
        </p:nvSpPr>
        <p:spPr>
          <a:xfrm>
            <a:off x="11695579" y="1901734"/>
            <a:ext cx="290233" cy="52322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50DB5BE-BC3B-B2F0-6E64-EBEC3003C31A}"/>
              </a:ext>
            </a:extLst>
          </p:cNvPr>
          <p:cNvPicPr>
            <a:picLocks noChangeAspect="1"/>
          </p:cNvPicPr>
          <p:nvPr/>
        </p:nvPicPr>
        <p:blipFill>
          <a:blip r:embed="rId3">
            <a:extLst>
              <a:ext uri="{28A0092B-C50C-407E-A947-70E740481C1C}">
                <a14:useLocalDpi xmlns:a14="http://schemas.microsoft.com/office/drawing/2010/main" val="0"/>
              </a:ext>
            </a:extLst>
          </a:blip>
          <a:srcRect l="5291" t="13091" r="680" b="9845"/>
          <a:stretch/>
        </p:blipFill>
        <p:spPr>
          <a:xfrm>
            <a:off x="5223008" y="1729073"/>
            <a:ext cx="6981374" cy="4075552"/>
          </a:xfrm>
          <a:prstGeom prst="rect">
            <a:avLst/>
          </a:prstGeom>
        </p:spPr>
      </p:pic>
      <p:sp>
        <p:nvSpPr>
          <p:cNvPr id="10" name="Rectangle: Rounded Corners 9">
            <a:extLst>
              <a:ext uri="{FF2B5EF4-FFF2-40B4-BE49-F238E27FC236}">
                <a16:creationId xmlns:a16="http://schemas.microsoft.com/office/drawing/2014/main" id="{532B98E1-D941-A441-9DB8-2BE07E4F81E9}"/>
              </a:ext>
            </a:extLst>
          </p:cNvPr>
          <p:cNvSpPr/>
          <p:nvPr/>
        </p:nvSpPr>
        <p:spPr>
          <a:xfrm>
            <a:off x="8846119" y="3841494"/>
            <a:ext cx="955382" cy="331065"/>
          </a:xfrm>
          <a:prstGeom prst="roundRect">
            <a:avLst/>
          </a:prstGeom>
          <a:blipFill>
            <a:blip r:embed="rId4"/>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t>BERT</a:t>
            </a:r>
          </a:p>
        </p:txBody>
      </p:sp>
      <p:sp>
        <p:nvSpPr>
          <p:cNvPr id="13" name="Rectangle: Rounded Corners 12">
            <a:extLst>
              <a:ext uri="{FF2B5EF4-FFF2-40B4-BE49-F238E27FC236}">
                <a16:creationId xmlns:a16="http://schemas.microsoft.com/office/drawing/2014/main" id="{C22DCE22-33FA-5BDF-88F5-DD651BFA4AC8}"/>
              </a:ext>
            </a:extLst>
          </p:cNvPr>
          <p:cNvSpPr/>
          <p:nvPr/>
        </p:nvSpPr>
        <p:spPr>
          <a:xfrm>
            <a:off x="8818826" y="3841494"/>
            <a:ext cx="2184201" cy="33106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rPr>
              <a:t>Bangla-</a:t>
            </a:r>
            <a:r>
              <a:rPr lang="en-US" sz="2000" b="1" dirty="0" err="1">
                <a:solidFill>
                  <a:srgbClr val="FFFFFF"/>
                </a:solidFill>
              </a:rPr>
              <a:t>BERTSum</a:t>
            </a:r>
            <a:endParaRPr lang="en-US" sz="2000" b="1" dirty="0">
              <a:solidFill>
                <a:srgbClr val="FFFFFF"/>
              </a:solidFill>
            </a:endParaRPr>
          </a:p>
        </p:txBody>
      </p:sp>
      <p:cxnSp>
        <p:nvCxnSpPr>
          <p:cNvPr id="17" name="Straight Arrow Connector 16">
            <a:extLst>
              <a:ext uri="{FF2B5EF4-FFF2-40B4-BE49-F238E27FC236}">
                <a16:creationId xmlns:a16="http://schemas.microsoft.com/office/drawing/2014/main" id="{F27AFD50-D053-8581-D382-7679259CE8FD}"/>
              </a:ext>
            </a:extLst>
          </p:cNvPr>
          <p:cNvCxnSpPr>
            <a:cxnSpLocks/>
          </p:cNvCxnSpPr>
          <p:nvPr/>
        </p:nvCxnSpPr>
        <p:spPr>
          <a:xfrm flipV="1">
            <a:off x="5348641" y="4172559"/>
            <a:ext cx="3907326" cy="1195858"/>
          </a:xfrm>
          <a:prstGeom prst="straightConnector1">
            <a:avLst/>
          </a:prstGeom>
          <a:ln>
            <a:solidFill>
              <a:srgbClr val="C00000"/>
            </a:solidFill>
            <a:tailEnd type="triangle"/>
          </a:ln>
        </p:spPr>
        <p:style>
          <a:lnRef idx="3">
            <a:schemeClr val="accent5"/>
          </a:lnRef>
          <a:fillRef idx="0">
            <a:schemeClr val="accent5"/>
          </a:fillRef>
          <a:effectRef idx="2">
            <a:schemeClr val="accent5"/>
          </a:effectRef>
          <a:fontRef idx="minor">
            <a:schemeClr val="tx1"/>
          </a:fontRef>
        </p:style>
      </p:cxnSp>
      <p:sp>
        <p:nvSpPr>
          <p:cNvPr id="20" name="TextBox 19">
            <a:extLst>
              <a:ext uri="{FF2B5EF4-FFF2-40B4-BE49-F238E27FC236}">
                <a16:creationId xmlns:a16="http://schemas.microsoft.com/office/drawing/2014/main" id="{C33E8217-0942-535B-8BB5-F491575D9C78}"/>
              </a:ext>
            </a:extLst>
          </p:cNvPr>
          <p:cNvSpPr txBox="1"/>
          <p:nvPr/>
        </p:nvSpPr>
        <p:spPr>
          <a:xfrm>
            <a:off x="6233802" y="5622619"/>
            <a:ext cx="4769225" cy="400110"/>
          </a:xfrm>
          <a:prstGeom prst="rect">
            <a:avLst/>
          </a:prstGeom>
          <a:noFill/>
        </p:spPr>
        <p:txBody>
          <a:bodyPr wrap="square" rtlCol="0">
            <a:spAutoFit/>
          </a:bodyPr>
          <a:lstStyle/>
          <a:p>
            <a:pPr algn="ctr"/>
            <a:r>
              <a:rPr lang="en-US" sz="2000" dirty="0">
                <a:solidFill>
                  <a:schemeClr val="bg1"/>
                </a:solidFill>
              </a:rPr>
              <a:t>Figure 7: Architecture of Bangla-</a:t>
            </a:r>
            <a:r>
              <a:rPr lang="en-US" sz="2000" dirty="0" err="1">
                <a:solidFill>
                  <a:schemeClr val="bg1"/>
                </a:solidFill>
              </a:rPr>
              <a:t>BERTSum</a:t>
            </a:r>
            <a:endParaRPr lang="en-US" sz="2000" dirty="0">
              <a:solidFill>
                <a:srgbClr val="00B0F0"/>
              </a:solidFill>
            </a:endParaRPr>
          </a:p>
        </p:txBody>
      </p:sp>
      <p:sp>
        <p:nvSpPr>
          <p:cNvPr id="19" name="TextBox 18">
            <a:extLst>
              <a:ext uri="{FF2B5EF4-FFF2-40B4-BE49-F238E27FC236}">
                <a16:creationId xmlns:a16="http://schemas.microsoft.com/office/drawing/2014/main" id="{DCA1DAF0-652B-45D9-E7BF-E73083CA2A69}"/>
              </a:ext>
            </a:extLst>
          </p:cNvPr>
          <p:cNvSpPr txBox="1"/>
          <p:nvPr/>
        </p:nvSpPr>
        <p:spPr>
          <a:xfrm>
            <a:off x="939318" y="5677002"/>
            <a:ext cx="10063709" cy="523220"/>
          </a:xfrm>
          <a:prstGeom prst="rect">
            <a:avLst/>
          </a:prstGeom>
          <a:solidFill>
            <a:srgbClr val="002060"/>
          </a:solidFill>
        </p:spPr>
        <p:txBody>
          <a:bodyPr wrap="square" rtlCol="0">
            <a:spAutoFit/>
          </a:bodyPr>
          <a:lstStyle/>
          <a:p>
            <a:r>
              <a:rPr lang="en-US" sz="2800" dirty="0">
                <a:solidFill>
                  <a:schemeClr val="tx1">
                    <a:lumMod val="95000"/>
                  </a:schemeClr>
                </a:solidFill>
              </a:rPr>
              <a:t>This is </a:t>
            </a:r>
            <a:r>
              <a:rPr lang="en-US" sz="2800" dirty="0"/>
              <a:t>our proposed model for extractive summarization in Bangla </a:t>
            </a:r>
          </a:p>
        </p:txBody>
      </p:sp>
      <p:sp>
        <p:nvSpPr>
          <p:cNvPr id="14" name="TextBox 13">
            <a:extLst>
              <a:ext uri="{FF2B5EF4-FFF2-40B4-BE49-F238E27FC236}">
                <a16:creationId xmlns:a16="http://schemas.microsoft.com/office/drawing/2014/main" id="{DDCC76DF-EF69-D460-3110-572BFB706C92}"/>
              </a:ext>
            </a:extLst>
          </p:cNvPr>
          <p:cNvSpPr txBox="1"/>
          <p:nvPr/>
        </p:nvSpPr>
        <p:spPr>
          <a:xfrm>
            <a:off x="508065" y="2169932"/>
            <a:ext cx="4807132" cy="830997"/>
          </a:xfrm>
          <a:prstGeom prst="rect">
            <a:avLst/>
          </a:prstGeom>
          <a:noFill/>
        </p:spPr>
        <p:txBody>
          <a:bodyPr wrap="square" rtlCol="0">
            <a:spAutoFit/>
          </a:bodyPr>
          <a:lstStyle/>
          <a:p>
            <a:r>
              <a:rPr lang="en-US" sz="2400" b="1" dirty="0">
                <a:solidFill>
                  <a:srgbClr val="0070C0"/>
                </a:solidFill>
              </a:rPr>
              <a:t>iii) Replace the BERT base of </a:t>
            </a:r>
            <a:r>
              <a:rPr lang="en-US" sz="2400" b="1" i="1" dirty="0" err="1">
                <a:solidFill>
                  <a:srgbClr val="0070C0"/>
                </a:solidFill>
              </a:rPr>
              <a:t>BERTSum</a:t>
            </a:r>
            <a:r>
              <a:rPr lang="en-US" sz="2400" b="1" dirty="0">
                <a:solidFill>
                  <a:srgbClr val="0070C0"/>
                </a:solidFill>
              </a:rPr>
              <a:t> with Bangla-BERT </a:t>
            </a:r>
          </a:p>
        </p:txBody>
      </p:sp>
      <p:sp>
        <p:nvSpPr>
          <p:cNvPr id="15" name="TextBox 14">
            <a:extLst>
              <a:ext uri="{FF2B5EF4-FFF2-40B4-BE49-F238E27FC236}">
                <a16:creationId xmlns:a16="http://schemas.microsoft.com/office/drawing/2014/main" id="{C5C025D6-3A08-A490-BBC2-25AE2857000F}"/>
              </a:ext>
            </a:extLst>
          </p:cNvPr>
          <p:cNvSpPr txBox="1"/>
          <p:nvPr/>
        </p:nvSpPr>
        <p:spPr>
          <a:xfrm>
            <a:off x="504825" y="2909645"/>
            <a:ext cx="4249690" cy="1882567"/>
          </a:xfrm>
          <a:prstGeom prst="rect">
            <a:avLst/>
          </a:prstGeom>
          <a:noFill/>
        </p:spPr>
        <p:txBody>
          <a:bodyPr wrap="none" rtlCol="0">
            <a:spAutoFit/>
          </a:bodyPr>
          <a:lstStyle/>
          <a:p>
            <a:pPr>
              <a:lnSpc>
                <a:spcPct val="150000"/>
              </a:lnSpc>
            </a:pPr>
            <a:r>
              <a:rPr lang="en-US" sz="2000" i="1" dirty="0">
                <a:solidFill>
                  <a:schemeClr val="bg1"/>
                </a:solidFill>
              </a:rPr>
              <a:t>Bangla-</a:t>
            </a:r>
            <a:r>
              <a:rPr lang="en-US" sz="2000" i="1" dirty="0" err="1">
                <a:solidFill>
                  <a:schemeClr val="bg1"/>
                </a:solidFill>
              </a:rPr>
              <a:t>BERTSum</a:t>
            </a:r>
            <a:endParaRPr lang="en-US" sz="2000" i="1" dirty="0">
              <a:solidFill>
                <a:schemeClr val="bg1"/>
              </a:solidFill>
            </a:endParaRPr>
          </a:p>
          <a:p>
            <a:pPr marL="342900" indent="-342900">
              <a:lnSpc>
                <a:spcPct val="150000"/>
              </a:lnSpc>
              <a:buFont typeface="Wingdings" panose="05000000000000000000" pitchFamily="2" charset="2"/>
              <a:buChar char="v"/>
            </a:pPr>
            <a:r>
              <a:rPr lang="en-US" sz="2000" dirty="0">
                <a:solidFill>
                  <a:schemeClr val="bg1"/>
                </a:solidFill>
              </a:rPr>
              <a:t>Uses  pre-trained Bangla-BERT </a:t>
            </a:r>
          </a:p>
          <a:p>
            <a:pPr marL="342900" indent="-342900">
              <a:lnSpc>
                <a:spcPct val="150000"/>
              </a:lnSpc>
              <a:buFont typeface="Wingdings" panose="05000000000000000000" pitchFamily="2" charset="2"/>
              <a:buChar char="v"/>
            </a:pPr>
            <a:r>
              <a:rPr lang="en-US" sz="2000" dirty="0">
                <a:solidFill>
                  <a:schemeClr val="bg1"/>
                </a:solidFill>
              </a:rPr>
              <a:t>Understands Bangla</a:t>
            </a:r>
          </a:p>
          <a:p>
            <a:pPr marL="342900" indent="-342900">
              <a:lnSpc>
                <a:spcPct val="150000"/>
              </a:lnSpc>
              <a:buFont typeface="Wingdings" panose="05000000000000000000" pitchFamily="2" charset="2"/>
              <a:buChar char="v"/>
            </a:pPr>
            <a:r>
              <a:rPr lang="en-US" sz="2000" dirty="0">
                <a:solidFill>
                  <a:schemeClr val="bg1"/>
                </a:solidFill>
              </a:rPr>
              <a:t>Can generate extractive Summary </a:t>
            </a:r>
          </a:p>
        </p:txBody>
      </p:sp>
      <p:sp>
        <p:nvSpPr>
          <p:cNvPr id="16" name="TextBox 15">
            <a:extLst>
              <a:ext uri="{FF2B5EF4-FFF2-40B4-BE49-F238E27FC236}">
                <a16:creationId xmlns:a16="http://schemas.microsoft.com/office/drawing/2014/main" id="{FBDF6FA7-F1F5-0934-2225-F3F77F773208}"/>
              </a:ext>
            </a:extLst>
          </p:cNvPr>
          <p:cNvSpPr txBox="1"/>
          <p:nvPr/>
        </p:nvSpPr>
        <p:spPr>
          <a:xfrm>
            <a:off x="504825" y="1371790"/>
            <a:ext cx="6442821" cy="523220"/>
          </a:xfrm>
          <a:prstGeom prst="rect">
            <a:avLst/>
          </a:prstGeom>
          <a:noFill/>
        </p:spPr>
        <p:txBody>
          <a:bodyPr wrap="square" rtlCol="0">
            <a:spAutoFit/>
          </a:bodyPr>
          <a:lstStyle/>
          <a:p>
            <a:r>
              <a:rPr lang="en-US" sz="2800" b="1" dirty="0">
                <a:solidFill>
                  <a:schemeClr val="bg1"/>
                </a:solidFill>
              </a:rPr>
              <a:t>Model Design (</a:t>
            </a:r>
            <a:r>
              <a:rPr lang="en-US" sz="2800" b="1" i="1" dirty="0">
                <a:solidFill>
                  <a:schemeClr val="bg1"/>
                </a:solidFill>
              </a:rPr>
              <a:t>Bangla-</a:t>
            </a:r>
            <a:r>
              <a:rPr lang="en-US" sz="2800" b="1" i="1" dirty="0" err="1">
                <a:solidFill>
                  <a:schemeClr val="bg1"/>
                </a:solidFill>
              </a:rPr>
              <a:t>BERTSum</a:t>
            </a:r>
            <a:r>
              <a:rPr lang="en-US" sz="2800" b="1" dirty="0">
                <a:solidFill>
                  <a:schemeClr val="bg1"/>
                </a:solidFill>
              </a:rPr>
              <a:t>)</a:t>
            </a:r>
            <a:endParaRPr lang="en-US" sz="2800" b="1" dirty="0">
              <a:solidFill>
                <a:srgbClr val="00B0F0"/>
              </a:solidFill>
            </a:endParaRPr>
          </a:p>
        </p:txBody>
      </p:sp>
    </p:spTree>
    <p:extLst>
      <p:ext uri="{BB962C8B-B14F-4D97-AF65-F5344CB8AC3E}">
        <p14:creationId xmlns:p14="http://schemas.microsoft.com/office/powerpoint/2010/main" val="124546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anim calcmode="lin" valueType="num">
                                      <p:cBhvr>
                                        <p:cTn id="12" dur="1000" fill="hold"/>
                                        <p:tgtEl>
                                          <p:spTgt spid="13"/>
                                        </p:tgtEl>
                                        <p:attrNameLst>
                                          <p:attrName>ppt_x</p:attrName>
                                        </p:attrNameLst>
                                      </p:cBhvr>
                                      <p:tavLst>
                                        <p:tav tm="0">
                                          <p:val>
                                            <p:strVal val="#ppt_x"/>
                                          </p:val>
                                        </p:tav>
                                        <p:tav tm="100000">
                                          <p:val>
                                            <p:strVal val="#ppt_x"/>
                                          </p:val>
                                        </p:tav>
                                      </p:tavLst>
                                    </p:anim>
                                    <p:anim calcmode="lin" valueType="num">
                                      <p:cBhvr>
                                        <p:cTn id="1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arn(inVertical)">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9" grpId="0" animBg="1"/>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F2C0D-9F45-5F30-5C2C-41709394399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36B30E1-5C16-B6F7-2F10-CE2B8E8852BC}"/>
              </a:ext>
            </a:extLst>
          </p:cNvPr>
          <p:cNvSpPr/>
          <p:nvPr/>
        </p:nvSpPr>
        <p:spPr>
          <a:xfrm>
            <a:off x="476250" y="1981200"/>
            <a:ext cx="2324100" cy="333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473581E9-7E5F-3F07-8D1C-569210076F00}"/>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AEC355E0-9083-C17E-BDD8-171F8710382C}"/>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56E35295-C464-88AD-AA9F-C411E286282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85C0BE62-3D58-BD74-DD7F-1493FA6DB5F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Date Placeholder 1">
            <a:extLst>
              <a:ext uri="{FF2B5EF4-FFF2-40B4-BE49-F238E27FC236}">
                <a16:creationId xmlns:a16="http://schemas.microsoft.com/office/drawing/2014/main" id="{82B82FC6-9300-5DD9-2207-47C25C088B32}"/>
              </a:ext>
            </a:extLst>
          </p:cNvPr>
          <p:cNvSpPr>
            <a:spLocks noGrp="1"/>
          </p:cNvSpPr>
          <p:nvPr>
            <p:ph type="dt" sz="half" idx="21"/>
          </p:nvPr>
        </p:nvSpPr>
        <p:spPr>
          <a:xfrm>
            <a:off x="10154920" y="6377715"/>
            <a:ext cx="1313180" cy="177573"/>
          </a:xfrm>
        </p:spPr>
        <p:txBody>
          <a:bodyPr/>
          <a:lstStyle/>
          <a:p>
            <a:pPr algn="r"/>
            <a:fld id="{E0C17DC9-BA3E-4D1F-A4FF-8D56787DCCEF}" type="datetime1">
              <a:rPr lang="en-US" smtClean="0">
                <a:latin typeface="+mn-lt"/>
              </a:rPr>
              <a:pPr algn="r"/>
              <a:t>10/25/2024</a:t>
            </a:fld>
            <a:endParaRPr lang="en-US" dirty="0">
              <a:latin typeface="+mn-lt"/>
            </a:endParaRPr>
          </a:p>
        </p:txBody>
      </p:sp>
      <p:sp>
        <p:nvSpPr>
          <p:cNvPr id="4" name="Slide Number Placeholder 3">
            <a:extLst>
              <a:ext uri="{FF2B5EF4-FFF2-40B4-BE49-F238E27FC236}">
                <a16:creationId xmlns:a16="http://schemas.microsoft.com/office/drawing/2014/main" id="{E36C0F63-A056-2FCA-9E27-5996402EC7EC}"/>
              </a:ext>
            </a:extLst>
          </p:cNvPr>
          <p:cNvSpPr>
            <a:spLocks noGrp="1"/>
          </p:cNvSpPr>
          <p:nvPr>
            <p:ph type="sldNum" sz="quarter" idx="22"/>
          </p:nvPr>
        </p:nvSpPr>
        <p:spPr>
          <a:xfrm>
            <a:off x="5769610" y="6361339"/>
            <a:ext cx="523240" cy="247651"/>
          </a:xfrm>
        </p:spPr>
        <p:txBody>
          <a:bodyPr/>
          <a:lstStyle/>
          <a:p>
            <a:pPr algn="ctr"/>
            <a:fld id="{294A09A9-5501-47C1-A89A-A340965A2BE2}" type="slidenum">
              <a:rPr lang="en-US" smtClean="0"/>
              <a:pPr algn="ctr"/>
              <a:t>19</a:t>
            </a:fld>
            <a:endParaRPr lang="en-US" dirty="0">
              <a:latin typeface="+mn-lt"/>
            </a:endParaRPr>
          </a:p>
        </p:txBody>
      </p:sp>
      <p:sp>
        <p:nvSpPr>
          <p:cNvPr id="6" name="Title 2">
            <a:extLst>
              <a:ext uri="{FF2B5EF4-FFF2-40B4-BE49-F238E27FC236}">
                <a16:creationId xmlns:a16="http://schemas.microsoft.com/office/drawing/2014/main" id="{FE8A635E-CDAB-0BB6-A134-73EE4D17BDA1}"/>
              </a:ext>
            </a:extLst>
          </p:cNvPr>
          <p:cNvSpPr txBox="1">
            <a:spLocks/>
          </p:cNvSpPr>
          <p:nvPr/>
        </p:nvSpPr>
        <p:spPr>
          <a:xfrm>
            <a:off x="609601" y="14"/>
            <a:ext cx="10972800" cy="118872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Methodology (Cont.)</a:t>
            </a:r>
          </a:p>
        </p:txBody>
      </p:sp>
      <p:sp>
        <p:nvSpPr>
          <p:cNvPr id="9" name="Rectangle 8">
            <a:extLst>
              <a:ext uri="{FF2B5EF4-FFF2-40B4-BE49-F238E27FC236}">
                <a16:creationId xmlns:a16="http://schemas.microsoft.com/office/drawing/2014/main" id="{4A4012DC-6E82-D546-5040-94DB91E1FDAD}"/>
              </a:ext>
            </a:extLst>
          </p:cNvPr>
          <p:cNvSpPr/>
          <p:nvPr/>
        </p:nvSpPr>
        <p:spPr>
          <a:xfrm>
            <a:off x="609601" y="1281862"/>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BE16647-453A-0467-5F11-B15297150CA6}"/>
              </a:ext>
            </a:extLst>
          </p:cNvPr>
          <p:cNvSpPr txBox="1"/>
          <p:nvPr/>
        </p:nvSpPr>
        <p:spPr>
          <a:xfrm>
            <a:off x="0" y="3900132"/>
            <a:ext cx="2959226" cy="2957854"/>
          </a:xfrm>
          <a:prstGeom prst="rect">
            <a:avLst/>
          </a:prstGeom>
          <a:solidFill>
            <a:schemeClr val="tx1"/>
          </a:solidFill>
        </p:spPr>
        <p:txBody>
          <a:bodyPr wrap="square" rtlCol="0">
            <a:spAutoFit/>
          </a:bodyPr>
          <a:lstStyle/>
          <a:p>
            <a:endParaRPr lang="en-US" dirty="0"/>
          </a:p>
        </p:txBody>
      </p:sp>
      <p:pic>
        <p:nvPicPr>
          <p:cNvPr id="8" name="Picture 7" descr="A diagram of a computer network&#10;&#10;Description automatically generated">
            <a:extLst>
              <a:ext uri="{FF2B5EF4-FFF2-40B4-BE49-F238E27FC236}">
                <a16:creationId xmlns:a16="http://schemas.microsoft.com/office/drawing/2014/main" id="{2CBA74B8-7825-A7AC-FA49-7495686DF4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4038" y="767915"/>
            <a:ext cx="6337962" cy="4885730"/>
          </a:xfrm>
          <a:prstGeom prst="rect">
            <a:avLst/>
          </a:prstGeom>
        </p:spPr>
      </p:pic>
      <p:sp>
        <p:nvSpPr>
          <p:cNvPr id="16" name="TextBox 15">
            <a:extLst>
              <a:ext uri="{FF2B5EF4-FFF2-40B4-BE49-F238E27FC236}">
                <a16:creationId xmlns:a16="http://schemas.microsoft.com/office/drawing/2014/main" id="{5C819B9C-5280-870C-34C4-7B32DD5449CB}"/>
              </a:ext>
            </a:extLst>
          </p:cNvPr>
          <p:cNvSpPr txBox="1"/>
          <p:nvPr/>
        </p:nvSpPr>
        <p:spPr>
          <a:xfrm>
            <a:off x="7868500" y="5637008"/>
            <a:ext cx="3713901" cy="707886"/>
          </a:xfrm>
          <a:prstGeom prst="rect">
            <a:avLst/>
          </a:prstGeom>
          <a:noFill/>
        </p:spPr>
        <p:txBody>
          <a:bodyPr wrap="square" rtlCol="0">
            <a:spAutoFit/>
          </a:bodyPr>
          <a:lstStyle/>
          <a:p>
            <a:pPr algn="ctr"/>
            <a:r>
              <a:rPr lang="en-US" sz="2000" dirty="0">
                <a:solidFill>
                  <a:schemeClr val="bg1"/>
                </a:solidFill>
              </a:rPr>
              <a:t>Figure 8: Our Proposed Model Architecture (</a:t>
            </a:r>
            <a:r>
              <a:rPr lang="en-US" sz="2000" dirty="0" err="1">
                <a:solidFill>
                  <a:schemeClr val="bg1"/>
                </a:solidFill>
              </a:rPr>
              <a:t>BanglaSUM</a:t>
            </a:r>
            <a:r>
              <a:rPr lang="en-US" sz="2000" dirty="0">
                <a:solidFill>
                  <a:schemeClr val="bg1"/>
                </a:solidFill>
              </a:rPr>
              <a:t>)</a:t>
            </a:r>
          </a:p>
        </p:txBody>
      </p:sp>
      <p:sp>
        <p:nvSpPr>
          <p:cNvPr id="3" name="TextBox 2">
            <a:extLst>
              <a:ext uri="{FF2B5EF4-FFF2-40B4-BE49-F238E27FC236}">
                <a16:creationId xmlns:a16="http://schemas.microsoft.com/office/drawing/2014/main" id="{AE3922A9-F9EB-1823-4CAF-87B492C15C70}"/>
              </a:ext>
            </a:extLst>
          </p:cNvPr>
          <p:cNvSpPr txBox="1"/>
          <p:nvPr/>
        </p:nvSpPr>
        <p:spPr>
          <a:xfrm>
            <a:off x="609602" y="1664371"/>
            <a:ext cx="5728607" cy="1015663"/>
          </a:xfrm>
          <a:prstGeom prst="rect">
            <a:avLst/>
          </a:prstGeom>
          <a:noFill/>
        </p:spPr>
        <p:txBody>
          <a:bodyPr wrap="square" rtlCol="0">
            <a:spAutoFit/>
          </a:bodyPr>
          <a:lstStyle/>
          <a:p>
            <a:r>
              <a:rPr lang="en-US" sz="2000" dirty="0">
                <a:solidFill>
                  <a:schemeClr val="bg1"/>
                </a:solidFill>
              </a:rPr>
              <a:t>Why not </a:t>
            </a:r>
            <a:r>
              <a:rPr lang="en-US" sz="2000" dirty="0">
                <a:solidFill>
                  <a:srgbClr val="FF0000"/>
                </a:solidFill>
              </a:rPr>
              <a:t>only extractive</a:t>
            </a:r>
            <a:r>
              <a:rPr lang="en-US" sz="2000" dirty="0">
                <a:solidFill>
                  <a:schemeClr val="bg1"/>
                </a:solidFill>
              </a:rPr>
              <a:t>?</a:t>
            </a:r>
          </a:p>
          <a:p>
            <a:pPr marL="342900" indent="-342900">
              <a:buFont typeface="Wingdings" panose="05000000000000000000" pitchFamily="2" charset="2"/>
              <a:buChar char="v"/>
            </a:pPr>
            <a:r>
              <a:rPr lang="en-US" sz="2000" dirty="0">
                <a:solidFill>
                  <a:schemeClr val="bg1"/>
                </a:solidFill>
              </a:rPr>
              <a:t>Spoken data may deviate from formal sentence structure</a:t>
            </a:r>
          </a:p>
        </p:txBody>
      </p:sp>
      <p:sp>
        <p:nvSpPr>
          <p:cNvPr id="5" name="TextBox 4">
            <a:extLst>
              <a:ext uri="{FF2B5EF4-FFF2-40B4-BE49-F238E27FC236}">
                <a16:creationId xmlns:a16="http://schemas.microsoft.com/office/drawing/2014/main" id="{9F63FBC2-F774-C58A-C6B8-6713A8D43B97}"/>
              </a:ext>
            </a:extLst>
          </p:cNvPr>
          <p:cNvSpPr txBox="1"/>
          <p:nvPr/>
        </p:nvSpPr>
        <p:spPr>
          <a:xfrm>
            <a:off x="609601" y="2874750"/>
            <a:ext cx="5728607" cy="707886"/>
          </a:xfrm>
          <a:prstGeom prst="rect">
            <a:avLst/>
          </a:prstGeom>
          <a:noFill/>
        </p:spPr>
        <p:txBody>
          <a:bodyPr wrap="square" rtlCol="0">
            <a:spAutoFit/>
          </a:bodyPr>
          <a:lstStyle/>
          <a:p>
            <a:r>
              <a:rPr lang="en-US" sz="2000" dirty="0">
                <a:solidFill>
                  <a:schemeClr val="bg1"/>
                </a:solidFill>
              </a:rPr>
              <a:t>Why not </a:t>
            </a:r>
            <a:r>
              <a:rPr lang="en-US" sz="2000" dirty="0">
                <a:solidFill>
                  <a:srgbClr val="FF0000"/>
                </a:solidFill>
              </a:rPr>
              <a:t>only abstractive</a:t>
            </a:r>
            <a:r>
              <a:rPr lang="en-US" sz="2000" dirty="0">
                <a:solidFill>
                  <a:schemeClr val="bg1"/>
                </a:solidFill>
              </a:rPr>
              <a:t>?</a:t>
            </a:r>
          </a:p>
          <a:p>
            <a:pPr marL="342900" indent="-342900">
              <a:buFont typeface="Wingdings" panose="05000000000000000000" pitchFamily="2" charset="2"/>
              <a:buChar char="v"/>
            </a:pPr>
            <a:r>
              <a:rPr lang="en-US" sz="2000" dirty="0">
                <a:solidFill>
                  <a:schemeClr val="bg1"/>
                </a:solidFill>
              </a:rPr>
              <a:t>May result in long summaries</a:t>
            </a:r>
          </a:p>
        </p:txBody>
      </p:sp>
      <p:sp>
        <p:nvSpPr>
          <p:cNvPr id="7" name="TextBox 6">
            <a:extLst>
              <a:ext uri="{FF2B5EF4-FFF2-40B4-BE49-F238E27FC236}">
                <a16:creationId xmlns:a16="http://schemas.microsoft.com/office/drawing/2014/main" id="{5DE105E8-B4B0-5272-34DB-32C4E251C702}"/>
              </a:ext>
            </a:extLst>
          </p:cNvPr>
          <p:cNvSpPr txBox="1"/>
          <p:nvPr/>
        </p:nvSpPr>
        <p:spPr>
          <a:xfrm>
            <a:off x="617530" y="3945578"/>
            <a:ext cx="5728607" cy="1015663"/>
          </a:xfrm>
          <a:prstGeom prst="rect">
            <a:avLst/>
          </a:prstGeom>
          <a:noFill/>
        </p:spPr>
        <p:txBody>
          <a:bodyPr wrap="square" rtlCol="0">
            <a:spAutoFit/>
          </a:bodyPr>
          <a:lstStyle/>
          <a:p>
            <a:r>
              <a:rPr lang="en-US" sz="2000" dirty="0">
                <a:solidFill>
                  <a:schemeClr val="bg1"/>
                </a:solidFill>
              </a:rPr>
              <a:t>Why not </a:t>
            </a:r>
            <a:r>
              <a:rPr lang="en-US" sz="2000" dirty="0">
                <a:solidFill>
                  <a:srgbClr val="FF0000"/>
                </a:solidFill>
              </a:rPr>
              <a:t>extractive before abstractive</a:t>
            </a:r>
            <a:r>
              <a:rPr lang="en-US" sz="2000" dirty="0">
                <a:solidFill>
                  <a:schemeClr val="bg1"/>
                </a:solidFill>
              </a:rPr>
              <a:t>?</a:t>
            </a:r>
          </a:p>
          <a:p>
            <a:pPr marL="342900" indent="-342900">
              <a:buFont typeface="Wingdings" panose="05000000000000000000" pitchFamily="2" charset="2"/>
              <a:buChar char="v"/>
            </a:pPr>
            <a:r>
              <a:rPr lang="en-US" sz="2000" dirty="0">
                <a:solidFill>
                  <a:schemeClr val="bg1"/>
                </a:solidFill>
              </a:rPr>
              <a:t>Abstractive summaries take longer data to capture context</a:t>
            </a:r>
          </a:p>
        </p:txBody>
      </p:sp>
      <p:sp>
        <p:nvSpPr>
          <p:cNvPr id="10" name="TextBox 9">
            <a:extLst>
              <a:ext uri="{FF2B5EF4-FFF2-40B4-BE49-F238E27FC236}">
                <a16:creationId xmlns:a16="http://schemas.microsoft.com/office/drawing/2014/main" id="{1A739284-8188-9624-AF6A-1095B1A728AA}"/>
              </a:ext>
            </a:extLst>
          </p:cNvPr>
          <p:cNvSpPr txBox="1"/>
          <p:nvPr/>
        </p:nvSpPr>
        <p:spPr>
          <a:xfrm>
            <a:off x="874548" y="5647282"/>
            <a:ext cx="9809003" cy="523220"/>
          </a:xfrm>
          <a:prstGeom prst="rect">
            <a:avLst/>
          </a:prstGeom>
          <a:solidFill>
            <a:srgbClr val="002060"/>
          </a:solidFill>
        </p:spPr>
        <p:txBody>
          <a:bodyPr wrap="square" rtlCol="0">
            <a:spAutoFit/>
          </a:bodyPr>
          <a:lstStyle/>
          <a:p>
            <a:r>
              <a:rPr lang="en-US" sz="2800" dirty="0">
                <a:solidFill>
                  <a:schemeClr val="tx1">
                    <a:lumMod val="95000"/>
                  </a:schemeClr>
                </a:solidFill>
              </a:rPr>
              <a:t>This is </a:t>
            </a:r>
            <a:r>
              <a:rPr lang="en-US" sz="2800" dirty="0"/>
              <a:t>our proposed sequence is first abstractive then extractive</a:t>
            </a:r>
          </a:p>
        </p:txBody>
      </p:sp>
    </p:spTree>
    <p:extLst>
      <p:ext uri="{BB962C8B-B14F-4D97-AF65-F5344CB8AC3E}">
        <p14:creationId xmlns:p14="http://schemas.microsoft.com/office/powerpoint/2010/main" val="138003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Date Placeholder 1">
            <a:extLst>
              <a:ext uri="{FF2B5EF4-FFF2-40B4-BE49-F238E27FC236}">
                <a16:creationId xmlns:a16="http://schemas.microsoft.com/office/drawing/2014/main" id="{90D8E18D-6713-3219-7ED4-F4F22841BC39}"/>
              </a:ext>
            </a:extLst>
          </p:cNvPr>
          <p:cNvSpPr>
            <a:spLocks noGrp="1"/>
          </p:cNvSpPr>
          <p:nvPr>
            <p:ph type="dt" sz="half" idx="21"/>
          </p:nvPr>
        </p:nvSpPr>
        <p:spPr>
          <a:xfrm>
            <a:off x="10154920" y="6377715"/>
            <a:ext cx="1313180" cy="177573"/>
          </a:xfrm>
        </p:spPr>
        <p:txBody>
          <a:bodyPr/>
          <a:lstStyle/>
          <a:p>
            <a:pPr algn="r"/>
            <a:fld id="{E0C17DC9-BA3E-4D1F-A4FF-8D56787DCCEF}" type="datetime1">
              <a:rPr lang="en-US" smtClean="0">
                <a:latin typeface="+mn-lt"/>
              </a:rPr>
              <a:pPr algn="r"/>
              <a:t>10/26/2024</a:t>
            </a:fld>
            <a:endParaRPr lang="en-US" dirty="0">
              <a:latin typeface="+mn-lt"/>
            </a:endParaRPr>
          </a:p>
        </p:txBody>
      </p:sp>
      <p:sp>
        <p:nvSpPr>
          <p:cNvPr id="4" name="Slide Number Placeholder 3">
            <a:extLst>
              <a:ext uri="{FF2B5EF4-FFF2-40B4-BE49-F238E27FC236}">
                <a16:creationId xmlns:a16="http://schemas.microsoft.com/office/drawing/2014/main" id="{63E7FA34-1DDA-FAFB-6978-1BFFF5C0DD9F}"/>
              </a:ext>
            </a:extLst>
          </p:cNvPr>
          <p:cNvSpPr>
            <a:spLocks noGrp="1"/>
          </p:cNvSpPr>
          <p:nvPr>
            <p:ph type="sldNum" sz="quarter" idx="22"/>
          </p:nvPr>
        </p:nvSpPr>
        <p:spPr>
          <a:xfrm>
            <a:off x="5769610" y="6361339"/>
            <a:ext cx="523240" cy="247651"/>
          </a:xfrm>
        </p:spPr>
        <p:txBody>
          <a:bodyPr/>
          <a:lstStyle/>
          <a:p>
            <a:pPr algn="ctr"/>
            <a:fld id="{294A09A9-5501-47C1-A89A-A340965A2BE2}" type="slidenum">
              <a:rPr lang="en-US" smtClean="0"/>
              <a:pPr algn="ctr"/>
              <a:t>2</a:t>
            </a:fld>
            <a:endParaRPr lang="en-US" dirty="0">
              <a:latin typeface="+mn-lt"/>
            </a:endParaRPr>
          </a:p>
        </p:txBody>
      </p:sp>
      <p:sp>
        <p:nvSpPr>
          <p:cNvPr id="6" name="Title 2">
            <a:extLst>
              <a:ext uri="{FF2B5EF4-FFF2-40B4-BE49-F238E27FC236}">
                <a16:creationId xmlns:a16="http://schemas.microsoft.com/office/drawing/2014/main" id="{0052D1FA-5A51-1190-476E-F67F4FF7F65C}"/>
              </a:ext>
            </a:extLst>
          </p:cNvPr>
          <p:cNvSpPr txBox="1">
            <a:spLocks/>
          </p:cNvSpPr>
          <p:nvPr/>
        </p:nvSpPr>
        <p:spPr>
          <a:xfrm>
            <a:off x="609601" y="14"/>
            <a:ext cx="10972800" cy="118872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Outline</a:t>
            </a:r>
          </a:p>
        </p:txBody>
      </p:sp>
      <p:sp>
        <p:nvSpPr>
          <p:cNvPr id="9" name="Rectangle 8">
            <a:extLst>
              <a:ext uri="{FF2B5EF4-FFF2-40B4-BE49-F238E27FC236}">
                <a16:creationId xmlns:a16="http://schemas.microsoft.com/office/drawing/2014/main" id="{CB17C099-296C-427E-2517-EA17BB25F3D9}"/>
              </a:ext>
            </a:extLst>
          </p:cNvPr>
          <p:cNvSpPr/>
          <p:nvPr/>
        </p:nvSpPr>
        <p:spPr>
          <a:xfrm>
            <a:off x="609601" y="1258181"/>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DA126B-C36D-AC9C-1969-2CDF65A9C84E}"/>
              </a:ext>
            </a:extLst>
          </p:cNvPr>
          <p:cNvSpPr/>
          <p:nvPr/>
        </p:nvSpPr>
        <p:spPr>
          <a:xfrm>
            <a:off x="476250" y="1981200"/>
            <a:ext cx="2324100" cy="333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518415" y="1807377"/>
            <a:ext cx="2602999" cy="3243246"/>
          </a:xfrm>
        </p:spPr>
        <p:txBody>
          <a:bodyPr>
            <a:normAutofit/>
          </a:bodyPr>
          <a:lstStyle/>
          <a:p>
            <a:pPr>
              <a:buFont typeface="Wingdings" panose="05000000000000000000" pitchFamily="2" charset="2"/>
              <a:buChar char="ü"/>
            </a:pPr>
            <a:r>
              <a:rPr lang="en-US" sz="2400" dirty="0">
                <a:solidFill>
                  <a:srgbClr val="0D0D0D"/>
                </a:solidFill>
                <a:highlight>
                  <a:srgbClr val="FFFFFF"/>
                </a:highlight>
                <a:cs typeface="Arial" panose="020B0604020202020204" pitchFamily="34" charset="0"/>
              </a:rPr>
              <a:t> Introduction</a:t>
            </a:r>
          </a:p>
          <a:p>
            <a:pPr>
              <a:buFont typeface="Wingdings" panose="05000000000000000000" pitchFamily="2" charset="2"/>
              <a:buChar char="ü"/>
            </a:pPr>
            <a:r>
              <a:rPr lang="en-US" sz="2400" dirty="0">
                <a:solidFill>
                  <a:srgbClr val="0D0D0D"/>
                </a:solidFill>
                <a:highlight>
                  <a:srgbClr val="FFFFFF"/>
                </a:highlight>
                <a:cs typeface="Arial" panose="020B0604020202020204" pitchFamily="34" charset="0"/>
              </a:rPr>
              <a:t>Objectives</a:t>
            </a:r>
          </a:p>
          <a:p>
            <a:pPr>
              <a:buFont typeface="Wingdings" panose="05000000000000000000" pitchFamily="2" charset="2"/>
              <a:buChar char="ü"/>
            </a:pPr>
            <a:r>
              <a:rPr lang="en-US" sz="2400" dirty="0">
                <a:solidFill>
                  <a:srgbClr val="0D0D0D"/>
                </a:solidFill>
                <a:highlight>
                  <a:srgbClr val="FFFFFF"/>
                </a:highlight>
                <a:cs typeface="Arial" panose="020B0604020202020204" pitchFamily="34" charset="0"/>
              </a:rPr>
              <a:t>Contribution</a:t>
            </a:r>
          </a:p>
          <a:p>
            <a:pPr marL="342900" indent="-342900">
              <a:buFont typeface="Wingdings" panose="05000000000000000000" pitchFamily="2" charset="2"/>
              <a:buChar char="ü"/>
            </a:pPr>
            <a:r>
              <a:rPr lang="en-US" sz="2400" dirty="0">
                <a:solidFill>
                  <a:srgbClr val="0D0D0D"/>
                </a:solidFill>
                <a:highlight>
                  <a:srgbClr val="FFFFFF"/>
                </a:highlight>
                <a:cs typeface="Arial" panose="020B0604020202020204" pitchFamily="34" charset="0"/>
              </a:rPr>
              <a:t>Literature Review</a:t>
            </a:r>
          </a:p>
          <a:p>
            <a:pPr marL="342900" indent="-342900">
              <a:buFont typeface="Wingdings" panose="05000000000000000000" pitchFamily="2" charset="2"/>
              <a:buChar char="ü"/>
            </a:pPr>
            <a:r>
              <a:rPr lang="en-US" sz="2400" dirty="0">
                <a:solidFill>
                  <a:srgbClr val="0D0D0D"/>
                </a:solidFill>
                <a:highlight>
                  <a:srgbClr val="FFFFFF"/>
                </a:highlight>
                <a:cs typeface="Arial" panose="020B0604020202020204" pitchFamily="34" charset="0"/>
              </a:rPr>
              <a:t>Methodology</a:t>
            </a:r>
          </a:p>
          <a:p>
            <a:pPr marL="0" indent="0">
              <a:buNone/>
            </a:pPr>
            <a:endParaRPr lang="en-US" sz="2400" dirty="0">
              <a:solidFill>
                <a:srgbClr val="0D0D0D"/>
              </a:solidFill>
              <a:highlight>
                <a:srgbClr val="FFFFFF"/>
              </a:highlight>
              <a:cs typeface="Arial" panose="020B0604020202020204" pitchFamily="34" charset="0"/>
            </a:endParaRPr>
          </a:p>
          <a:p>
            <a:pPr marL="0" indent="0">
              <a:buNone/>
            </a:pPr>
            <a:endParaRPr lang="en-US" sz="1900" dirty="0"/>
          </a:p>
          <a:p>
            <a:endParaRPr lang="en-US" dirty="0"/>
          </a:p>
        </p:txBody>
      </p:sp>
      <p:sp>
        <p:nvSpPr>
          <p:cNvPr id="3" name="Text Placeholder 6">
            <a:extLst>
              <a:ext uri="{FF2B5EF4-FFF2-40B4-BE49-F238E27FC236}">
                <a16:creationId xmlns:a16="http://schemas.microsoft.com/office/drawing/2014/main" id="{7E9BE0B9-7B66-7FC4-C4A6-436D9E6ABDAA}"/>
              </a:ext>
            </a:extLst>
          </p:cNvPr>
          <p:cNvSpPr txBox="1">
            <a:spLocks/>
          </p:cNvSpPr>
          <p:nvPr/>
        </p:nvSpPr>
        <p:spPr>
          <a:xfrm>
            <a:off x="6292850" y="1807377"/>
            <a:ext cx="2602999" cy="3001823"/>
          </a:xfrm>
          <a:prstGeom prst="rect">
            <a:avLst/>
          </a:prstGeom>
        </p:spPr>
        <p:txBody>
          <a:bodyPr vert="horz" lIns="0" tIns="228600" rIns="0" bIns="0" rtlCol="0">
            <a:normAutofit/>
          </a:bodyPr>
          <a:lstStyle>
            <a:lvl1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ü"/>
            </a:pPr>
            <a:r>
              <a:rPr lang="en-US" sz="2400" dirty="0">
                <a:solidFill>
                  <a:srgbClr val="0D0D0D"/>
                </a:solidFill>
                <a:highlight>
                  <a:srgbClr val="FFFFFF"/>
                </a:highlight>
                <a:cs typeface="Arial" panose="020B0604020202020204" pitchFamily="34" charset="0"/>
              </a:rPr>
              <a:t>Result Analysis</a:t>
            </a:r>
          </a:p>
          <a:p>
            <a:pPr marL="342900" indent="-342900">
              <a:buFont typeface="Wingdings" panose="05000000000000000000" pitchFamily="2" charset="2"/>
              <a:buChar char="ü"/>
            </a:pPr>
            <a:r>
              <a:rPr lang="en-US" sz="2400" dirty="0">
                <a:solidFill>
                  <a:srgbClr val="0D0D0D"/>
                </a:solidFill>
                <a:highlight>
                  <a:srgbClr val="FFFFFF"/>
                </a:highlight>
                <a:cs typeface="Arial" panose="020B0604020202020204" pitchFamily="34" charset="0"/>
              </a:rPr>
              <a:t>Thesis Planning</a:t>
            </a:r>
          </a:p>
          <a:p>
            <a:pPr marL="342900" indent="-342900">
              <a:buFont typeface="Wingdings" panose="05000000000000000000" pitchFamily="2" charset="2"/>
              <a:buChar char="ü"/>
            </a:pPr>
            <a:r>
              <a:rPr lang="en-US" sz="2400" dirty="0">
                <a:solidFill>
                  <a:srgbClr val="0D0D0D"/>
                </a:solidFill>
                <a:highlight>
                  <a:srgbClr val="FFFFFF"/>
                </a:highlight>
                <a:cs typeface="Arial" panose="020B0604020202020204" pitchFamily="34" charset="0"/>
              </a:rPr>
              <a:t>Conclusion</a:t>
            </a:r>
          </a:p>
          <a:p>
            <a:pPr marL="342900" indent="-342900">
              <a:buFont typeface="Wingdings" panose="05000000000000000000" pitchFamily="2" charset="2"/>
              <a:buChar char="ü"/>
            </a:pPr>
            <a:r>
              <a:rPr lang="en-US" sz="2400" dirty="0">
                <a:solidFill>
                  <a:srgbClr val="0D0D0D"/>
                </a:solidFill>
                <a:highlight>
                  <a:srgbClr val="FFFFFF"/>
                </a:highlight>
                <a:cs typeface="Arial" panose="020B0604020202020204" pitchFamily="34" charset="0"/>
              </a:rPr>
              <a:t>References</a:t>
            </a:r>
          </a:p>
          <a:p>
            <a:pPr>
              <a:buFont typeface="Wingdings" panose="05000000000000000000" pitchFamily="2" charset="2"/>
              <a:buChar char="ü"/>
            </a:pPr>
            <a:endParaRPr lang="en-US" sz="1900" dirty="0"/>
          </a:p>
          <a:p>
            <a:endParaRPr lang="en-US" dirty="0"/>
          </a:p>
        </p:txBody>
      </p:sp>
    </p:spTree>
    <p:extLst>
      <p:ext uri="{BB962C8B-B14F-4D97-AF65-F5344CB8AC3E}">
        <p14:creationId xmlns:p14="http://schemas.microsoft.com/office/powerpoint/2010/main" val="1458758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7AB8A2-4295-9D30-C97E-61F27BE93642}"/>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B52B21EB-0398-5B6A-69B0-27B8CAD69EA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DC1F58AF-00AF-6FD2-05F2-30A0C0589B4B}"/>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9731575-7B91-AF0E-83C6-8C62A6C50EE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175FF29-01B6-1D12-6540-35E9F7B8B141}"/>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Date Placeholder 1">
            <a:extLst>
              <a:ext uri="{FF2B5EF4-FFF2-40B4-BE49-F238E27FC236}">
                <a16:creationId xmlns:a16="http://schemas.microsoft.com/office/drawing/2014/main" id="{7583B71F-FDD5-6BB6-D574-54822C2DD7AC}"/>
              </a:ext>
            </a:extLst>
          </p:cNvPr>
          <p:cNvSpPr>
            <a:spLocks noGrp="1"/>
          </p:cNvSpPr>
          <p:nvPr>
            <p:ph type="dt" sz="half" idx="21"/>
          </p:nvPr>
        </p:nvSpPr>
        <p:spPr>
          <a:xfrm>
            <a:off x="10154920" y="6377715"/>
            <a:ext cx="1313180" cy="177573"/>
          </a:xfrm>
        </p:spPr>
        <p:txBody>
          <a:bodyPr/>
          <a:lstStyle/>
          <a:p>
            <a:pPr algn="r"/>
            <a:fld id="{E0C17DC9-BA3E-4D1F-A4FF-8D56787DCCEF}" type="datetime1">
              <a:rPr lang="en-US" smtClean="0">
                <a:latin typeface="+mn-lt"/>
              </a:rPr>
              <a:pPr algn="r"/>
              <a:t>10/25/2024</a:t>
            </a:fld>
            <a:endParaRPr lang="en-US" dirty="0">
              <a:latin typeface="+mn-lt"/>
            </a:endParaRPr>
          </a:p>
        </p:txBody>
      </p:sp>
      <p:sp>
        <p:nvSpPr>
          <p:cNvPr id="4" name="Slide Number Placeholder 3">
            <a:extLst>
              <a:ext uri="{FF2B5EF4-FFF2-40B4-BE49-F238E27FC236}">
                <a16:creationId xmlns:a16="http://schemas.microsoft.com/office/drawing/2014/main" id="{F6075B6A-F381-D2AE-E57B-39329B483908}"/>
              </a:ext>
            </a:extLst>
          </p:cNvPr>
          <p:cNvSpPr>
            <a:spLocks noGrp="1"/>
          </p:cNvSpPr>
          <p:nvPr>
            <p:ph type="sldNum" sz="quarter" idx="22"/>
          </p:nvPr>
        </p:nvSpPr>
        <p:spPr>
          <a:xfrm>
            <a:off x="5769610" y="6361339"/>
            <a:ext cx="523240" cy="247651"/>
          </a:xfrm>
        </p:spPr>
        <p:txBody>
          <a:bodyPr/>
          <a:lstStyle/>
          <a:p>
            <a:pPr algn="ctr"/>
            <a:fld id="{294A09A9-5501-47C1-A89A-A340965A2BE2}" type="slidenum">
              <a:rPr lang="en-US" smtClean="0"/>
              <a:pPr algn="ctr"/>
              <a:t>20</a:t>
            </a:fld>
            <a:endParaRPr lang="en-US" dirty="0">
              <a:latin typeface="+mn-lt"/>
            </a:endParaRPr>
          </a:p>
        </p:txBody>
      </p:sp>
      <p:sp>
        <p:nvSpPr>
          <p:cNvPr id="6" name="Title 2">
            <a:extLst>
              <a:ext uri="{FF2B5EF4-FFF2-40B4-BE49-F238E27FC236}">
                <a16:creationId xmlns:a16="http://schemas.microsoft.com/office/drawing/2014/main" id="{F4071178-D4CF-A1BC-713F-9A68DC90AA5B}"/>
              </a:ext>
            </a:extLst>
          </p:cNvPr>
          <p:cNvSpPr txBox="1">
            <a:spLocks/>
          </p:cNvSpPr>
          <p:nvPr/>
        </p:nvSpPr>
        <p:spPr>
          <a:xfrm>
            <a:off x="609601" y="14"/>
            <a:ext cx="10972800" cy="118872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Result Analysis</a:t>
            </a:r>
          </a:p>
        </p:txBody>
      </p:sp>
      <p:sp>
        <p:nvSpPr>
          <p:cNvPr id="9" name="Rectangle 8">
            <a:extLst>
              <a:ext uri="{FF2B5EF4-FFF2-40B4-BE49-F238E27FC236}">
                <a16:creationId xmlns:a16="http://schemas.microsoft.com/office/drawing/2014/main" id="{CB238662-CC78-88BE-048E-432559A87904}"/>
              </a:ext>
            </a:extLst>
          </p:cNvPr>
          <p:cNvSpPr/>
          <p:nvPr/>
        </p:nvSpPr>
        <p:spPr>
          <a:xfrm>
            <a:off x="609601" y="1281862"/>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B22B81A-7C5F-D447-4C5C-BB37786609EA}"/>
              </a:ext>
            </a:extLst>
          </p:cNvPr>
          <p:cNvSpPr/>
          <p:nvPr/>
        </p:nvSpPr>
        <p:spPr>
          <a:xfrm>
            <a:off x="476250" y="1981200"/>
            <a:ext cx="2324100" cy="333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CA83AC4C-A14F-65D9-025B-A060F63F087A}"/>
              </a:ext>
            </a:extLst>
          </p:cNvPr>
          <p:cNvSpPr txBox="1"/>
          <p:nvPr/>
        </p:nvSpPr>
        <p:spPr>
          <a:xfrm>
            <a:off x="0" y="3794035"/>
            <a:ext cx="3191069" cy="3063951"/>
          </a:xfrm>
          <a:prstGeom prst="rect">
            <a:avLst/>
          </a:prstGeom>
          <a:solidFill>
            <a:schemeClr val="tx1"/>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BE309673-6684-6E97-6FBF-A9D19A99F392}"/>
              </a:ext>
            </a:extLst>
          </p:cNvPr>
          <p:cNvSpPr txBox="1"/>
          <p:nvPr/>
        </p:nvSpPr>
        <p:spPr>
          <a:xfrm>
            <a:off x="1706880" y="1745409"/>
            <a:ext cx="8778240" cy="461665"/>
          </a:xfrm>
          <a:prstGeom prst="rect">
            <a:avLst/>
          </a:prstGeom>
          <a:noFill/>
        </p:spPr>
        <p:txBody>
          <a:bodyPr wrap="square" rtlCol="0">
            <a:spAutoFit/>
          </a:bodyPr>
          <a:lstStyle/>
          <a:p>
            <a:pPr algn="ctr"/>
            <a:r>
              <a:rPr lang="en-US" sz="2400" b="1" dirty="0">
                <a:solidFill>
                  <a:schemeClr val="bg1"/>
                </a:solidFill>
              </a:rPr>
              <a:t>Table 5:  Quantitative Results</a:t>
            </a:r>
          </a:p>
        </p:txBody>
      </p:sp>
      <p:graphicFrame>
        <p:nvGraphicFramePr>
          <p:cNvPr id="3" name="Table 2">
            <a:extLst>
              <a:ext uri="{FF2B5EF4-FFF2-40B4-BE49-F238E27FC236}">
                <a16:creationId xmlns:a16="http://schemas.microsoft.com/office/drawing/2014/main" id="{A6A29DB1-4D75-3A66-BA7E-6A73D1DA1C55}"/>
              </a:ext>
            </a:extLst>
          </p:cNvPr>
          <p:cNvGraphicFramePr>
            <a:graphicFrameLocks noGrp="1"/>
          </p:cNvGraphicFramePr>
          <p:nvPr>
            <p:extLst>
              <p:ext uri="{D42A27DB-BD31-4B8C-83A1-F6EECF244321}">
                <p14:modId xmlns:p14="http://schemas.microsoft.com/office/powerpoint/2010/main" val="3202987185"/>
              </p:ext>
            </p:extLst>
          </p:nvPr>
        </p:nvGraphicFramePr>
        <p:xfrm>
          <a:off x="1706880" y="2314575"/>
          <a:ext cx="8778240" cy="3487040"/>
        </p:xfrm>
        <a:graphic>
          <a:graphicData uri="http://schemas.openxmlformats.org/drawingml/2006/table">
            <a:tbl>
              <a:tblPr firstRow="1" bandRow="1">
                <a:tableStyleId>{69CF1AB2-1976-4502-BF36-3FF5EA218861}</a:tableStyleId>
              </a:tblPr>
              <a:tblGrid>
                <a:gridCol w="2194560">
                  <a:extLst>
                    <a:ext uri="{9D8B030D-6E8A-4147-A177-3AD203B41FA5}">
                      <a16:colId xmlns:a16="http://schemas.microsoft.com/office/drawing/2014/main" val="3633469071"/>
                    </a:ext>
                  </a:extLst>
                </a:gridCol>
                <a:gridCol w="2194560">
                  <a:extLst>
                    <a:ext uri="{9D8B030D-6E8A-4147-A177-3AD203B41FA5}">
                      <a16:colId xmlns:a16="http://schemas.microsoft.com/office/drawing/2014/main" val="1182207129"/>
                    </a:ext>
                  </a:extLst>
                </a:gridCol>
                <a:gridCol w="2194560">
                  <a:extLst>
                    <a:ext uri="{9D8B030D-6E8A-4147-A177-3AD203B41FA5}">
                      <a16:colId xmlns:a16="http://schemas.microsoft.com/office/drawing/2014/main" val="1040671685"/>
                    </a:ext>
                  </a:extLst>
                </a:gridCol>
                <a:gridCol w="2194560">
                  <a:extLst>
                    <a:ext uri="{9D8B030D-6E8A-4147-A177-3AD203B41FA5}">
                      <a16:colId xmlns:a16="http://schemas.microsoft.com/office/drawing/2014/main" val="1094972244"/>
                    </a:ext>
                  </a:extLst>
                </a:gridCol>
              </a:tblGrid>
              <a:tr h="0">
                <a:tc>
                  <a:txBody>
                    <a:bodyPr/>
                    <a:lstStyle/>
                    <a:p>
                      <a:pPr marL="0" marR="0" algn="ctr">
                        <a:lnSpc>
                          <a:spcPct val="150000"/>
                        </a:lnSpc>
                        <a:spcBef>
                          <a:spcPts val="1200"/>
                        </a:spcBef>
                        <a:spcAft>
                          <a:spcPts val="12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Method</a:t>
                      </a:r>
                    </a:p>
                  </a:txBody>
                  <a:tcPr marL="68580" marR="68580" marT="182880" marB="182880"/>
                </a:tc>
                <a:tc>
                  <a:txBody>
                    <a:bodyPr/>
                    <a:lstStyle/>
                    <a:p>
                      <a:pPr marL="0" marR="0" algn="ctr">
                        <a:lnSpc>
                          <a:spcPct val="150000"/>
                        </a:lnSpc>
                        <a:spcBef>
                          <a:spcPts val="1200"/>
                        </a:spcBef>
                        <a:spcAft>
                          <a:spcPts val="12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ROUGE-1</a:t>
                      </a:r>
                    </a:p>
                  </a:txBody>
                  <a:tcPr marL="68580" marR="68580" marT="182880" marB="182880"/>
                </a:tc>
                <a:tc>
                  <a:txBody>
                    <a:bodyPr/>
                    <a:lstStyle/>
                    <a:p>
                      <a:pPr marL="0" marR="0" algn="ctr">
                        <a:lnSpc>
                          <a:spcPct val="150000"/>
                        </a:lnSpc>
                        <a:spcBef>
                          <a:spcPts val="1200"/>
                        </a:spcBef>
                        <a:spcAft>
                          <a:spcPts val="12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ROUGE-2</a:t>
                      </a:r>
                    </a:p>
                  </a:txBody>
                  <a:tcPr marL="68580" marR="68580" marT="182880" marB="182880"/>
                </a:tc>
                <a:tc>
                  <a:txBody>
                    <a:bodyPr/>
                    <a:lstStyle/>
                    <a:p>
                      <a:pPr marL="0" marR="0" algn="ctr">
                        <a:lnSpc>
                          <a:spcPct val="150000"/>
                        </a:lnSpc>
                        <a:spcBef>
                          <a:spcPts val="1200"/>
                        </a:spcBef>
                        <a:spcAft>
                          <a:spcPts val="12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ROUGE-L</a:t>
                      </a:r>
                    </a:p>
                  </a:txBody>
                  <a:tcPr marL="68580" marR="68580" marT="182880" marB="182880"/>
                </a:tc>
                <a:extLst>
                  <a:ext uri="{0D108BD9-81ED-4DB2-BD59-A6C34878D82A}">
                    <a16:rowId xmlns:a16="http://schemas.microsoft.com/office/drawing/2014/main" val="1396612866"/>
                  </a:ext>
                </a:extLst>
              </a:tr>
              <a:tr h="0">
                <a:tc>
                  <a:txBody>
                    <a:bodyPr/>
                    <a:lstStyle/>
                    <a:p>
                      <a:pPr marL="0" marR="0" algn="ctr">
                        <a:lnSpc>
                          <a:spcPct val="100000"/>
                        </a:lnSpc>
                        <a:spcBef>
                          <a:spcPts val="1200"/>
                        </a:spcBef>
                        <a:spcAft>
                          <a:spcPts val="12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Abstractive only</a:t>
                      </a:r>
                    </a:p>
                  </a:txBody>
                  <a:tcPr marL="68580" marR="68580" marT="182880" marB="182880"/>
                </a:tc>
                <a:tc>
                  <a:txBody>
                    <a:bodyPr/>
                    <a:lstStyle/>
                    <a:p>
                      <a:pPr marL="0" marR="0" algn="ctr">
                        <a:lnSpc>
                          <a:spcPct val="150000"/>
                        </a:lnSpc>
                        <a:spcBef>
                          <a:spcPts val="1200"/>
                        </a:spcBef>
                        <a:spcAft>
                          <a:spcPts val="12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2.04%</a:t>
                      </a:r>
                    </a:p>
                  </a:txBody>
                  <a:tcPr marL="68580" marR="68580" marT="182880" marB="182880"/>
                </a:tc>
                <a:tc>
                  <a:txBody>
                    <a:bodyPr/>
                    <a:lstStyle/>
                    <a:p>
                      <a:pPr marL="0" marR="0" algn="ctr">
                        <a:lnSpc>
                          <a:spcPct val="150000"/>
                        </a:lnSpc>
                        <a:spcBef>
                          <a:spcPts val="1200"/>
                        </a:spcBef>
                        <a:spcAft>
                          <a:spcPts val="12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0.1%</a:t>
                      </a:r>
                    </a:p>
                  </a:txBody>
                  <a:tcPr marL="68580" marR="68580" marT="182880" marB="182880"/>
                </a:tc>
                <a:tc>
                  <a:txBody>
                    <a:bodyPr/>
                    <a:lstStyle/>
                    <a:p>
                      <a:pPr marL="0" marR="0" algn="ctr">
                        <a:lnSpc>
                          <a:spcPct val="150000"/>
                        </a:lnSpc>
                        <a:spcBef>
                          <a:spcPts val="1200"/>
                        </a:spcBef>
                        <a:spcAft>
                          <a:spcPts val="12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2.04%</a:t>
                      </a:r>
                    </a:p>
                  </a:txBody>
                  <a:tcPr marL="68580" marR="68580" marT="182880" marB="182880"/>
                </a:tc>
                <a:extLst>
                  <a:ext uri="{0D108BD9-81ED-4DB2-BD59-A6C34878D82A}">
                    <a16:rowId xmlns:a16="http://schemas.microsoft.com/office/drawing/2014/main" val="2178279035"/>
                  </a:ext>
                </a:extLst>
              </a:tr>
              <a:tr h="0">
                <a:tc>
                  <a:txBody>
                    <a:bodyPr/>
                    <a:lstStyle/>
                    <a:p>
                      <a:pPr marL="0" marR="0" algn="ctr">
                        <a:lnSpc>
                          <a:spcPct val="100000"/>
                        </a:lnSpc>
                        <a:spcBef>
                          <a:spcPts val="1200"/>
                        </a:spcBef>
                        <a:spcAft>
                          <a:spcPts val="12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Extractive after Abstractive</a:t>
                      </a:r>
                    </a:p>
                  </a:txBody>
                  <a:tcPr marL="68580" marR="68580" marT="182880" marB="182880"/>
                </a:tc>
                <a:tc>
                  <a:txBody>
                    <a:bodyPr/>
                    <a:lstStyle/>
                    <a:p>
                      <a:pPr marL="0" marR="0" algn="ctr">
                        <a:lnSpc>
                          <a:spcPct val="150000"/>
                        </a:lnSpc>
                        <a:spcBef>
                          <a:spcPts val="1200"/>
                        </a:spcBef>
                        <a:spcAft>
                          <a:spcPts val="12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182880" marB="182880"/>
                </a:tc>
                <a:tc>
                  <a:txBody>
                    <a:bodyPr/>
                    <a:lstStyle/>
                    <a:p>
                      <a:pPr marL="0" marR="0" algn="ctr">
                        <a:lnSpc>
                          <a:spcPct val="150000"/>
                        </a:lnSpc>
                        <a:spcBef>
                          <a:spcPts val="1200"/>
                        </a:spcBef>
                        <a:spcAft>
                          <a:spcPts val="12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1.1%</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182880" marB="182880"/>
                </a:tc>
                <a:tc>
                  <a:txBody>
                    <a:bodyPr/>
                    <a:lstStyle/>
                    <a:p>
                      <a:pPr marL="0" marR="0" algn="ctr">
                        <a:lnSpc>
                          <a:spcPct val="150000"/>
                        </a:lnSpc>
                        <a:spcBef>
                          <a:spcPts val="1200"/>
                        </a:spcBef>
                        <a:spcAft>
                          <a:spcPts val="12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182880" marB="182880"/>
                </a:tc>
                <a:extLst>
                  <a:ext uri="{0D108BD9-81ED-4DB2-BD59-A6C34878D82A}">
                    <a16:rowId xmlns:a16="http://schemas.microsoft.com/office/drawing/2014/main" val="1150689187"/>
                  </a:ext>
                </a:extLst>
              </a:tr>
              <a:tr h="0">
                <a:tc>
                  <a:txBody>
                    <a:bodyPr/>
                    <a:lstStyle/>
                    <a:p>
                      <a:pPr marL="0" marR="0" algn="ctr">
                        <a:lnSpc>
                          <a:spcPct val="100000"/>
                        </a:lnSpc>
                        <a:spcBef>
                          <a:spcPts val="1200"/>
                        </a:spcBef>
                        <a:spcAft>
                          <a:spcPts val="12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Abstractive after Extractive</a:t>
                      </a:r>
                    </a:p>
                  </a:txBody>
                  <a:tcPr marL="68580" marR="68580" marT="182880" marB="182880"/>
                </a:tc>
                <a:tc>
                  <a:txBody>
                    <a:bodyPr/>
                    <a:lstStyle/>
                    <a:p>
                      <a:pPr marL="0" marR="0" algn="ctr">
                        <a:lnSpc>
                          <a:spcPct val="150000"/>
                        </a:lnSpc>
                        <a:spcBef>
                          <a:spcPts val="1200"/>
                        </a:spcBef>
                        <a:spcAft>
                          <a:spcPts val="12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3.01%</a:t>
                      </a:r>
                    </a:p>
                  </a:txBody>
                  <a:tcPr marL="68580" marR="68580" marT="182880" marB="182880"/>
                </a:tc>
                <a:tc>
                  <a:txBody>
                    <a:bodyPr/>
                    <a:lstStyle/>
                    <a:p>
                      <a:pPr marL="0" marR="0" algn="ctr">
                        <a:lnSpc>
                          <a:spcPct val="150000"/>
                        </a:lnSpc>
                        <a:spcBef>
                          <a:spcPts val="1200"/>
                        </a:spcBef>
                        <a:spcAft>
                          <a:spcPts val="1200"/>
                        </a:spcAft>
                      </a:pPr>
                      <a:r>
                        <a:rPr lang="en-US" sz="2000">
                          <a:effectLst/>
                          <a:latin typeface="Times New Roman" panose="02020603050405020304" pitchFamily="18" charset="0"/>
                          <a:ea typeface="Calibri" panose="020F0502020204030204" pitchFamily="34" charset="0"/>
                          <a:cs typeface="Times New Roman" panose="02020603050405020304" pitchFamily="18" charset="0"/>
                        </a:rPr>
                        <a:t>0.2%</a:t>
                      </a:r>
                    </a:p>
                  </a:txBody>
                  <a:tcPr marL="68580" marR="68580" marT="182880" marB="182880"/>
                </a:tc>
                <a:tc>
                  <a:txBody>
                    <a:bodyPr/>
                    <a:lstStyle/>
                    <a:p>
                      <a:pPr marL="0" marR="0" algn="ctr">
                        <a:lnSpc>
                          <a:spcPct val="150000"/>
                        </a:lnSpc>
                        <a:spcBef>
                          <a:spcPts val="1200"/>
                        </a:spcBef>
                        <a:spcAft>
                          <a:spcPts val="12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3.01%</a:t>
                      </a:r>
                    </a:p>
                  </a:txBody>
                  <a:tcPr marL="68580" marR="68580" marT="182880" marB="182880"/>
                </a:tc>
                <a:extLst>
                  <a:ext uri="{0D108BD9-81ED-4DB2-BD59-A6C34878D82A}">
                    <a16:rowId xmlns:a16="http://schemas.microsoft.com/office/drawing/2014/main" val="3294173088"/>
                  </a:ext>
                </a:extLst>
              </a:tr>
            </a:tbl>
          </a:graphicData>
        </a:graphic>
      </p:graphicFrame>
    </p:spTree>
    <p:extLst>
      <p:ext uri="{BB962C8B-B14F-4D97-AF65-F5344CB8AC3E}">
        <p14:creationId xmlns:p14="http://schemas.microsoft.com/office/powerpoint/2010/main" val="1189093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26D24-133D-3234-B727-2F10FA2BAE6C}"/>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4D051894-EEA4-5855-81B2-A0B2A13E5869}"/>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6E564E61-F7E8-78A6-25D3-F4394318B89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F5C417B-0C3C-DEED-1057-12E21237CEF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D4901309-5D1C-199E-CEC9-E8B6D3619C8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Date Placeholder 1">
            <a:extLst>
              <a:ext uri="{FF2B5EF4-FFF2-40B4-BE49-F238E27FC236}">
                <a16:creationId xmlns:a16="http://schemas.microsoft.com/office/drawing/2014/main" id="{941D3911-83C0-7F0B-AFCF-EB5AA3C5542B}"/>
              </a:ext>
            </a:extLst>
          </p:cNvPr>
          <p:cNvSpPr>
            <a:spLocks noGrp="1"/>
          </p:cNvSpPr>
          <p:nvPr>
            <p:ph type="dt" sz="half" idx="21"/>
          </p:nvPr>
        </p:nvSpPr>
        <p:spPr>
          <a:xfrm>
            <a:off x="10154920" y="6377715"/>
            <a:ext cx="1313180" cy="177573"/>
          </a:xfrm>
        </p:spPr>
        <p:txBody>
          <a:bodyPr/>
          <a:lstStyle/>
          <a:p>
            <a:pPr algn="r"/>
            <a:fld id="{E0C17DC9-BA3E-4D1F-A4FF-8D56787DCCEF}" type="datetime1">
              <a:rPr lang="en-US" smtClean="0">
                <a:latin typeface="+mn-lt"/>
              </a:rPr>
              <a:pPr algn="r"/>
              <a:t>10/26/2024</a:t>
            </a:fld>
            <a:endParaRPr lang="en-US" dirty="0">
              <a:latin typeface="+mn-lt"/>
            </a:endParaRPr>
          </a:p>
        </p:txBody>
      </p:sp>
      <p:sp>
        <p:nvSpPr>
          <p:cNvPr id="4" name="Slide Number Placeholder 3">
            <a:extLst>
              <a:ext uri="{FF2B5EF4-FFF2-40B4-BE49-F238E27FC236}">
                <a16:creationId xmlns:a16="http://schemas.microsoft.com/office/drawing/2014/main" id="{D71467E5-4B5A-7FC9-B205-7EA45EB95ED7}"/>
              </a:ext>
            </a:extLst>
          </p:cNvPr>
          <p:cNvSpPr>
            <a:spLocks noGrp="1"/>
          </p:cNvSpPr>
          <p:nvPr>
            <p:ph type="sldNum" sz="quarter" idx="22"/>
          </p:nvPr>
        </p:nvSpPr>
        <p:spPr>
          <a:xfrm>
            <a:off x="5769610" y="6361339"/>
            <a:ext cx="523240" cy="247651"/>
          </a:xfrm>
        </p:spPr>
        <p:txBody>
          <a:bodyPr/>
          <a:lstStyle/>
          <a:p>
            <a:pPr algn="ctr"/>
            <a:fld id="{294A09A9-5501-47C1-A89A-A340965A2BE2}" type="slidenum">
              <a:rPr lang="en-US" smtClean="0"/>
              <a:pPr algn="ctr"/>
              <a:t>21</a:t>
            </a:fld>
            <a:endParaRPr lang="en-US" dirty="0">
              <a:latin typeface="+mn-lt"/>
            </a:endParaRPr>
          </a:p>
        </p:txBody>
      </p:sp>
      <p:sp>
        <p:nvSpPr>
          <p:cNvPr id="6" name="Title 2">
            <a:extLst>
              <a:ext uri="{FF2B5EF4-FFF2-40B4-BE49-F238E27FC236}">
                <a16:creationId xmlns:a16="http://schemas.microsoft.com/office/drawing/2014/main" id="{2AC7157C-5CB1-F8B0-6133-9515F69D1F09}"/>
              </a:ext>
            </a:extLst>
          </p:cNvPr>
          <p:cNvSpPr txBox="1">
            <a:spLocks/>
          </p:cNvSpPr>
          <p:nvPr/>
        </p:nvSpPr>
        <p:spPr>
          <a:xfrm>
            <a:off x="609601" y="14"/>
            <a:ext cx="10972800" cy="118872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Result Analysis (Cont.)</a:t>
            </a:r>
          </a:p>
        </p:txBody>
      </p:sp>
      <p:sp>
        <p:nvSpPr>
          <p:cNvPr id="9" name="Rectangle 8">
            <a:extLst>
              <a:ext uri="{FF2B5EF4-FFF2-40B4-BE49-F238E27FC236}">
                <a16:creationId xmlns:a16="http://schemas.microsoft.com/office/drawing/2014/main" id="{D6E7D81B-0998-0440-1DA3-11C2D99921C5}"/>
              </a:ext>
            </a:extLst>
          </p:cNvPr>
          <p:cNvSpPr/>
          <p:nvPr/>
        </p:nvSpPr>
        <p:spPr>
          <a:xfrm>
            <a:off x="609601" y="1281862"/>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5FAB2B3-F4DE-7ECC-AAAA-184123ADEEFF}"/>
              </a:ext>
            </a:extLst>
          </p:cNvPr>
          <p:cNvSpPr/>
          <p:nvPr/>
        </p:nvSpPr>
        <p:spPr>
          <a:xfrm>
            <a:off x="476250" y="1981200"/>
            <a:ext cx="2324100" cy="333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1429A191-597D-B66D-5EF4-0C0666A0DE94}"/>
              </a:ext>
            </a:extLst>
          </p:cNvPr>
          <p:cNvSpPr txBox="1"/>
          <p:nvPr/>
        </p:nvSpPr>
        <p:spPr>
          <a:xfrm>
            <a:off x="0" y="3794035"/>
            <a:ext cx="3191069" cy="3063951"/>
          </a:xfrm>
          <a:prstGeom prst="rect">
            <a:avLst/>
          </a:prstGeom>
          <a:solidFill>
            <a:schemeClr val="tx1"/>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7E040652-5497-44B6-B46D-071C51E7016A}"/>
              </a:ext>
            </a:extLst>
          </p:cNvPr>
          <p:cNvSpPr txBox="1"/>
          <p:nvPr/>
        </p:nvSpPr>
        <p:spPr>
          <a:xfrm>
            <a:off x="-64770" y="1371790"/>
            <a:ext cx="12192000" cy="461665"/>
          </a:xfrm>
          <a:prstGeom prst="rect">
            <a:avLst/>
          </a:prstGeom>
          <a:noFill/>
        </p:spPr>
        <p:txBody>
          <a:bodyPr wrap="square" rtlCol="0">
            <a:spAutoFit/>
          </a:bodyPr>
          <a:lstStyle/>
          <a:p>
            <a:pPr algn="ctr"/>
            <a:r>
              <a:rPr lang="en-US" sz="2400" b="1" dirty="0">
                <a:solidFill>
                  <a:schemeClr val="bg1"/>
                </a:solidFill>
              </a:rPr>
              <a:t>Table 6:  Qualitative Result </a:t>
            </a:r>
          </a:p>
        </p:txBody>
      </p:sp>
      <p:graphicFrame>
        <p:nvGraphicFramePr>
          <p:cNvPr id="5" name="Table 4">
            <a:extLst>
              <a:ext uri="{FF2B5EF4-FFF2-40B4-BE49-F238E27FC236}">
                <a16:creationId xmlns:a16="http://schemas.microsoft.com/office/drawing/2014/main" id="{A4D34315-DF29-D460-7417-FB913BB8AD1A}"/>
              </a:ext>
            </a:extLst>
          </p:cNvPr>
          <p:cNvGraphicFramePr>
            <a:graphicFrameLocks noGrp="1"/>
          </p:cNvGraphicFramePr>
          <p:nvPr>
            <p:extLst>
              <p:ext uri="{D42A27DB-BD31-4B8C-83A1-F6EECF244321}">
                <p14:modId xmlns:p14="http://schemas.microsoft.com/office/powerpoint/2010/main" val="2943158256"/>
              </p:ext>
            </p:extLst>
          </p:nvPr>
        </p:nvGraphicFramePr>
        <p:xfrm>
          <a:off x="609600" y="1833455"/>
          <a:ext cx="11106149" cy="4480560"/>
        </p:xfrm>
        <a:graphic>
          <a:graphicData uri="http://schemas.openxmlformats.org/drawingml/2006/table">
            <a:tbl>
              <a:tblPr firstRow="1" bandRow="1">
                <a:tableStyleId>{69CF1AB2-1976-4502-BF36-3FF5EA218861}</a:tableStyleId>
              </a:tblPr>
              <a:tblGrid>
                <a:gridCol w="2077616">
                  <a:extLst>
                    <a:ext uri="{9D8B030D-6E8A-4147-A177-3AD203B41FA5}">
                      <a16:colId xmlns:a16="http://schemas.microsoft.com/office/drawing/2014/main" val="2937485447"/>
                    </a:ext>
                  </a:extLst>
                </a:gridCol>
                <a:gridCol w="9028533">
                  <a:extLst>
                    <a:ext uri="{9D8B030D-6E8A-4147-A177-3AD203B41FA5}">
                      <a16:colId xmlns:a16="http://schemas.microsoft.com/office/drawing/2014/main" val="927806883"/>
                    </a:ext>
                  </a:extLst>
                </a:gridCol>
              </a:tblGrid>
              <a:tr h="1666089">
                <a:tc>
                  <a:txBody>
                    <a:bodyPr/>
                    <a:lstStyle/>
                    <a:p>
                      <a:r>
                        <a:rPr lang="en-US" b="0" dirty="0"/>
                        <a:t>Expected Summary</a:t>
                      </a:r>
                    </a:p>
                  </a:txBody>
                  <a:tcPr/>
                </a:tc>
                <a:tc>
                  <a:txBody>
                    <a:bodyPr/>
                    <a:lstStyle/>
                    <a:p>
                      <a:r>
                        <a:rPr lang="as-IN" b="0" dirty="0">
                          <a:solidFill>
                            <a:schemeClr val="bg1"/>
                          </a:solidFill>
                          <a:effectLst/>
                        </a:rPr>
                        <a:t>বাংলাপিডিয়া বাংলাদেশের জাতীয় জ্ঞানকোষ, যা ১৪৫০ জন পণ্ডিতের সৃজনশীল কাজের মাধ্যমে প্রাচীন থেকে বর্তমান পর্যন্ত বাংলাদেশের গুরুত্বপূর্ণ বিষয়সমূহ অন্তর্ভুক্ত করেছে। এটি শিক্ষক, শিক্ষার্থী, গবেষক ও সাধারণ পাঠকদের জন্য অপরিহার্য একটি উৎস, যা জাতীয় ও আন্তর্জাতিকভাবে প্রশংসিত হয়েছে। বর্তমানে দ্বিতীয় সংস্করণটি (২০১২) প্রথম সংস্করণ (২০০৩)-এর একটি পরিবর্ধিত ও হালনাগাদ রূপ হিসেবে প্রকাশিত হয়েছে। অনলাইন সংস্করণে কোন ভুল বা অসংগতি থাকলে তা সংশোধনের জন্য অবহিত করার অনুরোধ করা হয়েছে।</a:t>
                      </a:r>
                      <a:endParaRPr lang="as-IN" b="0" dirty="0">
                        <a:solidFill>
                          <a:schemeClr val="bg1"/>
                        </a:solidFill>
                        <a:effectLst/>
                        <a:latin typeface="Courier New" panose="02070309020205020404" pitchFamily="49" charset="0"/>
                      </a:endParaRPr>
                    </a:p>
                  </a:txBody>
                  <a:tcPr/>
                </a:tc>
                <a:extLst>
                  <a:ext uri="{0D108BD9-81ED-4DB2-BD59-A6C34878D82A}">
                    <a16:rowId xmlns:a16="http://schemas.microsoft.com/office/drawing/2014/main" val="259129140"/>
                  </a:ext>
                </a:extLst>
              </a:tr>
              <a:tr h="876889">
                <a:tc>
                  <a:txBody>
                    <a:bodyPr/>
                    <a:lstStyle/>
                    <a:p>
                      <a:r>
                        <a:rPr lang="en-US" dirty="0"/>
                        <a:t>Abstractive Only</a:t>
                      </a:r>
                    </a:p>
                  </a:txBody>
                  <a:tcPr/>
                </a:tc>
                <a:tc>
                  <a:txBody>
                    <a:bodyPr/>
                    <a:lstStyle/>
                    <a:p>
                      <a:r>
                        <a:rPr lang="en-US" dirty="0"/>
                        <a:t>The current version (2012) is the national encyclopedia of Bangladesh. </a:t>
                      </a:r>
                      <a:r>
                        <a:rPr lang="as-IN" dirty="0"/>
                        <a:t>এটি বাংলাদেশের জাতীয় জ্ঞানকোষ বাংলাপিডিয়া - বাংলাদেশের একটি জাতীয়জ্ঞানকোষ। (২০০৩) (২০১২) (২০১১) - আমাদের সাথে থাকুন। </a:t>
                      </a:r>
                      <a:r>
                        <a:rPr lang="en-US" dirty="0"/>
                        <a:t>Stay tuned. (</a:t>
                      </a:r>
                      <a:r>
                        <a:rPr lang="as-IN" dirty="0"/>
                        <a:t>হালকা) করা হয়েছে।</a:t>
                      </a:r>
                      <a:endParaRPr lang="en-US" dirty="0"/>
                    </a:p>
                  </a:txBody>
                  <a:tcPr/>
                </a:tc>
                <a:extLst>
                  <a:ext uri="{0D108BD9-81ED-4DB2-BD59-A6C34878D82A}">
                    <a16:rowId xmlns:a16="http://schemas.microsoft.com/office/drawing/2014/main" val="3259718777"/>
                  </a:ext>
                </a:extLst>
              </a:tr>
              <a:tr h="613822">
                <a:tc>
                  <a:txBody>
                    <a:bodyPr/>
                    <a:lstStyle/>
                    <a:p>
                      <a:r>
                        <a:rPr lang="en-US" b="1" dirty="0"/>
                        <a:t>Extractive after Abstractive</a:t>
                      </a:r>
                    </a:p>
                  </a:txBody>
                  <a:tcPr/>
                </a:tc>
                <a:tc>
                  <a:txBody>
                    <a:bodyPr/>
                    <a:lstStyle/>
                    <a:p>
                      <a:r>
                        <a:rPr lang="en-US" dirty="0"/>
                        <a:t>The current version (2012) is the national encyclopedia of Bangladesh. </a:t>
                      </a:r>
                      <a:r>
                        <a:rPr lang="as-IN" dirty="0"/>
                        <a:t>এটি বাংলাদেশের জাতীয় জ্ঞানকোষ বাংলাপিডিয়া - বাংলাদেশের একটি জাতীয়জ্ঞানকোষ।</a:t>
                      </a:r>
                      <a:endParaRPr lang="en-US" dirty="0"/>
                    </a:p>
                  </a:txBody>
                  <a:tcPr/>
                </a:tc>
                <a:extLst>
                  <a:ext uri="{0D108BD9-81ED-4DB2-BD59-A6C34878D82A}">
                    <a16:rowId xmlns:a16="http://schemas.microsoft.com/office/drawing/2014/main" val="1108870643"/>
                  </a:ext>
                </a:extLst>
              </a:tr>
              <a:tr h="11399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rPr>
                        <a:t>Abstractive after Extractive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as-IN" dirty="0"/>
                        <a:t>বাংলাপিডিয়া - বাংলাদেশের জাতীয় জ্ঞানকোষ। </a:t>
                      </a:r>
                      <a:r>
                        <a:rPr lang="en-US" dirty="0"/>
                        <a:t>Please inform us of any errors or irregularities in the online </a:t>
                      </a:r>
                      <a:r>
                        <a:rPr lang="en-US" dirty="0" err="1"/>
                        <a:t>Banglapedia</a:t>
                      </a:r>
                      <a:r>
                        <a:rPr lang="en-US" dirty="0"/>
                        <a:t> - Bangladesh National Encyclopedia of Bangladesh, Bangladesh.- Bangladesh </a:t>
                      </a:r>
                      <a:r>
                        <a:rPr lang="as-IN" dirty="0"/>
                        <a:t>অনলাইনু অনলাইনীী </a:t>
                      </a:r>
                      <a:r>
                        <a:rPr lang="en-US" dirty="0" err="1"/>
                        <a:t>BanglaPedia</a:t>
                      </a:r>
                      <a:r>
                        <a:rPr lang="en-US" dirty="0"/>
                        <a:t> - The Bangladesh national </a:t>
                      </a:r>
                      <a:r>
                        <a:rPr lang="en-US" dirty="0" err="1"/>
                        <a:t>encyclopaedia</a:t>
                      </a:r>
                      <a:r>
                        <a:rPr lang="en-US" dirty="0"/>
                        <a:t> Please let us know.</a:t>
                      </a:r>
                    </a:p>
                  </a:txBody>
                  <a:tcPr/>
                </a:tc>
                <a:extLst>
                  <a:ext uri="{0D108BD9-81ED-4DB2-BD59-A6C34878D82A}">
                    <a16:rowId xmlns:a16="http://schemas.microsoft.com/office/drawing/2014/main" val="2806896951"/>
                  </a:ext>
                </a:extLst>
              </a:tr>
            </a:tbl>
          </a:graphicData>
        </a:graphic>
      </p:graphicFrame>
    </p:spTree>
    <p:extLst>
      <p:ext uri="{BB962C8B-B14F-4D97-AF65-F5344CB8AC3E}">
        <p14:creationId xmlns:p14="http://schemas.microsoft.com/office/powerpoint/2010/main" val="3244204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0D505-C993-50F3-8AEC-2C24B0913D1B}"/>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DE428F7B-2E33-7D89-B175-1651E3A3631B}"/>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99E61B0C-41DB-66CA-0B37-C13657D60F6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C7C0AFF9-9874-A37A-0598-F630CAD64118}"/>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E84D2E28-6612-7BED-71F9-4BCD72BFECF1}"/>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Date Placeholder 1">
            <a:extLst>
              <a:ext uri="{FF2B5EF4-FFF2-40B4-BE49-F238E27FC236}">
                <a16:creationId xmlns:a16="http://schemas.microsoft.com/office/drawing/2014/main" id="{BC52FC19-307F-5F2A-7189-23ACFA766F97}"/>
              </a:ext>
            </a:extLst>
          </p:cNvPr>
          <p:cNvSpPr>
            <a:spLocks noGrp="1"/>
          </p:cNvSpPr>
          <p:nvPr>
            <p:ph type="dt" sz="half" idx="21"/>
          </p:nvPr>
        </p:nvSpPr>
        <p:spPr>
          <a:xfrm>
            <a:off x="10154920" y="6377715"/>
            <a:ext cx="1313180" cy="177573"/>
          </a:xfrm>
        </p:spPr>
        <p:txBody>
          <a:bodyPr/>
          <a:lstStyle/>
          <a:p>
            <a:pPr algn="r"/>
            <a:fld id="{E0C17DC9-BA3E-4D1F-A4FF-8D56787DCCEF}" type="datetime1">
              <a:rPr lang="en-US" smtClean="0">
                <a:latin typeface="+mn-lt"/>
              </a:rPr>
              <a:pPr algn="r"/>
              <a:t>10/25/2024</a:t>
            </a:fld>
            <a:endParaRPr lang="en-US" dirty="0">
              <a:latin typeface="+mn-lt"/>
            </a:endParaRPr>
          </a:p>
        </p:txBody>
      </p:sp>
      <p:sp>
        <p:nvSpPr>
          <p:cNvPr id="4" name="Slide Number Placeholder 3">
            <a:extLst>
              <a:ext uri="{FF2B5EF4-FFF2-40B4-BE49-F238E27FC236}">
                <a16:creationId xmlns:a16="http://schemas.microsoft.com/office/drawing/2014/main" id="{598ABFE3-FA08-4AF9-8FD8-20DCC68A30D5}"/>
              </a:ext>
            </a:extLst>
          </p:cNvPr>
          <p:cNvSpPr>
            <a:spLocks noGrp="1"/>
          </p:cNvSpPr>
          <p:nvPr>
            <p:ph type="sldNum" sz="quarter" idx="22"/>
          </p:nvPr>
        </p:nvSpPr>
        <p:spPr>
          <a:xfrm>
            <a:off x="5769610" y="6361339"/>
            <a:ext cx="523240" cy="247651"/>
          </a:xfrm>
        </p:spPr>
        <p:txBody>
          <a:bodyPr/>
          <a:lstStyle/>
          <a:p>
            <a:pPr algn="ctr"/>
            <a:fld id="{294A09A9-5501-47C1-A89A-A340965A2BE2}" type="slidenum">
              <a:rPr lang="en-US" smtClean="0"/>
              <a:pPr algn="ctr"/>
              <a:t>22</a:t>
            </a:fld>
            <a:endParaRPr lang="en-US" dirty="0">
              <a:latin typeface="+mn-lt"/>
            </a:endParaRPr>
          </a:p>
        </p:txBody>
      </p:sp>
      <p:sp>
        <p:nvSpPr>
          <p:cNvPr id="6" name="Title 2">
            <a:extLst>
              <a:ext uri="{FF2B5EF4-FFF2-40B4-BE49-F238E27FC236}">
                <a16:creationId xmlns:a16="http://schemas.microsoft.com/office/drawing/2014/main" id="{7A4C8DB7-3E74-EAD2-7B02-5D6C08863205}"/>
              </a:ext>
            </a:extLst>
          </p:cNvPr>
          <p:cNvSpPr txBox="1">
            <a:spLocks/>
          </p:cNvSpPr>
          <p:nvPr/>
        </p:nvSpPr>
        <p:spPr>
          <a:xfrm>
            <a:off x="609601" y="14"/>
            <a:ext cx="10972800" cy="118872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Thesis Planning</a:t>
            </a:r>
          </a:p>
        </p:txBody>
      </p:sp>
      <p:sp>
        <p:nvSpPr>
          <p:cNvPr id="9" name="Rectangle 8">
            <a:extLst>
              <a:ext uri="{FF2B5EF4-FFF2-40B4-BE49-F238E27FC236}">
                <a16:creationId xmlns:a16="http://schemas.microsoft.com/office/drawing/2014/main" id="{9AF85D3A-05DA-6A9F-2668-39E98417CC0D}"/>
              </a:ext>
            </a:extLst>
          </p:cNvPr>
          <p:cNvSpPr/>
          <p:nvPr/>
        </p:nvSpPr>
        <p:spPr>
          <a:xfrm>
            <a:off x="609601" y="1281862"/>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0CEEA87-1573-A2F3-502B-D5A5379C67C4}"/>
              </a:ext>
            </a:extLst>
          </p:cNvPr>
          <p:cNvSpPr/>
          <p:nvPr/>
        </p:nvSpPr>
        <p:spPr>
          <a:xfrm>
            <a:off x="476250" y="1981200"/>
            <a:ext cx="2324100" cy="333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DEE20340-7589-CF51-2204-617C08C3F455}"/>
              </a:ext>
            </a:extLst>
          </p:cNvPr>
          <p:cNvSpPr txBox="1"/>
          <p:nvPr/>
        </p:nvSpPr>
        <p:spPr>
          <a:xfrm>
            <a:off x="0" y="3794035"/>
            <a:ext cx="3191069" cy="3063951"/>
          </a:xfrm>
          <a:prstGeom prst="rect">
            <a:avLst/>
          </a:prstGeom>
          <a:solidFill>
            <a:schemeClr val="tx1"/>
          </a:solidFill>
        </p:spPr>
        <p:txBody>
          <a:bodyPr wrap="square" rtlCol="0">
            <a:spAutoFit/>
          </a:bodyPr>
          <a:lstStyle/>
          <a:p>
            <a:endParaRPr lang="en-US" dirty="0"/>
          </a:p>
        </p:txBody>
      </p:sp>
      <p:pic>
        <p:nvPicPr>
          <p:cNvPr id="10" name="Graphic 9">
            <a:extLst>
              <a:ext uri="{FF2B5EF4-FFF2-40B4-BE49-F238E27FC236}">
                <a16:creationId xmlns:a16="http://schemas.microsoft.com/office/drawing/2014/main" id="{54E68535-0BE3-FAEC-A10B-8AEF844082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1" y="1704974"/>
            <a:ext cx="10858499" cy="3871163"/>
          </a:xfrm>
          <a:prstGeom prst="rect">
            <a:avLst/>
          </a:prstGeom>
        </p:spPr>
      </p:pic>
      <p:sp>
        <p:nvSpPr>
          <p:cNvPr id="13" name="TextBox 12">
            <a:extLst>
              <a:ext uri="{FF2B5EF4-FFF2-40B4-BE49-F238E27FC236}">
                <a16:creationId xmlns:a16="http://schemas.microsoft.com/office/drawing/2014/main" id="{78660A49-779C-6B9F-3900-C2B0ACBD2618}"/>
              </a:ext>
            </a:extLst>
          </p:cNvPr>
          <p:cNvSpPr txBox="1"/>
          <p:nvPr/>
        </p:nvSpPr>
        <p:spPr>
          <a:xfrm>
            <a:off x="609601" y="5614795"/>
            <a:ext cx="10792407" cy="400110"/>
          </a:xfrm>
          <a:prstGeom prst="rect">
            <a:avLst/>
          </a:prstGeom>
          <a:noFill/>
        </p:spPr>
        <p:txBody>
          <a:bodyPr wrap="square" rtlCol="0">
            <a:spAutoFit/>
          </a:bodyPr>
          <a:lstStyle/>
          <a:p>
            <a:pPr algn="ctr"/>
            <a:r>
              <a:rPr lang="en-US" sz="2000" dirty="0">
                <a:solidFill>
                  <a:schemeClr val="bg1"/>
                </a:solidFill>
              </a:rPr>
              <a:t>Figure 9: Thesis Progress in 4-1</a:t>
            </a:r>
          </a:p>
        </p:txBody>
      </p:sp>
    </p:spTree>
    <p:extLst>
      <p:ext uri="{BB962C8B-B14F-4D97-AF65-F5344CB8AC3E}">
        <p14:creationId xmlns:p14="http://schemas.microsoft.com/office/powerpoint/2010/main" val="2628099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25DDF-0B81-CB57-0F4A-322DACD3DA27}"/>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17F038D8-EC54-6DE3-61A8-8B0E825389FC}"/>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15280128-61E2-91CC-3F54-509752552A7B}"/>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FAAED78C-4E11-8180-8460-F65342CAE0C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83166624-815D-7BD1-3DFC-5CF79D30D05C}"/>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Date Placeholder 1">
            <a:extLst>
              <a:ext uri="{FF2B5EF4-FFF2-40B4-BE49-F238E27FC236}">
                <a16:creationId xmlns:a16="http://schemas.microsoft.com/office/drawing/2014/main" id="{81F0EBC7-148D-1BC1-4CD8-586503775C09}"/>
              </a:ext>
            </a:extLst>
          </p:cNvPr>
          <p:cNvSpPr>
            <a:spLocks noGrp="1"/>
          </p:cNvSpPr>
          <p:nvPr>
            <p:ph type="dt" sz="half" idx="21"/>
          </p:nvPr>
        </p:nvSpPr>
        <p:spPr>
          <a:xfrm>
            <a:off x="10154920" y="6377715"/>
            <a:ext cx="1313180" cy="177573"/>
          </a:xfrm>
        </p:spPr>
        <p:txBody>
          <a:bodyPr/>
          <a:lstStyle/>
          <a:p>
            <a:pPr algn="r"/>
            <a:fld id="{E0C17DC9-BA3E-4D1F-A4FF-8D56787DCCEF}" type="datetime1">
              <a:rPr lang="en-US" smtClean="0">
                <a:latin typeface="+mn-lt"/>
              </a:rPr>
              <a:pPr algn="r"/>
              <a:t>10/25/2024</a:t>
            </a:fld>
            <a:endParaRPr lang="en-US" dirty="0">
              <a:latin typeface="+mn-lt"/>
            </a:endParaRPr>
          </a:p>
        </p:txBody>
      </p:sp>
      <p:sp>
        <p:nvSpPr>
          <p:cNvPr id="4" name="Slide Number Placeholder 3">
            <a:extLst>
              <a:ext uri="{FF2B5EF4-FFF2-40B4-BE49-F238E27FC236}">
                <a16:creationId xmlns:a16="http://schemas.microsoft.com/office/drawing/2014/main" id="{EC934F74-68D1-94A2-0535-D6CF96374FA6}"/>
              </a:ext>
            </a:extLst>
          </p:cNvPr>
          <p:cNvSpPr>
            <a:spLocks noGrp="1"/>
          </p:cNvSpPr>
          <p:nvPr>
            <p:ph type="sldNum" sz="quarter" idx="22"/>
          </p:nvPr>
        </p:nvSpPr>
        <p:spPr>
          <a:xfrm>
            <a:off x="5769610" y="6361339"/>
            <a:ext cx="523240" cy="247651"/>
          </a:xfrm>
        </p:spPr>
        <p:txBody>
          <a:bodyPr/>
          <a:lstStyle/>
          <a:p>
            <a:pPr algn="ctr"/>
            <a:fld id="{294A09A9-5501-47C1-A89A-A340965A2BE2}" type="slidenum">
              <a:rPr lang="en-US" smtClean="0"/>
              <a:pPr algn="ctr"/>
              <a:t>23</a:t>
            </a:fld>
            <a:endParaRPr lang="en-US" dirty="0">
              <a:latin typeface="+mn-lt"/>
            </a:endParaRPr>
          </a:p>
        </p:txBody>
      </p:sp>
      <p:sp>
        <p:nvSpPr>
          <p:cNvPr id="6" name="Title 2">
            <a:extLst>
              <a:ext uri="{FF2B5EF4-FFF2-40B4-BE49-F238E27FC236}">
                <a16:creationId xmlns:a16="http://schemas.microsoft.com/office/drawing/2014/main" id="{1037EAC3-8157-B9C7-B578-CB64CC2F9272}"/>
              </a:ext>
            </a:extLst>
          </p:cNvPr>
          <p:cNvSpPr txBox="1">
            <a:spLocks/>
          </p:cNvSpPr>
          <p:nvPr/>
        </p:nvSpPr>
        <p:spPr>
          <a:xfrm>
            <a:off x="609601" y="14"/>
            <a:ext cx="10972800" cy="118872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Thesis Planning (Cont.)</a:t>
            </a:r>
          </a:p>
        </p:txBody>
      </p:sp>
      <p:sp>
        <p:nvSpPr>
          <p:cNvPr id="9" name="Rectangle 8">
            <a:extLst>
              <a:ext uri="{FF2B5EF4-FFF2-40B4-BE49-F238E27FC236}">
                <a16:creationId xmlns:a16="http://schemas.microsoft.com/office/drawing/2014/main" id="{7799E245-7C21-9185-4E0A-3187103BBAE4}"/>
              </a:ext>
            </a:extLst>
          </p:cNvPr>
          <p:cNvSpPr/>
          <p:nvPr/>
        </p:nvSpPr>
        <p:spPr>
          <a:xfrm>
            <a:off x="609601" y="1281862"/>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C8A4D84-4561-A62C-168E-724B011C0031}"/>
              </a:ext>
            </a:extLst>
          </p:cNvPr>
          <p:cNvSpPr/>
          <p:nvPr/>
        </p:nvSpPr>
        <p:spPr>
          <a:xfrm>
            <a:off x="476250" y="1981200"/>
            <a:ext cx="2324100" cy="333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2B3052CE-BBE5-8B39-214D-0C352AE5D8AD}"/>
              </a:ext>
            </a:extLst>
          </p:cNvPr>
          <p:cNvSpPr txBox="1"/>
          <p:nvPr/>
        </p:nvSpPr>
        <p:spPr>
          <a:xfrm>
            <a:off x="0" y="3794035"/>
            <a:ext cx="3191069" cy="3063951"/>
          </a:xfrm>
          <a:prstGeom prst="rect">
            <a:avLst/>
          </a:prstGeom>
          <a:solidFill>
            <a:schemeClr val="tx1"/>
          </a:solidFill>
        </p:spPr>
        <p:txBody>
          <a:bodyPr wrap="square" rtlCol="0">
            <a:spAutoFit/>
          </a:bodyPr>
          <a:lstStyle/>
          <a:p>
            <a:endParaRPr lang="en-US" dirty="0"/>
          </a:p>
        </p:txBody>
      </p:sp>
      <p:pic>
        <p:nvPicPr>
          <p:cNvPr id="10" name="Graphic 9">
            <a:extLst>
              <a:ext uri="{FF2B5EF4-FFF2-40B4-BE49-F238E27FC236}">
                <a16:creationId xmlns:a16="http://schemas.microsoft.com/office/drawing/2014/main" id="{454931FF-D237-3294-292E-BA206E4C61E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609601" y="1734600"/>
            <a:ext cx="10858499" cy="3831015"/>
          </a:xfrm>
          <a:prstGeom prst="rect">
            <a:avLst/>
          </a:prstGeom>
        </p:spPr>
      </p:pic>
      <p:sp>
        <p:nvSpPr>
          <p:cNvPr id="13" name="TextBox 12">
            <a:extLst>
              <a:ext uri="{FF2B5EF4-FFF2-40B4-BE49-F238E27FC236}">
                <a16:creationId xmlns:a16="http://schemas.microsoft.com/office/drawing/2014/main" id="{EB4DAC91-49DF-45BE-5443-2ADC9CE7E885}"/>
              </a:ext>
            </a:extLst>
          </p:cNvPr>
          <p:cNvSpPr txBox="1"/>
          <p:nvPr/>
        </p:nvSpPr>
        <p:spPr>
          <a:xfrm>
            <a:off x="609601" y="5614795"/>
            <a:ext cx="10792407" cy="400110"/>
          </a:xfrm>
          <a:prstGeom prst="rect">
            <a:avLst/>
          </a:prstGeom>
          <a:noFill/>
        </p:spPr>
        <p:txBody>
          <a:bodyPr wrap="square" rtlCol="0">
            <a:spAutoFit/>
          </a:bodyPr>
          <a:lstStyle/>
          <a:p>
            <a:pPr algn="ctr"/>
            <a:r>
              <a:rPr lang="en-US" sz="2000" dirty="0">
                <a:solidFill>
                  <a:schemeClr val="bg1"/>
                </a:solidFill>
              </a:rPr>
              <a:t>Figure 10: Thesis Planning in 4-2</a:t>
            </a:r>
          </a:p>
        </p:txBody>
      </p:sp>
    </p:spTree>
    <p:extLst>
      <p:ext uri="{BB962C8B-B14F-4D97-AF65-F5344CB8AC3E}">
        <p14:creationId xmlns:p14="http://schemas.microsoft.com/office/powerpoint/2010/main" val="4099045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D58AE-B9C0-8EA2-1FA9-393986D7CD38}"/>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4A875EB2-0D08-89D0-743F-854E2BB8E764}"/>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3E5F88B6-6866-84F3-AC8B-CE5A6A439EDE}"/>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473F30E6-635A-654D-F26D-B32453BC5F7D}"/>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5AA17922-CFE9-5057-DE3A-F21E0773837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Date Placeholder 1">
            <a:extLst>
              <a:ext uri="{FF2B5EF4-FFF2-40B4-BE49-F238E27FC236}">
                <a16:creationId xmlns:a16="http://schemas.microsoft.com/office/drawing/2014/main" id="{7D189DF5-AC2F-3E0A-8EBE-6BAED5326C57}"/>
              </a:ext>
            </a:extLst>
          </p:cNvPr>
          <p:cNvSpPr>
            <a:spLocks noGrp="1"/>
          </p:cNvSpPr>
          <p:nvPr>
            <p:ph type="dt" sz="half" idx="21"/>
          </p:nvPr>
        </p:nvSpPr>
        <p:spPr>
          <a:xfrm>
            <a:off x="10154920" y="6377715"/>
            <a:ext cx="1313180" cy="177573"/>
          </a:xfrm>
        </p:spPr>
        <p:txBody>
          <a:bodyPr/>
          <a:lstStyle/>
          <a:p>
            <a:pPr algn="r"/>
            <a:fld id="{E0C17DC9-BA3E-4D1F-A4FF-8D56787DCCEF}" type="datetime1">
              <a:rPr lang="en-US" smtClean="0">
                <a:latin typeface="+mn-lt"/>
              </a:rPr>
              <a:pPr algn="r"/>
              <a:t>10/25/2024</a:t>
            </a:fld>
            <a:endParaRPr lang="en-US" dirty="0">
              <a:latin typeface="+mn-lt"/>
            </a:endParaRPr>
          </a:p>
        </p:txBody>
      </p:sp>
      <p:sp>
        <p:nvSpPr>
          <p:cNvPr id="4" name="Slide Number Placeholder 3">
            <a:extLst>
              <a:ext uri="{FF2B5EF4-FFF2-40B4-BE49-F238E27FC236}">
                <a16:creationId xmlns:a16="http://schemas.microsoft.com/office/drawing/2014/main" id="{F9B3998E-83C9-807E-EDF5-F5BC2CEF1F0A}"/>
              </a:ext>
            </a:extLst>
          </p:cNvPr>
          <p:cNvSpPr>
            <a:spLocks noGrp="1"/>
          </p:cNvSpPr>
          <p:nvPr>
            <p:ph type="sldNum" sz="quarter" idx="22"/>
          </p:nvPr>
        </p:nvSpPr>
        <p:spPr>
          <a:xfrm>
            <a:off x="5769610" y="6361339"/>
            <a:ext cx="523240" cy="247651"/>
          </a:xfrm>
        </p:spPr>
        <p:txBody>
          <a:bodyPr/>
          <a:lstStyle/>
          <a:p>
            <a:pPr algn="ctr"/>
            <a:fld id="{294A09A9-5501-47C1-A89A-A340965A2BE2}" type="slidenum">
              <a:rPr lang="en-US" smtClean="0"/>
              <a:pPr algn="ctr"/>
              <a:t>24</a:t>
            </a:fld>
            <a:endParaRPr lang="en-US" dirty="0">
              <a:latin typeface="+mn-lt"/>
            </a:endParaRPr>
          </a:p>
        </p:txBody>
      </p:sp>
      <p:sp>
        <p:nvSpPr>
          <p:cNvPr id="6" name="Title 2">
            <a:extLst>
              <a:ext uri="{FF2B5EF4-FFF2-40B4-BE49-F238E27FC236}">
                <a16:creationId xmlns:a16="http://schemas.microsoft.com/office/drawing/2014/main" id="{A961AF4D-3F1B-D258-CD0B-39D3AED2CE09}"/>
              </a:ext>
            </a:extLst>
          </p:cNvPr>
          <p:cNvSpPr txBox="1">
            <a:spLocks/>
          </p:cNvSpPr>
          <p:nvPr/>
        </p:nvSpPr>
        <p:spPr>
          <a:xfrm>
            <a:off x="609601" y="14"/>
            <a:ext cx="10972800" cy="118872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Conclusion</a:t>
            </a:r>
          </a:p>
        </p:txBody>
      </p:sp>
      <p:sp>
        <p:nvSpPr>
          <p:cNvPr id="9" name="Rectangle 8">
            <a:extLst>
              <a:ext uri="{FF2B5EF4-FFF2-40B4-BE49-F238E27FC236}">
                <a16:creationId xmlns:a16="http://schemas.microsoft.com/office/drawing/2014/main" id="{A5A2BCC5-248E-D7D0-CF5C-B8B6AA1A0F1C}"/>
              </a:ext>
            </a:extLst>
          </p:cNvPr>
          <p:cNvSpPr/>
          <p:nvPr/>
        </p:nvSpPr>
        <p:spPr>
          <a:xfrm>
            <a:off x="609601" y="1281862"/>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3161B13-8AEE-C494-7A4B-6115D626584F}"/>
              </a:ext>
            </a:extLst>
          </p:cNvPr>
          <p:cNvSpPr/>
          <p:nvPr/>
        </p:nvSpPr>
        <p:spPr>
          <a:xfrm>
            <a:off x="476250" y="1981200"/>
            <a:ext cx="2324100" cy="333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42136D5D-1AF0-393B-6094-02A394746FB7}"/>
              </a:ext>
            </a:extLst>
          </p:cNvPr>
          <p:cNvSpPr>
            <a:spLocks noGrp="1"/>
          </p:cNvSpPr>
          <p:nvPr>
            <p:ph sz="quarter" idx="13"/>
          </p:nvPr>
        </p:nvSpPr>
        <p:spPr>
          <a:xfrm>
            <a:off x="2578654" y="1603109"/>
            <a:ext cx="8746040" cy="4594046"/>
          </a:xfrm>
        </p:spPr>
        <p:txBody>
          <a:bodyPr>
            <a:normAutofit/>
          </a:bodyPr>
          <a:lstStyle/>
          <a:p>
            <a:pPr algn="just">
              <a:buFont typeface="Wingdings" panose="05000000000000000000" pitchFamily="2" charset="2"/>
              <a:buChar char="v"/>
            </a:pPr>
            <a:r>
              <a:rPr lang="en-US" dirty="0"/>
              <a:t>Developed a novel approach for summarizing video content.</a:t>
            </a:r>
          </a:p>
          <a:p>
            <a:pPr algn="just">
              <a:buFont typeface="Wingdings" panose="05000000000000000000" pitchFamily="2" charset="2"/>
              <a:buChar char="v"/>
            </a:pPr>
            <a:r>
              <a:rPr lang="en-US" dirty="0"/>
              <a:t>Applied </a:t>
            </a:r>
            <a:r>
              <a:rPr lang="en-US" dirty="0">
                <a:solidFill>
                  <a:srgbClr val="C00000"/>
                </a:solidFill>
              </a:rPr>
              <a:t>Bangla-T5</a:t>
            </a:r>
            <a:r>
              <a:rPr lang="en-US" dirty="0"/>
              <a:t> for abstractive summarization to capture the overall context of the video content.</a:t>
            </a:r>
          </a:p>
          <a:p>
            <a:pPr algn="just">
              <a:buFont typeface="Wingdings" panose="05000000000000000000" pitchFamily="2" charset="2"/>
              <a:buChar char="v"/>
            </a:pPr>
            <a:r>
              <a:rPr lang="en-US" dirty="0"/>
              <a:t>Incorporated </a:t>
            </a:r>
            <a:r>
              <a:rPr lang="en-US" i="1" dirty="0">
                <a:solidFill>
                  <a:srgbClr val="C00000"/>
                </a:solidFill>
              </a:rPr>
              <a:t>Bangla-</a:t>
            </a:r>
            <a:r>
              <a:rPr lang="en-US" i="1" dirty="0" err="1">
                <a:solidFill>
                  <a:srgbClr val="C00000"/>
                </a:solidFill>
              </a:rPr>
              <a:t>BERTSum</a:t>
            </a:r>
            <a:r>
              <a:rPr lang="en-US" dirty="0"/>
              <a:t> for extractive summarization, ensuring sentence consistency and coherence in the summaries.</a:t>
            </a:r>
          </a:p>
          <a:p>
            <a:pPr algn="just">
              <a:buFont typeface="Wingdings" panose="05000000000000000000" pitchFamily="2" charset="2"/>
              <a:buChar char="v"/>
            </a:pPr>
            <a:r>
              <a:rPr lang="en-US" dirty="0"/>
              <a:t>Used manually collected datasets and fine-tuned both models on these</a:t>
            </a:r>
          </a:p>
          <a:p>
            <a:pPr algn="just">
              <a:buFont typeface="Wingdings" panose="05000000000000000000" pitchFamily="2" charset="2"/>
              <a:buChar char="v"/>
            </a:pPr>
            <a:r>
              <a:rPr lang="en-US" dirty="0"/>
              <a:t>Scarcity of large-scale annotated datasets</a:t>
            </a:r>
          </a:p>
        </p:txBody>
      </p:sp>
    </p:spTree>
    <p:extLst>
      <p:ext uri="{BB962C8B-B14F-4D97-AF65-F5344CB8AC3E}">
        <p14:creationId xmlns:p14="http://schemas.microsoft.com/office/powerpoint/2010/main" val="1199333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56D35-307F-CE98-3B9E-90949583BD40}"/>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6B4B23F7-820B-CDA5-4FFD-DBB3BCB56E4E}"/>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A6F3FD1B-7734-C197-14B6-3968C5C74D79}"/>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742460D3-0F95-B998-94CD-CE6B285D693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F1F5969-FA7A-AF27-6F34-EDB9FC7FDCCC}"/>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Date Placeholder 1">
            <a:extLst>
              <a:ext uri="{FF2B5EF4-FFF2-40B4-BE49-F238E27FC236}">
                <a16:creationId xmlns:a16="http://schemas.microsoft.com/office/drawing/2014/main" id="{E447808B-080A-F9CA-08A5-C3451345EF9C}"/>
              </a:ext>
            </a:extLst>
          </p:cNvPr>
          <p:cNvSpPr>
            <a:spLocks noGrp="1"/>
          </p:cNvSpPr>
          <p:nvPr>
            <p:ph type="dt" sz="half" idx="21"/>
          </p:nvPr>
        </p:nvSpPr>
        <p:spPr>
          <a:xfrm>
            <a:off x="10154920" y="6377715"/>
            <a:ext cx="1313180" cy="177573"/>
          </a:xfrm>
        </p:spPr>
        <p:txBody>
          <a:bodyPr/>
          <a:lstStyle/>
          <a:p>
            <a:pPr algn="r"/>
            <a:fld id="{E0C17DC9-BA3E-4D1F-A4FF-8D56787DCCEF}" type="datetime1">
              <a:rPr lang="en-US" smtClean="0">
                <a:latin typeface="+mn-lt"/>
              </a:rPr>
              <a:pPr algn="r"/>
              <a:t>10/25/2024</a:t>
            </a:fld>
            <a:endParaRPr lang="en-US" dirty="0">
              <a:latin typeface="+mn-lt"/>
            </a:endParaRPr>
          </a:p>
        </p:txBody>
      </p:sp>
      <p:sp>
        <p:nvSpPr>
          <p:cNvPr id="4" name="Slide Number Placeholder 3">
            <a:extLst>
              <a:ext uri="{FF2B5EF4-FFF2-40B4-BE49-F238E27FC236}">
                <a16:creationId xmlns:a16="http://schemas.microsoft.com/office/drawing/2014/main" id="{C6C864D6-D66C-770A-305A-1665813AECB0}"/>
              </a:ext>
            </a:extLst>
          </p:cNvPr>
          <p:cNvSpPr>
            <a:spLocks noGrp="1"/>
          </p:cNvSpPr>
          <p:nvPr>
            <p:ph type="sldNum" sz="quarter" idx="22"/>
          </p:nvPr>
        </p:nvSpPr>
        <p:spPr>
          <a:xfrm>
            <a:off x="5769610" y="6361339"/>
            <a:ext cx="523240" cy="247651"/>
          </a:xfrm>
        </p:spPr>
        <p:txBody>
          <a:bodyPr/>
          <a:lstStyle/>
          <a:p>
            <a:pPr algn="ctr"/>
            <a:fld id="{294A09A9-5501-47C1-A89A-A340965A2BE2}" type="slidenum">
              <a:rPr lang="en-US" smtClean="0"/>
              <a:pPr algn="ctr"/>
              <a:t>25</a:t>
            </a:fld>
            <a:endParaRPr lang="en-US" dirty="0">
              <a:latin typeface="+mn-lt"/>
            </a:endParaRPr>
          </a:p>
        </p:txBody>
      </p:sp>
      <p:sp>
        <p:nvSpPr>
          <p:cNvPr id="6" name="Title 2">
            <a:extLst>
              <a:ext uri="{FF2B5EF4-FFF2-40B4-BE49-F238E27FC236}">
                <a16:creationId xmlns:a16="http://schemas.microsoft.com/office/drawing/2014/main" id="{307B4DF7-AFEA-BE92-50DD-DDBFF5CD9941}"/>
              </a:ext>
            </a:extLst>
          </p:cNvPr>
          <p:cNvSpPr txBox="1">
            <a:spLocks/>
          </p:cNvSpPr>
          <p:nvPr/>
        </p:nvSpPr>
        <p:spPr>
          <a:xfrm>
            <a:off x="609601" y="14"/>
            <a:ext cx="10972800" cy="118872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References</a:t>
            </a:r>
          </a:p>
        </p:txBody>
      </p:sp>
      <p:sp>
        <p:nvSpPr>
          <p:cNvPr id="9" name="Rectangle 8">
            <a:extLst>
              <a:ext uri="{FF2B5EF4-FFF2-40B4-BE49-F238E27FC236}">
                <a16:creationId xmlns:a16="http://schemas.microsoft.com/office/drawing/2014/main" id="{21FCFA5B-C069-724A-DE2C-D55DC66C49C5}"/>
              </a:ext>
            </a:extLst>
          </p:cNvPr>
          <p:cNvSpPr/>
          <p:nvPr/>
        </p:nvSpPr>
        <p:spPr>
          <a:xfrm>
            <a:off x="609601" y="1281862"/>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631F21-0C2F-E9C2-518B-1DEDE940417B}"/>
              </a:ext>
            </a:extLst>
          </p:cNvPr>
          <p:cNvSpPr/>
          <p:nvPr/>
        </p:nvSpPr>
        <p:spPr>
          <a:xfrm>
            <a:off x="476250" y="1981200"/>
            <a:ext cx="2324100" cy="333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10182406-0D89-9799-EB12-8399063E2E48}"/>
              </a:ext>
            </a:extLst>
          </p:cNvPr>
          <p:cNvSpPr txBox="1"/>
          <p:nvPr/>
        </p:nvSpPr>
        <p:spPr>
          <a:xfrm>
            <a:off x="0" y="3794035"/>
            <a:ext cx="3191069" cy="3063951"/>
          </a:xfrm>
          <a:prstGeom prst="rect">
            <a:avLst/>
          </a:prstGeom>
          <a:solidFill>
            <a:schemeClr val="tx1"/>
          </a:solidFill>
        </p:spPr>
        <p:txBody>
          <a:bodyPr wrap="square" rtlCol="0">
            <a:spAutoFit/>
          </a:bodyPr>
          <a:lstStyle/>
          <a:p>
            <a:endParaRPr lang="en-US" dirty="0"/>
          </a:p>
        </p:txBody>
      </p:sp>
      <p:sp>
        <p:nvSpPr>
          <p:cNvPr id="3" name="Table Placeholder 3">
            <a:extLst>
              <a:ext uri="{FF2B5EF4-FFF2-40B4-BE49-F238E27FC236}">
                <a16:creationId xmlns:a16="http://schemas.microsoft.com/office/drawing/2014/main" id="{81308D81-7F04-44D2-2F99-35C5C75F0651}"/>
              </a:ext>
            </a:extLst>
          </p:cNvPr>
          <p:cNvSpPr txBox="1">
            <a:spLocks/>
          </p:cNvSpPr>
          <p:nvPr/>
        </p:nvSpPr>
        <p:spPr>
          <a:xfrm>
            <a:off x="609600" y="1602479"/>
            <a:ext cx="10972800" cy="4577631"/>
          </a:xfrm>
          <a:prstGeom prst="rect">
            <a:avLst/>
          </a:prstGeom>
        </p:spPr>
        <p:txBody>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9486" indent="-514350" algn="just">
              <a:buFont typeface="+mj-lt"/>
              <a:buAutoNum type="arabicPeriod"/>
            </a:pPr>
            <a:r>
              <a:rPr lang="en-US" sz="1800" dirty="0" err="1">
                <a:solidFill>
                  <a:srgbClr val="333333"/>
                </a:solidFill>
                <a:highlight>
                  <a:srgbClr val="FFFFFF"/>
                </a:highlight>
                <a:latin typeface="HelveticaNeue Regular"/>
              </a:rPr>
              <a:t>Talukder</a:t>
            </a:r>
            <a:r>
              <a:rPr lang="en-US" sz="1800" dirty="0">
                <a:solidFill>
                  <a:srgbClr val="333333"/>
                </a:solidFill>
                <a:highlight>
                  <a:srgbClr val="FFFFFF"/>
                </a:highlight>
                <a:latin typeface="HelveticaNeue Regular"/>
              </a:rPr>
              <a:t>, Md &amp; </a:t>
            </a:r>
            <a:r>
              <a:rPr lang="en-US" sz="1800" dirty="0" err="1">
                <a:solidFill>
                  <a:srgbClr val="333333"/>
                </a:solidFill>
                <a:highlight>
                  <a:srgbClr val="FFFFFF"/>
                </a:highlight>
                <a:latin typeface="HelveticaNeue Regular"/>
              </a:rPr>
              <a:t>Abujar</a:t>
            </a:r>
            <a:r>
              <a:rPr lang="en-US" sz="1800" dirty="0">
                <a:solidFill>
                  <a:srgbClr val="333333"/>
                </a:solidFill>
                <a:highlight>
                  <a:srgbClr val="FFFFFF"/>
                </a:highlight>
                <a:latin typeface="HelveticaNeue Regular"/>
              </a:rPr>
              <a:t>, Sheikh &amp; Masum, Abu </a:t>
            </a:r>
            <a:r>
              <a:rPr lang="en-US" sz="1800" dirty="0" err="1">
                <a:solidFill>
                  <a:srgbClr val="333333"/>
                </a:solidFill>
                <a:highlight>
                  <a:srgbClr val="FFFFFF"/>
                </a:highlight>
                <a:latin typeface="HelveticaNeue Regular"/>
              </a:rPr>
              <a:t>Kaisar</a:t>
            </a:r>
            <a:r>
              <a:rPr lang="en-US" sz="1800" dirty="0">
                <a:solidFill>
                  <a:srgbClr val="333333"/>
                </a:solidFill>
                <a:highlight>
                  <a:srgbClr val="FFFFFF"/>
                </a:highlight>
                <a:latin typeface="HelveticaNeue Regular"/>
              </a:rPr>
              <a:t> Mohammad &amp; Hossain, Syed. (2019). Bengali abstractive text summarization using sequence to sequence RNNs. 10.1109/ICCCNT45670.2019.8944839. </a:t>
            </a:r>
          </a:p>
          <a:p>
            <a:pPr marL="459486" indent="-514350" algn="just">
              <a:buFont typeface="+mj-lt"/>
              <a:buAutoNum type="arabicPeriod"/>
            </a:pPr>
            <a:r>
              <a:rPr lang="en-US" sz="1800" dirty="0">
                <a:solidFill>
                  <a:srgbClr val="333333"/>
                </a:solidFill>
                <a:highlight>
                  <a:srgbClr val="FFFFFF"/>
                </a:highlight>
                <a:latin typeface="HelveticaNeue Regular"/>
              </a:rPr>
              <a:t>Chowdhury, Radia &amp; Nayeem, Mir </a:t>
            </a:r>
            <a:r>
              <a:rPr lang="en-US" sz="1800" dirty="0" err="1">
                <a:solidFill>
                  <a:srgbClr val="333333"/>
                </a:solidFill>
                <a:highlight>
                  <a:srgbClr val="FFFFFF"/>
                </a:highlight>
                <a:latin typeface="HelveticaNeue Regular"/>
              </a:rPr>
              <a:t>Tafseer</a:t>
            </a:r>
            <a:r>
              <a:rPr lang="en-US" sz="1800" dirty="0">
                <a:solidFill>
                  <a:srgbClr val="333333"/>
                </a:solidFill>
                <a:highlight>
                  <a:srgbClr val="FFFFFF"/>
                </a:highlight>
                <a:latin typeface="HelveticaNeue Regular"/>
              </a:rPr>
              <a:t> &amp; </a:t>
            </a:r>
            <a:r>
              <a:rPr lang="en-US" sz="1800" dirty="0" err="1">
                <a:solidFill>
                  <a:srgbClr val="333333"/>
                </a:solidFill>
                <a:highlight>
                  <a:srgbClr val="FFFFFF"/>
                </a:highlight>
                <a:latin typeface="HelveticaNeue Regular"/>
              </a:rPr>
              <a:t>Mim</a:t>
            </a:r>
            <a:r>
              <a:rPr lang="en-US" sz="1800" dirty="0">
                <a:solidFill>
                  <a:srgbClr val="333333"/>
                </a:solidFill>
                <a:highlight>
                  <a:srgbClr val="FFFFFF"/>
                </a:highlight>
                <a:latin typeface="HelveticaNeue Regular"/>
              </a:rPr>
              <a:t>, Tahsin &amp; Chowdhury, Md &amp; Jannat, </a:t>
            </a:r>
            <a:r>
              <a:rPr lang="en-US" sz="1800" dirty="0" err="1">
                <a:solidFill>
                  <a:srgbClr val="333333"/>
                </a:solidFill>
                <a:highlight>
                  <a:srgbClr val="FFFFFF"/>
                </a:highlight>
                <a:latin typeface="HelveticaNeue Regular"/>
              </a:rPr>
              <a:t>Taufiqul</a:t>
            </a:r>
            <a:r>
              <a:rPr lang="en-US" sz="1800" dirty="0">
                <a:solidFill>
                  <a:srgbClr val="333333"/>
                </a:solidFill>
                <a:highlight>
                  <a:srgbClr val="FFFFFF"/>
                </a:highlight>
                <a:latin typeface="HelveticaNeue Regular"/>
              </a:rPr>
              <a:t>. (2021). Unsupervised Abstractive Summarization of Bengali Text Documents. 10.18653/v1/2021.eacl-main.224.</a:t>
            </a:r>
          </a:p>
          <a:p>
            <a:pPr marL="459486" indent="-514350" algn="just">
              <a:buFont typeface="+mj-lt"/>
              <a:buAutoNum type="arabicPeriod"/>
            </a:pPr>
            <a:r>
              <a:rPr lang="en-US" sz="1800" dirty="0">
                <a:solidFill>
                  <a:srgbClr val="333333"/>
                </a:solidFill>
                <a:highlight>
                  <a:srgbClr val="FFFFFF"/>
                </a:highlight>
                <a:latin typeface="HelveticaNeue Regular"/>
              </a:rPr>
              <a:t>Bhattacharjee, </a:t>
            </a:r>
            <a:r>
              <a:rPr lang="en-US" sz="1800" dirty="0" err="1">
                <a:solidFill>
                  <a:srgbClr val="333333"/>
                </a:solidFill>
                <a:highlight>
                  <a:srgbClr val="FFFFFF"/>
                </a:highlight>
                <a:latin typeface="HelveticaNeue Regular"/>
              </a:rPr>
              <a:t>Abhik</a:t>
            </a:r>
            <a:r>
              <a:rPr lang="en-US" sz="1800" dirty="0">
                <a:solidFill>
                  <a:srgbClr val="333333"/>
                </a:solidFill>
                <a:highlight>
                  <a:srgbClr val="FFFFFF"/>
                </a:highlight>
                <a:latin typeface="HelveticaNeue Regular"/>
              </a:rPr>
              <a:t> &amp; Hasan, </a:t>
            </a:r>
            <a:r>
              <a:rPr lang="en-US" sz="1800" dirty="0" err="1">
                <a:solidFill>
                  <a:srgbClr val="333333"/>
                </a:solidFill>
                <a:highlight>
                  <a:srgbClr val="FFFFFF"/>
                </a:highlight>
                <a:latin typeface="HelveticaNeue Regular"/>
              </a:rPr>
              <a:t>Tahmid</a:t>
            </a:r>
            <a:r>
              <a:rPr lang="en-US" sz="1800" dirty="0">
                <a:solidFill>
                  <a:srgbClr val="333333"/>
                </a:solidFill>
                <a:highlight>
                  <a:srgbClr val="FFFFFF"/>
                </a:highlight>
                <a:latin typeface="HelveticaNeue Regular"/>
              </a:rPr>
              <a:t> &amp; Ahmad, </a:t>
            </a:r>
            <a:r>
              <a:rPr lang="en-US" sz="1800" dirty="0" err="1">
                <a:solidFill>
                  <a:srgbClr val="333333"/>
                </a:solidFill>
                <a:highlight>
                  <a:srgbClr val="FFFFFF"/>
                </a:highlight>
                <a:latin typeface="HelveticaNeue Regular"/>
              </a:rPr>
              <a:t>Wasi</a:t>
            </a:r>
            <a:r>
              <a:rPr lang="en-US" sz="1800" dirty="0">
                <a:solidFill>
                  <a:srgbClr val="333333"/>
                </a:solidFill>
                <a:highlight>
                  <a:srgbClr val="FFFFFF"/>
                </a:highlight>
                <a:latin typeface="HelveticaNeue Regular"/>
              </a:rPr>
              <a:t> &amp; Shahriyar, Rifat. (2023). </a:t>
            </a:r>
            <a:r>
              <a:rPr lang="en-US" sz="1800" dirty="0" err="1">
                <a:solidFill>
                  <a:srgbClr val="333333"/>
                </a:solidFill>
                <a:highlight>
                  <a:srgbClr val="FFFFFF"/>
                </a:highlight>
                <a:latin typeface="HelveticaNeue Regular"/>
              </a:rPr>
              <a:t>BanglaNLG</a:t>
            </a:r>
            <a:r>
              <a:rPr lang="en-US" sz="1800" dirty="0">
                <a:solidFill>
                  <a:srgbClr val="333333"/>
                </a:solidFill>
                <a:highlight>
                  <a:srgbClr val="FFFFFF"/>
                </a:highlight>
                <a:latin typeface="HelveticaNeue Regular"/>
              </a:rPr>
              <a:t> and BanglaT5: Benchmarks and Resources for Evaluating Low-Resource Natural Language Generation in Bangla. 726-735. 10.18653/v1/2023.findings-eacl.54.</a:t>
            </a:r>
          </a:p>
          <a:p>
            <a:pPr marL="459486" indent="-514350" algn="just">
              <a:buFont typeface="+mj-lt"/>
              <a:buAutoNum type="arabicPeriod"/>
            </a:pPr>
            <a:r>
              <a:rPr lang="en-US" sz="1800" dirty="0">
                <a:solidFill>
                  <a:srgbClr val="333333"/>
                </a:solidFill>
                <a:highlight>
                  <a:srgbClr val="FFFFFF"/>
                </a:highlight>
                <a:latin typeface="HelveticaNeue Regular"/>
              </a:rPr>
              <a:t>D. Miller, “Leveraging BERT for extractive text summarization on lectures,” Georgia Institute of Technology, 2024. Available online.</a:t>
            </a:r>
          </a:p>
          <a:p>
            <a:pPr marL="459486" indent="-514350" algn="just">
              <a:buFont typeface="+mj-lt"/>
              <a:buAutoNum type="arabicPeriod"/>
            </a:pPr>
            <a:r>
              <a:rPr lang="en-US" sz="1800" dirty="0">
                <a:solidFill>
                  <a:srgbClr val="333333"/>
                </a:solidFill>
                <a:highlight>
                  <a:srgbClr val="FFFFFF"/>
                </a:highlight>
                <a:latin typeface="HelveticaNeue Regular"/>
              </a:rPr>
              <a:t>Y. Liu and M. </a:t>
            </a:r>
            <a:r>
              <a:rPr lang="en-US" sz="1800" dirty="0" err="1">
                <a:solidFill>
                  <a:srgbClr val="333333"/>
                </a:solidFill>
                <a:highlight>
                  <a:srgbClr val="FFFFFF"/>
                </a:highlight>
                <a:latin typeface="HelveticaNeue Regular"/>
              </a:rPr>
              <a:t>Lapata</a:t>
            </a:r>
            <a:r>
              <a:rPr lang="en-US" sz="1800" dirty="0">
                <a:solidFill>
                  <a:srgbClr val="333333"/>
                </a:solidFill>
                <a:highlight>
                  <a:srgbClr val="FFFFFF"/>
                </a:highlight>
                <a:latin typeface="HelveticaNeue Regular"/>
              </a:rPr>
              <a:t>, “Text summarization with pretrained encoders,” in Proceedings of the 57th Annual Meeting of the Association for Computational Linguistics, pp. 163–171, Association for Computational Linguistics, 2019.</a:t>
            </a:r>
          </a:p>
          <a:p>
            <a:pPr marL="0" indent="0" algn="just">
              <a:buFont typeface="Arial" panose="020B0604020202020204" pitchFamily="34" charset="0"/>
              <a:buNone/>
            </a:pPr>
            <a:endParaRPr lang="en-US" sz="1800" dirty="0">
              <a:solidFill>
                <a:srgbClr val="333333"/>
              </a:solidFill>
              <a:highlight>
                <a:srgbClr val="FFFFFF"/>
              </a:highlight>
              <a:latin typeface="HelveticaNeue Regular"/>
            </a:endParaRPr>
          </a:p>
        </p:txBody>
      </p:sp>
    </p:spTree>
    <p:extLst>
      <p:ext uri="{BB962C8B-B14F-4D97-AF65-F5344CB8AC3E}">
        <p14:creationId xmlns:p14="http://schemas.microsoft.com/office/powerpoint/2010/main" val="121660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56D35-307F-CE98-3B9E-90949583BD40}"/>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6B4B23F7-820B-CDA5-4FFD-DBB3BCB56E4E}"/>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A6F3FD1B-7734-C197-14B6-3968C5C74D79}"/>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742460D3-0F95-B998-94CD-CE6B285D693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F1F5969-FA7A-AF27-6F34-EDB9FC7FDCCC}"/>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Date Placeholder 1">
            <a:extLst>
              <a:ext uri="{FF2B5EF4-FFF2-40B4-BE49-F238E27FC236}">
                <a16:creationId xmlns:a16="http://schemas.microsoft.com/office/drawing/2014/main" id="{E447808B-080A-F9CA-08A5-C3451345EF9C}"/>
              </a:ext>
            </a:extLst>
          </p:cNvPr>
          <p:cNvSpPr>
            <a:spLocks noGrp="1"/>
          </p:cNvSpPr>
          <p:nvPr>
            <p:ph type="dt" sz="half" idx="21"/>
          </p:nvPr>
        </p:nvSpPr>
        <p:spPr>
          <a:xfrm>
            <a:off x="10154920" y="6377715"/>
            <a:ext cx="1313180" cy="177573"/>
          </a:xfrm>
        </p:spPr>
        <p:txBody>
          <a:bodyPr/>
          <a:lstStyle/>
          <a:p>
            <a:pPr algn="r"/>
            <a:fld id="{E0C17DC9-BA3E-4D1F-A4FF-8D56787DCCEF}" type="datetime1">
              <a:rPr lang="en-US" smtClean="0">
                <a:latin typeface="+mn-lt"/>
              </a:rPr>
              <a:pPr algn="r"/>
              <a:t>10/25/2024</a:t>
            </a:fld>
            <a:endParaRPr lang="en-US" dirty="0">
              <a:latin typeface="+mn-lt"/>
            </a:endParaRPr>
          </a:p>
        </p:txBody>
      </p:sp>
      <p:sp>
        <p:nvSpPr>
          <p:cNvPr id="4" name="Slide Number Placeholder 3">
            <a:extLst>
              <a:ext uri="{FF2B5EF4-FFF2-40B4-BE49-F238E27FC236}">
                <a16:creationId xmlns:a16="http://schemas.microsoft.com/office/drawing/2014/main" id="{C6C864D6-D66C-770A-305A-1665813AECB0}"/>
              </a:ext>
            </a:extLst>
          </p:cNvPr>
          <p:cNvSpPr>
            <a:spLocks noGrp="1"/>
          </p:cNvSpPr>
          <p:nvPr>
            <p:ph type="sldNum" sz="quarter" idx="22"/>
          </p:nvPr>
        </p:nvSpPr>
        <p:spPr>
          <a:xfrm>
            <a:off x="5769610" y="6361339"/>
            <a:ext cx="523240" cy="247651"/>
          </a:xfrm>
        </p:spPr>
        <p:txBody>
          <a:bodyPr/>
          <a:lstStyle/>
          <a:p>
            <a:pPr algn="ctr"/>
            <a:fld id="{294A09A9-5501-47C1-A89A-A340965A2BE2}" type="slidenum">
              <a:rPr lang="en-US" smtClean="0"/>
              <a:pPr algn="ctr"/>
              <a:t>26</a:t>
            </a:fld>
            <a:endParaRPr lang="en-US" dirty="0">
              <a:latin typeface="+mn-lt"/>
            </a:endParaRPr>
          </a:p>
        </p:txBody>
      </p:sp>
      <p:sp>
        <p:nvSpPr>
          <p:cNvPr id="6" name="Title 2">
            <a:extLst>
              <a:ext uri="{FF2B5EF4-FFF2-40B4-BE49-F238E27FC236}">
                <a16:creationId xmlns:a16="http://schemas.microsoft.com/office/drawing/2014/main" id="{307B4DF7-AFEA-BE92-50DD-DDBFF5CD9941}"/>
              </a:ext>
            </a:extLst>
          </p:cNvPr>
          <p:cNvSpPr txBox="1">
            <a:spLocks/>
          </p:cNvSpPr>
          <p:nvPr/>
        </p:nvSpPr>
        <p:spPr>
          <a:xfrm>
            <a:off x="609601" y="14"/>
            <a:ext cx="10972800" cy="118872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References (Cont.)</a:t>
            </a:r>
          </a:p>
        </p:txBody>
      </p:sp>
      <p:sp>
        <p:nvSpPr>
          <p:cNvPr id="9" name="Rectangle 8">
            <a:extLst>
              <a:ext uri="{FF2B5EF4-FFF2-40B4-BE49-F238E27FC236}">
                <a16:creationId xmlns:a16="http://schemas.microsoft.com/office/drawing/2014/main" id="{21FCFA5B-C069-724A-DE2C-D55DC66C49C5}"/>
              </a:ext>
            </a:extLst>
          </p:cNvPr>
          <p:cNvSpPr/>
          <p:nvPr/>
        </p:nvSpPr>
        <p:spPr>
          <a:xfrm>
            <a:off x="609601" y="1281862"/>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B631F21-0C2F-E9C2-518B-1DEDE940417B}"/>
              </a:ext>
            </a:extLst>
          </p:cNvPr>
          <p:cNvSpPr/>
          <p:nvPr/>
        </p:nvSpPr>
        <p:spPr>
          <a:xfrm>
            <a:off x="476250" y="1981200"/>
            <a:ext cx="2324100" cy="333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10182406-0D89-9799-EB12-8399063E2E48}"/>
              </a:ext>
            </a:extLst>
          </p:cNvPr>
          <p:cNvSpPr txBox="1"/>
          <p:nvPr/>
        </p:nvSpPr>
        <p:spPr>
          <a:xfrm>
            <a:off x="0" y="3794035"/>
            <a:ext cx="3191069" cy="3063951"/>
          </a:xfrm>
          <a:prstGeom prst="rect">
            <a:avLst/>
          </a:prstGeom>
          <a:solidFill>
            <a:schemeClr val="tx1"/>
          </a:solidFill>
        </p:spPr>
        <p:txBody>
          <a:bodyPr wrap="square" rtlCol="0">
            <a:spAutoFit/>
          </a:bodyPr>
          <a:lstStyle/>
          <a:p>
            <a:endParaRPr lang="en-US" dirty="0"/>
          </a:p>
        </p:txBody>
      </p:sp>
      <p:sp>
        <p:nvSpPr>
          <p:cNvPr id="3" name="Table Placeholder 3">
            <a:extLst>
              <a:ext uri="{FF2B5EF4-FFF2-40B4-BE49-F238E27FC236}">
                <a16:creationId xmlns:a16="http://schemas.microsoft.com/office/drawing/2014/main" id="{81308D81-7F04-44D2-2F99-35C5C75F0651}"/>
              </a:ext>
            </a:extLst>
          </p:cNvPr>
          <p:cNvSpPr txBox="1">
            <a:spLocks/>
          </p:cNvSpPr>
          <p:nvPr/>
        </p:nvSpPr>
        <p:spPr>
          <a:xfrm>
            <a:off x="609600" y="1602479"/>
            <a:ext cx="10972800" cy="4577631"/>
          </a:xfrm>
          <a:prstGeom prst="rect">
            <a:avLst/>
          </a:prstGeom>
        </p:spPr>
        <p:txBody>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mj-lt"/>
              <a:buAutoNum type="arabicPeriod" startAt="6"/>
            </a:pPr>
            <a:r>
              <a:rPr lang="en-US" sz="1800" dirty="0">
                <a:solidFill>
                  <a:srgbClr val="333333"/>
                </a:solidFill>
                <a:highlight>
                  <a:srgbClr val="FFFFFF"/>
                </a:highlight>
                <a:latin typeface="HelveticaNeue Regular"/>
              </a:rPr>
              <a:t>M. </a:t>
            </a:r>
            <a:r>
              <a:rPr lang="en-US" sz="1800" dirty="0" err="1">
                <a:solidFill>
                  <a:srgbClr val="333333"/>
                </a:solidFill>
                <a:highlight>
                  <a:srgbClr val="FFFFFF"/>
                </a:highlight>
                <a:latin typeface="HelveticaNeue Regular"/>
              </a:rPr>
              <a:t>Kowsher</a:t>
            </a:r>
            <a:r>
              <a:rPr lang="en-US" sz="1800" dirty="0">
                <a:solidFill>
                  <a:srgbClr val="333333"/>
                </a:solidFill>
                <a:highlight>
                  <a:srgbClr val="FFFFFF"/>
                </a:highlight>
                <a:latin typeface="HelveticaNeue Regular"/>
              </a:rPr>
              <a:t>, A. A. Sami, N. J. </a:t>
            </a:r>
            <a:r>
              <a:rPr lang="en-US" sz="1800" dirty="0" err="1">
                <a:solidFill>
                  <a:srgbClr val="333333"/>
                </a:solidFill>
                <a:highlight>
                  <a:srgbClr val="FFFFFF"/>
                </a:highlight>
                <a:latin typeface="HelveticaNeue Regular"/>
              </a:rPr>
              <a:t>Prottasha</a:t>
            </a:r>
            <a:r>
              <a:rPr lang="en-US" sz="1800" dirty="0">
                <a:solidFill>
                  <a:srgbClr val="333333"/>
                </a:solidFill>
                <a:highlight>
                  <a:srgbClr val="FFFFFF"/>
                </a:highlight>
                <a:latin typeface="HelveticaNeue Regular"/>
              </a:rPr>
              <a:t>, M. S. </a:t>
            </a:r>
            <a:r>
              <a:rPr lang="en-US" sz="1800" dirty="0" err="1">
                <a:solidFill>
                  <a:srgbClr val="333333"/>
                </a:solidFill>
                <a:highlight>
                  <a:srgbClr val="FFFFFF"/>
                </a:highlight>
                <a:latin typeface="HelveticaNeue Regular"/>
              </a:rPr>
              <a:t>Arefin</a:t>
            </a:r>
            <a:r>
              <a:rPr lang="en-US" sz="1800" dirty="0">
                <a:solidFill>
                  <a:srgbClr val="333333"/>
                </a:solidFill>
                <a:highlight>
                  <a:srgbClr val="FFFFFF"/>
                </a:highlight>
                <a:latin typeface="HelveticaNeue Regular"/>
              </a:rPr>
              <a:t>, P. K. Dhar, and T. </a:t>
            </a:r>
            <a:r>
              <a:rPr lang="en-US" sz="1800" dirty="0" err="1">
                <a:solidFill>
                  <a:srgbClr val="333333"/>
                </a:solidFill>
                <a:highlight>
                  <a:srgbClr val="FFFFFF"/>
                </a:highlight>
                <a:latin typeface="HelveticaNeue Regular"/>
              </a:rPr>
              <a:t>Koshiba</a:t>
            </a:r>
            <a:r>
              <a:rPr lang="en-US" sz="1800" dirty="0">
                <a:solidFill>
                  <a:srgbClr val="333333"/>
                </a:solidFill>
                <a:highlight>
                  <a:srgbClr val="FFFFFF"/>
                </a:highlight>
                <a:latin typeface="HelveticaNeue Regular"/>
              </a:rPr>
              <a:t>, “Bangla-</a:t>
            </a:r>
            <a:r>
              <a:rPr lang="en-US" sz="1800" dirty="0" err="1">
                <a:solidFill>
                  <a:srgbClr val="333333"/>
                </a:solidFill>
                <a:highlight>
                  <a:srgbClr val="FFFFFF"/>
                </a:highlight>
                <a:latin typeface="HelveticaNeue Regular"/>
              </a:rPr>
              <a:t>bert</a:t>
            </a:r>
            <a:r>
              <a:rPr lang="en-US" sz="1800" dirty="0">
                <a:solidFill>
                  <a:srgbClr val="333333"/>
                </a:solidFill>
                <a:highlight>
                  <a:srgbClr val="FFFFFF"/>
                </a:highlight>
                <a:latin typeface="HelveticaNeue Regular"/>
              </a:rPr>
              <a:t>: Transformer-based efficient model for transfer learning and language understanding,” IEEE Access, vol. 10, pp. 91855–91870, 2022.</a:t>
            </a:r>
          </a:p>
          <a:p>
            <a:pPr marL="459486" indent="-514350" algn="just">
              <a:buFont typeface="+mj-lt"/>
              <a:buAutoNum type="arabicPeriod" startAt="6"/>
            </a:pPr>
            <a:r>
              <a:rPr lang="en-US" sz="1800" dirty="0">
                <a:solidFill>
                  <a:srgbClr val="333333"/>
                </a:solidFill>
                <a:highlight>
                  <a:srgbClr val="FFFFFF"/>
                </a:highlight>
                <a:latin typeface="HelveticaNeue Regular"/>
              </a:rPr>
              <a:t>K. M. Hasib, M. A. Rahman, M. I. Masum, F. D. Boer, S. Azam and A. Karim, "Bengali News Abstractive Summarization: T5 Transformer and Hybrid Approach," 2023 International Conference on Digital Image Computing: Techniques and Applications (DICTA), Port Macquarie, Australia, 2023, pp. 539-545, </a:t>
            </a:r>
            <a:r>
              <a:rPr lang="en-US" sz="1800" dirty="0" err="1">
                <a:solidFill>
                  <a:srgbClr val="333333"/>
                </a:solidFill>
                <a:highlight>
                  <a:srgbClr val="FFFFFF"/>
                </a:highlight>
                <a:latin typeface="HelveticaNeue Regular"/>
              </a:rPr>
              <a:t>doi</a:t>
            </a:r>
            <a:r>
              <a:rPr lang="en-US" sz="1800" dirty="0">
                <a:solidFill>
                  <a:srgbClr val="333333"/>
                </a:solidFill>
                <a:highlight>
                  <a:srgbClr val="FFFFFF"/>
                </a:highlight>
                <a:latin typeface="HelveticaNeue Regular"/>
              </a:rPr>
              <a:t>: 10.1109/DICTA60407.2023.00080.</a:t>
            </a:r>
          </a:p>
          <a:p>
            <a:pPr marL="459486" indent="-514350" algn="just">
              <a:buFont typeface="+mj-lt"/>
              <a:buAutoNum type="arabicPeriod" startAt="6"/>
            </a:pPr>
            <a:r>
              <a:rPr lang="en-US" sz="1800" dirty="0">
                <a:solidFill>
                  <a:srgbClr val="333333"/>
                </a:solidFill>
                <a:highlight>
                  <a:srgbClr val="FFFFFF"/>
                </a:highlight>
                <a:latin typeface="HelveticaNeue Regular"/>
              </a:rPr>
              <a:t>J. Devlin, M.-W. Chang, K. Lee, and K. Toutanova, “BERT: Pre-training of deep bidirectional transformers for language understanding,” Proceedings of the 2019 Conference of the North American Chapter of the Association for Computational Linguistics: Human Language Technologies, Volume 1 (Long and Short Papers) (J. Burstein, C. Doran, and T. Solorio, eds.), (Minneapolis, Minnesota), pp. 4171–4186, Association for Computational Linguistics, June 2019.D. Miller, “Leveraging BERT for extractive text summarization on lectures,” Georgia Institute of Technology, 2024. Available online.</a:t>
            </a:r>
          </a:p>
        </p:txBody>
      </p:sp>
    </p:spTree>
    <p:extLst>
      <p:ext uri="{BB962C8B-B14F-4D97-AF65-F5344CB8AC3E}">
        <p14:creationId xmlns:p14="http://schemas.microsoft.com/office/powerpoint/2010/main" val="4145704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27685" y="516254"/>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Date Placeholder 1">
            <a:extLst>
              <a:ext uri="{FF2B5EF4-FFF2-40B4-BE49-F238E27FC236}">
                <a16:creationId xmlns:a16="http://schemas.microsoft.com/office/drawing/2014/main" id="{90D8E18D-6713-3219-7ED4-F4F22841BC39}"/>
              </a:ext>
            </a:extLst>
          </p:cNvPr>
          <p:cNvSpPr>
            <a:spLocks noGrp="1"/>
          </p:cNvSpPr>
          <p:nvPr>
            <p:ph type="dt" sz="half" idx="21"/>
          </p:nvPr>
        </p:nvSpPr>
        <p:spPr>
          <a:xfrm>
            <a:off x="10154920" y="6377715"/>
            <a:ext cx="1313180" cy="177573"/>
          </a:xfrm>
        </p:spPr>
        <p:txBody>
          <a:bodyPr/>
          <a:lstStyle/>
          <a:p>
            <a:pPr algn="r"/>
            <a:fld id="{E0C17DC9-BA3E-4D1F-A4FF-8D56787DCCEF}" type="datetime1">
              <a:rPr lang="en-US" smtClean="0">
                <a:latin typeface="+mn-lt"/>
              </a:rPr>
              <a:pPr algn="r"/>
              <a:t>10/25/2024</a:t>
            </a:fld>
            <a:endParaRPr lang="en-US" dirty="0">
              <a:latin typeface="+mn-lt"/>
            </a:endParaRPr>
          </a:p>
        </p:txBody>
      </p:sp>
      <p:sp>
        <p:nvSpPr>
          <p:cNvPr id="4" name="Slide Number Placeholder 3">
            <a:extLst>
              <a:ext uri="{FF2B5EF4-FFF2-40B4-BE49-F238E27FC236}">
                <a16:creationId xmlns:a16="http://schemas.microsoft.com/office/drawing/2014/main" id="{63E7FA34-1DDA-FAFB-6978-1BFFF5C0DD9F}"/>
              </a:ext>
            </a:extLst>
          </p:cNvPr>
          <p:cNvSpPr>
            <a:spLocks noGrp="1"/>
          </p:cNvSpPr>
          <p:nvPr>
            <p:ph type="sldNum" sz="quarter" idx="22"/>
          </p:nvPr>
        </p:nvSpPr>
        <p:spPr>
          <a:xfrm>
            <a:off x="5769610" y="6361339"/>
            <a:ext cx="523240" cy="247651"/>
          </a:xfrm>
        </p:spPr>
        <p:txBody>
          <a:bodyPr/>
          <a:lstStyle/>
          <a:p>
            <a:pPr algn="ctr"/>
            <a:fld id="{294A09A9-5501-47C1-A89A-A340965A2BE2}" type="slidenum">
              <a:rPr lang="en-US" smtClean="0"/>
              <a:pPr algn="ctr"/>
              <a:t>3</a:t>
            </a:fld>
            <a:endParaRPr lang="en-US" dirty="0">
              <a:latin typeface="+mn-lt"/>
            </a:endParaRPr>
          </a:p>
        </p:txBody>
      </p:sp>
      <p:sp>
        <p:nvSpPr>
          <p:cNvPr id="6" name="Title 2">
            <a:extLst>
              <a:ext uri="{FF2B5EF4-FFF2-40B4-BE49-F238E27FC236}">
                <a16:creationId xmlns:a16="http://schemas.microsoft.com/office/drawing/2014/main" id="{0052D1FA-5A51-1190-476E-F67F4FF7F65C}"/>
              </a:ext>
            </a:extLst>
          </p:cNvPr>
          <p:cNvSpPr txBox="1">
            <a:spLocks/>
          </p:cNvSpPr>
          <p:nvPr/>
        </p:nvSpPr>
        <p:spPr>
          <a:xfrm>
            <a:off x="609601" y="14"/>
            <a:ext cx="10972800" cy="118872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Introduction</a:t>
            </a:r>
          </a:p>
        </p:txBody>
      </p:sp>
      <p:sp>
        <p:nvSpPr>
          <p:cNvPr id="9" name="Rectangle 8">
            <a:extLst>
              <a:ext uri="{FF2B5EF4-FFF2-40B4-BE49-F238E27FC236}">
                <a16:creationId xmlns:a16="http://schemas.microsoft.com/office/drawing/2014/main" id="{CB17C099-296C-427E-2517-EA17BB25F3D9}"/>
              </a:ext>
            </a:extLst>
          </p:cNvPr>
          <p:cNvSpPr/>
          <p:nvPr/>
        </p:nvSpPr>
        <p:spPr>
          <a:xfrm>
            <a:off x="609601" y="1281862"/>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DA126B-C36D-AC9C-1969-2CDF65A9C84E}"/>
              </a:ext>
            </a:extLst>
          </p:cNvPr>
          <p:cNvSpPr/>
          <p:nvPr/>
        </p:nvSpPr>
        <p:spPr>
          <a:xfrm>
            <a:off x="6832383" y="4202713"/>
            <a:ext cx="2324100" cy="333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F4A7E7AE-66B2-D5CE-B593-D2A10961F56C}"/>
              </a:ext>
            </a:extLst>
          </p:cNvPr>
          <p:cNvSpPr txBox="1"/>
          <p:nvPr/>
        </p:nvSpPr>
        <p:spPr>
          <a:xfrm>
            <a:off x="0" y="3794035"/>
            <a:ext cx="3191069" cy="3063951"/>
          </a:xfrm>
          <a:prstGeom prst="rect">
            <a:avLst/>
          </a:prstGeom>
          <a:solidFill>
            <a:schemeClr val="tx1"/>
          </a:solidFill>
        </p:spPr>
        <p:txBody>
          <a:bodyPr wrap="square" rtlCol="0">
            <a:spAutoFit/>
          </a:bodyPr>
          <a:lstStyle/>
          <a:p>
            <a:endParaRPr lang="en-US" dirty="0"/>
          </a:p>
        </p:txBody>
      </p:sp>
      <p:sp>
        <p:nvSpPr>
          <p:cNvPr id="3" name="Rectangle 2">
            <a:extLst>
              <a:ext uri="{FF2B5EF4-FFF2-40B4-BE49-F238E27FC236}">
                <a16:creationId xmlns:a16="http://schemas.microsoft.com/office/drawing/2014/main" id="{9F19E2D4-14A7-2320-F5B0-FB6C6A64B6BA}"/>
              </a:ext>
            </a:extLst>
          </p:cNvPr>
          <p:cNvSpPr/>
          <p:nvPr/>
        </p:nvSpPr>
        <p:spPr>
          <a:xfrm>
            <a:off x="484177" y="1936376"/>
            <a:ext cx="2475049" cy="4572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32" name="Group 31">
            <a:extLst>
              <a:ext uri="{FF2B5EF4-FFF2-40B4-BE49-F238E27FC236}">
                <a16:creationId xmlns:a16="http://schemas.microsoft.com/office/drawing/2014/main" id="{95F217DE-90C6-C77F-3368-037C6F98E182}"/>
              </a:ext>
            </a:extLst>
          </p:cNvPr>
          <p:cNvGrpSpPr/>
          <p:nvPr/>
        </p:nvGrpSpPr>
        <p:grpSpPr>
          <a:xfrm>
            <a:off x="670645" y="4442273"/>
            <a:ext cx="10797455" cy="968626"/>
            <a:chOff x="540521" y="4706128"/>
            <a:chExt cx="10797455" cy="968626"/>
          </a:xfrm>
        </p:grpSpPr>
        <p:sp>
          <p:nvSpPr>
            <p:cNvPr id="5" name="Rectangle: Rounded Corners 4">
              <a:extLst>
                <a:ext uri="{FF2B5EF4-FFF2-40B4-BE49-F238E27FC236}">
                  <a16:creationId xmlns:a16="http://schemas.microsoft.com/office/drawing/2014/main" id="{DBD606A4-1EB8-073A-8E8F-38B5D442FD4F}"/>
                </a:ext>
              </a:extLst>
            </p:cNvPr>
            <p:cNvSpPr/>
            <p:nvPr/>
          </p:nvSpPr>
          <p:spPr>
            <a:xfrm>
              <a:off x="540521" y="4706128"/>
              <a:ext cx="1500659" cy="9686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Video</a:t>
              </a:r>
            </a:p>
          </p:txBody>
        </p:sp>
        <p:sp>
          <p:nvSpPr>
            <p:cNvPr id="10" name="Rectangle: Rounded Corners 9">
              <a:extLst>
                <a:ext uri="{FF2B5EF4-FFF2-40B4-BE49-F238E27FC236}">
                  <a16:creationId xmlns:a16="http://schemas.microsoft.com/office/drawing/2014/main" id="{3B191EA0-76B2-76DE-3DDB-B87375FCE66B}"/>
                </a:ext>
              </a:extLst>
            </p:cNvPr>
            <p:cNvSpPr/>
            <p:nvPr/>
          </p:nvSpPr>
          <p:spPr>
            <a:xfrm>
              <a:off x="2775008" y="4706128"/>
              <a:ext cx="1500659" cy="968626"/>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Audio</a:t>
              </a:r>
            </a:p>
          </p:txBody>
        </p:sp>
        <p:sp>
          <p:nvSpPr>
            <p:cNvPr id="12" name="Rectangle: Rounded Corners 11">
              <a:extLst>
                <a:ext uri="{FF2B5EF4-FFF2-40B4-BE49-F238E27FC236}">
                  <a16:creationId xmlns:a16="http://schemas.microsoft.com/office/drawing/2014/main" id="{23F4BCB3-9916-DDDD-3EAA-7907340A3CA8}"/>
                </a:ext>
              </a:extLst>
            </p:cNvPr>
            <p:cNvSpPr/>
            <p:nvPr/>
          </p:nvSpPr>
          <p:spPr>
            <a:xfrm>
              <a:off x="5100216" y="4706128"/>
              <a:ext cx="1500659" cy="968626"/>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3" name="Rectangle: Rounded Corners 12">
              <a:extLst>
                <a:ext uri="{FF2B5EF4-FFF2-40B4-BE49-F238E27FC236}">
                  <a16:creationId xmlns:a16="http://schemas.microsoft.com/office/drawing/2014/main" id="{FC883B4E-D1B3-3F33-9E4D-52D2CDA1EEFF}"/>
                </a:ext>
              </a:extLst>
            </p:cNvPr>
            <p:cNvSpPr/>
            <p:nvPr/>
          </p:nvSpPr>
          <p:spPr>
            <a:xfrm>
              <a:off x="7425425" y="4706128"/>
              <a:ext cx="1500659" cy="968626"/>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Abstractive</a:t>
              </a:r>
            </a:p>
            <a:p>
              <a:pPr algn="ctr"/>
              <a:r>
                <a:rPr lang="en-US" dirty="0">
                  <a:solidFill>
                    <a:schemeClr val="bg1"/>
                  </a:solidFill>
                </a:rPr>
                <a:t>Summary</a:t>
              </a:r>
            </a:p>
          </p:txBody>
        </p:sp>
        <p:sp>
          <p:nvSpPr>
            <p:cNvPr id="14" name="Rectangle: Rounded Corners 13">
              <a:extLst>
                <a:ext uri="{FF2B5EF4-FFF2-40B4-BE49-F238E27FC236}">
                  <a16:creationId xmlns:a16="http://schemas.microsoft.com/office/drawing/2014/main" id="{9E20A033-92FA-6D84-56D8-89D8C53B8B85}"/>
                </a:ext>
              </a:extLst>
            </p:cNvPr>
            <p:cNvSpPr/>
            <p:nvPr/>
          </p:nvSpPr>
          <p:spPr>
            <a:xfrm>
              <a:off x="9837317" y="4706128"/>
              <a:ext cx="1500659" cy="9686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Extractive</a:t>
              </a:r>
            </a:p>
            <a:p>
              <a:pPr algn="ctr"/>
              <a:r>
                <a:rPr lang="en-US" dirty="0">
                  <a:solidFill>
                    <a:schemeClr val="bg1"/>
                  </a:solidFill>
                </a:rPr>
                <a:t>Summary</a:t>
              </a:r>
            </a:p>
          </p:txBody>
        </p:sp>
        <p:cxnSp>
          <p:nvCxnSpPr>
            <p:cNvPr id="16" name="Straight Arrow Connector 15">
              <a:extLst>
                <a:ext uri="{FF2B5EF4-FFF2-40B4-BE49-F238E27FC236}">
                  <a16:creationId xmlns:a16="http://schemas.microsoft.com/office/drawing/2014/main" id="{942E3EAB-C800-6D13-1D9C-70D595E0A492}"/>
                </a:ext>
              </a:extLst>
            </p:cNvPr>
            <p:cNvCxnSpPr>
              <a:stCxn id="5" idx="3"/>
            </p:cNvCxnSpPr>
            <p:nvPr/>
          </p:nvCxnSpPr>
          <p:spPr>
            <a:xfrm>
              <a:off x="2041180" y="5190441"/>
              <a:ext cx="73382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72EC171D-4B6B-2655-2198-2F81BAE9930E}"/>
                </a:ext>
              </a:extLst>
            </p:cNvPr>
            <p:cNvCxnSpPr>
              <a:cxnSpLocks/>
              <a:endCxn id="12" idx="1"/>
            </p:cNvCxnSpPr>
            <p:nvPr/>
          </p:nvCxnSpPr>
          <p:spPr>
            <a:xfrm>
              <a:off x="4275667" y="5190441"/>
              <a:ext cx="82454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4CF3436A-10B7-23BC-5E27-D6CBCC0DDA5A}"/>
                </a:ext>
              </a:extLst>
            </p:cNvPr>
            <p:cNvCxnSpPr>
              <a:stCxn id="12" idx="3"/>
              <a:endCxn id="13" idx="1"/>
            </p:cNvCxnSpPr>
            <p:nvPr/>
          </p:nvCxnSpPr>
          <p:spPr>
            <a:xfrm>
              <a:off x="6600875" y="5190441"/>
              <a:ext cx="8245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803470C7-2C05-774E-8F21-2D48FC2A5A82}"/>
                </a:ext>
              </a:extLst>
            </p:cNvPr>
            <p:cNvCxnSpPr>
              <a:stCxn id="13" idx="3"/>
              <a:endCxn id="14" idx="1"/>
            </p:cNvCxnSpPr>
            <p:nvPr/>
          </p:nvCxnSpPr>
          <p:spPr>
            <a:xfrm>
              <a:off x="8926084" y="5190441"/>
              <a:ext cx="91123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34" name="TextBox 33">
            <a:extLst>
              <a:ext uri="{FF2B5EF4-FFF2-40B4-BE49-F238E27FC236}">
                <a16:creationId xmlns:a16="http://schemas.microsoft.com/office/drawing/2014/main" id="{5377CB04-E3FD-3F56-52B2-5E13458099BB}"/>
              </a:ext>
            </a:extLst>
          </p:cNvPr>
          <p:cNvSpPr txBox="1"/>
          <p:nvPr/>
        </p:nvSpPr>
        <p:spPr>
          <a:xfrm>
            <a:off x="4010608" y="5534277"/>
            <a:ext cx="4170784" cy="400110"/>
          </a:xfrm>
          <a:prstGeom prst="rect">
            <a:avLst/>
          </a:prstGeom>
          <a:noFill/>
        </p:spPr>
        <p:txBody>
          <a:bodyPr wrap="square" rtlCol="0">
            <a:spAutoFit/>
          </a:bodyPr>
          <a:lstStyle/>
          <a:p>
            <a:pPr algn="ctr"/>
            <a:r>
              <a:rPr lang="en-US" sz="2000" dirty="0">
                <a:solidFill>
                  <a:schemeClr val="bg1"/>
                </a:solidFill>
              </a:rPr>
              <a:t>Figure 1: Video summarization steps</a:t>
            </a:r>
          </a:p>
        </p:txBody>
      </p:sp>
      <p:sp>
        <p:nvSpPr>
          <p:cNvPr id="35" name="TextBox 34">
            <a:extLst>
              <a:ext uri="{FF2B5EF4-FFF2-40B4-BE49-F238E27FC236}">
                <a16:creationId xmlns:a16="http://schemas.microsoft.com/office/drawing/2014/main" id="{296F524C-A4DD-0C9F-B98B-EB65FAB4A805}"/>
              </a:ext>
            </a:extLst>
          </p:cNvPr>
          <p:cNvSpPr txBox="1"/>
          <p:nvPr/>
        </p:nvSpPr>
        <p:spPr>
          <a:xfrm>
            <a:off x="503337" y="1760878"/>
            <a:ext cx="4352946" cy="1882567"/>
          </a:xfrm>
          <a:prstGeom prst="rect">
            <a:avLst/>
          </a:prstGeom>
          <a:noFill/>
        </p:spPr>
        <p:txBody>
          <a:bodyPr wrap="square" rtlCol="0">
            <a:spAutoFit/>
          </a:bodyPr>
          <a:lstStyle/>
          <a:p>
            <a:pPr>
              <a:lnSpc>
                <a:spcPct val="150000"/>
              </a:lnSpc>
            </a:pPr>
            <a:r>
              <a:rPr lang="en-US" sz="2000" b="1" dirty="0">
                <a:solidFill>
                  <a:schemeClr val="bg1"/>
                </a:solidFill>
              </a:rPr>
              <a:t>Abstractive summarization</a:t>
            </a:r>
          </a:p>
          <a:p>
            <a:pPr marL="342900" indent="-342900">
              <a:lnSpc>
                <a:spcPct val="150000"/>
              </a:lnSpc>
              <a:buFont typeface="Wingdings" panose="05000000000000000000" pitchFamily="2" charset="2"/>
              <a:buChar char="Ø"/>
            </a:pPr>
            <a:r>
              <a:rPr lang="en-US" sz="2000" dirty="0">
                <a:solidFill>
                  <a:schemeClr val="bg1"/>
                </a:solidFill>
              </a:rPr>
              <a:t>Captures underlying context</a:t>
            </a:r>
          </a:p>
          <a:p>
            <a:pPr marL="342900" indent="-342900">
              <a:lnSpc>
                <a:spcPct val="150000"/>
              </a:lnSpc>
              <a:buFont typeface="Wingdings" panose="05000000000000000000" pitchFamily="2" charset="2"/>
              <a:buChar char="Ø"/>
            </a:pPr>
            <a:r>
              <a:rPr lang="en-US" sz="2000" dirty="0">
                <a:solidFill>
                  <a:schemeClr val="bg1"/>
                </a:solidFill>
              </a:rPr>
              <a:t>Generative</a:t>
            </a:r>
          </a:p>
          <a:p>
            <a:pPr marL="342900" indent="-342900">
              <a:lnSpc>
                <a:spcPct val="150000"/>
              </a:lnSpc>
              <a:buFont typeface="Wingdings" panose="05000000000000000000" pitchFamily="2" charset="2"/>
              <a:buChar char="Ø"/>
            </a:pPr>
            <a:r>
              <a:rPr lang="en-US" sz="2000" dirty="0">
                <a:solidFill>
                  <a:schemeClr val="bg1"/>
                </a:solidFill>
              </a:rPr>
              <a:t>Paraphrases content</a:t>
            </a:r>
          </a:p>
        </p:txBody>
      </p:sp>
      <p:sp>
        <p:nvSpPr>
          <p:cNvPr id="36" name="TextBox 35">
            <a:extLst>
              <a:ext uri="{FF2B5EF4-FFF2-40B4-BE49-F238E27FC236}">
                <a16:creationId xmlns:a16="http://schemas.microsoft.com/office/drawing/2014/main" id="{8FD45118-1770-9B0F-C14B-5F31A2911706}"/>
              </a:ext>
            </a:extLst>
          </p:cNvPr>
          <p:cNvSpPr txBox="1"/>
          <p:nvPr/>
        </p:nvSpPr>
        <p:spPr>
          <a:xfrm>
            <a:off x="6289654" y="1745533"/>
            <a:ext cx="4352946" cy="1882567"/>
          </a:xfrm>
          <a:prstGeom prst="rect">
            <a:avLst/>
          </a:prstGeom>
          <a:noFill/>
        </p:spPr>
        <p:txBody>
          <a:bodyPr wrap="square" rtlCol="0">
            <a:spAutoFit/>
          </a:bodyPr>
          <a:lstStyle/>
          <a:p>
            <a:pPr>
              <a:lnSpc>
                <a:spcPct val="150000"/>
              </a:lnSpc>
            </a:pPr>
            <a:r>
              <a:rPr lang="en-US" sz="2000" b="1" dirty="0">
                <a:solidFill>
                  <a:schemeClr val="bg1"/>
                </a:solidFill>
              </a:rPr>
              <a:t>Extractive summarization</a:t>
            </a:r>
          </a:p>
          <a:p>
            <a:pPr marL="342900" indent="-342900">
              <a:lnSpc>
                <a:spcPct val="150000"/>
              </a:lnSpc>
              <a:buFont typeface="Wingdings" panose="05000000000000000000" pitchFamily="2" charset="2"/>
              <a:buChar char="Ø"/>
            </a:pPr>
            <a:r>
              <a:rPr lang="en-US" sz="2000" dirty="0">
                <a:solidFill>
                  <a:schemeClr val="bg1"/>
                </a:solidFill>
              </a:rPr>
              <a:t>Identifies key sentences</a:t>
            </a:r>
          </a:p>
          <a:p>
            <a:pPr marL="342900" indent="-342900">
              <a:lnSpc>
                <a:spcPct val="150000"/>
              </a:lnSpc>
              <a:buFont typeface="Wingdings" panose="05000000000000000000" pitchFamily="2" charset="2"/>
              <a:buChar char="Ø"/>
            </a:pPr>
            <a:r>
              <a:rPr lang="en-US" sz="2000" dirty="0">
                <a:solidFill>
                  <a:schemeClr val="bg1"/>
                </a:solidFill>
              </a:rPr>
              <a:t>Classification problem</a:t>
            </a:r>
          </a:p>
          <a:p>
            <a:pPr marL="342900" indent="-342900">
              <a:lnSpc>
                <a:spcPct val="150000"/>
              </a:lnSpc>
              <a:buFont typeface="Wingdings" panose="05000000000000000000" pitchFamily="2" charset="2"/>
              <a:buChar char="Ø"/>
            </a:pPr>
            <a:r>
              <a:rPr lang="en-US" sz="2000" dirty="0">
                <a:solidFill>
                  <a:schemeClr val="bg1"/>
                </a:solidFill>
              </a:rPr>
              <a:t>Preserves original sentences</a:t>
            </a:r>
          </a:p>
        </p:txBody>
      </p:sp>
    </p:spTree>
    <p:extLst>
      <p:ext uri="{BB962C8B-B14F-4D97-AF65-F5344CB8AC3E}">
        <p14:creationId xmlns:p14="http://schemas.microsoft.com/office/powerpoint/2010/main" val="1922643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Date Placeholder 1">
            <a:extLst>
              <a:ext uri="{FF2B5EF4-FFF2-40B4-BE49-F238E27FC236}">
                <a16:creationId xmlns:a16="http://schemas.microsoft.com/office/drawing/2014/main" id="{90D8E18D-6713-3219-7ED4-F4F22841BC39}"/>
              </a:ext>
            </a:extLst>
          </p:cNvPr>
          <p:cNvSpPr>
            <a:spLocks noGrp="1"/>
          </p:cNvSpPr>
          <p:nvPr>
            <p:ph type="dt" sz="half" idx="21"/>
          </p:nvPr>
        </p:nvSpPr>
        <p:spPr>
          <a:xfrm>
            <a:off x="10154920" y="6377715"/>
            <a:ext cx="1313180" cy="177573"/>
          </a:xfrm>
        </p:spPr>
        <p:txBody>
          <a:bodyPr/>
          <a:lstStyle/>
          <a:p>
            <a:pPr algn="r"/>
            <a:fld id="{E0C17DC9-BA3E-4D1F-A4FF-8D56787DCCEF}" type="datetime1">
              <a:rPr lang="en-US" smtClean="0">
                <a:latin typeface="+mn-lt"/>
              </a:rPr>
              <a:pPr algn="r"/>
              <a:t>10/25/2024</a:t>
            </a:fld>
            <a:endParaRPr lang="en-US" dirty="0">
              <a:latin typeface="+mn-lt"/>
            </a:endParaRPr>
          </a:p>
        </p:txBody>
      </p:sp>
      <p:sp>
        <p:nvSpPr>
          <p:cNvPr id="4" name="Slide Number Placeholder 3">
            <a:extLst>
              <a:ext uri="{FF2B5EF4-FFF2-40B4-BE49-F238E27FC236}">
                <a16:creationId xmlns:a16="http://schemas.microsoft.com/office/drawing/2014/main" id="{63E7FA34-1DDA-FAFB-6978-1BFFF5C0DD9F}"/>
              </a:ext>
            </a:extLst>
          </p:cNvPr>
          <p:cNvSpPr>
            <a:spLocks noGrp="1"/>
          </p:cNvSpPr>
          <p:nvPr>
            <p:ph type="sldNum" sz="quarter" idx="22"/>
          </p:nvPr>
        </p:nvSpPr>
        <p:spPr>
          <a:xfrm>
            <a:off x="5769610" y="6361339"/>
            <a:ext cx="523240" cy="247651"/>
          </a:xfrm>
        </p:spPr>
        <p:txBody>
          <a:bodyPr/>
          <a:lstStyle/>
          <a:p>
            <a:pPr algn="ctr"/>
            <a:fld id="{294A09A9-5501-47C1-A89A-A340965A2BE2}" type="slidenum">
              <a:rPr lang="en-US" smtClean="0"/>
              <a:pPr algn="ctr"/>
              <a:t>4</a:t>
            </a:fld>
            <a:endParaRPr lang="en-US" dirty="0">
              <a:latin typeface="+mn-lt"/>
            </a:endParaRPr>
          </a:p>
        </p:txBody>
      </p:sp>
      <p:sp>
        <p:nvSpPr>
          <p:cNvPr id="6" name="Title 2">
            <a:extLst>
              <a:ext uri="{FF2B5EF4-FFF2-40B4-BE49-F238E27FC236}">
                <a16:creationId xmlns:a16="http://schemas.microsoft.com/office/drawing/2014/main" id="{0052D1FA-5A51-1190-476E-F67F4FF7F65C}"/>
              </a:ext>
            </a:extLst>
          </p:cNvPr>
          <p:cNvSpPr txBox="1">
            <a:spLocks/>
          </p:cNvSpPr>
          <p:nvPr/>
        </p:nvSpPr>
        <p:spPr>
          <a:xfrm>
            <a:off x="609601" y="14"/>
            <a:ext cx="10972800" cy="118872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Introduction (Cont.)</a:t>
            </a:r>
          </a:p>
        </p:txBody>
      </p:sp>
      <p:sp>
        <p:nvSpPr>
          <p:cNvPr id="9" name="Rectangle 8">
            <a:extLst>
              <a:ext uri="{FF2B5EF4-FFF2-40B4-BE49-F238E27FC236}">
                <a16:creationId xmlns:a16="http://schemas.microsoft.com/office/drawing/2014/main" id="{CB17C099-296C-427E-2517-EA17BB25F3D9}"/>
              </a:ext>
            </a:extLst>
          </p:cNvPr>
          <p:cNvSpPr/>
          <p:nvPr/>
        </p:nvSpPr>
        <p:spPr>
          <a:xfrm>
            <a:off x="609601" y="1281862"/>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DA126B-C36D-AC9C-1969-2CDF65A9C84E}"/>
              </a:ext>
            </a:extLst>
          </p:cNvPr>
          <p:cNvSpPr/>
          <p:nvPr/>
        </p:nvSpPr>
        <p:spPr>
          <a:xfrm>
            <a:off x="6832383" y="4202713"/>
            <a:ext cx="2324100" cy="333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F4A7E7AE-66B2-D5CE-B593-D2A10961F56C}"/>
              </a:ext>
            </a:extLst>
          </p:cNvPr>
          <p:cNvSpPr txBox="1"/>
          <p:nvPr/>
        </p:nvSpPr>
        <p:spPr>
          <a:xfrm>
            <a:off x="0" y="3794035"/>
            <a:ext cx="3191069" cy="3063951"/>
          </a:xfrm>
          <a:prstGeom prst="rect">
            <a:avLst/>
          </a:prstGeom>
          <a:solidFill>
            <a:schemeClr val="tx1"/>
          </a:solidFill>
        </p:spPr>
        <p:txBody>
          <a:bodyPr wrap="square" rtlCol="0">
            <a:spAutoFit/>
          </a:bodyPr>
          <a:lstStyle/>
          <a:p>
            <a:endParaRPr lang="en-US" dirty="0"/>
          </a:p>
        </p:txBody>
      </p:sp>
      <p:sp>
        <p:nvSpPr>
          <p:cNvPr id="3" name="Rectangle 2">
            <a:extLst>
              <a:ext uri="{FF2B5EF4-FFF2-40B4-BE49-F238E27FC236}">
                <a16:creationId xmlns:a16="http://schemas.microsoft.com/office/drawing/2014/main" id="{9F19E2D4-14A7-2320-F5B0-FB6C6A64B6BA}"/>
              </a:ext>
            </a:extLst>
          </p:cNvPr>
          <p:cNvSpPr/>
          <p:nvPr/>
        </p:nvSpPr>
        <p:spPr>
          <a:xfrm>
            <a:off x="484177" y="1936376"/>
            <a:ext cx="2475049" cy="457200"/>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TextBox 35">
            <a:extLst>
              <a:ext uri="{FF2B5EF4-FFF2-40B4-BE49-F238E27FC236}">
                <a16:creationId xmlns:a16="http://schemas.microsoft.com/office/drawing/2014/main" id="{8FD45118-1770-9B0F-C14B-5F31A2911706}"/>
              </a:ext>
            </a:extLst>
          </p:cNvPr>
          <p:cNvSpPr txBox="1"/>
          <p:nvPr/>
        </p:nvSpPr>
        <p:spPr>
          <a:xfrm>
            <a:off x="609601" y="1430591"/>
            <a:ext cx="6332301" cy="1882567"/>
          </a:xfrm>
          <a:prstGeom prst="rect">
            <a:avLst/>
          </a:prstGeom>
          <a:noFill/>
        </p:spPr>
        <p:txBody>
          <a:bodyPr wrap="square" rtlCol="0">
            <a:spAutoFit/>
          </a:bodyPr>
          <a:lstStyle/>
          <a:p>
            <a:pPr>
              <a:lnSpc>
                <a:spcPct val="150000"/>
              </a:lnSpc>
            </a:pPr>
            <a:r>
              <a:rPr lang="en-US" sz="2000" b="1" dirty="0">
                <a:solidFill>
                  <a:schemeClr val="bg1"/>
                </a:solidFill>
              </a:rPr>
              <a:t>Why video summarization?</a:t>
            </a:r>
          </a:p>
          <a:p>
            <a:pPr marL="342900" indent="-342900">
              <a:lnSpc>
                <a:spcPct val="150000"/>
              </a:lnSpc>
              <a:buFont typeface="Wingdings" panose="05000000000000000000" pitchFamily="2" charset="2"/>
              <a:buChar char="v"/>
            </a:pPr>
            <a:r>
              <a:rPr lang="en-US" sz="2000" dirty="0">
                <a:solidFill>
                  <a:schemeClr val="bg1"/>
                </a:solidFill>
              </a:rPr>
              <a:t>Manage information overload</a:t>
            </a:r>
          </a:p>
          <a:p>
            <a:pPr marL="342900" indent="-342900">
              <a:lnSpc>
                <a:spcPct val="150000"/>
              </a:lnSpc>
              <a:buFont typeface="Wingdings" panose="05000000000000000000" pitchFamily="2" charset="2"/>
              <a:buChar char="v"/>
            </a:pPr>
            <a:r>
              <a:rPr lang="en-US" sz="2000" dirty="0">
                <a:solidFill>
                  <a:schemeClr val="bg1"/>
                </a:solidFill>
              </a:rPr>
              <a:t>Save time and effort</a:t>
            </a:r>
          </a:p>
          <a:p>
            <a:pPr marL="342900" indent="-342900">
              <a:lnSpc>
                <a:spcPct val="150000"/>
              </a:lnSpc>
              <a:buFont typeface="Wingdings" panose="05000000000000000000" pitchFamily="2" charset="2"/>
              <a:buChar char="v"/>
            </a:pPr>
            <a:r>
              <a:rPr lang="en-US" sz="2000" dirty="0">
                <a:solidFill>
                  <a:schemeClr val="bg1"/>
                </a:solidFill>
              </a:rPr>
              <a:t>Quick access to relevant information</a:t>
            </a:r>
            <a:endParaRPr lang="en-US" sz="2000" b="1" dirty="0">
              <a:solidFill>
                <a:schemeClr val="bg1"/>
              </a:solidFill>
            </a:endParaRPr>
          </a:p>
        </p:txBody>
      </p:sp>
      <p:pic>
        <p:nvPicPr>
          <p:cNvPr id="8" name="Picture 7">
            <a:extLst>
              <a:ext uri="{FF2B5EF4-FFF2-40B4-BE49-F238E27FC236}">
                <a16:creationId xmlns:a16="http://schemas.microsoft.com/office/drawing/2014/main" id="{15E51263-143F-75C3-94DB-6F07220C5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6123" y="1571039"/>
            <a:ext cx="3715921" cy="3715921"/>
          </a:xfrm>
          <a:prstGeom prst="rect">
            <a:avLst/>
          </a:prstGeom>
        </p:spPr>
      </p:pic>
      <p:sp>
        <p:nvSpPr>
          <p:cNvPr id="15" name="TextBox 14">
            <a:extLst>
              <a:ext uri="{FF2B5EF4-FFF2-40B4-BE49-F238E27FC236}">
                <a16:creationId xmlns:a16="http://schemas.microsoft.com/office/drawing/2014/main" id="{AB6394DF-3A2E-F0B3-1675-7E16A77E17E5}"/>
              </a:ext>
            </a:extLst>
          </p:cNvPr>
          <p:cNvSpPr txBox="1"/>
          <p:nvPr/>
        </p:nvSpPr>
        <p:spPr>
          <a:xfrm>
            <a:off x="609601" y="3834114"/>
            <a:ext cx="6332301" cy="1882567"/>
          </a:xfrm>
          <a:prstGeom prst="rect">
            <a:avLst/>
          </a:prstGeom>
          <a:noFill/>
        </p:spPr>
        <p:txBody>
          <a:bodyPr wrap="square" rtlCol="0">
            <a:spAutoFit/>
          </a:bodyPr>
          <a:lstStyle/>
          <a:p>
            <a:pPr>
              <a:lnSpc>
                <a:spcPct val="150000"/>
              </a:lnSpc>
            </a:pPr>
            <a:r>
              <a:rPr lang="en-US" sz="2000" b="1" dirty="0">
                <a:solidFill>
                  <a:schemeClr val="bg1"/>
                </a:solidFill>
              </a:rPr>
              <a:t>Why </a:t>
            </a:r>
            <a:r>
              <a:rPr lang="en-US" sz="2000" b="1" dirty="0">
                <a:solidFill>
                  <a:srgbClr val="C00000"/>
                </a:solidFill>
              </a:rPr>
              <a:t>Bangla</a:t>
            </a:r>
            <a:r>
              <a:rPr lang="en-US" sz="2000" b="1" dirty="0">
                <a:solidFill>
                  <a:schemeClr val="bg1"/>
                </a:solidFill>
              </a:rPr>
              <a:t> video summarization?</a:t>
            </a:r>
          </a:p>
          <a:p>
            <a:pPr marL="342900" indent="-342900">
              <a:lnSpc>
                <a:spcPct val="150000"/>
              </a:lnSpc>
              <a:buFont typeface="Wingdings" panose="05000000000000000000" pitchFamily="2" charset="2"/>
              <a:buChar char="v"/>
            </a:pPr>
            <a:r>
              <a:rPr lang="en-US" sz="2000" dirty="0">
                <a:solidFill>
                  <a:schemeClr val="bg1"/>
                </a:solidFill>
              </a:rPr>
              <a:t>Increasing number of Bangla video content</a:t>
            </a:r>
          </a:p>
          <a:p>
            <a:pPr marL="342900" indent="-342900">
              <a:lnSpc>
                <a:spcPct val="150000"/>
              </a:lnSpc>
              <a:buFont typeface="Wingdings" panose="05000000000000000000" pitchFamily="2" charset="2"/>
              <a:buChar char="v"/>
            </a:pPr>
            <a:r>
              <a:rPr lang="en-US" sz="2000" dirty="0">
                <a:solidFill>
                  <a:schemeClr val="bg1"/>
                </a:solidFill>
              </a:rPr>
              <a:t>Low resource challenge of Bangla</a:t>
            </a:r>
          </a:p>
          <a:p>
            <a:pPr marL="342900" indent="-342900">
              <a:lnSpc>
                <a:spcPct val="150000"/>
              </a:lnSpc>
              <a:buFont typeface="Wingdings" panose="05000000000000000000" pitchFamily="2" charset="2"/>
              <a:buChar char="v"/>
            </a:pPr>
            <a:r>
              <a:rPr lang="en-US" sz="2000" dirty="0">
                <a:solidFill>
                  <a:schemeClr val="bg1"/>
                </a:solidFill>
              </a:rPr>
              <a:t>Lack of dedicated Bangla summarizers</a:t>
            </a:r>
          </a:p>
        </p:txBody>
      </p:sp>
    </p:spTree>
    <p:extLst>
      <p:ext uri="{BB962C8B-B14F-4D97-AF65-F5344CB8AC3E}">
        <p14:creationId xmlns:p14="http://schemas.microsoft.com/office/powerpoint/2010/main" val="722122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Date Placeholder 1">
            <a:extLst>
              <a:ext uri="{FF2B5EF4-FFF2-40B4-BE49-F238E27FC236}">
                <a16:creationId xmlns:a16="http://schemas.microsoft.com/office/drawing/2014/main" id="{90D8E18D-6713-3219-7ED4-F4F22841BC39}"/>
              </a:ext>
            </a:extLst>
          </p:cNvPr>
          <p:cNvSpPr>
            <a:spLocks noGrp="1"/>
          </p:cNvSpPr>
          <p:nvPr>
            <p:ph type="dt" sz="half" idx="21"/>
          </p:nvPr>
        </p:nvSpPr>
        <p:spPr>
          <a:xfrm>
            <a:off x="10154920" y="6377715"/>
            <a:ext cx="1313180" cy="177573"/>
          </a:xfrm>
        </p:spPr>
        <p:txBody>
          <a:bodyPr/>
          <a:lstStyle/>
          <a:p>
            <a:pPr algn="r"/>
            <a:fld id="{E0C17DC9-BA3E-4D1F-A4FF-8D56787DCCEF}" type="datetime1">
              <a:rPr lang="en-US" smtClean="0">
                <a:latin typeface="+mn-lt"/>
              </a:rPr>
              <a:pPr algn="r"/>
              <a:t>10/25/2024</a:t>
            </a:fld>
            <a:endParaRPr lang="en-US" dirty="0">
              <a:latin typeface="+mn-lt"/>
            </a:endParaRPr>
          </a:p>
        </p:txBody>
      </p:sp>
      <p:sp>
        <p:nvSpPr>
          <p:cNvPr id="4" name="Slide Number Placeholder 3">
            <a:extLst>
              <a:ext uri="{FF2B5EF4-FFF2-40B4-BE49-F238E27FC236}">
                <a16:creationId xmlns:a16="http://schemas.microsoft.com/office/drawing/2014/main" id="{63E7FA34-1DDA-FAFB-6978-1BFFF5C0DD9F}"/>
              </a:ext>
            </a:extLst>
          </p:cNvPr>
          <p:cNvSpPr>
            <a:spLocks noGrp="1"/>
          </p:cNvSpPr>
          <p:nvPr>
            <p:ph type="sldNum" sz="quarter" idx="22"/>
          </p:nvPr>
        </p:nvSpPr>
        <p:spPr>
          <a:xfrm>
            <a:off x="5769610" y="6361339"/>
            <a:ext cx="523240" cy="247651"/>
          </a:xfrm>
        </p:spPr>
        <p:txBody>
          <a:bodyPr/>
          <a:lstStyle/>
          <a:p>
            <a:pPr algn="ctr"/>
            <a:fld id="{294A09A9-5501-47C1-A89A-A340965A2BE2}" type="slidenum">
              <a:rPr lang="en-US" smtClean="0"/>
              <a:pPr algn="ctr"/>
              <a:t>5</a:t>
            </a:fld>
            <a:endParaRPr lang="en-US" dirty="0">
              <a:latin typeface="+mn-lt"/>
            </a:endParaRPr>
          </a:p>
        </p:txBody>
      </p:sp>
      <p:sp>
        <p:nvSpPr>
          <p:cNvPr id="6" name="Title 2">
            <a:extLst>
              <a:ext uri="{FF2B5EF4-FFF2-40B4-BE49-F238E27FC236}">
                <a16:creationId xmlns:a16="http://schemas.microsoft.com/office/drawing/2014/main" id="{0052D1FA-5A51-1190-476E-F67F4FF7F65C}"/>
              </a:ext>
            </a:extLst>
          </p:cNvPr>
          <p:cNvSpPr txBox="1">
            <a:spLocks/>
          </p:cNvSpPr>
          <p:nvPr/>
        </p:nvSpPr>
        <p:spPr>
          <a:xfrm>
            <a:off x="609601" y="14"/>
            <a:ext cx="10972800" cy="118872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Objectives</a:t>
            </a:r>
          </a:p>
        </p:txBody>
      </p:sp>
      <p:sp>
        <p:nvSpPr>
          <p:cNvPr id="9" name="Rectangle 8">
            <a:extLst>
              <a:ext uri="{FF2B5EF4-FFF2-40B4-BE49-F238E27FC236}">
                <a16:creationId xmlns:a16="http://schemas.microsoft.com/office/drawing/2014/main" id="{CB17C099-296C-427E-2517-EA17BB25F3D9}"/>
              </a:ext>
            </a:extLst>
          </p:cNvPr>
          <p:cNvSpPr/>
          <p:nvPr/>
        </p:nvSpPr>
        <p:spPr>
          <a:xfrm>
            <a:off x="609601" y="1258181"/>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DA126B-C36D-AC9C-1969-2CDF65A9C84E}"/>
              </a:ext>
            </a:extLst>
          </p:cNvPr>
          <p:cNvSpPr/>
          <p:nvPr/>
        </p:nvSpPr>
        <p:spPr>
          <a:xfrm>
            <a:off x="476250" y="1981200"/>
            <a:ext cx="2324100" cy="333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373328" y="1716339"/>
            <a:ext cx="8746040" cy="4750162"/>
          </a:xfrm>
        </p:spPr>
        <p:txBody>
          <a:bodyPr>
            <a:normAutofit/>
          </a:bodyPr>
          <a:lstStyle/>
          <a:p>
            <a:pPr>
              <a:lnSpc>
                <a:spcPct val="150000"/>
              </a:lnSpc>
              <a:buFont typeface="Wingdings" panose="05000000000000000000" pitchFamily="2" charset="2"/>
              <a:buChar char="v"/>
            </a:pPr>
            <a:r>
              <a:rPr lang="en-US" dirty="0"/>
              <a:t>To develop an efficient Bangla video summarization system</a:t>
            </a:r>
          </a:p>
          <a:p>
            <a:pPr>
              <a:lnSpc>
                <a:spcPct val="150000"/>
              </a:lnSpc>
              <a:buFont typeface="Wingdings" panose="05000000000000000000" pitchFamily="2" charset="2"/>
              <a:buChar char="v"/>
            </a:pPr>
            <a:r>
              <a:rPr lang="en-US" dirty="0"/>
              <a:t>To develop a benchmark dataset</a:t>
            </a:r>
          </a:p>
          <a:p>
            <a:pPr>
              <a:lnSpc>
                <a:spcPct val="150000"/>
              </a:lnSpc>
              <a:buFont typeface="Wingdings" panose="05000000000000000000" pitchFamily="2" charset="2"/>
              <a:buChar char="v"/>
            </a:pPr>
            <a:r>
              <a:rPr lang="en-US" dirty="0"/>
              <a:t>To generate concise summaries of lengthy videos</a:t>
            </a:r>
          </a:p>
          <a:p>
            <a:pPr>
              <a:lnSpc>
                <a:spcPct val="150000"/>
              </a:lnSpc>
              <a:buFont typeface="Wingdings" panose="05000000000000000000" pitchFamily="2" charset="2"/>
              <a:buChar char="v"/>
            </a:pPr>
            <a:r>
              <a:rPr lang="en-US" dirty="0"/>
              <a:t>To enable users to identify relevant videos faster</a:t>
            </a:r>
          </a:p>
          <a:p>
            <a:pPr>
              <a:lnSpc>
                <a:spcPct val="150000"/>
              </a:lnSpc>
              <a:buFont typeface="Wingdings" panose="05000000000000000000" pitchFamily="2" charset="2"/>
              <a:buChar char="v"/>
            </a:pPr>
            <a:r>
              <a:rPr lang="en-US" dirty="0"/>
              <a:t>To enhance existing summarization approaches</a:t>
            </a:r>
          </a:p>
          <a:p>
            <a:pPr>
              <a:lnSpc>
                <a:spcPct val="150000"/>
              </a:lnSpc>
              <a:buFont typeface="Wingdings" panose="05000000000000000000" pitchFamily="2" charset="2"/>
              <a:buChar char="v"/>
            </a:pPr>
            <a:endParaRPr lang="en-US" dirty="0"/>
          </a:p>
        </p:txBody>
      </p:sp>
    </p:spTree>
    <p:extLst>
      <p:ext uri="{BB962C8B-B14F-4D97-AF65-F5344CB8AC3E}">
        <p14:creationId xmlns:p14="http://schemas.microsoft.com/office/powerpoint/2010/main" val="2520509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Date Placeholder 1">
            <a:extLst>
              <a:ext uri="{FF2B5EF4-FFF2-40B4-BE49-F238E27FC236}">
                <a16:creationId xmlns:a16="http://schemas.microsoft.com/office/drawing/2014/main" id="{90D8E18D-6713-3219-7ED4-F4F22841BC39}"/>
              </a:ext>
            </a:extLst>
          </p:cNvPr>
          <p:cNvSpPr>
            <a:spLocks noGrp="1"/>
          </p:cNvSpPr>
          <p:nvPr>
            <p:ph type="dt" sz="half" idx="21"/>
          </p:nvPr>
        </p:nvSpPr>
        <p:spPr>
          <a:xfrm>
            <a:off x="10154920" y="6377715"/>
            <a:ext cx="1313180" cy="177573"/>
          </a:xfrm>
        </p:spPr>
        <p:txBody>
          <a:bodyPr/>
          <a:lstStyle/>
          <a:p>
            <a:pPr algn="r"/>
            <a:fld id="{E0C17DC9-BA3E-4D1F-A4FF-8D56787DCCEF}" type="datetime1">
              <a:rPr lang="en-US" smtClean="0">
                <a:latin typeface="+mn-lt"/>
              </a:rPr>
              <a:pPr algn="r"/>
              <a:t>10/25/2024</a:t>
            </a:fld>
            <a:endParaRPr lang="en-US" dirty="0">
              <a:latin typeface="+mn-lt"/>
            </a:endParaRPr>
          </a:p>
        </p:txBody>
      </p:sp>
      <p:sp>
        <p:nvSpPr>
          <p:cNvPr id="4" name="Slide Number Placeholder 3">
            <a:extLst>
              <a:ext uri="{FF2B5EF4-FFF2-40B4-BE49-F238E27FC236}">
                <a16:creationId xmlns:a16="http://schemas.microsoft.com/office/drawing/2014/main" id="{63E7FA34-1DDA-FAFB-6978-1BFFF5C0DD9F}"/>
              </a:ext>
            </a:extLst>
          </p:cNvPr>
          <p:cNvSpPr>
            <a:spLocks noGrp="1"/>
          </p:cNvSpPr>
          <p:nvPr>
            <p:ph type="sldNum" sz="quarter" idx="22"/>
          </p:nvPr>
        </p:nvSpPr>
        <p:spPr>
          <a:xfrm>
            <a:off x="5769610" y="6361339"/>
            <a:ext cx="523240" cy="247651"/>
          </a:xfrm>
        </p:spPr>
        <p:txBody>
          <a:bodyPr/>
          <a:lstStyle/>
          <a:p>
            <a:pPr algn="ctr"/>
            <a:fld id="{294A09A9-5501-47C1-A89A-A340965A2BE2}" type="slidenum">
              <a:rPr lang="en-US" smtClean="0"/>
              <a:pPr algn="ctr"/>
              <a:t>6</a:t>
            </a:fld>
            <a:endParaRPr lang="en-US" dirty="0">
              <a:latin typeface="+mn-lt"/>
            </a:endParaRPr>
          </a:p>
        </p:txBody>
      </p:sp>
      <p:sp>
        <p:nvSpPr>
          <p:cNvPr id="6" name="Title 2">
            <a:extLst>
              <a:ext uri="{FF2B5EF4-FFF2-40B4-BE49-F238E27FC236}">
                <a16:creationId xmlns:a16="http://schemas.microsoft.com/office/drawing/2014/main" id="{0052D1FA-5A51-1190-476E-F67F4FF7F65C}"/>
              </a:ext>
            </a:extLst>
          </p:cNvPr>
          <p:cNvSpPr txBox="1">
            <a:spLocks/>
          </p:cNvSpPr>
          <p:nvPr/>
        </p:nvSpPr>
        <p:spPr>
          <a:xfrm>
            <a:off x="609601" y="14"/>
            <a:ext cx="10972800" cy="118872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Contribution</a:t>
            </a:r>
          </a:p>
        </p:txBody>
      </p:sp>
      <p:sp>
        <p:nvSpPr>
          <p:cNvPr id="9" name="Rectangle 8">
            <a:extLst>
              <a:ext uri="{FF2B5EF4-FFF2-40B4-BE49-F238E27FC236}">
                <a16:creationId xmlns:a16="http://schemas.microsoft.com/office/drawing/2014/main" id="{CB17C099-296C-427E-2517-EA17BB25F3D9}"/>
              </a:ext>
            </a:extLst>
          </p:cNvPr>
          <p:cNvSpPr/>
          <p:nvPr/>
        </p:nvSpPr>
        <p:spPr>
          <a:xfrm>
            <a:off x="609601" y="1258181"/>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DA126B-C36D-AC9C-1969-2CDF65A9C84E}"/>
              </a:ext>
            </a:extLst>
          </p:cNvPr>
          <p:cNvSpPr/>
          <p:nvPr/>
        </p:nvSpPr>
        <p:spPr>
          <a:xfrm>
            <a:off x="476250" y="1981200"/>
            <a:ext cx="2324100" cy="333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289400" y="2115065"/>
            <a:ext cx="8746040" cy="3412385"/>
          </a:xfrm>
        </p:spPr>
        <p:txBody>
          <a:bodyPr>
            <a:normAutofit/>
          </a:bodyPr>
          <a:lstStyle/>
          <a:p>
            <a:pPr>
              <a:lnSpc>
                <a:spcPct val="150000"/>
              </a:lnSpc>
              <a:buFont typeface="Wingdings" panose="05000000000000000000" pitchFamily="2" charset="2"/>
              <a:buChar char="v"/>
            </a:pPr>
            <a:r>
              <a:rPr lang="en-US" dirty="0"/>
              <a:t>Dataset collection for abstractive and extractive </a:t>
            </a:r>
            <a:r>
              <a:rPr lang="en-US" dirty="0" err="1"/>
              <a:t>summatization</a:t>
            </a:r>
            <a:endParaRPr lang="en-US" dirty="0"/>
          </a:p>
          <a:p>
            <a:pPr>
              <a:lnSpc>
                <a:spcPct val="150000"/>
              </a:lnSpc>
              <a:buFont typeface="Wingdings" panose="05000000000000000000" pitchFamily="2" charset="2"/>
              <a:buChar char="v"/>
            </a:pPr>
            <a:r>
              <a:rPr lang="en-US" dirty="0"/>
              <a:t>Combining different techniques for concise and coherent summary</a:t>
            </a:r>
          </a:p>
          <a:p>
            <a:pPr>
              <a:lnSpc>
                <a:spcPct val="150000"/>
              </a:lnSpc>
              <a:buFont typeface="Wingdings" panose="05000000000000000000" pitchFamily="2" charset="2"/>
              <a:buChar char="v"/>
            </a:pPr>
            <a:r>
              <a:rPr lang="en-US" dirty="0"/>
              <a:t>Development of a dedicated Bangla extractive summarizer</a:t>
            </a:r>
          </a:p>
          <a:p>
            <a:pPr>
              <a:lnSpc>
                <a:spcPct val="150000"/>
              </a:lnSpc>
              <a:buFont typeface="Wingdings" panose="05000000000000000000" pitchFamily="2" charset="2"/>
              <a:buChar char="v"/>
            </a:pPr>
            <a:r>
              <a:rPr lang="en-US" dirty="0"/>
              <a:t>Enhancing performance of existing Bangla abstractive summarizer</a:t>
            </a:r>
          </a:p>
          <a:p>
            <a:pPr marL="0" indent="0">
              <a:lnSpc>
                <a:spcPct val="150000"/>
              </a:lnSpc>
              <a:buNone/>
            </a:pPr>
            <a:endParaRPr lang="en-US" dirty="0"/>
          </a:p>
          <a:p>
            <a:endParaRPr lang="en-US" dirty="0"/>
          </a:p>
        </p:txBody>
      </p:sp>
    </p:spTree>
    <p:extLst>
      <p:ext uri="{BB962C8B-B14F-4D97-AF65-F5344CB8AC3E}">
        <p14:creationId xmlns:p14="http://schemas.microsoft.com/office/powerpoint/2010/main" val="677027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CCE55F-1A23-2F82-7B13-F326B6E90F19}"/>
              </a:ext>
            </a:extLst>
          </p:cNvPr>
          <p:cNvSpPr txBox="1"/>
          <p:nvPr/>
        </p:nvSpPr>
        <p:spPr>
          <a:xfrm>
            <a:off x="438539" y="1968759"/>
            <a:ext cx="2463281" cy="369332"/>
          </a:xfrm>
          <a:prstGeom prst="rect">
            <a:avLst/>
          </a:prstGeom>
          <a:solidFill>
            <a:srgbClr val="FFFFFF"/>
          </a:solidFill>
        </p:spPr>
        <p:txBody>
          <a:bodyPr wrap="square" rtlCol="0">
            <a:spAutoFit/>
          </a:bodyPr>
          <a:lstStyle/>
          <a:p>
            <a:endParaRPr lang="en-US" dirty="0"/>
          </a:p>
        </p:txBody>
      </p:sp>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609601" y="32619"/>
            <a:ext cx="10972800" cy="1188720"/>
          </a:xfrm>
        </p:spPr>
        <p:txBody>
          <a:bodyPr/>
          <a:lstStyle/>
          <a:p>
            <a:r>
              <a:rPr lang="en-US" dirty="0"/>
              <a:t>Literature Review</a:t>
            </a:r>
          </a:p>
        </p:txBody>
      </p:sp>
      <p:sp>
        <p:nvSpPr>
          <p:cNvPr id="7" name="Date Placeholder 6">
            <a:extLst>
              <a:ext uri="{FF2B5EF4-FFF2-40B4-BE49-F238E27FC236}">
                <a16:creationId xmlns:a16="http://schemas.microsoft.com/office/drawing/2014/main" id="{7A32CBD4-C7B0-C093-AF1F-C3CE233E260D}"/>
              </a:ext>
            </a:extLst>
          </p:cNvPr>
          <p:cNvSpPr>
            <a:spLocks noGrp="1"/>
          </p:cNvSpPr>
          <p:nvPr>
            <p:ph type="dt" sz="half" idx="11"/>
          </p:nvPr>
        </p:nvSpPr>
        <p:spPr>
          <a:xfrm>
            <a:off x="10253345" y="6447981"/>
            <a:ext cx="1313180" cy="247651"/>
          </a:xfrm>
        </p:spPr>
        <p:txBody>
          <a:bodyPr/>
          <a:lstStyle/>
          <a:p>
            <a:pPr algn="r"/>
            <a:r>
              <a:rPr lang="en-US" dirty="0">
                <a:latin typeface="+mn-lt"/>
              </a:rPr>
              <a:t> </a:t>
            </a:r>
            <a:fld id="{3F4325F5-F34F-4969-85F5-3AE33F9270B6}" type="datetime1">
              <a:rPr lang="en-US" smtClean="0">
                <a:latin typeface="+mn-lt"/>
              </a:rPr>
              <a:pPr algn="r"/>
              <a:t>10/25/2024</a:t>
            </a:fld>
            <a:endParaRPr lang="en-US" dirty="0">
              <a:latin typeface="+mn-lt"/>
            </a:endParaRPr>
          </a:p>
        </p:txBody>
      </p:sp>
      <p:sp>
        <p:nvSpPr>
          <p:cNvPr id="8" name="Slide Number Placeholder 7">
            <a:extLst>
              <a:ext uri="{FF2B5EF4-FFF2-40B4-BE49-F238E27FC236}">
                <a16:creationId xmlns:a16="http://schemas.microsoft.com/office/drawing/2014/main" id="{53844CFF-AAE8-70A1-2301-47A5BE43C376}"/>
              </a:ext>
            </a:extLst>
          </p:cNvPr>
          <p:cNvSpPr>
            <a:spLocks noGrp="1"/>
          </p:cNvSpPr>
          <p:nvPr>
            <p:ph type="sldNum" sz="quarter" idx="12"/>
          </p:nvPr>
        </p:nvSpPr>
        <p:spPr>
          <a:xfrm>
            <a:off x="5818505" y="6447982"/>
            <a:ext cx="523240" cy="247651"/>
          </a:xfrm>
        </p:spPr>
        <p:txBody>
          <a:bodyPr/>
          <a:lstStyle/>
          <a:p>
            <a:pPr algn="ctr"/>
            <a:r>
              <a:rPr lang="en-US" dirty="0"/>
              <a:t>3</a:t>
            </a:r>
            <a:endParaRPr lang="en-US" dirty="0">
              <a:latin typeface="+mn-lt"/>
            </a:endParaRPr>
          </a:p>
        </p:txBody>
      </p:sp>
      <p:sp>
        <p:nvSpPr>
          <p:cNvPr id="9" name="Slide Number Placeholder 4">
            <a:extLst>
              <a:ext uri="{FF2B5EF4-FFF2-40B4-BE49-F238E27FC236}">
                <a16:creationId xmlns:a16="http://schemas.microsoft.com/office/drawing/2014/main" id="{84CC4E8E-096A-E8E7-D4DC-072FF9FD5D6B}"/>
              </a:ext>
            </a:extLst>
          </p:cNvPr>
          <p:cNvSpPr txBox="1">
            <a:spLocks/>
          </p:cNvSpPr>
          <p:nvPr/>
        </p:nvSpPr>
        <p:spPr>
          <a:xfrm>
            <a:off x="2021943" y="6575839"/>
            <a:ext cx="523240" cy="24765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4A09A9-5501-47C1-A89A-A340965A2BE2}" type="slidenum">
              <a:rPr lang="en-US" smtClean="0"/>
              <a:pPr algn="ctr"/>
              <a:t>7</a:t>
            </a:fld>
            <a:endParaRPr lang="en-US" dirty="0"/>
          </a:p>
        </p:txBody>
      </p:sp>
      <p:sp>
        <p:nvSpPr>
          <p:cNvPr id="4" name="Rectangle 3">
            <a:extLst>
              <a:ext uri="{FF2B5EF4-FFF2-40B4-BE49-F238E27FC236}">
                <a16:creationId xmlns:a16="http://schemas.microsoft.com/office/drawing/2014/main" id="{52E035CA-9B2F-8894-5C2F-51B5DCA6DE70}"/>
              </a:ext>
            </a:extLst>
          </p:cNvPr>
          <p:cNvSpPr/>
          <p:nvPr/>
        </p:nvSpPr>
        <p:spPr>
          <a:xfrm>
            <a:off x="609601" y="1292500"/>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47C12EA-3EE4-F495-9977-036F2C04E296}"/>
              </a:ext>
            </a:extLst>
          </p:cNvPr>
          <p:cNvSpPr txBox="1"/>
          <p:nvPr/>
        </p:nvSpPr>
        <p:spPr>
          <a:xfrm>
            <a:off x="826333" y="1660350"/>
            <a:ext cx="10519689" cy="461665"/>
          </a:xfrm>
          <a:prstGeom prst="rect">
            <a:avLst/>
          </a:prstGeom>
          <a:noFill/>
        </p:spPr>
        <p:txBody>
          <a:bodyPr wrap="square" rtlCol="0">
            <a:spAutoFit/>
          </a:bodyPr>
          <a:lstStyle/>
          <a:p>
            <a:pPr algn="ctr"/>
            <a:r>
              <a:rPr lang="en-US" sz="2400" b="1" dirty="0">
                <a:solidFill>
                  <a:schemeClr val="bg1"/>
                </a:solidFill>
              </a:rPr>
              <a:t>Table 1:  Abstractive Summarization Techniques in Bangla </a:t>
            </a:r>
          </a:p>
        </p:txBody>
      </p:sp>
      <p:graphicFrame>
        <p:nvGraphicFramePr>
          <p:cNvPr id="10" name="Table 9">
            <a:extLst>
              <a:ext uri="{FF2B5EF4-FFF2-40B4-BE49-F238E27FC236}">
                <a16:creationId xmlns:a16="http://schemas.microsoft.com/office/drawing/2014/main" id="{3CCEC786-E8EF-900F-5517-CC8F4F8FDDF2}"/>
              </a:ext>
            </a:extLst>
          </p:cNvPr>
          <p:cNvGraphicFramePr>
            <a:graphicFrameLocks noGrp="1"/>
          </p:cNvGraphicFramePr>
          <p:nvPr>
            <p:extLst>
              <p:ext uri="{D42A27DB-BD31-4B8C-83A1-F6EECF244321}">
                <p14:modId xmlns:p14="http://schemas.microsoft.com/office/powerpoint/2010/main" val="1457386224"/>
              </p:ext>
            </p:extLst>
          </p:nvPr>
        </p:nvGraphicFramePr>
        <p:xfrm>
          <a:off x="826334" y="2260861"/>
          <a:ext cx="10519688" cy="3916680"/>
        </p:xfrm>
        <a:graphic>
          <a:graphicData uri="http://schemas.openxmlformats.org/drawingml/2006/table">
            <a:tbl>
              <a:tblPr firstRow="1" bandRow="1">
                <a:tableStyleId>{69CF1AB2-1976-4502-BF36-3FF5EA218861}</a:tableStyleId>
              </a:tblPr>
              <a:tblGrid>
                <a:gridCol w="2629922">
                  <a:extLst>
                    <a:ext uri="{9D8B030D-6E8A-4147-A177-3AD203B41FA5}">
                      <a16:colId xmlns:a16="http://schemas.microsoft.com/office/drawing/2014/main" val="2425893111"/>
                    </a:ext>
                  </a:extLst>
                </a:gridCol>
                <a:gridCol w="2629922">
                  <a:extLst>
                    <a:ext uri="{9D8B030D-6E8A-4147-A177-3AD203B41FA5}">
                      <a16:colId xmlns:a16="http://schemas.microsoft.com/office/drawing/2014/main" val="473926685"/>
                    </a:ext>
                  </a:extLst>
                </a:gridCol>
                <a:gridCol w="2629922">
                  <a:extLst>
                    <a:ext uri="{9D8B030D-6E8A-4147-A177-3AD203B41FA5}">
                      <a16:colId xmlns:a16="http://schemas.microsoft.com/office/drawing/2014/main" val="3541548591"/>
                    </a:ext>
                  </a:extLst>
                </a:gridCol>
                <a:gridCol w="2629922">
                  <a:extLst>
                    <a:ext uri="{9D8B030D-6E8A-4147-A177-3AD203B41FA5}">
                      <a16:colId xmlns:a16="http://schemas.microsoft.com/office/drawing/2014/main" val="1491209554"/>
                    </a:ext>
                  </a:extLst>
                </a:gridCol>
              </a:tblGrid>
              <a:tr h="370840">
                <a:tc>
                  <a:txBody>
                    <a:bodyPr/>
                    <a:lstStyle/>
                    <a:p>
                      <a:pPr algn="ctr"/>
                      <a:r>
                        <a:rPr lang="en-US" dirty="0"/>
                        <a:t>Models</a:t>
                      </a:r>
                    </a:p>
                  </a:txBody>
                  <a:tcPr/>
                </a:tc>
                <a:tc>
                  <a:txBody>
                    <a:bodyPr/>
                    <a:lstStyle/>
                    <a:p>
                      <a:pPr algn="ctr"/>
                      <a:r>
                        <a:rPr lang="en-US" dirty="0"/>
                        <a:t>Key Approach</a:t>
                      </a:r>
                    </a:p>
                  </a:txBody>
                  <a:tcPr/>
                </a:tc>
                <a:tc>
                  <a:txBody>
                    <a:bodyPr/>
                    <a:lstStyle/>
                    <a:p>
                      <a:pPr algn="ctr"/>
                      <a:r>
                        <a:rPr lang="en-US" dirty="0"/>
                        <a:t>Dataset</a:t>
                      </a:r>
                    </a:p>
                  </a:txBody>
                  <a:tcPr/>
                </a:tc>
                <a:tc>
                  <a:txBody>
                    <a:bodyPr/>
                    <a:lstStyle/>
                    <a:p>
                      <a:pPr algn="ctr"/>
                      <a:r>
                        <a:rPr lang="en-US" dirty="0"/>
                        <a:t>Research Gap</a:t>
                      </a:r>
                    </a:p>
                  </a:txBody>
                  <a:tcPr/>
                </a:tc>
                <a:extLst>
                  <a:ext uri="{0D108BD9-81ED-4DB2-BD59-A6C34878D82A}">
                    <a16:rowId xmlns:a16="http://schemas.microsoft.com/office/drawing/2014/main" val="3437344559"/>
                  </a:ext>
                </a:extLst>
              </a:tr>
              <a:tr h="370840">
                <a:tc>
                  <a:txBody>
                    <a:bodyPr/>
                    <a:lstStyle/>
                    <a:p>
                      <a:pPr marL="0" marR="0" algn="ctr">
                        <a:lnSpc>
                          <a:spcPct val="10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Seq2Seq LSTM with Attention</a:t>
                      </a:r>
                      <a:r>
                        <a:rPr lang="en-US" sz="2000" dirty="0">
                          <a:solidFill>
                            <a:srgbClr val="00B0F0"/>
                          </a:solidFill>
                          <a:effectLst/>
                          <a:latin typeface="+mn-lt"/>
                          <a:ea typeface="Calibri" panose="020F0502020204030204" pitchFamily="34" charset="0"/>
                          <a:cs typeface="Times New Roman" panose="02020603050405020304" pitchFamily="18" charset="0"/>
                        </a:rPr>
                        <a:t> [1]</a:t>
                      </a:r>
                    </a:p>
                  </a:txBody>
                  <a:tcPr marL="68580" marR="68580" marT="0" marB="0"/>
                </a:tc>
                <a:tc>
                  <a:txBody>
                    <a:bodyPr/>
                    <a:lstStyle/>
                    <a:p>
                      <a:pPr marL="0" marR="0" algn="ctr">
                        <a:lnSpc>
                          <a:spcPct val="10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Bi-directional LSTM with attention mechanism</a:t>
                      </a:r>
                    </a:p>
                  </a:txBody>
                  <a:tcPr marL="68580" marR="68580" marT="0" marB="0"/>
                </a:tc>
                <a:tc>
                  <a:txBody>
                    <a:bodyPr/>
                    <a:lstStyle/>
                    <a:p>
                      <a:pPr marL="0" marR="0" algn="ctr">
                        <a:lnSpc>
                          <a:spcPct val="100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Manually collected Bengali texts</a:t>
                      </a:r>
                    </a:p>
                  </a:txBody>
                  <a:tcPr marL="68580" marR="68580" marT="0" marB="0"/>
                </a:tc>
                <a:tc>
                  <a:txBody>
                    <a:bodyPr/>
                    <a:lstStyle/>
                    <a:p>
                      <a:pPr algn="ctr"/>
                      <a:r>
                        <a:rPr lang="en-US" dirty="0">
                          <a:latin typeface="+mn-lt"/>
                        </a:rPr>
                        <a:t>Lacks handling of informal content and video-based data</a:t>
                      </a:r>
                    </a:p>
                  </a:txBody>
                  <a:tcPr/>
                </a:tc>
                <a:extLst>
                  <a:ext uri="{0D108BD9-81ED-4DB2-BD59-A6C34878D82A}">
                    <a16:rowId xmlns:a16="http://schemas.microsoft.com/office/drawing/2014/main" val="2916933829"/>
                  </a:ext>
                </a:extLst>
              </a:tr>
              <a:tr h="370840">
                <a:tc>
                  <a:txBody>
                    <a:bodyPr/>
                    <a:lstStyle/>
                    <a:p>
                      <a:pPr marL="0" marR="0" algn="ctr">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Unsupervised Learning (</a:t>
                      </a:r>
                      <a:r>
                        <a:rPr lang="en-US" sz="2000" i="1" dirty="0" err="1">
                          <a:effectLst/>
                          <a:latin typeface="+mn-lt"/>
                          <a:ea typeface="Calibri" panose="020F0502020204030204" pitchFamily="34" charset="0"/>
                          <a:cs typeface="Times New Roman" panose="02020603050405020304" pitchFamily="18" charset="0"/>
                        </a:rPr>
                        <a:t>BenSumm</a:t>
                      </a:r>
                      <a:r>
                        <a:rPr lang="en-US" sz="2000" dirty="0">
                          <a:effectLst/>
                          <a:latin typeface="+mn-lt"/>
                          <a:ea typeface="Calibri" panose="020F0502020204030204" pitchFamily="34" charset="0"/>
                          <a:cs typeface="Times New Roman" panose="02020603050405020304" pitchFamily="18" charset="0"/>
                        </a:rPr>
                        <a:t>) </a:t>
                      </a:r>
                      <a:r>
                        <a:rPr lang="en-US" sz="2000" dirty="0">
                          <a:solidFill>
                            <a:srgbClr val="00B0F0"/>
                          </a:solidFill>
                          <a:effectLst/>
                          <a:latin typeface="+mn-lt"/>
                          <a:ea typeface="Calibri" panose="020F0502020204030204" pitchFamily="34" charset="0"/>
                          <a:cs typeface="Times New Roman" panose="02020603050405020304" pitchFamily="18" charset="0"/>
                        </a:rPr>
                        <a:t>[2]</a:t>
                      </a:r>
                    </a:p>
                  </a:txBody>
                  <a:tcPr marL="68580" marR="68580" marT="0" marB="0"/>
                </a:tc>
                <a:tc>
                  <a:txBody>
                    <a:bodyPr/>
                    <a:lstStyle/>
                    <a:p>
                      <a:pPr marL="0" marR="0" algn="ctr">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POS tagging, sentence fusion using word graphs</a:t>
                      </a:r>
                    </a:p>
                  </a:txBody>
                  <a:tcPr marL="68580" marR="68580" marT="0" marB="0"/>
                </a:tc>
                <a:tc>
                  <a:txBody>
                    <a:bodyPr/>
                    <a:lstStyle/>
                    <a:p>
                      <a:pPr marL="0" marR="0" algn="ctr">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NCTB Bengali Text Dataset</a:t>
                      </a:r>
                    </a:p>
                  </a:txBody>
                  <a:tcPr marL="68580" marR="68580" marT="0" marB="0"/>
                </a:tc>
                <a:tc>
                  <a:txBody>
                    <a:bodyPr/>
                    <a:lstStyle/>
                    <a:p>
                      <a:pPr algn="ctr"/>
                      <a:r>
                        <a:rPr lang="en-US" dirty="0">
                          <a:latin typeface="+mn-lt"/>
                        </a:rPr>
                        <a:t>No parallel dataset, works only with unsupervised methods</a:t>
                      </a:r>
                    </a:p>
                  </a:txBody>
                  <a:tcPr/>
                </a:tc>
                <a:extLst>
                  <a:ext uri="{0D108BD9-81ED-4DB2-BD59-A6C34878D82A}">
                    <a16:rowId xmlns:a16="http://schemas.microsoft.com/office/drawing/2014/main" val="2302703161"/>
                  </a:ext>
                </a:extLst>
              </a:tr>
              <a:tr h="370840">
                <a:tc>
                  <a:txBody>
                    <a:bodyPr/>
                    <a:lstStyle/>
                    <a:p>
                      <a:pPr marL="0" marR="0" algn="ctr">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BanglaT5 </a:t>
                      </a:r>
                      <a:r>
                        <a:rPr lang="en-US" sz="2000" dirty="0">
                          <a:solidFill>
                            <a:srgbClr val="00B0F0"/>
                          </a:solidFill>
                          <a:effectLst/>
                          <a:latin typeface="+mn-lt"/>
                          <a:ea typeface="Calibri" panose="020F0502020204030204" pitchFamily="34" charset="0"/>
                          <a:cs typeface="Times New Roman" panose="02020603050405020304" pitchFamily="18" charset="0"/>
                        </a:rPr>
                        <a:t>[3]</a:t>
                      </a:r>
                    </a:p>
                  </a:txBody>
                  <a:tcPr marL="68580" marR="68580" marT="0" marB="0"/>
                </a:tc>
                <a:tc>
                  <a:txBody>
                    <a:bodyPr/>
                    <a:lstStyle/>
                    <a:p>
                      <a:pPr marL="0" marR="0" algn="ctr">
                        <a:lnSpc>
                          <a:spcPct val="150000"/>
                        </a:lnSpc>
                        <a:spcBef>
                          <a:spcPts val="1200"/>
                        </a:spcBef>
                        <a:spcAft>
                          <a:spcPts val="600"/>
                        </a:spcAft>
                      </a:pPr>
                      <a:r>
                        <a:rPr lang="en-US" sz="2000">
                          <a:effectLst/>
                          <a:latin typeface="+mn-lt"/>
                          <a:ea typeface="Calibri" panose="020F0502020204030204" pitchFamily="34" charset="0"/>
                          <a:cs typeface="Times New Roman" panose="02020603050405020304" pitchFamily="18" charset="0"/>
                        </a:rPr>
                        <a:t>Pretrained sequence-to-sequence model for Bangla</a:t>
                      </a:r>
                    </a:p>
                  </a:txBody>
                  <a:tcPr marL="68580" marR="68580" marT="0" marB="0"/>
                </a:tc>
                <a:tc>
                  <a:txBody>
                    <a:bodyPr/>
                    <a:lstStyle/>
                    <a:p>
                      <a:pPr marL="0" marR="0" algn="ctr">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Diverse Bengali datasets</a:t>
                      </a:r>
                    </a:p>
                  </a:txBody>
                  <a:tcPr marL="68580" marR="68580" marT="0" marB="0"/>
                </a:tc>
                <a:tc>
                  <a:txBody>
                    <a:bodyPr/>
                    <a:lstStyle/>
                    <a:p>
                      <a:pPr algn="ctr"/>
                      <a:r>
                        <a:rPr lang="en-US" dirty="0">
                          <a:latin typeface="+mn-lt"/>
                        </a:rPr>
                        <a:t>Best model for Bengali tasks but needs video content-specific tuning</a:t>
                      </a:r>
                    </a:p>
                  </a:txBody>
                  <a:tcPr/>
                </a:tc>
                <a:extLst>
                  <a:ext uri="{0D108BD9-81ED-4DB2-BD59-A6C34878D82A}">
                    <a16:rowId xmlns:a16="http://schemas.microsoft.com/office/drawing/2014/main" val="3732086004"/>
                  </a:ext>
                </a:extLst>
              </a:tr>
            </a:tbl>
          </a:graphicData>
        </a:graphic>
      </p:graphicFrame>
    </p:spTree>
    <p:extLst>
      <p:ext uri="{BB962C8B-B14F-4D97-AF65-F5344CB8AC3E}">
        <p14:creationId xmlns:p14="http://schemas.microsoft.com/office/powerpoint/2010/main" val="3194842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CCE55F-1A23-2F82-7B13-F326B6E90F19}"/>
              </a:ext>
            </a:extLst>
          </p:cNvPr>
          <p:cNvSpPr txBox="1"/>
          <p:nvPr/>
        </p:nvSpPr>
        <p:spPr>
          <a:xfrm>
            <a:off x="438539" y="1968759"/>
            <a:ext cx="2463281" cy="369332"/>
          </a:xfrm>
          <a:prstGeom prst="rect">
            <a:avLst/>
          </a:prstGeom>
          <a:solidFill>
            <a:srgbClr val="FFFFFF"/>
          </a:solidFill>
        </p:spPr>
        <p:txBody>
          <a:bodyPr wrap="square" rtlCol="0">
            <a:spAutoFit/>
          </a:bodyPr>
          <a:lstStyle/>
          <a:p>
            <a:endParaRPr lang="en-US" dirty="0"/>
          </a:p>
        </p:txBody>
      </p:sp>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609601" y="32619"/>
            <a:ext cx="10972800" cy="1188720"/>
          </a:xfrm>
        </p:spPr>
        <p:txBody>
          <a:bodyPr/>
          <a:lstStyle/>
          <a:p>
            <a:r>
              <a:rPr lang="en-US" dirty="0"/>
              <a:t>Literature Review (Cont.)</a:t>
            </a:r>
          </a:p>
        </p:txBody>
      </p:sp>
      <p:sp>
        <p:nvSpPr>
          <p:cNvPr id="7" name="Date Placeholder 6">
            <a:extLst>
              <a:ext uri="{FF2B5EF4-FFF2-40B4-BE49-F238E27FC236}">
                <a16:creationId xmlns:a16="http://schemas.microsoft.com/office/drawing/2014/main" id="{7A32CBD4-C7B0-C093-AF1F-C3CE233E260D}"/>
              </a:ext>
            </a:extLst>
          </p:cNvPr>
          <p:cNvSpPr>
            <a:spLocks noGrp="1"/>
          </p:cNvSpPr>
          <p:nvPr>
            <p:ph type="dt" sz="half" idx="11"/>
          </p:nvPr>
        </p:nvSpPr>
        <p:spPr>
          <a:xfrm>
            <a:off x="10253345" y="6447981"/>
            <a:ext cx="1313180" cy="247651"/>
          </a:xfrm>
        </p:spPr>
        <p:txBody>
          <a:bodyPr/>
          <a:lstStyle/>
          <a:p>
            <a:pPr algn="r"/>
            <a:r>
              <a:rPr lang="en-US" dirty="0">
                <a:latin typeface="+mn-lt"/>
              </a:rPr>
              <a:t> </a:t>
            </a:r>
            <a:fld id="{3F4325F5-F34F-4969-85F5-3AE33F9270B6}" type="datetime1">
              <a:rPr lang="en-US" smtClean="0">
                <a:latin typeface="+mn-lt"/>
              </a:rPr>
              <a:pPr algn="r"/>
              <a:t>10/25/2024</a:t>
            </a:fld>
            <a:endParaRPr lang="en-US" dirty="0">
              <a:latin typeface="+mn-lt"/>
            </a:endParaRPr>
          </a:p>
        </p:txBody>
      </p:sp>
      <p:sp>
        <p:nvSpPr>
          <p:cNvPr id="8" name="Slide Number Placeholder 7">
            <a:extLst>
              <a:ext uri="{FF2B5EF4-FFF2-40B4-BE49-F238E27FC236}">
                <a16:creationId xmlns:a16="http://schemas.microsoft.com/office/drawing/2014/main" id="{53844CFF-AAE8-70A1-2301-47A5BE43C376}"/>
              </a:ext>
            </a:extLst>
          </p:cNvPr>
          <p:cNvSpPr>
            <a:spLocks noGrp="1"/>
          </p:cNvSpPr>
          <p:nvPr>
            <p:ph type="sldNum" sz="quarter" idx="12"/>
          </p:nvPr>
        </p:nvSpPr>
        <p:spPr>
          <a:xfrm>
            <a:off x="5818505" y="6447982"/>
            <a:ext cx="523240" cy="247651"/>
          </a:xfrm>
        </p:spPr>
        <p:txBody>
          <a:bodyPr/>
          <a:lstStyle/>
          <a:p>
            <a:pPr algn="ctr"/>
            <a:r>
              <a:rPr lang="en-US" dirty="0"/>
              <a:t>3</a:t>
            </a:r>
            <a:endParaRPr lang="en-US" dirty="0">
              <a:latin typeface="+mn-lt"/>
            </a:endParaRPr>
          </a:p>
        </p:txBody>
      </p:sp>
      <p:sp>
        <p:nvSpPr>
          <p:cNvPr id="9" name="Slide Number Placeholder 4">
            <a:extLst>
              <a:ext uri="{FF2B5EF4-FFF2-40B4-BE49-F238E27FC236}">
                <a16:creationId xmlns:a16="http://schemas.microsoft.com/office/drawing/2014/main" id="{84CC4E8E-096A-E8E7-D4DC-072FF9FD5D6B}"/>
              </a:ext>
            </a:extLst>
          </p:cNvPr>
          <p:cNvSpPr txBox="1">
            <a:spLocks/>
          </p:cNvSpPr>
          <p:nvPr/>
        </p:nvSpPr>
        <p:spPr>
          <a:xfrm>
            <a:off x="2021943" y="6575839"/>
            <a:ext cx="523240" cy="24765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94A09A9-5501-47C1-A89A-A340965A2BE2}" type="slidenum">
              <a:rPr lang="en-US" smtClean="0"/>
              <a:pPr algn="ctr"/>
              <a:t>8</a:t>
            </a:fld>
            <a:endParaRPr lang="en-US" dirty="0"/>
          </a:p>
        </p:txBody>
      </p:sp>
      <p:sp>
        <p:nvSpPr>
          <p:cNvPr id="4" name="Rectangle 3">
            <a:extLst>
              <a:ext uri="{FF2B5EF4-FFF2-40B4-BE49-F238E27FC236}">
                <a16:creationId xmlns:a16="http://schemas.microsoft.com/office/drawing/2014/main" id="{52E035CA-9B2F-8894-5C2F-51B5DCA6DE70}"/>
              </a:ext>
            </a:extLst>
          </p:cNvPr>
          <p:cNvSpPr/>
          <p:nvPr/>
        </p:nvSpPr>
        <p:spPr>
          <a:xfrm>
            <a:off x="609601" y="1292500"/>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47C12EA-3EE4-F495-9977-036F2C04E296}"/>
              </a:ext>
            </a:extLst>
          </p:cNvPr>
          <p:cNvSpPr txBox="1"/>
          <p:nvPr/>
        </p:nvSpPr>
        <p:spPr>
          <a:xfrm>
            <a:off x="826333" y="1660350"/>
            <a:ext cx="10519689" cy="461665"/>
          </a:xfrm>
          <a:prstGeom prst="rect">
            <a:avLst/>
          </a:prstGeom>
          <a:noFill/>
        </p:spPr>
        <p:txBody>
          <a:bodyPr wrap="square" rtlCol="0">
            <a:spAutoFit/>
          </a:bodyPr>
          <a:lstStyle/>
          <a:p>
            <a:pPr algn="ctr"/>
            <a:r>
              <a:rPr lang="en-US" sz="2400" b="1" dirty="0">
                <a:solidFill>
                  <a:schemeClr val="bg1"/>
                </a:solidFill>
              </a:rPr>
              <a:t>Table 2: Relevant Papers for Bangla Extractive Summarization </a:t>
            </a:r>
          </a:p>
        </p:txBody>
      </p:sp>
      <p:graphicFrame>
        <p:nvGraphicFramePr>
          <p:cNvPr id="10" name="Table 9">
            <a:extLst>
              <a:ext uri="{FF2B5EF4-FFF2-40B4-BE49-F238E27FC236}">
                <a16:creationId xmlns:a16="http://schemas.microsoft.com/office/drawing/2014/main" id="{3CCEC786-E8EF-900F-5517-CC8F4F8FDDF2}"/>
              </a:ext>
            </a:extLst>
          </p:cNvPr>
          <p:cNvGraphicFramePr>
            <a:graphicFrameLocks noGrp="1"/>
          </p:cNvGraphicFramePr>
          <p:nvPr>
            <p:extLst>
              <p:ext uri="{D42A27DB-BD31-4B8C-83A1-F6EECF244321}">
                <p14:modId xmlns:p14="http://schemas.microsoft.com/office/powerpoint/2010/main" val="2195722639"/>
              </p:ext>
            </p:extLst>
          </p:nvPr>
        </p:nvGraphicFramePr>
        <p:xfrm>
          <a:off x="609601" y="2260860"/>
          <a:ext cx="10736420" cy="3945580"/>
        </p:xfrm>
        <a:graphic>
          <a:graphicData uri="http://schemas.openxmlformats.org/drawingml/2006/table">
            <a:tbl>
              <a:tblPr firstRow="1" bandRow="1">
                <a:tableStyleId>{69CF1AB2-1976-4502-BF36-3FF5EA218861}</a:tableStyleId>
              </a:tblPr>
              <a:tblGrid>
                <a:gridCol w="2684105">
                  <a:extLst>
                    <a:ext uri="{9D8B030D-6E8A-4147-A177-3AD203B41FA5}">
                      <a16:colId xmlns:a16="http://schemas.microsoft.com/office/drawing/2014/main" val="2425893111"/>
                    </a:ext>
                  </a:extLst>
                </a:gridCol>
                <a:gridCol w="2684105">
                  <a:extLst>
                    <a:ext uri="{9D8B030D-6E8A-4147-A177-3AD203B41FA5}">
                      <a16:colId xmlns:a16="http://schemas.microsoft.com/office/drawing/2014/main" val="473926685"/>
                    </a:ext>
                  </a:extLst>
                </a:gridCol>
                <a:gridCol w="2684105">
                  <a:extLst>
                    <a:ext uri="{9D8B030D-6E8A-4147-A177-3AD203B41FA5}">
                      <a16:colId xmlns:a16="http://schemas.microsoft.com/office/drawing/2014/main" val="3541548591"/>
                    </a:ext>
                  </a:extLst>
                </a:gridCol>
                <a:gridCol w="2684105">
                  <a:extLst>
                    <a:ext uri="{9D8B030D-6E8A-4147-A177-3AD203B41FA5}">
                      <a16:colId xmlns:a16="http://schemas.microsoft.com/office/drawing/2014/main" val="1491209554"/>
                    </a:ext>
                  </a:extLst>
                </a:gridCol>
              </a:tblGrid>
              <a:tr h="408217">
                <a:tc>
                  <a:txBody>
                    <a:bodyPr/>
                    <a:lstStyle/>
                    <a:p>
                      <a:pPr algn="ctr"/>
                      <a:r>
                        <a:rPr lang="en-US" dirty="0"/>
                        <a:t>Models</a:t>
                      </a:r>
                    </a:p>
                  </a:txBody>
                  <a:tcPr/>
                </a:tc>
                <a:tc>
                  <a:txBody>
                    <a:bodyPr/>
                    <a:lstStyle/>
                    <a:p>
                      <a:pPr algn="ctr"/>
                      <a:r>
                        <a:rPr lang="en-US" dirty="0"/>
                        <a:t>Key Approach</a:t>
                      </a:r>
                    </a:p>
                  </a:txBody>
                  <a:tcPr/>
                </a:tc>
                <a:tc>
                  <a:txBody>
                    <a:bodyPr/>
                    <a:lstStyle/>
                    <a:p>
                      <a:pPr algn="ctr"/>
                      <a:r>
                        <a:rPr lang="en-US" dirty="0"/>
                        <a:t>Dataset</a:t>
                      </a:r>
                    </a:p>
                  </a:txBody>
                  <a:tcPr/>
                </a:tc>
                <a:tc>
                  <a:txBody>
                    <a:bodyPr/>
                    <a:lstStyle/>
                    <a:p>
                      <a:pPr algn="ctr"/>
                      <a:r>
                        <a:rPr lang="en-US" dirty="0"/>
                        <a:t>Research Gap</a:t>
                      </a:r>
                    </a:p>
                  </a:txBody>
                  <a:tcPr/>
                </a:tc>
                <a:extLst>
                  <a:ext uri="{0D108BD9-81ED-4DB2-BD59-A6C34878D82A}">
                    <a16:rowId xmlns:a16="http://schemas.microsoft.com/office/drawing/2014/main" val="3437344559"/>
                  </a:ext>
                </a:extLst>
              </a:tr>
              <a:tr h="1342082">
                <a:tc>
                  <a:txBody>
                    <a:bodyPr/>
                    <a:lstStyle/>
                    <a:p>
                      <a:pPr marL="0" marR="0" algn="ctr">
                        <a:lnSpc>
                          <a:spcPct val="100000"/>
                        </a:lnSpc>
                        <a:spcBef>
                          <a:spcPts val="1200"/>
                        </a:spcBef>
                        <a:spcAft>
                          <a:spcPts val="600"/>
                        </a:spcAft>
                      </a:pPr>
                      <a:r>
                        <a:rPr lang="en-US" sz="2000" dirty="0">
                          <a:solidFill>
                            <a:schemeClr val="bg1"/>
                          </a:solidFill>
                          <a:effectLst/>
                          <a:latin typeface="+mn-lt"/>
                          <a:ea typeface="Calibri" panose="020F0502020204030204" pitchFamily="34" charset="0"/>
                          <a:cs typeface="Times New Roman" panose="02020603050405020304" pitchFamily="18" charset="0"/>
                        </a:rPr>
                        <a:t>Unsupervised Summarization</a:t>
                      </a:r>
                      <a:r>
                        <a:rPr lang="en-US" sz="2000" dirty="0">
                          <a:solidFill>
                            <a:srgbClr val="FF0000"/>
                          </a:solidFill>
                          <a:effectLst/>
                          <a:latin typeface="+mn-lt"/>
                          <a:ea typeface="Calibri" panose="020F0502020204030204" pitchFamily="34" charset="0"/>
                          <a:cs typeface="Times New Roman" panose="02020603050405020304" pitchFamily="18" charset="0"/>
                        </a:rPr>
                        <a:t> </a:t>
                      </a:r>
                      <a:r>
                        <a:rPr lang="en-US" sz="2000" dirty="0">
                          <a:solidFill>
                            <a:srgbClr val="0070C0"/>
                          </a:solidFill>
                          <a:effectLst/>
                          <a:latin typeface="+mn-lt"/>
                          <a:ea typeface="Calibri" panose="020F0502020204030204" pitchFamily="34" charset="0"/>
                          <a:cs typeface="Times New Roman" panose="02020603050405020304" pitchFamily="18" charset="0"/>
                        </a:rPr>
                        <a:t>[4]</a:t>
                      </a:r>
                    </a:p>
                  </a:txBody>
                  <a:tcPr marL="68580" marR="68580" marT="0" marB="0"/>
                </a:tc>
                <a:tc>
                  <a:txBody>
                    <a:bodyPr/>
                    <a:lstStyle/>
                    <a:p>
                      <a:pPr marL="0" marR="0" algn="ctr">
                        <a:lnSpc>
                          <a:spcPct val="100000"/>
                        </a:lnSpc>
                        <a:spcBef>
                          <a:spcPts val="0"/>
                        </a:spcBef>
                        <a:spcAft>
                          <a:spcPts val="0"/>
                        </a:spcAft>
                      </a:pPr>
                      <a:r>
                        <a:rPr lang="en-US" sz="2000" dirty="0">
                          <a:effectLst/>
                          <a:latin typeface="+mn-lt"/>
                          <a:ea typeface="Calibri" panose="020F0502020204030204" pitchFamily="34" charset="0"/>
                        </a:rPr>
                        <a:t>Extractive </a:t>
                      </a:r>
                      <a:r>
                        <a:rPr lang="en-US" sz="2000" dirty="0" err="1">
                          <a:effectLst/>
                          <a:latin typeface="+mn-lt"/>
                          <a:ea typeface="Calibri" panose="020F0502020204030204" pitchFamily="34" charset="0"/>
                        </a:rPr>
                        <a:t>summari-zation</a:t>
                      </a:r>
                      <a:r>
                        <a:rPr lang="en-US" sz="2000" dirty="0">
                          <a:effectLst/>
                          <a:latin typeface="+mn-lt"/>
                          <a:ea typeface="Calibri" panose="020F0502020204030204" pitchFamily="34" charset="0"/>
                        </a:rPr>
                        <a:t> using BERT with K-Means clustering</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0000"/>
                        </a:lnSpc>
                        <a:spcBef>
                          <a:spcPts val="0"/>
                        </a:spcBef>
                        <a:spcAft>
                          <a:spcPts val="0"/>
                        </a:spcAft>
                      </a:pPr>
                      <a:r>
                        <a:rPr lang="en-US" sz="1800" kern="1200" dirty="0">
                          <a:solidFill>
                            <a:schemeClr val="dk1"/>
                          </a:solidFill>
                          <a:effectLst/>
                          <a:latin typeface="+mn-lt"/>
                          <a:ea typeface="+mn-ea"/>
                          <a:cs typeface="Times New Roman" panose="02020603050405020304" pitchFamily="18" charset="0"/>
                        </a:rPr>
                        <a:t>Lecture transcripts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dirty="0">
                          <a:latin typeface="+mn-lt"/>
                          <a:cs typeface="Times New Roman" panose="02020603050405020304" pitchFamily="18" charset="0"/>
                        </a:rPr>
                        <a:t>Less precise summary than supervised approach</a:t>
                      </a:r>
                    </a:p>
                  </a:txBody>
                  <a:tcPr/>
                </a:tc>
                <a:extLst>
                  <a:ext uri="{0D108BD9-81ED-4DB2-BD59-A6C34878D82A}">
                    <a16:rowId xmlns:a16="http://schemas.microsoft.com/office/drawing/2014/main" val="2916933829"/>
                  </a:ext>
                </a:extLst>
              </a:tr>
              <a:tr h="1006561">
                <a:tc>
                  <a:txBody>
                    <a:bodyPr/>
                    <a:lstStyle/>
                    <a:p>
                      <a:pPr marL="0" marR="0" algn="ctr">
                        <a:lnSpc>
                          <a:spcPct val="150000"/>
                        </a:lnSpc>
                        <a:spcBef>
                          <a:spcPts val="1200"/>
                        </a:spcBef>
                        <a:spcAft>
                          <a:spcPts val="600"/>
                        </a:spcAft>
                      </a:pPr>
                      <a:r>
                        <a:rPr lang="en-US" sz="2000" dirty="0" err="1">
                          <a:solidFill>
                            <a:schemeClr val="bg1"/>
                          </a:solidFill>
                          <a:effectLst/>
                          <a:latin typeface="+mn-lt"/>
                          <a:ea typeface="Calibri" panose="020F0502020204030204" pitchFamily="34" charset="0"/>
                          <a:cs typeface="Times New Roman" panose="02020603050405020304" pitchFamily="18" charset="0"/>
                        </a:rPr>
                        <a:t>BERTSum</a:t>
                      </a:r>
                      <a:r>
                        <a:rPr lang="en-US" sz="2000" dirty="0">
                          <a:solidFill>
                            <a:srgbClr val="0070C0"/>
                          </a:solidFill>
                          <a:effectLst/>
                          <a:latin typeface="+mn-lt"/>
                          <a:ea typeface="Calibri" panose="020F0502020204030204" pitchFamily="34" charset="0"/>
                          <a:cs typeface="Times New Roman" panose="02020603050405020304" pitchFamily="18" charset="0"/>
                        </a:rPr>
                        <a:t> [5]</a:t>
                      </a:r>
                    </a:p>
                  </a:txBody>
                  <a:tcPr marL="68580" marR="68580" marT="0" marB="0"/>
                </a:tc>
                <a:tc>
                  <a:txBody>
                    <a:bodyPr/>
                    <a:lstStyle/>
                    <a:p>
                      <a:pPr marL="0" marR="0" algn="ctr">
                        <a:lnSpc>
                          <a:spcPct val="100000"/>
                        </a:lnSpc>
                        <a:spcBef>
                          <a:spcPts val="1200"/>
                        </a:spcBef>
                        <a:spcAft>
                          <a:spcPts val="600"/>
                        </a:spcAft>
                      </a:pPr>
                      <a:r>
                        <a:rPr lang="en-US" sz="2000" kern="1200" dirty="0">
                          <a:solidFill>
                            <a:schemeClr val="dk1"/>
                          </a:solidFill>
                          <a:effectLst/>
                          <a:latin typeface="+mn-lt"/>
                          <a:ea typeface="+mn-ea"/>
                          <a:cs typeface="Times New Roman" panose="02020603050405020304" pitchFamily="18" charset="0"/>
                        </a:rPr>
                        <a:t>Modified BERT based model for </a:t>
                      </a:r>
                      <a:r>
                        <a:rPr lang="en-US" sz="2000" kern="1200" dirty="0" err="1">
                          <a:solidFill>
                            <a:schemeClr val="dk1"/>
                          </a:solidFill>
                          <a:effectLst/>
                          <a:latin typeface="+mn-lt"/>
                          <a:ea typeface="+mn-ea"/>
                          <a:cs typeface="Times New Roman" panose="02020603050405020304" pitchFamily="18" charset="0"/>
                        </a:rPr>
                        <a:t>summari-zation</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600"/>
                        </a:spcAft>
                      </a:pPr>
                      <a:r>
                        <a:rPr lang="en-US" sz="1800" kern="1200" dirty="0">
                          <a:solidFill>
                            <a:schemeClr val="dk1"/>
                          </a:solidFill>
                          <a:effectLst/>
                          <a:latin typeface="+mn-lt"/>
                          <a:ea typeface="+mn-ea"/>
                          <a:cs typeface="Times New Roman" panose="02020603050405020304" pitchFamily="18" charset="0"/>
                        </a:rPr>
                        <a:t>CNN/</a:t>
                      </a:r>
                      <a:r>
                        <a:rPr lang="en-US" sz="1800" kern="1200" dirty="0" err="1">
                          <a:solidFill>
                            <a:schemeClr val="dk1"/>
                          </a:solidFill>
                          <a:effectLst/>
                          <a:latin typeface="+mn-lt"/>
                          <a:ea typeface="+mn-ea"/>
                          <a:cs typeface="Times New Roman" panose="02020603050405020304" pitchFamily="18" charset="0"/>
                        </a:rPr>
                        <a:t>DailyMail</a:t>
                      </a:r>
                      <a:r>
                        <a:rPr lang="en-US" sz="1800" kern="1200" dirty="0">
                          <a:solidFill>
                            <a:schemeClr val="dk1"/>
                          </a:solidFill>
                          <a:effectLst/>
                          <a:latin typeface="+mn-lt"/>
                          <a:ea typeface="+mn-ea"/>
                          <a:cs typeface="Times New Roman" panose="02020603050405020304" pitchFamily="18" charset="0"/>
                        </a:rPr>
                        <a:t> datasets</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dirty="0">
                          <a:latin typeface="+mn-lt"/>
                          <a:cs typeface="Times New Roman" panose="02020603050405020304" pitchFamily="18" charset="0"/>
                        </a:rPr>
                        <a:t>Not pre-trained for multiple languages</a:t>
                      </a:r>
                    </a:p>
                  </a:txBody>
                  <a:tcPr/>
                </a:tc>
                <a:extLst>
                  <a:ext uri="{0D108BD9-81ED-4DB2-BD59-A6C34878D82A}">
                    <a16:rowId xmlns:a16="http://schemas.microsoft.com/office/drawing/2014/main" val="2302703161"/>
                  </a:ext>
                </a:extLst>
              </a:tr>
              <a:tr h="1006561">
                <a:tc>
                  <a:txBody>
                    <a:bodyPr/>
                    <a:lstStyle/>
                    <a:p>
                      <a:pPr marL="0" marR="0" algn="ctr">
                        <a:lnSpc>
                          <a:spcPct val="150000"/>
                        </a:lnSpc>
                        <a:spcBef>
                          <a:spcPts val="1200"/>
                        </a:spcBef>
                        <a:spcAft>
                          <a:spcPts val="600"/>
                        </a:spcAft>
                      </a:pPr>
                      <a:r>
                        <a:rPr lang="en-US" sz="2000" dirty="0">
                          <a:effectLst/>
                          <a:latin typeface="+mn-lt"/>
                          <a:ea typeface="Calibri" panose="020F0502020204030204" pitchFamily="34" charset="0"/>
                          <a:cs typeface="Times New Roman" panose="02020603050405020304" pitchFamily="18" charset="0"/>
                        </a:rPr>
                        <a:t>Bangla-BERT </a:t>
                      </a:r>
                      <a:r>
                        <a:rPr lang="en-US" sz="2000" dirty="0">
                          <a:solidFill>
                            <a:srgbClr val="0070C0"/>
                          </a:solidFill>
                          <a:effectLst/>
                          <a:latin typeface="+mn-lt"/>
                          <a:ea typeface="Calibri" panose="020F0502020204030204" pitchFamily="34" charset="0"/>
                          <a:cs typeface="Times New Roman" panose="02020603050405020304" pitchFamily="18" charset="0"/>
                        </a:rPr>
                        <a:t>[6]</a:t>
                      </a:r>
                    </a:p>
                  </a:txBody>
                  <a:tcPr marL="68580" marR="68580" marT="0" marB="0"/>
                </a:tc>
                <a:tc>
                  <a:txBody>
                    <a:bodyPr/>
                    <a:lstStyle/>
                    <a:p>
                      <a:pPr marL="0" marR="0" algn="ctr">
                        <a:lnSpc>
                          <a:spcPct val="100000"/>
                        </a:lnSpc>
                        <a:spcBef>
                          <a:spcPts val="1200"/>
                        </a:spcBef>
                        <a:spcAft>
                          <a:spcPts val="600"/>
                        </a:spcAft>
                      </a:pPr>
                      <a:r>
                        <a:rPr lang="en-US" sz="2000" kern="1200" dirty="0">
                          <a:solidFill>
                            <a:schemeClr val="dk1"/>
                          </a:solidFill>
                          <a:effectLst/>
                          <a:latin typeface="+mn-lt"/>
                          <a:ea typeface="+mn-ea"/>
                          <a:cs typeface="Times New Roman" panose="02020603050405020304" pitchFamily="18" charset="0"/>
                        </a:rPr>
                        <a:t>BERT-based model pre-trained for NLU tasks in Bangla</a:t>
                      </a:r>
                      <a:endParaRPr lang="en-US" sz="20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1200"/>
                        </a:spcBef>
                        <a:spcAft>
                          <a:spcPts val="600"/>
                        </a:spcAft>
                      </a:pPr>
                      <a:r>
                        <a:rPr lang="en-US" sz="1800" kern="1200" dirty="0">
                          <a:solidFill>
                            <a:schemeClr val="dk1"/>
                          </a:solidFill>
                          <a:effectLst/>
                          <a:latin typeface="+mn-lt"/>
                          <a:ea typeface="+mn-ea"/>
                          <a:cs typeface="Times New Roman" panose="02020603050405020304" pitchFamily="18" charset="0"/>
                        </a:rPr>
                        <a:t>40GB data of </a:t>
                      </a:r>
                      <a:r>
                        <a:rPr lang="en-US" sz="1800" kern="1200" dirty="0" err="1">
                          <a:solidFill>
                            <a:schemeClr val="dk1"/>
                          </a:solidFill>
                          <a:effectLst/>
                          <a:latin typeface="+mn-lt"/>
                          <a:ea typeface="+mn-ea"/>
                          <a:cs typeface="Times New Roman" panose="02020603050405020304" pitchFamily="18" charset="0"/>
                        </a:rPr>
                        <a:t>BanglaLM</a:t>
                      </a:r>
                      <a:r>
                        <a:rPr lang="en-US" sz="1800" kern="1200" dirty="0">
                          <a:solidFill>
                            <a:schemeClr val="dk1"/>
                          </a:solidFill>
                          <a:effectLst/>
                          <a:latin typeface="+mn-lt"/>
                          <a:ea typeface="+mn-ea"/>
                          <a:cs typeface="Times New Roman" panose="02020603050405020304" pitchFamily="18" charset="0"/>
                        </a:rPr>
                        <a:t> </a:t>
                      </a:r>
                      <a:endParaRPr lang="en-US" sz="18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r>
                        <a:rPr lang="en-US" sz="1800" dirty="0">
                          <a:latin typeface="+mn-lt"/>
                          <a:cs typeface="Times New Roman" panose="02020603050405020304" pitchFamily="18" charset="0"/>
                        </a:rPr>
                        <a:t>Can not perform extractive summarization and many other NLU tasks</a:t>
                      </a:r>
                    </a:p>
                  </a:txBody>
                  <a:tcPr/>
                </a:tc>
                <a:extLst>
                  <a:ext uri="{0D108BD9-81ED-4DB2-BD59-A6C34878D82A}">
                    <a16:rowId xmlns:a16="http://schemas.microsoft.com/office/drawing/2014/main" val="3732086004"/>
                  </a:ext>
                </a:extLst>
              </a:tr>
            </a:tbl>
          </a:graphicData>
        </a:graphic>
      </p:graphicFrame>
    </p:spTree>
    <p:extLst>
      <p:ext uri="{BB962C8B-B14F-4D97-AF65-F5344CB8AC3E}">
        <p14:creationId xmlns:p14="http://schemas.microsoft.com/office/powerpoint/2010/main" val="25692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Date Placeholder 1">
            <a:extLst>
              <a:ext uri="{FF2B5EF4-FFF2-40B4-BE49-F238E27FC236}">
                <a16:creationId xmlns:a16="http://schemas.microsoft.com/office/drawing/2014/main" id="{90D8E18D-6713-3219-7ED4-F4F22841BC39}"/>
              </a:ext>
            </a:extLst>
          </p:cNvPr>
          <p:cNvSpPr>
            <a:spLocks noGrp="1"/>
          </p:cNvSpPr>
          <p:nvPr>
            <p:ph type="dt" sz="half" idx="21"/>
          </p:nvPr>
        </p:nvSpPr>
        <p:spPr>
          <a:xfrm>
            <a:off x="10154920" y="6377715"/>
            <a:ext cx="1313180" cy="177573"/>
          </a:xfrm>
        </p:spPr>
        <p:txBody>
          <a:bodyPr/>
          <a:lstStyle/>
          <a:p>
            <a:pPr algn="r"/>
            <a:fld id="{E0C17DC9-BA3E-4D1F-A4FF-8D56787DCCEF}" type="datetime1">
              <a:rPr lang="en-US" smtClean="0">
                <a:latin typeface="+mn-lt"/>
              </a:rPr>
              <a:pPr algn="r"/>
              <a:t>10/25/2024</a:t>
            </a:fld>
            <a:endParaRPr lang="en-US" dirty="0">
              <a:latin typeface="+mn-lt"/>
            </a:endParaRPr>
          </a:p>
        </p:txBody>
      </p:sp>
      <p:sp>
        <p:nvSpPr>
          <p:cNvPr id="4" name="Slide Number Placeholder 3">
            <a:extLst>
              <a:ext uri="{FF2B5EF4-FFF2-40B4-BE49-F238E27FC236}">
                <a16:creationId xmlns:a16="http://schemas.microsoft.com/office/drawing/2014/main" id="{63E7FA34-1DDA-FAFB-6978-1BFFF5C0DD9F}"/>
              </a:ext>
            </a:extLst>
          </p:cNvPr>
          <p:cNvSpPr>
            <a:spLocks noGrp="1"/>
          </p:cNvSpPr>
          <p:nvPr>
            <p:ph type="sldNum" sz="quarter" idx="22"/>
          </p:nvPr>
        </p:nvSpPr>
        <p:spPr>
          <a:xfrm>
            <a:off x="5769610" y="6361339"/>
            <a:ext cx="523240" cy="247651"/>
          </a:xfrm>
        </p:spPr>
        <p:txBody>
          <a:bodyPr/>
          <a:lstStyle/>
          <a:p>
            <a:pPr algn="ctr"/>
            <a:fld id="{294A09A9-5501-47C1-A89A-A340965A2BE2}" type="slidenum">
              <a:rPr lang="en-US" smtClean="0"/>
              <a:pPr algn="ctr"/>
              <a:t>9</a:t>
            </a:fld>
            <a:endParaRPr lang="en-US" dirty="0">
              <a:latin typeface="+mn-lt"/>
            </a:endParaRPr>
          </a:p>
        </p:txBody>
      </p:sp>
      <p:sp>
        <p:nvSpPr>
          <p:cNvPr id="6" name="Title 2">
            <a:extLst>
              <a:ext uri="{FF2B5EF4-FFF2-40B4-BE49-F238E27FC236}">
                <a16:creationId xmlns:a16="http://schemas.microsoft.com/office/drawing/2014/main" id="{0052D1FA-5A51-1190-476E-F67F4FF7F65C}"/>
              </a:ext>
            </a:extLst>
          </p:cNvPr>
          <p:cNvSpPr txBox="1">
            <a:spLocks/>
          </p:cNvSpPr>
          <p:nvPr/>
        </p:nvSpPr>
        <p:spPr>
          <a:xfrm>
            <a:off x="609601" y="14"/>
            <a:ext cx="10972800" cy="1188720"/>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Methodology</a:t>
            </a:r>
          </a:p>
        </p:txBody>
      </p:sp>
      <p:sp>
        <p:nvSpPr>
          <p:cNvPr id="9" name="Rectangle 8">
            <a:extLst>
              <a:ext uri="{FF2B5EF4-FFF2-40B4-BE49-F238E27FC236}">
                <a16:creationId xmlns:a16="http://schemas.microsoft.com/office/drawing/2014/main" id="{CB17C099-296C-427E-2517-EA17BB25F3D9}"/>
              </a:ext>
            </a:extLst>
          </p:cNvPr>
          <p:cNvSpPr/>
          <p:nvPr/>
        </p:nvSpPr>
        <p:spPr>
          <a:xfrm>
            <a:off x="609601" y="1281862"/>
            <a:ext cx="2114550" cy="8992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DA126B-C36D-AC9C-1969-2CDF65A9C84E}"/>
              </a:ext>
            </a:extLst>
          </p:cNvPr>
          <p:cNvSpPr/>
          <p:nvPr/>
        </p:nvSpPr>
        <p:spPr>
          <a:xfrm>
            <a:off x="476250" y="1981200"/>
            <a:ext cx="2324100" cy="333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blue speaker icon with waves&#10;&#10;Description automatically generated">
            <a:extLst>
              <a:ext uri="{FF2B5EF4-FFF2-40B4-BE49-F238E27FC236}">
                <a16:creationId xmlns:a16="http://schemas.microsoft.com/office/drawing/2014/main" id="{968B65C9-92B7-5867-1FD2-7AA0B12DB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9360" y="2357198"/>
            <a:ext cx="2242457" cy="1267652"/>
          </a:xfrm>
          <a:prstGeom prst="rect">
            <a:avLst/>
          </a:prstGeom>
        </p:spPr>
      </p:pic>
      <p:pic>
        <p:nvPicPr>
          <p:cNvPr id="26" name="Picture 25" descr="A blue play button on a black background&#10;&#10;Description automatically generated">
            <a:extLst>
              <a:ext uri="{FF2B5EF4-FFF2-40B4-BE49-F238E27FC236}">
                <a16:creationId xmlns:a16="http://schemas.microsoft.com/office/drawing/2014/main" id="{79856597-9B9E-9609-6EE8-3AF228C9C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353" y="2221268"/>
            <a:ext cx="2079663" cy="1507979"/>
          </a:xfrm>
          <a:prstGeom prst="rect">
            <a:avLst/>
          </a:prstGeom>
        </p:spPr>
      </p:pic>
      <p:cxnSp>
        <p:nvCxnSpPr>
          <p:cNvPr id="28" name="Straight Arrow Connector 27">
            <a:extLst>
              <a:ext uri="{FF2B5EF4-FFF2-40B4-BE49-F238E27FC236}">
                <a16:creationId xmlns:a16="http://schemas.microsoft.com/office/drawing/2014/main" id="{1CA6268A-047A-7F04-08AA-ADF439823627}"/>
              </a:ext>
            </a:extLst>
          </p:cNvPr>
          <p:cNvCxnSpPr>
            <a:cxnSpLocks/>
            <a:stCxn id="26" idx="3"/>
            <a:endCxn id="18" idx="1"/>
          </p:cNvCxnSpPr>
          <p:nvPr/>
        </p:nvCxnSpPr>
        <p:spPr>
          <a:xfrm>
            <a:off x="3048016" y="2975258"/>
            <a:ext cx="1951344" cy="15766"/>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16C8D22-4E78-0ABD-1138-215EDBC71E0C}"/>
              </a:ext>
            </a:extLst>
          </p:cNvPr>
          <p:cNvSpPr txBox="1"/>
          <p:nvPr/>
        </p:nvSpPr>
        <p:spPr>
          <a:xfrm>
            <a:off x="3172795" y="2314575"/>
            <a:ext cx="1884784" cy="646331"/>
          </a:xfrm>
          <a:prstGeom prst="rect">
            <a:avLst/>
          </a:prstGeom>
          <a:noFill/>
        </p:spPr>
        <p:txBody>
          <a:bodyPr wrap="square" rtlCol="0">
            <a:spAutoFit/>
          </a:bodyPr>
          <a:lstStyle/>
          <a:p>
            <a:pPr algn="ctr"/>
            <a:r>
              <a:rPr lang="en-US" dirty="0">
                <a:solidFill>
                  <a:schemeClr val="bg1"/>
                </a:solidFill>
              </a:rPr>
              <a:t>Audio Extraction (</a:t>
            </a:r>
            <a:r>
              <a:rPr lang="en-US" i="1" dirty="0" err="1">
                <a:solidFill>
                  <a:schemeClr val="bg1"/>
                </a:solidFill>
              </a:rPr>
              <a:t>MoviePy</a:t>
            </a:r>
            <a:r>
              <a:rPr lang="en-US" dirty="0">
                <a:solidFill>
                  <a:schemeClr val="bg1"/>
                </a:solidFill>
              </a:rPr>
              <a:t>)</a:t>
            </a:r>
          </a:p>
        </p:txBody>
      </p:sp>
      <p:pic>
        <p:nvPicPr>
          <p:cNvPr id="33" name="Picture 32" descr="A blue line drawing of a paper and a pencil&#10;&#10;Description automatically generated">
            <a:extLst>
              <a:ext uri="{FF2B5EF4-FFF2-40B4-BE49-F238E27FC236}">
                <a16:creationId xmlns:a16="http://schemas.microsoft.com/office/drawing/2014/main" id="{87AB48C8-F946-0790-79DC-DDCEEAE262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15088" y="2223327"/>
            <a:ext cx="2079664" cy="1267652"/>
          </a:xfrm>
          <a:prstGeom prst="rect">
            <a:avLst/>
          </a:prstGeom>
        </p:spPr>
      </p:pic>
      <p:sp>
        <p:nvSpPr>
          <p:cNvPr id="37" name="TextBox 36">
            <a:extLst>
              <a:ext uri="{FF2B5EF4-FFF2-40B4-BE49-F238E27FC236}">
                <a16:creationId xmlns:a16="http://schemas.microsoft.com/office/drawing/2014/main" id="{FD0BC082-675D-E61F-88C3-187D3C42C97D}"/>
              </a:ext>
            </a:extLst>
          </p:cNvPr>
          <p:cNvSpPr txBox="1"/>
          <p:nvPr/>
        </p:nvSpPr>
        <p:spPr>
          <a:xfrm>
            <a:off x="7174692" y="2335965"/>
            <a:ext cx="1884784" cy="646331"/>
          </a:xfrm>
          <a:prstGeom prst="rect">
            <a:avLst/>
          </a:prstGeom>
          <a:noFill/>
        </p:spPr>
        <p:txBody>
          <a:bodyPr wrap="square" rtlCol="0">
            <a:spAutoFit/>
          </a:bodyPr>
          <a:lstStyle/>
          <a:p>
            <a:pPr algn="ctr"/>
            <a:r>
              <a:rPr lang="en-US" dirty="0">
                <a:solidFill>
                  <a:schemeClr val="bg1"/>
                </a:solidFill>
              </a:rPr>
              <a:t>Google’s Speech Recognition</a:t>
            </a:r>
          </a:p>
        </p:txBody>
      </p:sp>
      <p:pic>
        <p:nvPicPr>
          <p:cNvPr id="41" name="Picture 40" descr="A question and exclamation mark in a speech bubble&#10;&#10;Description automatically generated">
            <a:extLst>
              <a:ext uri="{FF2B5EF4-FFF2-40B4-BE49-F238E27FC236}">
                <a16:creationId xmlns:a16="http://schemas.microsoft.com/office/drawing/2014/main" id="{7DF30CCE-2C17-004B-FED7-AED8FE4314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76426" y="4235530"/>
            <a:ext cx="1884785" cy="1606021"/>
          </a:xfrm>
          <a:prstGeom prst="rect">
            <a:avLst/>
          </a:prstGeom>
        </p:spPr>
      </p:pic>
      <p:sp>
        <p:nvSpPr>
          <p:cNvPr id="47" name="TextBox 46">
            <a:extLst>
              <a:ext uri="{FF2B5EF4-FFF2-40B4-BE49-F238E27FC236}">
                <a16:creationId xmlns:a16="http://schemas.microsoft.com/office/drawing/2014/main" id="{FB953528-00AA-05BA-84D7-E4A815B144E2}"/>
              </a:ext>
            </a:extLst>
          </p:cNvPr>
          <p:cNvSpPr txBox="1"/>
          <p:nvPr/>
        </p:nvSpPr>
        <p:spPr>
          <a:xfrm>
            <a:off x="8468028" y="3509128"/>
            <a:ext cx="1884784" cy="646331"/>
          </a:xfrm>
          <a:prstGeom prst="rect">
            <a:avLst/>
          </a:prstGeom>
          <a:noFill/>
        </p:spPr>
        <p:txBody>
          <a:bodyPr wrap="square" rtlCol="0">
            <a:spAutoFit/>
          </a:bodyPr>
          <a:lstStyle/>
          <a:p>
            <a:pPr algn="ctr"/>
            <a:r>
              <a:rPr lang="en-US" i="1" dirty="0" err="1">
                <a:solidFill>
                  <a:schemeClr val="bg1"/>
                </a:solidFill>
              </a:rPr>
              <a:t>DeepPunct</a:t>
            </a:r>
            <a:r>
              <a:rPr lang="en-US" dirty="0">
                <a:solidFill>
                  <a:schemeClr val="bg1"/>
                </a:solidFill>
              </a:rPr>
              <a:t> Model</a:t>
            </a:r>
          </a:p>
        </p:txBody>
      </p:sp>
      <p:pic>
        <p:nvPicPr>
          <p:cNvPr id="50" name="Picture 49" descr="A blue line drawing of a paper and a pencil&#10;&#10;Description automatically generated">
            <a:extLst>
              <a:ext uri="{FF2B5EF4-FFF2-40B4-BE49-F238E27FC236}">
                <a16:creationId xmlns:a16="http://schemas.microsoft.com/office/drawing/2014/main" id="{32E7AC19-4CE5-EA15-4E9D-4309526491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2234" y="4190466"/>
            <a:ext cx="2242458" cy="1725652"/>
          </a:xfrm>
          <a:prstGeom prst="rect">
            <a:avLst/>
          </a:prstGeom>
        </p:spPr>
      </p:pic>
      <p:pic>
        <p:nvPicPr>
          <p:cNvPr id="52" name="Picture 51" descr="A red recycle bin with a black background&#10;&#10;Description automatically generated">
            <a:extLst>
              <a:ext uri="{FF2B5EF4-FFF2-40B4-BE49-F238E27FC236}">
                <a16:creationId xmlns:a16="http://schemas.microsoft.com/office/drawing/2014/main" id="{C253FFE0-713E-F5FE-BACF-374F553957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87405" y="4109048"/>
            <a:ext cx="588256" cy="676620"/>
          </a:xfrm>
          <a:prstGeom prst="rect">
            <a:avLst/>
          </a:prstGeom>
        </p:spPr>
      </p:pic>
      <p:cxnSp>
        <p:nvCxnSpPr>
          <p:cNvPr id="59" name="Straight Arrow Connector 58">
            <a:extLst>
              <a:ext uri="{FF2B5EF4-FFF2-40B4-BE49-F238E27FC236}">
                <a16:creationId xmlns:a16="http://schemas.microsoft.com/office/drawing/2014/main" id="{48359716-DF2D-9682-7B79-2FB80D84BDEC}"/>
              </a:ext>
            </a:extLst>
          </p:cNvPr>
          <p:cNvCxnSpPr>
            <a:cxnSpLocks/>
            <a:stCxn id="41" idx="1"/>
            <a:endCxn id="50" idx="3"/>
          </p:cNvCxnSpPr>
          <p:nvPr/>
        </p:nvCxnSpPr>
        <p:spPr>
          <a:xfrm flipH="1">
            <a:off x="7174692" y="5038541"/>
            <a:ext cx="1901734" cy="1475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566C66F2-BD87-7771-243E-FD62C6310713}"/>
              </a:ext>
            </a:extLst>
          </p:cNvPr>
          <p:cNvSpPr txBox="1"/>
          <p:nvPr/>
        </p:nvSpPr>
        <p:spPr>
          <a:xfrm>
            <a:off x="4115187" y="5959302"/>
            <a:ext cx="4170784" cy="400110"/>
          </a:xfrm>
          <a:prstGeom prst="rect">
            <a:avLst/>
          </a:prstGeom>
          <a:noFill/>
        </p:spPr>
        <p:txBody>
          <a:bodyPr wrap="square" rtlCol="0">
            <a:spAutoFit/>
          </a:bodyPr>
          <a:lstStyle/>
          <a:p>
            <a:pPr algn="ctr"/>
            <a:r>
              <a:rPr lang="en-US" sz="2000" dirty="0">
                <a:solidFill>
                  <a:schemeClr val="bg1"/>
                </a:solidFill>
              </a:rPr>
              <a:t>Figure 2: Preprocessing steps</a:t>
            </a:r>
          </a:p>
        </p:txBody>
      </p:sp>
      <p:sp>
        <p:nvSpPr>
          <p:cNvPr id="80" name="TextBox 79">
            <a:extLst>
              <a:ext uri="{FF2B5EF4-FFF2-40B4-BE49-F238E27FC236}">
                <a16:creationId xmlns:a16="http://schemas.microsoft.com/office/drawing/2014/main" id="{25FE8D2F-3A23-92E2-C953-ABC998BB72C4}"/>
              </a:ext>
            </a:extLst>
          </p:cNvPr>
          <p:cNvSpPr txBox="1"/>
          <p:nvPr/>
        </p:nvSpPr>
        <p:spPr>
          <a:xfrm>
            <a:off x="504826" y="1371790"/>
            <a:ext cx="2324100" cy="523220"/>
          </a:xfrm>
          <a:prstGeom prst="rect">
            <a:avLst/>
          </a:prstGeom>
          <a:noFill/>
        </p:spPr>
        <p:txBody>
          <a:bodyPr wrap="square" rtlCol="0">
            <a:spAutoFit/>
          </a:bodyPr>
          <a:lstStyle/>
          <a:p>
            <a:r>
              <a:rPr lang="en-US" sz="2800" b="1" dirty="0">
                <a:solidFill>
                  <a:schemeClr val="bg1"/>
                </a:solidFill>
              </a:rPr>
              <a:t>Preprocessing</a:t>
            </a:r>
          </a:p>
        </p:txBody>
      </p:sp>
      <p:cxnSp>
        <p:nvCxnSpPr>
          <p:cNvPr id="89" name="Straight Arrow Connector 88">
            <a:extLst>
              <a:ext uri="{FF2B5EF4-FFF2-40B4-BE49-F238E27FC236}">
                <a16:creationId xmlns:a16="http://schemas.microsoft.com/office/drawing/2014/main" id="{F611E281-B329-F904-C9CE-AAF9AFA97F2E}"/>
              </a:ext>
            </a:extLst>
          </p:cNvPr>
          <p:cNvCxnSpPr>
            <a:cxnSpLocks/>
            <a:endCxn id="41" idx="0"/>
          </p:cNvCxnSpPr>
          <p:nvPr/>
        </p:nvCxnSpPr>
        <p:spPr>
          <a:xfrm>
            <a:off x="10018819" y="3429000"/>
            <a:ext cx="0" cy="80653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7A9F7A31-DB8F-409F-987B-E2D670A8BCA6}"/>
              </a:ext>
            </a:extLst>
          </p:cNvPr>
          <p:cNvCxnSpPr>
            <a:cxnSpLocks/>
          </p:cNvCxnSpPr>
          <p:nvPr/>
        </p:nvCxnSpPr>
        <p:spPr>
          <a:xfrm>
            <a:off x="7245399" y="2987763"/>
            <a:ext cx="1884784" cy="3261"/>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62E5115C-18FB-8897-C33C-19C57F076BF3}"/>
              </a:ext>
            </a:extLst>
          </p:cNvPr>
          <p:cNvSpPr txBox="1"/>
          <p:nvPr/>
        </p:nvSpPr>
        <p:spPr>
          <a:xfrm>
            <a:off x="7141636" y="4383198"/>
            <a:ext cx="1884784" cy="646331"/>
          </a:xfrm>
          <a:prstGeom prst="rect">
            <a:avLst/>
          </a:prstGeom>
          <a:noFill/>
        </p:spPr>
        <p:txBody>
          <a:bodyPr wrap="square" rtlCol="0">
            <a:spAutoFit/>
          </a:bodyPr>
          <a:lstStyle/>
          <a:p>
            <a:pPr algn="ctr"/>
            <a:r>
              <a:rPr lang="en-US" dirty="0">
                <a:solidFill>
                  <a:schemeClr val="bg1"/>
                </a:solidFill>
              </a:rPr>
              <a:t>Stop Words Remove</a:t>
            </a:r>
          </a:p>
        </p:txBody>
      </p:sp>
      <p:sp>
        <p:nvSpPr>
          <p:cNvPr id="104" name="TextBox 103">
            <a:extLst>
              <a:ext uri="{FF2B5EF4-FFF2-40B4-BE49-F238E27FC236}">
                <a16:creationId xmlns:a16="http://schemas.microsoft.com/office/drawing/2014/main" id="{F4A7E7AE-66B2-D5CE-B593-D2A10961F56C}"/>
              </a:ext>
            </a:extLst>
          </p:cNvPr>
          <p:cNvSpPr txBox="1"/>
          <p:nvPr/>
        </p:nvSpPr>
        <p:spPr>
          <a:xfrm>
            <a:off x="0" y="3794035"/>
            <a:ext cx="3191069" cy="3063951"/>
          </a:xfrm>
          <a:prstGeom prst="rect">
            <a:avLst/>
          </a:prstGeom>
          <a:solidFill>
            <a:schemeClr val="tx1"/>
          </a:solidFill>
        </p:spPr>
        <p:txBody>
          <a:bodyPr wrap="square" rtlCol="0">
            <a:spAutoFit/>
          </a:bodyPr>
          <a:lstStyle/>
          <a:p>
            <a:endParaRPr lang="en-US" dirty="0"/>
          </a:p>
        </p:txBody>
      </p:sp>
      <p:pic>
        <p:nvPicPr>
          <p:cNvPr id="103" name="Picture 102" descr="A blue folder with a check mark&#10;&#10;Description automatically generated">
            <a:extLst>
              <a:ext uri="{FF2B5EF4-FFF2-40B4-BE49-F238E27FC236}">
                <a16:creationId xmlns:a16="http://schemas.microsoft.com/office/drawing/2014/main" id="{EEB852EA-8280-2B9C-A0D2-EFE6E81C271D}"/>
              </a:ext>
            </a:extLst>
          </p:cNvPr>
          <p:cNvPicPr>
            <a:picLocks noChangeAspect="1"/>
          </p:cNvPicPr>
          <p:nvPr/>
        </p:nvPicPr>
        <p:blipFill>
          <a:blip r:embed="rId8">
            <a:extLst>
              <a:ext uri="{28A0092B-C50C-407E-A947-70E740481C1C}">
                <a14:useLocalDpi xmlns:a14="http://schemas.microsoft.com/office/drawing/2010/main" val="0"/>
              </a:ext>
            </a:extLst>
          </a:blip>
          <a:srcRect b="10269"/>
          <a:stretch/>
        </p:blipFill>
        <p:spPr>
          <a:xfrm>
            <a:off x="646645" y="3839239"/>
            <a:ext cx="2590802" cy="2428106"/>
          </a:xfrm>
          <a:prstGeom prst="rect">
            <a:avLst/>
          </a:prstGeom>
        </p:spPr>
      </p:pic>
      <p:cxnSp>
        <p:nvCxnSpPr>
          <p:cNvPr id="106" name="Straight Arrow Connector 105">
            <a:extLst>
              <a:ext uri="{FF2B5EF4-FFF2-40B4-BE49-F238E27FC236}">
                <a16:creationId xmlns:a16="http://schemas.microsoft.com/office/drawing/2014/main" id="{ABEA8DDB-3C0B-DA02-2F29-4A060973618A}"/>
              </a:ext>
            </a:extLst>
          </p:cNvPr>
          <p:cNvCxnSpPr>
            <a:cxnSpLocks/>
            <a:stCxn id="50" idx="1"/>
          </p:cNvCxnSpPr>
          <p:nvPr/>
        </p:nvCxnSpPr>
        <p:spPr>
          <a:xfrm flipH="1" flipV="1">
            <a:off x="2800350" y="5038540"/>
            <a:ext cx="2131884" cy="1475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ED0918D8-A31A-5E6B-98BC-B8FEF2863BA3}"/>
              </a:ext>
            </a:extLst>
          </p:cNvPr>
          <p:cNvSpPr txBox="1"/>
          <p:nvPr/>
        </p:nvSpPr>
        <p:spPr>
          <a:xfrm>
            <a:off x="2959226" y="4383198"/>
            <a:ext cx="1884784" cy="646331"/>
          </a:xfrm>
          <a:prstGeom prst="rect">
            <a:avLst/>
          </a:prstGeom>
          <a:noFill/>
        </p:spPr>
        <p:txBody>
          <a:bodyPr wrap="square" rtlCol="0">
            <a:spAutoFit/>
          </a:bodyPr>
          <a:lstStyle/>
          <a:p>
            <a:pPr algn="ctr"/>
            <a:r>
              <a:rPr lang="en-US" dirty="0">
                <a:solidFill>
                  <a:schemeClr val="bg1"/>
                </a:solidFill>
              </a:rPr>
              <a:t>Ready to Go to the Model</a:t>
            </a:r>
          </a:p>
        </p:txBody>
      </p:sp>
    </p:spTree>
    <p:extLst>
      <p:ext uri="{BB962C8B-B14F-4D97-AF65-F5344CB8AC3E}">
        <p14:creationId xmlns:p14="http://schemas.microsoft.com/office/powerpoint/2010/main" val="832035233"/>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{5CF4B4AE-12DE-4934-A85B-8D4643B3E554}tf78853419_win32</Template>
  <TotalTime>4472</TotalTime>
  <Words>1858</Words>
  <Application>Microsoft Office PowerPoint</Application>
  <PresentationFormat>Widescreen</PresentationFormat>
  <Paragraphs>362</Paragraphs>
  <Slides>27</Slides>
  <Notes>27</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Courier New</vt:lpstr>
      <vt:lpstr>Franklin Gothic Book</vt:lpstr>
      <vt:lpstr>Franklin Gothic Demi</vt:lpstr>
      <vt:lpstr>HelveticaNeue Regular</vt:lpstr>
      <vt:lpstr>Times New Roman</vt:lpstr>
      <vt:lpstr>Wingdings</vt:lpstr>
      <vt:lpstr>Custom</vt:lpstr>
      <vt:lpstr>PowerPoint Presentation</vt:lpstr>
      <vt:lpstr>PowerPoint Presentation</vt:lpstr>
      <vt:lpstr>PowerPoint Presentation</vt:lpstr>
      <vt:lpstr>PowerPoint Presentation</vt:lpstr>
      <vt:lpstr>PowerPoint Presentation</vt:lpstr>
      <vt:lpstr>PowerPoint Presentation</vt:lpstr>
      <vt:lpstr>Literature Review</vt:lpstr>
      <vt:lpstr>Literature Review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habijabilife2001@gmail.com</dc:creator>
  <cp:lastModifiedBy>habijabilife2001@gmail.com</cp:lastModifiedBy>
  <cp:revision>79</cp:revision>
  <dcterms:created xsi:type="dcterms:W3CDTF">2024-05-05T09:10:53Z</dcterms:created>
  <dcterms:modified xsi:type="dcterms:W3CDTF">2024-10-25T19:52:48Z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