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en-US">
                <a:sym typeface="+mn-ea"/>
              </a:rPr>
              <a:t>Phân tích và đánh giá rủi ro tín dụng với German Credit Dataset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Checking_accoun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3365" y="578485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Credit_amoun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805815"/>
            <a:ext cx="10515600" cy="50933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Dura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798830"/>
            <a:ext cx="10515600" cy="50933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Purpos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800735"/>
            <a:ext cx="10515600" cy="50933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III. Correlation Heatmap</a:t>
            </a:r>
            <a:endParaRPr lang="en-US"/>
          </a:p>
        </p:txBody>
      </p:sp>
      <p:pic>
        <p:nvPicPr>
          <p:cNvPr id="4" name="Content Placeholder 3" descr="CorrelationHeatmap_GermanCredi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4010" y="1825625"/>
            <a:ext cx="89833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5930"/>
            <a:ext cx="10515600" cy="5721350"/>
          </a:xfrm>
        </p:spPr>
        <p:txBody>
          <a:bodyPr/>
          <a:p>
            <a:r>
              <a:rPr lang="en-US"/>
              <a:t>-Giữa duration và credit_amount có mối liên hệ, khi số tiền vay càng lớn thì khách hàng thường có xu hướng kéo dài thời gian để trả nợ</a:t>
            </a:r>
            <a:endParaRPr lang="en-US"/>
          </a:p>
          <a:p>
            <a:r>
              <a:rPr lang="en-US"/>
              <a:t>-Giữa job và credit_amount cũng có mối liên hệ, thông thường những người có công việc ổn định hơn thì sẽ có điều kiện để vay hơn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I. Tổng quan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Sau là một số biến quan trọng của data:</a:t>
            </a:r>
            <a:endParaRPr lang="en-US"/>
          </a:p>
          <a:p>
            <a:r>
              <a:rPr lang="en-US"/>
              <a:t>+Age: Độ tuổi của khách hàng</a:t>
            </a:r>
            <a:endParaRPr lang="en-US"/>
          </a:p>
          <a:p>
            <a:r>
              <a:rPr lang="en-US"/>
              <a:t>+Sex: Giới tính của khách hàng</a:t>
            </a:r>
            <a:endParaRPr lang="en-US"/>
          </a:p>
          <a:p>
            <a:r>
              <a:rPr lang="en-US"/>
              <a:t>+Job: Biểu thị loại hình công việc hiện tại của khách hàng (</a:t>
            </a:r>
            <a:r>
              <a:rPr lang="en-US" altLang="en-US"/>
              <a:t> 0 - unskilled and non-resident, 1 - unskilled and resident, 2 - skilled, 3 - highly skilled</a:t>
            </a:r>
            <a:r>
              <a:rPr lang="en-US"/>
              <a:t>)</a:t>
            </a:r>
            <a:endParaRPr lang="en-US"/>
          </a:p>
          <a:p>
            <a:r>
              <a:rPr lang="en-US"/>
              <a:t>+Housing: Tình trạng nhà ở của khách hàng (</a:t>
            </a:r>
            <a:r>
              <a:rPr lang="en-US" altLang="en-US"/>
              <a:t>own, rent, or free</a:t>
            </a:r>
            <a:r>
              <a:rPr lang="en-US"/>
              <a:t>)</a:t>
            </a:r>
            <a:endParaRPr lang="en-US"/>
          </a:p>
          <a:p>
            <a:r>
              <a:rPr lang="en-US"/>
              <a:t>+Saving account: Tình trạng tiết kiệm của khách hàng (</a:t>
            </a:r>
            <a:r>
              <a:rPr lang="en-US" altLang="en-US"/>
              <a:t>little, moderate, quite rich, rich</a:t>
            </a:r>
            <a:r>
              <a:rPr lang="en-US"/>
              <a:t>)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9750"/>
            <a:ext cx="10515600" cy="5637530"/>
          </a:xfrm>
        </p:spPr>
        <p:txBody>
          <a:bodyPr/>
          <a:p>
            <a:r>
              <a:rPr lang="en-US"/>
              <a:t>+Checking account: Tình trạng của tài khoản giao dịch (</a:t>
            </a:r>
            <a:r>
              <a:rPr lang="en-US" altLang="en-US"/>
              <a:t>little, moderate, quite rich, rich</a:t>
            </a:r>
            <a:r>
              <a:rPr lang="en-US"/>
              <a:t>)</a:t>
            </a:r>
            <a:endParaRPr lang="en-US"/>
          </a:p>
          <a:p>
            <a:r>
              <a:rPr lang="en-US"/>
              <a:t>+Credit amount: Tổng số tiền khách hàng đã vay (tính theo đồng </a:t>
            </a:r>
            <a:r>
              <a:rPr lang="en-US" altLang="en-US"/>
              <a:t>DM (Deutsche Marks)</a:t>
            </a:r>
            <a:r>
              <a:rPr lang="en-US"/>
              <a:t>)</a:t>
            </a:r>
            <a:endParaRPr lang="en-US"/>
          </a:p>
          <a:p>
            <a:r>
              <a:rPr lang="en-US"/>
              <a:t>+Duration: Thời hạn tín dụng theo hợp đồng (tính theo tháng)</a:t>
            </a:r>
            <a:endParaRPr lang="en-US"/>
          </a:p>
          <a:p>
            <a:r>
              <a:rPr lang="en-US"/>
              <a:t>+Purpose: Mục đích vay tín dụng (</a:t>
            </a:r>
            <a:r>
              <a:rPr lang="en-US" altLang="en-US"/>
              <a:t>car, furniture/equipment, radio/TV, domestic appliances, repairs, education, business, vacation/others</a:t>
            </a:r>
            <a:r>
              <a:rPr lang="en-US"/>
              <a:t>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II. Phân tích đơn biến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Ta sẽ phân tích mối quan hệ giữa từng biến với biến default (biến xác định khách hàng có rơi vào tín dụng xấu hay không)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Ag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814070"/>
            <a:ext cx="10515600" cy="50933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ex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814070"/>
            <a:ext cx="10515600" cy="50933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Job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3365" y="60198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Housi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3365" y="5969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aving_account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783590"/>
            <a:ext cx="10515600" cy="50933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1278</Words>
  <Application>WPS Presentation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và đánh giá rủi ro tín dụng với German Credit Dataset</dc:title>
  <dc:creator>Lenovo</dc:creator>
  <cp:lastModifiedBy>Yui H</cp:lastModifiedBy>
  <cp:revision>1</cp:revision>
  <dcterms:created xsi:type="dcterms:W3CDTF">2025-03-28T16:06:13Z</dcterms:created>
  <dcterms:modified xsi:type="dcterms:W3CDTF">2025-03-28T16:06:13Z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64FC536D7F6F4FFCBAF757901CCB5BED_11</vt:lpwstr>
  </property>
  <property fmtid="{D5CDD505-2E9C-101B-9397-08002B2CF9AE}" pid="3" name="KSOProductBuildVer">
    <vt:lpwstr>1033-12.2.0.20326</vt:lpwstr>
  </property>
</Properties>
</file>