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er Gary" initials="PG" lastIdx="1" clrIdx="0">
    <p:extLst>
      <p:ext uri="{19B8F6BF-5375-455C-9EA6-DF929625EA0E}">
        <p15:presenceInfo xmlns:p15="http://schemas.microsoft.com/office/powerpoint/2012/main" userId="S-1-5-21-1844237615-602162358-725345543-5182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4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11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662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2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4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2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9A1D-10D4-44A5-BC74-C633C007177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CD076-5B24-4A1A-9269-70146F16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8D60-B48A-4D92-9FE1-4186B0268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there indicators of a housing bubble in Sweden?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D8250-2EFF-45FD-9192-AA203FDC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I</a:t>
            </a:r>
            <a:r>
              <a:rPr lang="en-US" dirty="0"/>
              <a:t>BM 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080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9711D0-11BE-42FF-949C-D0E2DD50B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52400"/>
            <a:ext cx="8596312" cy="3697813"/>
          </a:xfrm>
        </p:spPr>
      </p:pic>
    </p:spTree>
    <p:extLst>
      <p:ext uri="{BB962C8B-B14F-4D97-AF65-F5344CB8AC3E}">
        <p14:creationId xmlns:p14="http://schemas.microsoft.com/office/powerpoint/2010/main" val="188389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626D4F-F63F-4756-908A-64DEB31C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57140"/>
            <a:ext cx="8596312" cy="3688332"/>
          </a:xfrm>
        </p:spPr>
      </p:pic>
    </p:spTree>
    <p:extLst>
      <p:ext uri="{BB962C8B-B14F-4D97-AF65-F5344CB8AC3E}">
        <p14:creationId xmlns:p14="http://schemas.microsoft.com/office/powerpoint/2010/main" val="417404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577095-32FD-42F7-990A-E8CB25E9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49226"/>
            <a:ext cx="8596312" cy="3704161"/>
          </a:xfrm>
        </p:spPr>
      </p:pic>
    </p:spTree>
    <p:extLst>
      <p:ext uri="{BB962C8B-B14F-4D97-AF65-F5344CB8AC3E}">
        <p14:creationId xmlns:p14="http://schemas.microsoft.com/office/powerpoint/2010/main" val="278248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A10-E12A-4386-BF16-DE02A6A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for a housing bubble identified in all areas of Sweden</a:t>
            </a:r>
          </a:p>
          <a:p>
            <a:pPr lvl="1"/>
            <a:r>
              <a:rPr lang="en-US" dirty="0"/>
              <a:t>Inflated prices</a:t>
            </a:r>
          </a:p>
          <a:p>
            <a:pPr lvl="1"/>
            <a:r>
              <a:rPr lang="en-US" dirty="0"/>
              <a:t>Economic prosperity</a:t>
            </a:r>
          </a:p>
          <a:p>
            <a:pPr lvl="1"/>
            <a:r>
              <a:rPr lang="en-US" dirty="0"/>
              <a:t>Low interest rates</a:t>
            </a:r>
          </a:p>
          <a:p>
            <a:pPr lvl="1"/>
            <a:r>
              <a:rPr lang="en-US" dirty="0"/>
              <a:t>Easily accessible credit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Covid-19 might trigger a crash due to</a:t>
            </a:r>
          </a:p>
          <a:p>
            <a:pPr lvl="1"/>
            <a:r>
              <a:rPr lang="en-US" dirty="0"/>
              <a:t>Downturn in economy</a:t>
            </a:r>
          </a:p>
          <a:p>
            <a:pPr lvl="1"/>
            <a:r>
              <a:rPr lang="en-US" dirty="0"/>
              <a:t>Rising interest rates</a:t>
            </a:r>
          </a:p>
          <a:p>
            <a:pPr lvl="1"/>
            <a:r>
              <a:rPr lang="en-US" dirty="0"/>
              <a:t>Drop in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9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A10-E12A-4386-BF16-DE02A6A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indicators of a housing bubble were identified, market manipulating factors, e. g. governmental programs, can keep it from bursting.</a:t>
            </a:r>
          </a:p>
          <a:p>
            <a:r>
              <a:rPr lang="en-US" dirty="0"/>
              <a:t>Data analysis in this project very simplified for a complex problem.</a:t>
            </a:r>
          </a:p>
          <a:p>
            <a:r>
              <a:rPr lang="en-US" dirty="0"/>
              <a:t>Risk of housing bubble not in Sweden alone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58930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1A4DA-5FB6-47F4-A889-D9110A165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9" y="2160588"/>
            <a:ext cx="8498380" cy="3881437"/>
          </a:xfrm>
        </p:spPr>
      </p:pic>
    </p:spTree>
    <p:extLst>
      <p:ext uri="{BB962C8B-B14F-4D97-AF65-F5344CB8AC3E}">
        <p14:creationId xmlns:p14="http://schemas.microsoft.com/office/powerpoint/2010/main" val="22111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A10-E12A-4386-BF16-DE02A6A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indicators for a housing bubble in Sweden.</a:t>
            </a:r>
          </a:p>
          <a:p>
            <a:r>
              <a:rPr lang="en-US" dirty="0"/>
              <a:t>Covid-19 effects might trigger it to burst.</a:t>
            </a:r>
          </a:p>
          <a:p>
            <a:r>
              <a:rPr lang="en-US" dirty="0"/>
              <a:t>Investors should be aware of this risk.</a:t>
            </a:r>
          </a:p>
        </p:txBody>
      </p:sp>
    </p:spTree>
    <p:extLst>
      <p:ext uri="{BB962C8B-B14F-4D97-AF65-F5344CB8AC3E}">
        <p14:creationId xmlns:p14="http://schemas.microsoft.com/office/powerpoint/2010/main" val="309927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A10-E12A-4386-BF16-DE02A6A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697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A10-E12A-4386-BF16-DE02A6A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Data requirements and sources</a:t>
            </a:r>
          </a:p>
          <a:p>
            <a:pPr marL="0" indent="0">
              <a:buNone/>
            </a:pPr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r>
              <a:rPr lang="en-US" dirty="0"/>
              <a:t>Discussion</a:t>
            </a:r>
          </a:p>
          <a:p>
            <a:pPr marL="0" indent="0">
              <a:buNone/>
            </a:pPr>
            <a:r>
              <a:rPr lang="en-US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8F353-8F9A-41E8-BECB-ED48A41985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1127" y="1913219"/>
            <a:ext cx="3295015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/>
              <a:t>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A10-E12A-4386-BF16-DE02A6A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Business Background and Problem</a:t>
            </a:r>
          </a:p>
          <a:p>
            <a:r>
              <a:rPr lang="en-US" dirty="0"/>
              <a:t>Housing market is an important pillar of the Swedish economy</a:t>
            </a:r>
          </a:p>
          <a:p>
            <a:r>
              <a:rPr lang="en-US" dirty="0"/>
              <a:t>A high level of inhabitants in Sweden invested a significant share of their savings in housing and many are in debt to afford housing.</a:t>
            </a:r>
          </a:p>
          <a:p>
            <a:r>
              <a:rPr lang="en-US" dirty="0"/>
              <a:t>Housing prices have been skyrocketing in Sweden over the years, now there are several recognized experts claiming there might be a bubble in the market.</a:t>
            </a:r>
          </a:p>
          <a:p>
            <a:pPr marL="0" indent="0">
              <a:buNone/>
            </a:pPr>
            <a:r>
              <a:rPr lang="en-US" dirty="0"/>
              <a:t>Target Audience</a:t>
            </a:r>
          </a:p>
          <a:p>
            <a:r>
              <a:rPr lang="en-US" dirty="0"/>
              <a:t>Anyone that invested or considers investing in the Swedish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33804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A10-E12A-4386-BF16-DE02A6A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Relevant Data</a:t>
            </a:r>
          </a:p>
          <a:p>
            <a:r>
              <a:rPr lang="en-US" dirty="0"/>
              <a:t>Supply, demand and prices in the housing market</a:t>
            </a:r>
          </a:p>
          <a:p>
            <a:r>
              <a:rPr lang="en-US" dirty="0"/>
              <a:t>Swedish economic development</a:t>
            </a:r>
          </a:p>
          <a:p>
            <a:r>
              <a:rPr lang="en-US" dirty="0"/>
              <a:t>Development of interest rates and availability of credit</a:t>
            </a:r>
          </a:p>
          <a:p>
            <a:r>
              <a:rPr lang="en-US" dirty="0"/>
              <a:t>Outlook of current or future development of these factors</a:t>
            </a:r>
          </a:p>
          <a:p>
            <a:pPr marL="0" indent="0">
              <a:buNone/>
            </a:pPr>
            <a:r>
              <a:rPr lang="en-US" dirty="0"/>
              <a:t>Data sources</a:t>
            </a:r>
          </a:p>
          <a:p>
            <a:r>
              <a:rPr lang="en-US" dirty="0"/>
              <a:t>Swedish Statistical Institute, Swedish Central Bank, trusted web resources of official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47411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2A10-E12A-4386-BF16-DE02A6A8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Exploratory data analysis of existing statistical data of the housing market in Sweden.</a:t>
            </a:r>
          </a:p>
        </p:txBody>
      </p:sp>
    </p:spTree>
    <p:extLst>
      <p:ext uri="{BB962C8B-B14F-4D97-AF65-F5344CB8AC3E}">
        <p14:creationId xmlns:p14="http://schemas.microsoft.com/office/powerpoint/2010/main" val="26646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1E180F-8CAB-4D09-B571-3D9CF8E2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0287"/>
            <a:ext cx="8596312" cy="3682038"/>
          </a:xfrm>
        </p:spPr>
      </p:pic>
    </p:spTree>
    <p:extLst>
      <p:ext uri="{BB962C8B-B14F-4D97-AF65-F5344CB8AC3E}">
        <p14:creationId xmlns:p14="http://schemas.microsoft.com/office/powerpoint/2010/main" val="134162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129E74-7C7F-4608-A3DD-EDD8B71214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231144"/>
            <a:ext cx="8596312" cy="37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07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49F128-C53E-47FF-98D1-DA61FA7E0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78" y="2240332"/>
            <a:ext cx="4750882" cy="3721948"/>
          </a:xfrm>
        </p:spPr>
      </p:pic>
    </p:spTree>
    <p:extLst>
      <p:ext uri="{BB962C8B-B14F-4D97-AF65-F5344CB8AC3E}">
        <p14:creationId xmlns:p14="http://schemas.microsoft.com/office/powerpoint/2010/main" val="16376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B19-71DD-4082-A09A-67F4F45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2B7729-8359-4272-8DCD-CB2F9EDEB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6549"/>
            <a:ext cx="8596312" cy="3669514"/>
          </a:xfrm>
        </p:spPr>
      </p:pic>
    </p:spTree>
    <p:extLst>
      <p:ext uri="{BB962C8B-B14F-4D97-AF65-F5344CB8AC3E}">
        <p14:creationId xmlns:p14="http://schemas.microsoft.com/office/powerpoint/2010/main" val="4023185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304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Are there indicators of a housing bubble in Sweden?</vt:lpstr>
      <vt:lpstr>Overview</vt:lpstr>
      <vt:lpstr>Introduction</vt:lpstr>
      <vt:lpstr>Data requirements and sources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Discussion</vt:lpstr>
      <vt:lpstr>Discussion</vt:lpstr>
      <vt:lpstr>Conclusions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there indicators of a housing bubble in sweden?</dc:title>
  <dc:creator>Parker Gary</dc:creator>
  <cp:lastModifiedBy>Parker Gary</cp:lastModifiedBy>
  <cp:revision>43</cp:revision>
  <dcterms:created xsi:type="dcterms:W3CDTF">2020-08-02T17:58:49Z</dcterms:created>
  <dcterms:modified xsi:type="dcterms:W3CDTF">2020-08-02T18:25:53Z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gary.parker@scania.com</vt:lpwstr>
  </property>
  <property fmtid="{D5CDD505-2E9C-101B-9397-08002B2CF9AE}" pid="5" name="MSIP_Label_a7f2ec83-e677-438d-afb7-4c7c0dbc872b_SetDate">
    <vt:lpwstr>2020-08-02T18:25:51.8663107Z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