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7"/>
  </p:notesMasterIdLst>
  <p:handoutMasterIdLst>
    <p:handoutMasterId r:id="rId68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51" r:id="rId42"/>
    <p:sldId id="352" r:id="rId43"/>
    <p:sldId id="353" r:id="rId44"/>
    <p:sldId id="354" r:id="rId45"/>
    <p:sldId id="356" r:id="rId46"/>
    <p:sldId id="357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70" r:id="rId55"/>
    <p:sldId id="371" r:id="rId56"/>
    <p:sldId id="372" r:id="rId57"/>
    <p:sldId id="373" r:id="rId58"/>
    <p:sldId id="329" r:id="rId59"/>
    <p:sldId id="336" r:id="rId60"/>
    <p:sldId id="349" r:id="rId61"/>
    <p:sldId id="350" r:id="rId62"/>
    <p:sldId id="337" r:id="rId63"/>
    <p:sldId id="339" r:id="rId64"/>
    <p:sldId id="348" r:id="rId65"/>
    <p:sldId id="2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72507-BF9F-4D37-B979-99DBA0C26932}" v="17123" dt="2022-12-23T05:37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92941" autoAdjust="0"/>
  </p:normalViewPr>
  <p:slideViewPr>
    <p:cSldViewPr snapToGrid="0">
      <p:cViewPr varScale="1">
        <p:scale>
          <a:sx n="79" d="100"/>
          <a:sy n="79" d="100"/>
        </p:scale>
        <p:origin x="830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3:58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1,'4717'4716,"-4698"-4696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17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5144,'3469'-5143,"-3583"5312,105-155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1614 1,'-1600'2371,"1587"-2351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4490 2,'-4452'6599,"4416"-6546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12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0,'7871'7601,"-7856"-7587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20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4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7616,'6606'-7600,"-6593"7585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LnqDEvb3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vAHk-FAQgM&amp;t=3066s" TargetMode="External"/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Relationship Id="rId9" Type="http://schemas.openxmlformats.org/officeDocument/2006/relationships/hyperlink" Target="https://alexdremov.me/treap-algorithm-explaine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kiếm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dựa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theo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khoá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để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toàn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7" y="2108718"/>
            <a:ext cx="1075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 (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khởi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ngẫu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7" y="3244334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/>
                </a:solidFill>
              </a:rPr>
              <a:t>20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53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701205" y="411519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85237" y="28123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073947" y="359614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9761" y="3298193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4436354" y="2744257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143" y="492576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4734935" y="492576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162215" y="27987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50925" y="3582542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736739" y="3284586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4230154" y="4807817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4785232" y="277231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550290" y="3867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01206" y="306014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87020" y="354595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911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1046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590426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965441" y="391171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451255" y="3590426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88257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6033487" y="25342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519301" y="3020100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518751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673325" y="3020100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895706" y="41320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673325" y="3827198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4599995" y="31734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14" y="51695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4665306" y="5169560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49129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642212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28026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79623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282050" y="3345648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504431" y="445755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282050" y="4152746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5353821" y="3766360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4147445" y="553204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485582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GIỚI THIỆU MỘT SỐ THAO TÁC truy vấn trên đoạn sử dụng 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SO SÁNH TREAP VỚI CÂY AVL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333082" y="43208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818896" y="4135562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274987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425903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5911717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87979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111899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626085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365607" y="4135562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048316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6760801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5918866" y="3517734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925" y="54173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5911717" y="541731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15700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01514" y="4135562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433830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46315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7236722" y="3737606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4215700" y="5253254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012648" y="47586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09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98462" y="4453809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62534" y="463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58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88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48348" y="437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764268" y="39679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97231" y="3580543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31933" y="45797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30702" y="29519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17747" y="4311067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152099" y="454970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16698" y="34471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930884" y="37419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637913" y="4227715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683553" y="38252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16516" y="34378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7456864" y="457973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169367" y="4311067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6975297" y="40710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379" y="586358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6655171" y="5863587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5735995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5526834" y="26129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221809" y="397202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3977951" y="41573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5212830" y="310814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4727016" y="340285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4463765" y="388867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6479685" y="34862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6012648" y="309875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7230788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965499" y="397202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7937496" y="487346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7716602" y="468962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7894786" y="438274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4222944" y="572890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5910367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5701206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6396181" y="421891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415232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387202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4901388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4638137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6654057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6187020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7405160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139871" y="421891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8111868" y="512035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7890974" y="493651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922032" y="45214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730703" y="29323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407846" y="4291403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181820" y="44767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416699" y="342752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4930885" y="37222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667634" y="420805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683554" y="38055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216517" y="3418137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6807146" y="53640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7292960" y="5005271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499904" y="451945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169368" y="4291403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Xoá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lá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xoá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khỏi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thế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gán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-∞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trường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hoặc</a:t>
            </a:r>
            <a:r>
              <a:rPr lang="en-US" sz="28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6367 -0.1178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3739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7848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143919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329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28004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5747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406056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11986" y="365810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270653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857787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3719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297800" y="4143919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1389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26582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6766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035763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2210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17188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4665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95241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37058" y="3549949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162497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749631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2638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372616" y="4035763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0307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7392109" y="3478809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315162" y="50455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5535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800976" y="4574396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097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04871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82924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45890" y="4088582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370022" y="3039327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6593536" y="4574396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687498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593536" y="3829241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731114" y="50358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4830758" y="4174182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860463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6655788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96000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581814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7346277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899290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655788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676586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692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5378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576122" y="1595021"/>
            <a:ext cx="9582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Dừng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2038239" y="706704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</p:spTree>
    <p:extLst>
      <p:ext uri="{BB962C8B-B14F-4D97-AF65-F5344CB8AC3E}">
        <p14:creationId xmlns:p14="http://schemas.microsoft.com/office/powerpoint/2010/main" val="37955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42857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51528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28671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02645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37524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51710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88459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04379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37342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27971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13785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20729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90193" y="4301235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CBDDE6-2D9D-5C17-EC14-E46E3619C97C}"/>
              </a:ext>
            </a:extLst>
          </p:cNvPr>
          <p:cNvSpPr txBox="1"/>
          <p:nvPr/>
        </p:nvSpPr>
        <p:spPr>
          <a:xfrm>
            <a:off x="1544052" y="1308211"/>
            <a:ext cx="87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Tách</a:t>
            </a:r>
            <a:r>
              <a:rPr lang="en-US" sz="3600" dirty="0">
                <a:latin typeface="UTM BryantLG" panose="02040603050506020204" pitchFamily="18" charset="0"/>
              </a:rPr>
              <a:t> 1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thành</a:t>
            </a:r>
            <a:r>
              <a:rPr lang="en-US" sz="3600" dirty="0">
                <a:latin typeface="UTM BryantLG" panose="02040603050506020204" pitchFamily="18" charset="0"/>
              </a:rPr>
              <a:t> 2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theo</a:t>
            </a:r>
            <a:r>
              <a:rPr lang="en-US" sz="3600" dirty="0">
                <a:latin typeface="UTM BryantLG" panose="02040603050506020204" pitchFamily="18" charset="0"/>
              </a:rPr>
              <a:t> 50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8842319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8650990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9328133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102107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336986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7851172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7587921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9603841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9136804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9727433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10213247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10420191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4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1730493"/>
            <a:ext cx="958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L,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Điều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kiện</a:t>
            </a:r>
            <a:r>
              <a:rPr lang="en-US" sz="2800" dirty="0">
                <a:latin typeface="UTM BryantLG" panose="02040603050506020204" pitchFamily="18" charset="0"/>
              </a:rPr>
              <a:t>: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</p:spTree>
    <p:extLst>
      <p:ext uri="{BB962C8B-B14F-4D97-AF65-F5344CB8AC3E}">
        <p14:creationId xmlns:p14="http://schemas.microsoft.com/office/powerpoint/2010/main" val="35456570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9284084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9092755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9769898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7543872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8778751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8292937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029686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10045606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9578569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10169198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10655012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10861956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10531420" y="40094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2520177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2328848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3005991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79965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14844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1529030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265779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3281699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814662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3405291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891105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4098049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6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34159193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6002746" y="44489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C8B4A-103A-ECCD-669E-2BE06EE08339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6488560" y="42189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4262534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748348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41D72-3573-9101-EFEB-0F9762A181A3}"/>
              </a:ext>
            </a:extLst>
          </p:cNvPr>
          <p:cNvSpPr/>
          <p:nvPr/>
        </p:nvSpPr>
        <p:spPr>
          <a:xfrm>
            <a:off x="6764268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6297231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E26141-E848-E8DB-AA02-6FC856DC84F8}"/>
              </a:ext>
            </a:extLst>
          </p:cNvPr>
          <p:cNvSpPr/>
          <p:nvPr/>
        </p:nvSpPr>
        <p:spPr>
          <a:xfrm>
            <a:off x="6887860" y="5291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EB1E7-9BB9-F710-AAB6-A63975189677}"/>
              </a:ext>
            </a:extLst>
          </p:cNvPr>
          <p:cNvCxnSpPr>
            <a:cxnSpLocks/>
            <a:stCxn id="29" idx="3"/>
            <a:endCxn id="27" idx="7"/>
          </p:cNvCxnSpPr>
          <p:nvPr/>
        </p:nvCxnSpPr>
        <p:spPr>
          <a:xfrm flipH="1">
            <a:off x="7373674" y="49327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4F2542-96B5-9C71-AFF4-9D5B48F266C0}"/>
              </a:ext>
            </a:extLst>
          </p:cNvPr>
          <p:cNvSpPr/>
          <p:nvPr/>
        </p:nvSpPr>
        <p:spPr>
          <a:xfrm>
            <a:off x="7580618" y="44469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0C947-95E8-F356-1BAB-E9384C97A7A1}"/>
              </a:ext>
            </a:extLst>
          </p:cNvPr>
          <p:cNvCxnSpPr>
            <a:cxnSpLocks/>
            <a:stCxn id="29" idx="1"/>
            <a:endCxn id="25" idx="5"/>
          </p:cNvCxnSpPr>
          <p:nvPr/>
        </p:nvCxnSpPr>
        <p:spPr>
          <a:xfrm flipH="1" flipV="1">
            <a:off x="7250082" y="42189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59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068011" y="250612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14:cNvPr>
              <p14:cNvContentPartPr/>
              <p14:nvPr/>
            </p14:nvContentPartPr>
            <p14:xfrm>
              <a:off x="6500834" y="3311508"/>
              <a:ext cx="170532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834" y="3302868"/>
                <a:ext cx="172296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14:cNvPr>
              <p14:cNvContentPartPr/>
              <p14:nvPr/>
            </p14:nvContentPartPr>
            <p14:xfrm>
              <a:off x="8163277" y="3191628"/>
              <a:ext cx="1249237" cy="18516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277" y="3182629"/>
                <a:ext cx="1266878" cy="1869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4" y="5524068"/>
              <a:ext cx="581040" cy="86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354" y="5515428"/>
                <a:ext cx="598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114471-BEA5-BDF7-7299-55108CBE7714}"/>
              </a:ext>
            </a:extLst>
          </p:cNvPr>
          <p:cNvSpPr txBox="1"/>
          <p:nvPr/>
        </p:nvSpPr>
        <p:spPr>
          <a:xfrm>
            <a:off x="7747819" y="50433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8617531" y="335705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3" y="3989129"/>
              <a:ext cx="1616739" cy="239605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987" y="3980487"/>
                <a:ext cx="1634391" cy="241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9103345" y="3074543"/>
            <a:ext cx="404784" cy="3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09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5639059" y="40724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261470" y="244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3712587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4947466" y="293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4461652" y="323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198401" y="372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5747284" y="2930543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6432965" y="32838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6925593" y="48226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7210176" y="4565820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7332399" y="40800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6918779" y="3769703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231734" y="4803524"/>
            <a:ext cx="569166" cy="6074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24873" y="3769703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88C38B-FAB6-7898-EC37-838B53C5D84D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124873" y="4558295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7F3E0-49CF-04E4-8771-27B86832364B}"/>
              </a:ext>
            </a:extLst>
          </p:cNvPr>
          <p:cNvSpPr txBox="1"/>
          <p:nvPr/>
        </p:nvSpPr>
        <p:spPr>
          <a:xfrm>
            <a:off x="1799812" y="165392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9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(R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L’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 (L’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nhất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1894640484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340128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3791245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026124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540310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40348-1F7A-966C-6627-0D5595EC7908}"/>
              </a:ext>
            </a:extLst>
          </p:cNvPr>
          <p:cNvCxnSpPr>
            <a:cxnSpLocks/>
            <a:stCxn id="22" idx="7"/>
            <a:endCxn id="24" idx="3"/>
          </p:cNvCxnSpPr>
          <p:nvPr/>
        </p:nvCxnSpPr>
        <p:spPr>
          <a:xfrm flipV="1">
            <a:off x="4277059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825942" y="3345648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62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8706723" y="43302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8329134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2579679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5824578" y="32570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8814948" y="3188332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9500629" y="354167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9993257" y="508045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10277840" y="4823609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10400063" y="43377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9986443" y="4027492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9299398" y="5061313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9192537" y="4027492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92537" y="4816084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14:cNvPr>
              <p14:cNvContentPartPr/>
              <p14:nvPr/>
            </p14:nvContentPartPr>
            <p14:xfrm>
              <a:off x="3245714" y="3332388"/>
              <a:ext cx="2839152" cy="27417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715" y="3323388"/>
                <a:ext cx="2856791" cy="27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14:cNvPr>
              <p14:cNvContentPartPr/>
              <p14:nvPr/>
            </p14:nvContentPartPr>
            <p14:xfrm>
              <a:off x="1401434" y="3685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794" y="367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14:cNvPr>
              <p14:cNvContentPartPr/>
              <p14:nvPr/>
            </p14:nvContentPartPr>
            <p14:xfrm>
              <a:off x="6063753" y="3280188"/>
              <a:ext cx="2383601" cy="27417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113" y="3271548"/>
                <a:ext cx="2401241" cy="2759364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8D1E257-F20C-804D-0511-3ACABC10B68B}"/>
              </a:ext>
            </a:extLst>
          </p:cNvPr>
          <p:cNvSpPr/>
          <p:nvPr/>
        </p:nvSpPr>
        <p:spPr>
          <a:xfrm>
            <a:off x="5533410" y="3431989"/>
            <a:ext cx="1125180" cy="99591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5042-AD0D-99DC-3ED3-F5918AF72883}"/>
              </a:ext>
            </a:extLst>
          </p:cNvPr>
          <p:cNvSpPr txBox="1"/>
          <p:nvPr/>
        </p:nvSpPr>
        <p:spPr>
          <a:xfrm>
            <a:off x="5824578" y="62259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6118-07F0-FA8B-5AC2-590B7992AA0D}"/>
              </a:ext>
            </a:extLst>
          </p:cNvPr>
          <p:cNvSpPr txBox="1"/>
          <p:nvPr/>
        </p:nvSpPr>
        <p:spPr>
          <a:xfrm>
            <a:off x="8329134" y="23138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R’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A95CF-94A2-F9D6-9CAA-19D116A05CA1}"/>
              </a:ext>
            </a:extLst>
          </p:cNvPr>
          <p:cNvSpPr txBox="1"/>
          <p:nvPr/>
        </p:nvSpPr>
        <p:spPr>
          <a:xfrm>
            <a:off x="2579679" y="2333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44862-B4EC-9CC5-5DCF-DAB2960F2224}"/>
              </a:ext>
            </a:extLst>
          </p:cNvPr>
          <p:cNvSpPr txBox="1"/>
          <p:nvPr/>
        </p:nvSpPr>
        <p:spPr>
          <a:xfrm>
            <a:off x="5999084" y="26763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33805848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526834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5116560" y="3345648"/>
            <a:ext cx="493626" cy="44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630746" y="370368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012648" y="3345648"/>
            <a:ext cx="582327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5153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IMPLICITY TREAP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97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khóa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chỉ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của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phần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tử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trong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mảng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Giúp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thể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thực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hiện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một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thao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tác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truy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vấn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trên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đoạn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endParaRPr lang="en-US" sz="360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026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, min, max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8524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Giả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sử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p, ta chia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con [0…p-1]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[p..n-1]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nữa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Ta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1526970724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min, max,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Trước</a:t>
            </a:r>
            <a:r>
              <a:rPr lang="en-US" sz="2800" dirty="0">
                <a:latin typeface="UTM BryantLG" panose="02040603050506020204" pitchFamily="18" charset="0"/>
              </a:rPr>
              <a:t> tiên ta </a:t>
            </a:r>
            <a:r>
              <a:rPr lang="en-US" sz="2800">
                <a:latin typeface="UTM BryantLG" panose="02040603050506020204" pitchFamily="18" charset="0"/>
              </a:rPr>
              <a:t>tạo thêm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biến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lưu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truy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]: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chia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T1 [0:l-1], T2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], T3 [r..n-1].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sau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kết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khôi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phục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ban </a:t>
            </a:r>
            <a:r>
              <a:rPr lang="en-US" sz="2800" dirty="0" err="1">
                <a:latin typeface="UTM BryantLG" panose="02040603050506020204" pitchFamily="18" charset="0"/>
              </a:rPr>
              <a:t>đầu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445039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UTM BryantLG" panose="02040603050506020204" pitchFamily="18" charset="0"/>
              </a:rPr>
              <a:t>=&gt; </a:t>
            </a:r>
            <a:r>
              <a:rPr lang="en-US" b="1" err="1">
                <a:latin typeface="UTM BryantLG" panose="02040603050506020204" pitchFamily="18" charset="0"/>
              </a:rPr>
              <a:t>Câu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hỏi</a:t>
            </a:r>
            <a:r>
              <a:rPr lang="en-US" b="1">
                <a:latin typeface="UTM BryantLG" panose="02040603050506020204" pitchFamily="18" charset="0"/>
              </a:rPr>
              <a:t>: </a:t>
            </a:r>
            <a:r>
              <a:rPr lang="en-US" b="1" err="1">
                <a:latin typeface="UTM BryantLG" panose="02040603050506020204" pitchFamily="18" charset="0"/>
              </a:rPr>
              <a:t>một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Treap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N node,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bao </a:t>
            </a:r>
            <a:r>
              <a:rPr lang="en-US" b="1" err="1">
                <a:latin typeface="UTM BryantLG" panose="02040603050506020204" pitchFamily="18" charset="0"/>
              </a:rPr>
              <a:t>nhiêu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khả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năng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lớn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hơn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nhiều</a:t>
            </a:r>
            <a:r>
              <a:rPr lang="en-US" b="1">
                <a:latin typeface="UTM BryantLG" panose="02040603050506020204" pitchFamily="18" charset="0"/>
              </a:rPr>
              <a:t> so </a:t>
            </a:r>
            <a:r>
              <a:rPr lang="en-US" b="1" err="1">
                <a:latin typeface="UTM BryantLG" panose="02040603050506020204" pitchFamily="18" charset="0"/>
              </a:rPr>
              <a:t>với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cấu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trúc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tự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bằng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như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AVL hay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đỏ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đen</a:t>
            </a:r>
            <a:r>
              <a:rPr lang="en-US" b="1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533832" y="748571"/>
            <a:ext cx="11067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SO SÁNH TREAP VỚI AVL TRÊN LÝ THUYẾT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0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49" y="429379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AVL: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03226" r="-101027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820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80000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0000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21311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1311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04918" r="-101027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918" r="-820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78571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8571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319672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9672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0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621191" y="711934"/>
            <a:ext cx="1138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Facebook K&amp;T" panose="02040603050506020204" pitchFamily="18" charset="0"/>
              </a:rPr>
              <a:t>SO SÁNH TREAP VỚI AVL BẰNG THỰC NGHIỆM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E46212-AF9B-86F8-1559-B394BA5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5" y="1543926"/>
            <a:ext cx="10416969" cy="463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1D98-A3A4-617A-1CD2-366429C3D9A5}"/>
              </a:ext>
            </a:extLst>
          </p:cNvPr>
          <p:cNvSpPr txBox="1"/>
          <p:nvPr/>
        </p:nvSpPr>
        <p:spPr>
          <a:xfrm>
            <a:off x="963561" y="6302477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Nguồn</a:t>
            </a:r>
            <a:r>
              <a:rPr lang="en-US" dirty="0">
                <a:latin typeface="UTM BryantLG" panose="02040603050506020204" pitchFamily="18" charset="0"/>
              </a:rPr>
              <a:t>: </a:t>
            </a:r>
            <a:r>
              <a:rPr lang="en-US" dirty="0">
                <a:latin typeface="UTM BryantLG" panose="02040603050506020204" pitchFamily="18" charset="0"/>
                <a:hlinkClick r:id="rId3"/>
              </a:rPr>
              <a:t>https://www.youtube.com/watch?v=EWLnqDEvb3E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79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Ưu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giản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thể</a:t>
            </a:r>
            <a:r>
              <a:rPr lang="en-US" sz="2800" dirty="0">
                <a:latin typeface="UTM BryantLG" panose="02040603050506020204" pitchFamily="18" charset="0"/>
              </a:rPr>
              <a:t> so </a:t>
            </a:r>
            <a:r>
              <a:rPr lang="en-US" sz="2800" dirty="0" err="1">
                <a:latin typeface="UTM BryantLG" panose="02040603050506020204" pitchFamily="18" charset="0"/>
              </a:rPr>
              <a:t>sánh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cấu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trúc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tự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AVL, Red Black Tree, …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dễ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lập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trình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nhiều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Nhược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Không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luôn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cấu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trúc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dữ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liệu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kết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hợp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giữa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Mỗi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một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trong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gồm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khóa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UTM BryantLG" panose="02040603050506020204" pitchFamily="18" charset="0"/>
              </a:rPr>
              <a:t>Node con </a:t>
            </a:r>
            <a:r>
              <a:rPr lang="en-US" sz="2000" b="1" err="1">
                <a:latin typeface="UTM BryantLG" panose="02040603050506020204" pitchFamily="18" charset="0"/>
              </a:rPr>
              <a:t>trái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node con </a:t>
            </a:r>
            <a:r>
              <a:rPr lang="en-US" sz="2000" b="1" err="1">
                <a:latin typeface="UTM BryantLG" panose="02040603050506020204" pitchFamily="18" charset="0"/>
              </a:rPr>
              <a:t>phải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lớn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từng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nó</a:t>
            </a:r>
            <a:r>
              <a:rPr lang="en-US" sz="2000" b="1">
                <a:latin typeface="UTM BryantLG" panose="02040603050506020204" pitchFamily="18" charset="0"/>
              </a:rPr>
              <a:t>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29" y="136525"/>
            <a:ext cx="4179570" cy="1524735"/>
          </a:xfrm>
        </p:spPr>
        <p:txBody>
          <a:bodyPr/>
          <a:lstStyle/>
          <a:p>
            <a:r>
              <a:rPr lang="en-US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47631" y="1640710"/>
            <a:ext cx="49638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https://www.youtube.com/watch?v=svAHk-FAQgM&amp;t=3066s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https://alexdremov.me/treap-algorithm-explained/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1360</TotalTime>
  <Words>4132</Words>
  <Application>Microsoft Office PowerPoint</Application>
  <PresentationFormat>Widescreen</PresentationFormat>
  <Paragraphs>794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Lâm Minh Tuấn</cp:lastModifiedBy>
  <cp:revision>4</cp:revision>
  <dcterms:created xsi:type="dcterms:W3CDTF">2022-10-30T14:26:59Z</dcterms:created>
  <dcterms:modified xsi:type="dcterms:W3CDTF">2023-02-23T04:01:08Z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