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8" r:id="rId6"/>
    <p:sldId id="266" r:id="rId7"/>
    <p:sldId id="294" r:id="rId8"/>
    <p:sldId id="295" r:id="rId9"/>
    <p:sldId id="296" r:id="rId10"/>
    <p:sldId id="340" r:id="rId11"/>
    <p:sldId id="344" r:id="rId12"/>
    <p:sldId id="298" r:id="rId13"/>
    <p:sldId id="341" r:id="rId14"/>
    <p:sldId id="297" r:id="rId15"/>
    <p:sldId id="345" r:id="rId16"/>
    <p:sldId id="299" r:id="rId17"/>
    <p:sldId id="301" r:id="rId18"/>
    <p:sldId id="303" r:id="rId19"/>
    <p:sldId id="304" r:id="rId20"/>
    <p:sldId id="305" r:id="rId21"/>
    <p:sldId id="306" r:id="rId22"/>
    <p:sldId id="307" r:id="rId23"/>
    <p:sldId id="309" r:id="rId24"/>
    <p:sldId id="311" r:id="rId25"/>
    <p:sldId id="312" r:id="rId26"/>
    <p:sldId id="313" r:id="rId27"/>
    <p:sldId id="314" r:id="rId28"/>
    <p:sldId id="316" r:id="rId29"/>
    <p:sldId id="317" r:id="rId30"/>
    <p:sldId id="318" r:id="rId31"/>
    <p:sldId id="346" r:id="rId32"/>
    <p:sldId id="320" r:id="rId33"/>
    <p:sldId id="322" r:id="rId34"/>
    <p:sldId id="347" r:id="rId35"/>
    <p:sldId id="323" r:id="rId36"/>
    <p:sldId id="324" r:id="rId37"/>
    <p:sldId id="338" r:id="rId38"/>
    <p:sldId id="325" r:id="rId39"/>
    <p:sldId id="326" r:id="rId40"/>
    <p:sldId id="328" r:id="rId41"/>
    <p:sldId id="329" r:id="rId42"/>
    <p:sldId id="336" r:id="rId43"/>
    <p:sldId id="337" r:id="rId44"/>
    <p:sldId id="339" r:id="rId45"/>
    <p:sldId id="348" r:id="rId46"/>
    <p:sldId id="27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1E386-0780-3D33-3E3C-3B1C25FE3552}" v="2" dt="2022-12-01T13:47:55.864"/>
    <p1510:client id="{ADF72507-BF9F-4D37-B979-99DBA0C26932}" v="13244" dt="2022-12-02T03:55:1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82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eap-a-randomized-binary-search-tree/" TargetMode="External"/><Relationship Id="rId7" Type="http://schemas.openxmlformats.org/officeDocument/2006/relationships/hyperlink" Target="https://www.youtube.com/watch?v=uwWOUAdOTig" TargetMode="External"/><Relationship Id="rId2" Type="http://schemas.openxmlformats.org/officeDocument/2006/relationships/hyperlink" Target="https://vi.wikipedia.org/wiki/Trea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researchgate.net/publication/258650448_Using_Treaps_for_Optimization_of_Graph_Storage" TargetMode="External"/><Relationship Id="rId5" Type="http://schemas.openxmlformats.org/officeDocument/2006/relationships/hyperlink" Target="https://cseweb.ucsd.edu/~kube/cls/100/Lectures/lec8.treap/lec8.pdf" TargetMode="External"/><Relationship Id="rId4" Type="http://schemas.openxmlformats.org/officeDocument/2006/relationships/hyperlink" Target="https://www.geeksforgeeks.org/implementation-of-search-insert-and-delete-in-trea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697" y="2372775"/>
            <a:ext cx="4941771" cy="1122202"/>
          </a:xfrm>
        </p:spPr>
        <p:txBody>
          <a:bodyPr/>
          <a:lstStyle/>
          <a:p>
            <a:r>
              <a:rPr lang="en-US" sz="6600"/>
              <a:t>TREAP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935" y="3842065"/>
            <a:ext cx="4941770" cy="1989567"/>
          </a:xfrm>
        </p:spPr>
        <p:txBody>
          <a:bodyPr/>
          <a:lstStyle/>
          <a:p>
            <a:r>
              <a:rPr lang="en-US" b="1" err="1">
                <a:latin typeface="UTM Banque" panose="02040603050506020204" pitchFamily="18" charset="0"/>
              </a:rPr>
              <a:t>Giảng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hướng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dẫn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 err="1">
                <a:latin typeface="UTM Banque" panose="02040603050506020204" pitchFamily="18" charset="0"/>
              </a:rPr>
              <a:t>ThS</a:t>
            </a:r>
            <a:r>
              <a:rPr lang="en-US">
                <a:latin typeface="UTM Banque" panose="02040603050506020204" pitchFamily="18" charset="0"/>
              </a:rPr>
              <a:t>. </a:t>
            </a:r>
            <a:r>
              <a:rPr lang="en-US" err="1">
                <a:latin typeface="UTM Banque" panose="02040603050506020204" pitchFamily="18" charset="0"/>
              </a:rPr>
              <a:t>Nguyễn</a:t>
            </a:r>
            <a:r>
              <a:rPr lang="en-US">
                <a:latin typeface="UTM Banque" panose="02040603050506020204" pitchFamily="18" charset="0"/>
              </a:rPr>
              <a:t> Thanh </a:t>
            </a:r>
            <a:r>
              <a:rPr lang="en-US" err="1">
                <a:latin typeface="UTM Banque" panose="02040603050506020204" pitchFamily="18" charset="0"/>
              </a:rPr>
              <a:t>Sơn</a:t>
            </a:r>
            <a:endParaRPr lang="en-US">
              <a:latin typeface="UTM Banque" panose="02040603050506020204" pitchFamily="18" charset="0"/>
            </a:endParaRPr>
          </a:p>
          <a:p>
            <a:r>
              <a:rPr lang="en-US" b="1" err="1">
                <a:latin typeface="UTM Banque" panose="02040603050506020204" pitchFamily="18" charset="0"/>
              </a:rPr>
              <a:t>Thành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viên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thực</a:t>
            </a:r>
            <a:r>
              <a:rPr lang="en-US" b="1">
                <a:latin typeface="UTM Banque" panose="02040603050506020204" pitchFamily="18" charset="0"/>
              </a:rPr>
              <a:t> </a:t>
            </a:r>
            <a:r>
              <a:rPr lang="en-US" b="1" err="1">
                <a:latin typeface="UTM Banque" panose="02040603050506020204" pitchFamily="18" charset="0"/>
              </a:rPr>
              <a:t>hiện</a:t>
            </a:r>
            <a:r>
              <a:rPr lang="en-US" b="1">
                <a:latin typeface="UTM Banque" panose="02040603050506020204" pitchFamily="18" charset="0"/>
              </a:rPr>
              <a:t>:</a:t>
            </a:r>
          </a:p>
          <a:p>
            <a:r>
              <a:rPr lang="en-US">
                <a:latin typeface="UTM Banque" panose="02040603050506020204" pitchFamily="18" charset="0"/>
              </a:rPr>
              <a:t>Lâm Minh Tuấn – 20520843</a:t>
            </a:r>
          </a:p>
          <a:p>
            <a:r>
              <a:rPr lang="en-US" err="1">
                <a:latin typeface="UTM Banque" panose="02040603050506020204" pitchFamily="18" charset="0"/>
              </a:rPr>
              <a:t>Đậu</a:t>
            </a:r>
            <a:r>
              <a:rPr lang="en-US">
                <a:latin typeface="UTM Banque" panose="02040603050506020204" pitchFamily="18" charset="0"/>
              </a:rPr>
              <a:t> </a:t>
            </a:r>
            <a:r>
              <a:rPr lang="en-US" err="1">
                <a:latin typeface="UTM Banque" panose="02040603050506020204" pitchFamily="18" charset="0"/>
              </a:rPr>
              <a:t>Văn</a:t>
            </a:r>
            <a:r>
              <a:rPr lang="en-US">
                <a:latin typeface="UTM Banque" panose="02040603050506020204" pitchFamily="18" charset="0"/>
              </a:rPr>
              <a:t> Nam - 20521626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9B73F-EA40-2FDA-0B4D-DB6CD9C3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1" y="2446028"/>
            <a:ext cx="5433146" cy="2452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11DEC-1192-0E0C-8C19-AC4EC58B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7" y="2500030"/>
            <a:ext cx="5814918" cy="23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911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660848" y="1711833"/>
            <a:ext cx="95825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latin typeface="UTM BryantLG" panose="02040603050506020204" pitchFamily="18" charset="0"/>
              </a:rPr>
              <a:t>Thêm</a:t>
            </a:r>
            <a:r>
              <a:rPr lang="en-US" sz="2800" b="1" dirty="0">
                <a:latin typeface="UTM BryantLG" panose="02040603050506020204" pitchFamily="18" charset="0"/>
              </a:rPr>
              <a:t> node </a:t>
            </a:r>
            <a:r>
              <a:rPr lang="en-US" sz="2800" b="1" dirty="0" err="1">
                <a:latin typeface="UTM BryantLG" panose="02040603050506020204" pitchFamily="18" charset="0"/>
              </a:rPr>
              <a:t>vào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Treap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Thêm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như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thêm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phân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tìm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kiếm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dựa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theo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khoá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Thực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tác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xoay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để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toàn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tính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thêm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cha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thấp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thực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xoay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mới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được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thêm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node cha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thấp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thực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xoay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Thực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đảm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bảo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tính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chất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FE1D2-9572-79A9-43A9-99F218A9A9BA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</p:spTree>
    <p:extLst>
      <p:ext uri="{BB962C8B-B14F-4D97-AF65-F5344CB8AC3E}">
        <p14:creationId xmlns:p14="http://schemas.microsoft.com/office/powerpoint/2010/main" val="3780548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THÊM NODE VÀO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480B3-839B-105C-CD30-E1EE7671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1" y="2235803"/>
            <a:ext cx="5246382" cy="3427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E55E49-B4C5-547A-C78B-9586D0C2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53" y="1871934"/>
            <a:ext cx="6037897" cy="4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9601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011981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50316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20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53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F8B9C-97E5-42C6-90C4-8A810D0D552C}"/>
              </a:ext>
            </a:extLst>
          </p:cNvPr>
          <p:cNvSpPr txBox="1"/>
          <p:nvPr/>
        </p:nvSpPr>
        <p:spPr>
          <a:xfrm>
            <a:off x="1035698" y="2108718"/>
            <a:ext cx="625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035698" y="349371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 sz="1800">
                <a:solidFill>
                  <a:schemeClr val="accent5"/>
                </a:solidFill>
              </a:rPr>
              <a:t>20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53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274421" y="4046366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696802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40268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sz="1800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340359" y="26452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429069" y="342900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914883" y="3131044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FD1D6-3049-412F-39F3-381DDDD0CD1B}"/>
              </a:ext>
            </a:extLst>
          </p:cNvPr>
          <p:cNvSpPr/>
          <p:nvPr/>
        </p:nvSpPr>
        <p:spPr>
          <a:xfrm>
            <a:off x="1791476" y="2577108"/>
            <a:ext cx="3041779" cy="19522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arning outline">
            <a:extLst>
              <a:ext uri="{FF2B5EF4-FFF2-40B4-BE49-F238E27FC236}">
                <a16:creationId xmlns:a16="http://schemas.microsoft.com/office/drawing/2014/main" id="{1685C653-9509-6E29-8F72-65B60954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265" y="475861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EA4AF5-3F7A-6B01-1007-5BF9BBA213F7}"/>
              </a:ext>
            </a:extLst>
          </p:cNvPr>
          <p:cNvSpPr txBox="1"/>
          <p:nvPr/>
        </p:nvSpPr>
        <p:spPr>
          <a:xfrm>
            <a:off x="2090057" y="4758612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326747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340359" y="26452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429069" y="3429000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914883" y="3131044"/>
            <a:ext cx="508828" cy="38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17374-3424-A6B1-1B84-9F78262276C0}"/>
              </a:ext>
            </a:extLst>
          </p:cNvPr>
          <p:cNvSpPr txBox="1"/>
          <p:nvPr/>
        </p:nvSpPr>
        <p:spPr>
          <a:xfrm>
            <a:off x="1408298" y="4654275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phải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DE91D09C-2713-118F-7334-4B21EF151ABA}"/>
              </a:ext>
            </a:extLst>
          </p:cNvPr>
          <p:cNvSpPr/>
          <p:nvPr/>
        </p:nvSpPr>
        <p:spPr>
          <a:xfrm rot="19263755">
            <a:off x="1963376" y="2618775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35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87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1</a:t>
            </a:r>
            <a:r>
              <a:rPr lang="en-US" sz="1800">
                <a:solidFill>
                  <a:schemeClr val="accent5"/>
                </a:solidFill>
              </a:rPr>
              <a:t>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87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16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80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5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80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925217" y="3690259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2411031" y="3368975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50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16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92521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2411031" y="3368975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2633412" y="448087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2411031" y="4176073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EB93E8-C16A-F655-F875-C9E88FA68FE0}"/>
              </a:ext>
            </a:extLst>
          </p:cNvPr>
          <p:cNvSpPr/>
          <p:nvPr/>
        </p:nvSpPr>
        <p:spPr>
          <a:xfrm>
            <a:off x="1337701" y="3522307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A29F8CDA-1A8B-E96F-6F31-7E4E0B22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220" y="551843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8376B6-7379-A329-500B-296D0DCD3949}"/>
              </a:ext>
            </a:extLst>
          </p:cNvPr>
          <p:cNvSpPr txBox="1"/>
          <p:nvPr/>
        </p:nvSpPr>
        <p:spPr>
          <a:xfrm>
            <a:off x="1403012" y="5518435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80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5484134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92521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2411031" y="3368975"/>
            <a:ext cx="443514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2633412" y="4480878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2411031" y="4176073"/>
            <a:ext cx="305733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8E75329B-BB4D-BFA0-84EC-EF223C1CAC0E}"/>
              </a:ext>
            </a:extLst>
          </p:cNvPr>
          <p:cNvSpPr/>
          <p:nvPr/>
        </p:nvSpPr>
        <p:spPr>
          <a:xfrm rot="13638180">
            <a:off x="2482802" y="378968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39DD-634D-F3E1-72ED-0474804E3A9F}"/>
              </a:ext>
            </a:extLst>
          </p:cNvPr>
          <p:cNvSpPr txBox="1"/>
          <p:nvPr/>
        </p:nvSpPr>
        <p:spPr>
          <a:xfrm>
            <a:off x="1276426" y="5555375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304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58226"/>
            <a:ext cx="5431971" cy="846301"/>
          </a:xfrm>
        </p:spPr>
        <p:txBody>
          <a:bodyPr/>
          <a:lstStyle/>
          <a:p>
            <a:r>
              <a:rPr lang="en-ZA" b="1" err="1">
                <a:latin typeface="UTM BryantLG" panose="02040603050506020204" pitchFamily="18" charset="0"/>
              </a:rPr>
              <a:t>Nội</a:t>
            </a:r>
            <a:r>
              <a:rPr lang="en-ZA" b="1">
                <a:latin typeface="UTM BryantLG" panose="02040603050506020204" pitchFamily="18" charset="0"/>
              </a:rPr>
              <a:t> dung </a:t>
            </a:r>
            <a:r>
              <a:rPr lang="en-ZA" b="1" err="1">
                <a:latin typeface="UTM BryantLG" panose="02040603050506020204" pitchFamily="18" charset="0"/>
              </a:rPr>
              <a:t>chính</a:t>
            </a:r>
            <a:endParaRPr lang="en-ZA" b="1">
              <a:latin typeface="UTM BryantLG" panose="0204060305050602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1689788"/>
            <a:ext cx="5433204" cy="3886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Nhắc lại các cấu trúc dữ liệu đã học có liên quan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Bài toán dẫn nhập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Treap là gì? Các tính chất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Các thao tác trên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PHÂN TÍCH HIỆU SUẤT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noProof="1">
                <a:latin typeface="UTM BryantLG" panose="02040603050506020204" pitchFamily="18" charset="0"/>
              </a:rPr>
              <a:t>Ư</a:t>
            </a:r>
            <a:r>
              <a:rPr lang="en-ZA" noProof="1">
                <a:latin typeface="UTM BryantLG" panose="02040603050506020204" pitchFamily="18" charset="0"/>
              </a:rPr>
              <a:t>u nhược điểm của treap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noProof="1">
                <a:latin typeface="UTM BryantLG" panose="02040603050506020204" pitchFamily="18" charset="0"/>
              </a:rPr>
              <a:t>Ứng dụng thực tế và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8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85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 sz="1800">
                <a:solidFill>
                  <a:schemeClr val="accent5"/>
                </a:solidFill>
              </a:rPr>
              <a:t>8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85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292858" y="434420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1778672" y="4158889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5086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225083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1710897" y="4158889"/>
            <a:ext cx="343830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4393606" y="442756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4106091" y="4176073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86EA1-85F5-FBE6-42E6-2C171BBD206A}"/>
              </a:ext>
            </a:extLst>
          </p:cNvPr>
          <p:cNvSpPr/>
          <p:nvPr/>
        </p:nvSpPr>
        <p:spPr>
          <a:xfrm>
            <a:off x="3264156" y="3541061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Warning outline">
            <a:extLst>
              <a:ext uri="{FF2B5EF4-FFF2-40B4-BE49-F238E27FC236}">
                <a16:creationId xmlns:a16="http://schemas.microsoft.com/office/drawing/2014/main" id="{9E1FFFA4-E3C7-86BE-F16E-113EB830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2215" y="544063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6551B-4621-1994-276A-B5185CEE9055}"/>
              </a:ext>
            </a:extLst>
          </p:cNvPr>
          <p:cNvSpPr txBox="1"/>
          <p:nvPr/>
        </p:nvSpPr>
        <p:spPr>
          <a:xfrm>
            <a:off x="3257007" y="5440638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53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61766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3620277" y="369025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257007" y="3368975"/>
            <a:ext cx="446622" cy="40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175476" y="4510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1661290" y="4158889"/>
            <a:ext cx="393437" cy="43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4393606" y="442756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4106091" y="4176073"/>
            <a:ext cx="370867" cy="334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C31C2E6-7E70-95CC-848B-F20A66B12467}"/>
              </a:ext>
            </a:extLst>
          </p:cNvPr>
          <p:cNvSpPr/>
          <p:nvPr/>
        </p:nvSpPr>
        <p:spPr>
          <a:xfrm rot="13440632">
            <a:off x="4196498" y="3760933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A347E-5E61-7389-0D05-D8E351A4F270}"/>
              </a:ext>
            </a:extLst>
          </p:cNvPr>
          <p:cNvSpPr txBox="1"/>
          <p:nvPr/>
        </p:nvSpPr>
        <p:spPr>
          <a:xfrm>
            <a:off x="1175476" y="5276581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110927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40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76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40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76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2972424" y="4547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3458238" y="4242241"/>
            <a:ext cx="349158" cy="388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3724044" y="3756427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3257007" y="336897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486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60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23</a:t>
            </a:r>
            <a:r>
              <a:rPr lang="en-US" sz="2400"/>
              <a:t>), 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60</a:t>
            </a:r>
            <a:r>
              <a:rPr lang="en-US" sz="1800"/>
              <a:t>, </a:t>
            </a:r>
            <a:r>
              <a:rPr lang="en-US">
                <a:solidFill>
                  <a:srgbClr val="C00000"/>
                </a:solidFill>
              </a:rPr>
              <a:t>23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2972424" y="451091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3458238" y="4242241"/>
            <a:ext cx="349158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1192590" y="448087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1678404" y="4158889"/>
            <a:ext cx="376323" cy="4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3724044" y="3756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3257007" y="336897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4497355" y="451091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4209858" y="4242241"/>
            <a:ext cx="370849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46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EEA87C-009E-E805-9D2F-69D0B7CCF30D}"/>
              </a:ext>
            </a:extLst>
          </p:cNvPr>
          <p:cNvSpPr/>
          <p:nvPr/>
        </p:nvSpPr>
        <p:spPr>
          <a:xfrm>
            <a:off x="4282528" y="4076939"/>
            <a:ext cx="2150398" cy="16048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Warning outline">
            <a:extLst>
              <a:ext uri="{FF2B5EF4-FFF2-40B4-BE49-F238E27FC236}">
                <a16:creationId xmlns:a16="http://schemas.microsoft.com/office/drawing/2014/main" id="{60926506-556E-D262-105B-615FD75B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610" y="586949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9F470-5263-3D54-56D9-6FAA5AEA600A}"/>
              </a:ext>
            </a:extLst>
          </p:cNvPr>
          <p:cNvSpPr txBox="1"/>
          <p:nvPr/>
        </p:nvSpPr>
        <p:spPr>
          <a:xfrm>
            <a:off x="3962402" y="5869494"/>
            <a:ext cx="316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Vi </a:t>
            </a:r>
            <a:r>
              <a:rPr lang="en-US" err="1">
                <a:latin typeface="UTM BryantLG" panose="02040603050506020204" pitchFamily="18" charset="0"/>
              </a:rPr>
              <a:t>phạm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tính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chất</a:t>
            </a:r>
            <a:r>
              <a:rPr lang="en-US">
                <a:latin typeface="UTM BryantLG" panose="02040603050506020204" pitchFamily="18" charset="0"/>
              </a:rPr>
              <a:t> Max – Heap </a:t>
            </a:r>
            <a:r>
              <a:rPr lang="en-US" err="1">
                <a:latin typeface="UTM BryantLG" panose="02040603050506020204" pitchFamily="18" charset="0"/>
              </a:rPr>
              <a:t>dựa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độ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ưu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tiên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23</a:t>
            </a:r>
            <a:r>
              <a:rPr lang="en-US">
                <a:latin typeface="UTM BryantLG" panose="02040603050506020204" pitchFamily="18" charset="0"/>
              </a:rPr>
              <a:t> &lt; </a:t>
            </a:r>
            <a:r>
              <a:rPr lang="en-US">
                <a:solidFill>
                  <a:srgbClr val="C00000"/>
                </a:solidFill>
                <a:latin typeface="UTM BryantLG" panose="02040603050506020204" pitchFamily="18" charset="0"/>
              </a:rPr>
              <a:t>65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688FC7-B2F6-E665-1B9A-4C96F03EFD9C}"/>
              </a:ext>
            </a:extLst>
          </p:cNvPr>
          <p:cNvSpPr/>
          <p:nvPr/>
        </p:nvSpPr>
        <p:spPr>
          <a:xfrm>
            <a:off x="3043226" y="42097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E9BDFE-1954-20B7-913C-5C4DD89FB86F}"/>
              </a:ext>
            </a:extLst>
          </p:cNvPr>
          <p:cNvSpPr/>
          <p:nvPr/>
        </p:nvSpPr>
        <p:spPr>
          <a:xfrm>
            <a:off x="2834065" y="261885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604E76-5B4B-3E40-E318-47B5E2ADE0E8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3529040" y="3977931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F047A7-141F-637D-A5D9-A23FA32B797A}"/>
              </a:ext>
            </a:extLst>
          </p:cNvPr>
          <p:cNvSpPr/>
          <p:nvPr/>
        </p:nvSpPr>
        <p:spPr>
          <a:xfrm>
            <a:off x="1285182" y="416325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93FA33-3AA1-4875-84F6-E88FCA477561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2520061" y="311405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A4F149-319E-6D8B-18BD-5D4FF3A2D8D4}"/>
              </a:ext>
            </a:extLst>
          </p:cNvPr>
          <p:cNvSpPr/>
          <p:nvPr/>
        </p:nvSpPr>
        <p:spPr>
          <a:xfrm>
            <a:off x="2034247" y="340876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3B0381-6536-AF9B-2CE8-48196CDC9B00}"/>
              </a:ext>
            </a:extLst>
          </p:cNvPr>
          <p:cNvCxnSpPr>
            <a:cxnSpLocks/>
            <a:stCxn id="39" idx="7"/>
            <a:endCxn id="41" idx="3"/>
          </p:cNvCxnSpPr>
          <p:nvPr/>
        </p:nvCxnSpPr>
        <p:spPr>
          <a:xfrm flipV="1">
            <a:off x="1770996" y="389457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5A36C5B-1901-227B-9B11-FF0B17241D8F}"/>
              </a:ext>
            </a:extLst>
          </p:cNvPr>
          <p:cNvSpPr/>
          <p:nvPr/>
        </p:nvSpPr>
        <p:spPr>
          <a:xfrm>
            <a:off x="3786916" y="349211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5BBD92-CB67-1AF6-840A-C151898D1F92}"/>
              </a:ext>
            </a:extLst>
          </p:cNvPr>
          <p:cNvCxnSpPr>
            <a:cxnSpLocks/>
            <a:stCxn id="37" idx="5"/>
            <a:endCxn id="43" idx="1"/>
          </p:cNvCxnSpPr>
          <p:nvPr/>
        </p:nvCxnSpPr>
        <p:spPr>
          <a:xfrm>
            <a:off x="3319879" y="310466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67DFA0A-C3A9-22DB-EBA6-83B459DCBB6C}"/>
              </a:ext>
            </a:extLst>
          </p:cNvPr>
          <p:cNvSpPr/>
          <p:nvPr/>
        </p:nvSpPr>
        <p:spPr>
          <a:xfrm>
            <a:off x="4538019" y="420972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E0652B-6453-4D15-E9E6-82EA1AB96038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272730" y="3977931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5F42F64-35D6-2C43-5246-1C4992220755}"/>
              </a:ext>
            </a:extLst>
          </p:cNvPr>
          <p:cNvSpPr/>
          <p:nvPr/>
        </p:nvSpPr>
        <p:spPr>
          <a:xfrm>
            <a:off x="5244727" y="487937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A69BE7-A460-7BE0-A6D5-7F3CF619CD2D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5023833" y="4695535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899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như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nhị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phân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tìm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kiếm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dựa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theo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thao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tác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để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bảo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tính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chất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mới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thêm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bên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thấp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80), (8, 85), (40, 76), (60, 23), </a:t>
            </a:r>
            <a:r>
              <a:rPr lang="en-US" sz="2400"/>
              <a:t>(</a:t>
            </a:r>
            <a:r>
              <a:rPr lang="en-US" sz="2400">
                <a:solidFill>
                  <a:schemeClr val="accent5"/>
                </a:solidFill>
              </a:rPr>
              <a:t>70</a:t>
            </a:r>
            <a:r>
              <a:rPr lang="en-US" sz="2400"/>
              <a:t>, </a:t>
            </a:r>
            <a:r>
              <a:rPr lang="en-US" sz="2400">
                <a:solidFill>
                  <a:srgbClr val="C00000"/>
                </a:solidFill>
              </a:rPr>
              <a:t>65</a:t>
            </a:r>
            <a:r>
              <a:rPr lang="en-US" sz="24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Thêm</a:t>
            </a:r>
            <a:r>
              <a:rPr lang="en-US">
                <a:latin typeface="UTM BryantLG" panose="02040603050506020204" pitchFamily="18" charset="0"/>
              </a:rPr>
              <a:t> node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sz="1800" b="1"/>
              <a:t>(</a:t>
            </a:r>
            <a:r>
              <a:rPr lang="en-US">
                <a:solidFill>
                  <a:schemeClr val="accent5"/>
                </a:solidFill>
              </a:rPr>
              <a:t>70</a:t>
            </a:r>
            <a:r>
              <a:rPr lang="en-US" sz="1800"/>
              <a:t>, </a:t>
            </a:r>
            <a:r>
              <a:rPr lang="en-US" sz="1800">
                <a:solidFill>
                  <a:srgbClr val="C00000"/>
                </a:solidFill>
              </a:rPr>
              <a:t>65</a:t>
            </a:r>
            <a:r>
              <a:rPr lang="en-US" sz="1800"/>
              <a:t>)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Treap</a:t>
            </a:r>
            <a:r>
              <a:rPr lang="en-US" sz="1800"/>
              <a:t>: 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B613757F-7010-9BB1-E148-C47E62B5A91B}"/>
              </a:ext>
            </a:extLst>
          </p:cNvPr>
          <p:cNvSpPr/>
          <p:nvPr/>
        </p:nvSpPr>
        <p:spPr>
          <a:xfrm rot="13440632">
            <a:off x="4964773" y="4406074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25711-5B36-3A23-D144-A3AE23B0FBA9}"/>
              </a:ext>
            </a:extLst>
          </p:cNvPr>
          <p:cNvSpPr txBox="1"/>
          <p:nvPr/>
        </p:nvSpPr>
        <p:spPr>
          <a:xfrm>
            <a:off x="1292931" y="5752235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Thực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xoay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trái</a:t>
            </a:r>
            <a:r>
              <a:rPr lang="en-US" sz="2800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6A03E-D2A7-FFA3-4609-0F20ACDF5594}"/>
              </a:ext>
            </a:extLst>
          </p:cNvPr>
          <p:cNvSpPr/>
          <p:nvPr/>
        </p:nvSpPr>
        <p:spPr>
          <a:xfrm>
            <a:off x="2980354" y="447403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CCF95-28D9-6337-A727-1FAE0B17002A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C21D84-353F-BD9B-56D1-75C767F1C6EA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3466168" y="4242241"/>
            <a:ext cx="341228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31A43DA-034F-29B1-A28A-D43A4BB01BA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D0789A-568F-8A26-CE8E-34DDF08B4204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3D9B352-BF3A-8660-86DC-2E84FD3DB009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CCC99C-ACE0-C66E-8985-E88211CE10A1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90909-3839-30B5-5B64-2563A493B164}"/>
              </a:ext>
            </a:extLst>
          </p:cNvPr>
          <p:cNvSpPr/>
          <p:nvPr/>
        </p:nvSpPr>
        <p:spPr>
          <a:xfrm>
            <a:off x="3724044" y="3756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FD2982-ADE0-F2D3-3A82-64B9DE370D26}"/>
              </a:ext>
            </a:extLst>
          </p:cNvPr>
          <p:cNvCxnSpPr>
            <a:cxnSpLocks/>
            <a:stCxn id="22" idx="5"/>
            <a:endCxn id="29" idx="1"/>
          </p:cNvCxnSpPr>
          <p:nvPr/>
        </p:nvCxnSpPr>
        <p:spPr>
          <a:xfrm>
            <a:off x="3257007" y="336897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1204DC9-B7CF-D40F-600D-4AC8411029B4}"/>
              </a:ext>
            </a:extLst>
          </p:cNvPr>
          <p:cNvSpPr/>
          <p:nvPr/>
        </p:nvSpPr>
        <p:spPr>
          <a:xfrm>
            <a:off x="4475147" y="447403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66E35-DEFA-A691-A4AE-E779722148A5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4209858" y="4242241"/>
            <a:ext cx="348641" cy="3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401791-0647-C09F-03AE-1674C1CB60A4}"/>
              </a:ext>
            </a:extLst>
          </p:cNvPr>
          <p:cNvSpPr/>
          <p:nvPr/>
        </p:nvSpPr>
        <p:spPr>
          <a:xfrm>
            <a:off x="5181855" y="5143681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00AD3E-8EC6-ED9A-3B29-FD9553A970A6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4960961" y="4959845"/>
            <a:ext cx="304246" cy="267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837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XÂY DỰNG TREAP BẰNG THAO TÁC THÊM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87E3-0EB1-F5BA-3281-6F82BDB06FC8}"/>
              </a:ext>
            </a:extLst>
          </p:cNvPr>
          <p:cNvSpPr txBox="1"/>
          <p:nvPr/>
        </p:nvSpPr>
        <p:spPr>
          <a:xfrm>
            <a:off x="1324947" y="1530220"/>
            <a:ext cx="8948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C000"/>
                </a:solidFill>
              </a:rPr>
              <a:t>(20, 53), (10, 87), (5, 23), (8, 85), (40, 76), (60, 23), (70, 65)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1324947" y="2007793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Hoàn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thành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endParaRPr lang="en-US">
              <a:latin typeface="UTM BryantLG" panose="020406030505060202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62522" y="447230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48336" y="4242241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24044" y="3756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57007" y="336897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C29AB70-19CF-33E9-8659-79611F79070D}"/>
              </a:ext>
            </a:extLst>
          </p:cNvPr>
          <p:cNvSpPr/>
          <p:nvPr/>
        </p:nvSpPr>
        <p:spPr>
          <a:xfrm>
            <a:off x="3847636" y="531489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56" idx="7"/>
          </p:cNvCxnSpPr>
          <p:nvPr/>
        </p:nvCxnSpPr>
        <p:spPr>
          <a:xfrm flipH="1">
            <a:off x="4333450" y="4956109"/>
            <a:ext cx="290296" cy="442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40394" y="44702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209858" y="4242241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4A4470-4D2A-C698-DE53-1CF4F3501F10}"/>
              </a:ext>
            </a:extLst>
          </p:cNvPr>
          <p:cNvSpPr txBox="1"/>
          <p:nvPr/>
        </p:nvSpPr>
        <p:spPr>
          <a:xfrm>
            <a:off x="7125480" y="2197893"/>
            <a:ext cx="4761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UTM BryantLG" panose="02040603050506020204" pitchFamily="18" charset="0"/>
              </a:rPr>
              <a:t>Thêm</a:t>
            </a:r>
            <a:r>
              <a:rPr lang="en-US" b="1" dirty="0">
                <a:latin typeface="UTM BryantLG" panose="02040603050506020204" pitchFamily="18" charset="0"/>
              </a:rPr>
              <a:t> node </a:t>
            </a:r>
            <a:r>
              <a:rPr lang="en-US" b="1" dirty="0" err="1">
                <a:latin typeface="UTM BryantLG" panose="02040603050506020204" pitchFamily="18" charset="0"/>
              </a:rPr>
              <a:t>vào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:</a:t>
            </a:r>
            <a:endParaRPr lang="en-US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Treap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như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nhị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phân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tìm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kiếm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dựa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theo</a:t>
            </a:r>
            <a:r>
              <a:rPr lang="en-US" dirty="0">
                <a:latin typeface="UTM BryantLG" panose="02040603050506020204" pitchFamily="18" charset="0"/>
              </a:rPr>
              <a:t> key.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thao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tác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để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toàn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Max – Heap: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Nếu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mới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được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thêm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phải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và</a:t>
            </a:r>
            <a:r>
              <a:rPr lang="en-US" dirty="0">
                <a:latin typeface="UTM BryantLG" panose="02040603050506020204" pitchFamily="18" charset="0"/>
              </a:rPr>
              <a:t> node cha </a:t>
            </a:r>
            <a:r>
              <a:rPr lang="en-US" dirty="0" err="1">
                <a:latin typeface="UTM BryantLG" panose="02040603050506020204" pitchFamily="18" charset="0"/>
              </a:rPr>
              <a:t>của</a:t>
            </a:r>
            <a:r>
              <a:rPr lang="en-US" dirty="0">
                <a:latin typeface="UTM BryantLG" panose="02040603050506020204" pitchFamily="18" charset="0"/>
              </a:rPr>
              <a:t> node </a:t>
            </a:r>
            <a:r>
              <a:rPr lang="en-US" dirty="0" err="1">
                <a:latin typeface="UTM BryantLG" panose="02040603050506020204" pitchFamily="18" charset="0"/>
              </a:rPr>
              <a:t>đó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có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độ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ưu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tiên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thấp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hơn</a:t>
            </a:r>
            <a:r>
              <a:rPr lang="en-US" dirty="0">
                <a:latin typeface="UTM BryantLG" panose="02040603050506020204" pitchFamily="18" charset="0"/>
              </a:rPr>
              <a:t>, </a:t>
            </a: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xoay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trái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UTM BryantLG" panose="02040603050506020204" pitchFamily="18" charset="0"/>
              </a:rPr>
              <a:t>Thực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hiện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đến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khi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cây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đảm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bảo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cả</a:t>
            </a:r>
            <a:r>
              <a:rPr lang="en-US" dirty="0">
                <a:latin typeface="UTM BryantLG" panose="02040603050506020204" pitchFamily="18" charset="0"/>
              </a:rPr>
              <a:t> 2 </a:t>
            </a:r>
            <a:r>
              <a:rPr lang="en-US" dirty="0" err="1">
                <a:latin typeface="UTM BryantLG" panose="02040603050506020204" pitchFamily="18" charset="0"/>
              </a:rPr>
              <a:t>tính</a:t>
            </a:r>
            <a:r>
              <a:rPr lang="en-US" dirty="0">
                <a:latin typeface="UTM BryantLG" panose="02040603050506020204" pitchFamily="18" charset="0"/>
              </a:rPr>
              <a:t> </a:t>
            </a:r>
            <a:r>
              <a:rPr lang="en-US" dirty="0" err="1">
                <a:latin typeface="UTM BryantLG" panose="02040603050506020204" pitchFamily="18" charset="0"/>
              </a:rPr>
              <a:t>chất</a:t>
            </a:r>
            <a:r>
              <a:rPr lang="en-US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dirty="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943419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TÌM KIẾM GIÁ TRỊ TRÊN TREAP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FC62-44EE-2198-BB35-81B8AE04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08" y="2031240"/>
            <a:ext cx="10184434" cy="40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272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TÌM KIẾM TRÊN TREAP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476E-D24F-332D-F8D6-A28057035B8E}"/>
              </a:ext>
            </a:extLst>
          </p:cNvPr>
          <p:cNvSpPr txBox="1"/>
          <p:nvPr/>
        </p:nvSpPr>
        <p:spPr>
          <a:xfrm>
            <a:off x="3862004" y="1706555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Tìm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kiếm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giá</a:t>
            </a:r>
            <a:r>
              <a:rPr lang="en-US" sz="3600">
                <a:latin typeface="UTM BryantLG" panose="02040603050506020204" pitchFamily="18" charset="0"/>
              </a:rPr>
              <a:t> </a:t>
            </a:r>
            <a:r>
              <a:rPr lang="en-US" sz="3600" err="1">
                <a:latin typeface="UTM BryantLG" panose="02040603050506020204" pitchFamily="18" charset="0"/>
              </a:rPr>
              <a:t>trị</a:t>
            </a:r>
            <a:r>
              <a:rPr lang="en-US" sz="3600">
                <a:latin typeface="UTM BryantLG" panose="02040603050506020204" pitchFamily="18" charset="0"/>
              </a:rPr>
              <a:t>: </a:t>
            </a:r>
            <a:r>
              <a:rPr lang="en-US" sz="3600">
                <a:solidFill>
                  <a:schemeClr val="accent5"/>
                </a:solidFill>
                <a:latin typeface="UTM BryantLG" panose="02040603050506020204" pitchFamily="18" charset="0"/>
              </a:rPr>
              <a:t>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995479-12D1-B135-0CB2-564112E9512D}"/>
              </a:ext>
            </a:extLst>
          </p:cNvPr>
          <p:cNvSpPr/>
          <p:nvPr/>
        </p:nvSpPr>
        <p:spPr>
          <a:xfrm>
            <a:off x="5381677" y="433083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54877F-B81A-57ED-C2AA-2A87E6FC9B96}"/>
              </a:ext>
            </a:extLst>
          </p:cNvPr>
          <p:cNvSpPr/>
          <p:nvPr/>
        </p:nvSpPr>
        <p:spPr>
          <a:xfrm>
            <a:off x="5219858" y="261508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D7F4D8-5832-0E46-9A5B-ACDB42BB7B4C}"/>
              </a:ext>
            </a:extLst>
          </p:cNvPr>
          <p:cNvCxnSpPr>
            <a:cxnSpLocks/>
            <a:stCxn id="6" idx="7"/>
            <a:endCxn id="12" idx="3"/>
          </p:cNvCxnSpPr>
          <p:nvPr/>
        </p:nvCxnSpPr>
        <p:spPr>
          <a:xfrm flipV="1">
            <a:off x="5867491" y="3974167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F8CE3C0-8720-8982-CA12-BD990898A81D}"/>
              </a:ext>
            </a:extLst>
          </p:cNvPr>
          <p:cNvSpPr/>
          <p:nvPr/>
        </p:nvSpPr>
        <p:spPr>
          <a:xfrm>
            <a:off x="3741523" y="407613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8EC8-863C-6581-0434-E40F92B269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905854" y="3110288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92024B5-B3A5-851B-63D2-43D5CF8CC609}"/>
              </a:ext>
            </a:extLst>
          </p:cNvPr>
          <p:cNvSpPr/>
          <p:nvPr/>
        </p:nvSpPr>
        <p:spPr>
          <a:xfrm>
            <a:off x="4420040" y="340500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434873-BFE5-A38A-6F9F-6EB470F5BB62}"/>
              </a:ext>
            </a:extLst>
          </p:cNvPr>
          <p:cNvCxnSpPr>
            <a:cxnSpLocks/>
            <a:stCxn id="3" idx="7"/>
            <a:endCxn id="10" idx="3"/>
          </p:cNvCxnSpPr>
          <p:nvPr/>
        </p:nvCxnSpPr>
        <p:spPr>
          <a:xfrm flipV="1">
            <a:off x="4227337" y="3890815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98BA2FB-C90C-6B8B-75DA-8C5EDF0134FB}"/>
              </a:ext>
            </a:extLst>
          </p:cNvPr>
          <p:cNvSpPr/>
          <p:nvPr/>
        </p:nvSpPr>
        <p:spPr>
          <a:xfrm>
            <a:off x="6172709" y="348835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7BF9FC-8F72-C708-D501-482F14330904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5705672" y="3100901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C397CC1-C7C3-DA40-4158-E69FD5699096}"/>
              </a:ext>
            </a:extLst>
          </p:cNvPr>
          <p:cNvSpPr/>
          <p:nvPr/>
        </p:nvSpPr>
        <p:spPr>
          <a:xfrm>
            <a:off x="6248575" y="5109634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BD43B-CD92-97B0-841E-37465CC22091}"/>
              </a:ext>
            </a:extLst>
          </p:cNvPr>
          <p:cNvCxnSpPr>
            <a:cxnSpLocks/>
            <a:stCxn id="17" idx="3"/>
            <a:endCxn id="15" idx="7"/>
          </p:cNvCxnSpPr>
          <p:nvPr/>
        </p:nvCxnSpPr>
        <p:spPr>
          <a:xfrm flipH="1">
            <a:off x="6734389" y="4733296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55A9FA0-6963-5639-2DBD-15FA70F004A0}"/>
              </a:ext>
            </a:extLst>
          </p:cNvPr>
          <p:cNvSpPr/>
          <p:nvPr/>
        </p:nvSpPr>
        <p:spPr>
          <a:xfrm>
            <a:off x="6963699" y="424748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F48D4-0BDA-569A-0450-E31A36BB42A3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658523" y="3974167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EE0644-29F7-2DBD-AC15-416540FC902C}"/>
              </a:ext>
            </a:extLst>
          </p:cNvPr>
          <p:cNvCxnSpPr/>
          <p:nvPr/>
        </p:nvCxnSpPr>
        <p:spPr>
          <a:xfrm>
            <a:off x="5910561" y="273124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3D03AA-719C-E753-550B-1C07E18E151E}"/>
              </a:ext>
            </a:extLst>
          </p:cNvPr>
          <p:cNvCxnSpPr/>
          <p:nvPr/>
        </p:nvCxnSpPr>
        <p:spPr>
          <a:xfrm>
            <a:off x="6897613" y="3572596"/>
            <a:ext cx="622597" cy="5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92CD64-C683-AD3F-97BE-2D2FF35B2283}"/>
              </a:ext>
            </a:extLst>
          </p:cNvPr>
          <p:cNvCxnSpPr/>
          <p:nvPr/>
        </p:nvCxnSpPr>
        <p:spPr>
          <a:xfrm flipH="1">
            <a:off x="6516189" y="4519003"/>
            <a:ext cx="284583" cy="4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EDD74D-0C05-5710-1253-F944146B24FF}"/>
              </a:ext>
            </a:extLst>
          </p:cNvPr>
          <p:cNvSpPr/>
          <p:nvPr/>
        </p:nvSpPr>
        <p:spPr>
          <a:xfrm>
            <a:off x="6248575" y="509657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DC9C5-33A6-86F6-8903-E2433027437F}"/>
              </a:ext>
            </a:extLst>
          </p:cNvPr>
          <p:cNvSpPr txBox="1"/>
          <p:nvPr/>
        </p:nvSpPr>
        <p:spPr>
          <a:xfrm>
            <a:off x="4390538" y="5875372"/>
            <a:ext cx="468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UTM BryantLG" panose="02040603050506020204" pitchFamily="18" charset="0"/>
              </a:rPr>
              <a:t>Tìm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thấy</a:t>
            </a:r>
            <a:r>
              <a:rPr lang="en-US" sz="2800">
                <a:latin typeface="UTM BryantLG" panose="02040603050506020204" pitchFamily="18" charset="0"/>
              </a:rPr>
              <a:t> node!</a:t>
            </a:r>
          </a:p>
        </p:txBody>
      </p:sp>
    </p:spTree>
    <p:extLst>
      <p:ext uri="{BB962C8B-B14F-4D97-AF65-F5344CB8AC3E}">
        <p14:creationId xmlns:p14="http://schemas.microsoft.com/office/powerpoint/2010/main" val="18293092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CÁC CẤU TRÚC DỮ LIỆU ĐÃ HỌC CÓ LIÊN QUAN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903446" y="2211660"/>
            <a:ext cx="710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UTM BryantLG" panose="02040603050506020204" pitchFamily="18" charset="0"/>
              </a:rPr>
              <a:t>Cây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nhị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phân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tìm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kiếm</a:t>
            </a:r>
            <a:r>
              <a:rPr lang="en-US" sz="2800" b="1" dirty="0">
                <a:latin typeface="UTM BryantLG" panose="02040603050506020204" pitchFamily="18" charset="0"/>
              </a:rPr>
              <a:t> (BST):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Node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node cha.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Node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node cha.</a:t>
            </a:r>
          </a:p>
          <a:p>
            <a:r>
              <a:rPr lang="en-US" sz="2800" b="1" dirty="0">
                <a:latin typeface="UTM BryantLG" panose="02040603050506020204" pitchFamily="18" charset="0"/>
              </a:rPr>
              <a:t>Heap: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Node cha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lớn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node con (Max – Heap).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UTM BryantLG" panose="02040603050506020204" pitchFamily="18" charset="0"/>
              </a:rPr>
              <a:t>Node cha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giá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trị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nhỏ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tất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cả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các</a:t>
            </a:r>
            <a:r>
              <a:rPr lang="en-US" sz="2800" dirty="0">
                <a:latin typeface="UTM BryantLG" panose="02040603050506020204" pitchFamily="18" charset="0"/>
              </a:rPr>
              <a:t> node con (Min – Heap).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1808584" y="1655848"/>
            <a:ext cx="95825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latin typeface="UTM BryantLG" panose="02040603050506020204" pitchFamily="18" charset="0"/>
              </a:rPr>
              <a:t>Xoá</a:t>
            </a:r>
            <a:r>
              <a:rPr lang="en-US" sz="2800" b="1" dirty="0">
                <a:latin typeface="UTM BryantLG" panose="02040603050506020204" pitchFamily="18" charset="0"/>
              </a:rPr>
              <a:t> node </a:t>
            </a:r>
            <a:r>
              <a:rPr lang="en-US" sz="2800" b="1" dirty="0" err="1">
                <a:latin typeface="UTM BryantLG" panose="02040603050506020204" pitchFamily="18" charset="0"/>
              </a:rPr>
              <a:t>khỏi</a:t>
            </a:r>
            <a:r>
              <a:rPr lang="en-US" sz="2800" b="1" dirty="0">
                <a:latin typeface="UTM BryantLG" panose="0204060305050602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</a:rPr>
              <a:t>Treap</a:t>
            </a:r>
            <a:r>
              <a:rPr lang="en-US" sz="2800" b="1" dirty="0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là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lá</a:t>
            </a:r>
            <a:r>
              <a:rPr lang="en-US" sz="2800" dirty="0">
                <a:latin typeface="UTM BryantLG" panose="02040603050506020204" pitchFamily="18" charset="0"/>
              </a:rPr>
              <a:t>, </a:t>
            </a:r>
            <a:r>
              <a:rPr lang="en-US" sz="2800" dirty="0" err="1">
                <a:latin typeface="UTM BryantLG" panose="02040603050506020204" pitchFamily="18" charset="0"/>
              </a:rPr>
              <a:t>xoá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nó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khỏi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Treap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con, </a:t>
            </a: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thế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bằng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đó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>
                <a:latin typeface="UTM BryantLG" panose="02040603050506020204" pitchFamily="18" charset="0"/>
              </a:rPr>
              <a:t>Nếu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2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con, </a:t>
            </a:r>
            <a:r>
              <a:rPr lang="en-US" sz="2800" dirty="0" err="1">
                <a:latin typeface="UTM BryantLG" panose="02040603050506020204" pitchFamily="18" charset="0"/>
              </a:rPr>
              <a:t>gán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là</a:t>
            </a:r>
            <a:r>
              <a:rPr lang="en-US" sz="2800" dirty="0">
                <a:latin typeface="UTM BryantLG" panose="02040603050506020204" pitchFamily="18" charset="0"/>
              </a:rPr>
              <a:t> -∞ </a:t>
            </a:r>
            <a:r>
              <a:rPr lang="en-US" sz="2800" dirty="0" err="1">
                <a:latin typeface="UTM BryantLG" panose="02040603050506020204" pitchFamily="18" charset="0"/>
              </a:rPr>
              <a:t>và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thực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hiện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xoay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cho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đến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cần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xóa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rơi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vào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trường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hợp</a:t>
            </a:r>
            <a:r>
              <a:rPr lang="en-US" sz="2800" dirty="0">
                <a:latin typeface="UTM BryantLG" panose="02040603050506020204" pitchFamily="18" charset="0"/>
              </a:rPr>
              <a:t> 1 </a:t>
            </a:r>
            <a:r>
              <a:rPr lang="en-US" sz="2800" dirty="0" err="1">
                <a:latin typeface="UTM BryantLG" panose="02040603050506020204" pitchFamily="18" charset="0"/>
              </a:rPr>
              <a:t>hoặc</a:t>
            </a:r>
            <a:r>
              <a:rPr lang="en-US" sz="2800" dirty="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Xoay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UTM BryantLG" panose="02040603050506020204" pitchFamily="18" charset="0"/>
              </a:rPr>
              <a:t>Xoay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phải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khi</a:t>
            </a:r>
            <a:r>
              <a:rPr lang="en-US" sz="2800" dirty="0">
                <a:latin typeface="UTM BryantLG" panose="02040603050506020204" pitchFamily="18" charset="0"/>
              </a:rPr>
              <a:t> node </a:t>
            </a:r>
            <a:r>
              <a:rPr lang="en-US" sz="2800" dirty="0" err="1">
                <a:latin typeface="UTM BryantLG" panose="02040603050506020204" pitchFamily="18" charset="0"/>
              </a:rPr>
              <a:t>gốc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của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cây</a:t>
            </a:r>
            <a:r>
              <a:rPr lang="en-US" sz="2800" dirty="0">
                <a:latin typeface="UTM BryantLG" panose="02040603050506020204" pitchFamily="18" charset="0"/>
              </a:rPr>
              <a:t> con </a:t>
            </a:r>
            <a:r>
              <a:rPr lang="en-US" sz="2800" dirty="0" err="1">
                <a:latin typeface="UTM BryantLG" panose="02040603050506020204" pitchFamily="18" charset="0"/>
              </a:rPr>
              <a:t>trái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có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độ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ưu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tiên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cao</a:t>
            </a:r>
            <a:r>
              <a:rPr lang="en-US" sz="2800" dirty="0"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latin typeface="UTM BryantLG" panose="02040603050506020204" pitchFamily="18" charset="0"/>
              </a:rPr>
              <a:t>hơn</a:t>
            </a:r>
            <a:r>
              <a:rPr lang="en-US" sz="2800" dirty="0">
                <a:latin typeface="UTM BryantLG" panose="02040603050506020204" pitchFamily="18" charset="0"/>
              </a:rPr>
              <a:t>.</a:t>
            </a:r>
          </a:p>
          <a:p>
            <a:pPr algn="just"/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</p:spTree>
    <p:extLst>
      <p:ext uri="{BB962C8B-B14F-4D97-AF65-F5344CB8AC3E}">
        <p14:creationId xmlns:p14="http://schemas.microsoft.com/office/powerpoint/2010/main" val="20940029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625D-9AB8-58BD-D7CE-1D6714F45C7C}"/>
              </a:ext>
            </a:extLst>
          </p:cNvPr>
          <p:cNvSpPr txBox="1"/>
          <p:nvPr/>
        </p:nvSpPr>
        <p:spPr>
          <a:xfrm>
            <a:off x="1743271" y="77444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XÓA NODE KHỎI TREAP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92DC5-BA3E-80B5-D462-F2362AC2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54" y="1761164"/>
            <a:ext cx="4831499" cy="4168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733BAA-902E-A774-5EA2-C83C5058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48" y="1761164"/>
            <a:ext cx="4138019" cy="4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5807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62522" y="4472303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48336" y="4242241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24044" y="3756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57007" y="336897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4268137" y="4956109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40394" y="44702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209858" y="4242241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3782323" y="523727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D4DC6-77FE-9B88-44EA-B049E5ED7778}"/>
              </a:ext>
            </a:extLst>
          </p:cNvPr>
          <p:cNvSpPr txBox="1"/>
          <p:nvPr/>
        </p:nvSpPr>
        <p:spPr>
          <a:xfrm>
            <a:off x="5795457" y="1534551"/>
            <a:ext cx="50918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err="1">
                <a:latin typeface="UTM BryantLG" panose="02040603050506020204" pitchFamily="18" charset="0"/>
              </a:rPr>
              <a:t>Xoá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khỏi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lá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,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xoá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nó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khỏi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Treap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thế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bằng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2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gán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-∞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thực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hiện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cho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đến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rơi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trường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hợp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hoặc</a:t>
            </a:r>
            <a:r>
              <a:rPr lang="en-US" sz="20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04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62522" y="447230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48336" y="4242241"/>
            <a:ext cx="359060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24044" y="3756427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57007" y="3368975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4268137" y="4956109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40394" y="4470295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209858" y="4242241"/>
            <a:ext cx="413888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3782323" y="523727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19895-D58B-0334-71F9-6A6D12DC465C}"/>
              </a:ext>
            </a:extLst>
          </p:cNvPr>
          <p:cNvSpPr txBox="1"/>
          <p:nvPr/>
        </p:nvSpPr>
        <p:spPr>
          <a:xfrm>
            <a:off x="6101094" y="1462382"/>
            <a:ext cx="50918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err="1">
                <a:latin typeface="UTM BryantLG" panose="02040603050506020204" pitchFamily="18" charset="0"/>
              </a:rPr>
              <a:t>Xoá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khỏi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lá</a:t>
            </a:r>
            <a:r>
              <a:rPr lang="en-US" sz="2000">
                <a:latin typeface="UTM BryantLG" panose="02040603050506020204" pitchFamily="18" charset="0"/>
              </a:rPr>
              <a:t>, </a:t>
            </a:r>
            <a:r>
              <a:rPr lang="en-US" sz="2000" err="1">
                <a:latin typeface="UTM BryantLG" panose="02040603050506020204" pitchFamily="18" charset="0"/>
              </a:rPr>
              <a:t>xoá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nó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khỏi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Treap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1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con,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thay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thế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bằng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2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gán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-∞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thực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hiện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cho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đến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rơi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trường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hợp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hoặc</a:t>
            </a:r>
            <a:r>
              <a:rPr lang="en-US" sz="20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26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683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7">
                                          <p:stCondLst>
                                            <p:cond delay="683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1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8" accel="50000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">
                                          <p:stCondLst>
                                            <p:cond delay="23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62" decel="50000">
                                          <p:stCondLst>
                                            <p:cond delay="2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06368 -0.11782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62522" y="447230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48336" y="4242241"/>
            <a:ext cx="333987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698971" y="3756427"/>
            <a:ext cx="569166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57007" y="3368975"/>
            <a:ext cx="525316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4268137" y="4956109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40394" y="44702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184785" y="4242241"/>
            <a:ext cx="438961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3782323" y="523727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7A807-0AFB-0669-93A5-05FC704BF2F2}"/>
              </a:ext>
            </a:extLst>
          </p:cNvPr>
          <p:cNvSpPr txBox="1"/>
          <p:nvPr/>
        </p:nvSpPr>
        <p:spPr>
          <a:xfrm>
            <a:off x="6108251" y="1462382"/>
            <a:ext cx="50918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err="1">
                <a:latin typeface="UTM BryantLG" panose="02040603050506020204" pitchFamily="18" charset="0"/>
              </a:rPr>
              <a:t>Xoá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khỏi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lá</a:t>
            </a:r>
            <a:r>
              <a:rPr lang="en-US" sz="2000">
                <a:latin typeface="UTM BryantLG" panose="02040603050506020204" pitchFamily="18" charset="0"/>
              </a:rPr>
              <a:t>, </a:t>
            </a:r>
            <a:r>
              <a:rPr lang="en-US" sz="2000" err="1">
                <a:latin typeface="UTM BryantLG" panose="02040603050506020204" pitchFamily="18" charset="0"/>
              </a:rPr>
              <a:t>xoá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nó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khỏi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Treap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thế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bằng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2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gán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-∞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thực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hiện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cho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đến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rơi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trường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hợp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hoặc</a:t>
            </a:r>
            <a:r>
              <a:rPr lang="en-US" sz="20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5368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962522" y="447230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3448336" y="4242241"/>
            <a:ext cx="367594" cy="313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3724043" y="3756427"/>
            <a:ext cx="627445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4" idx="1"/>
          </p:cNvCxnSpPr>
          <p:nvPr/>
        </p:nvCxnSpPr>
        <p:spPr>
          <a:xfrm>
            <a:off x="3257007" y="3368975"/>
            <a:ext cx="558923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8" idx="3"/>
            <a:endCxn id="22" idx="7"/>
          </p:cNvCxnSpPr>
          <p:nvPr/>
        </p:nvCxnSpPr>
        <p:spPr>
          <a:xfrm flipH="1">
            <a:off x="4268137" y="4956109"/>
            <a:ext cx="355609" cy="36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4540394" y="447029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1"/>
            <a:endCxn id="54" idx="5"/>
          </p:cNvCxnSpPr>
          <p:nvPr/>
        </p:nvCxnSpPr>
        <p:spPr>
          <a:xfrm flipH="1" flipV="1">
            <a:off x="4259601" y="4242241"/>
            <a:ext cx="364145" cy="31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3782323" y="523727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74A06A6C-5693-9B71-809E-6A7CE7B1A6A8}"/>
              </a:ext>
            </a:extLst>
          </p:cNvPr>
          <p:cNvSpPr/>
          <p:nvPr/>
        </p:nvSpPr>
        <p:spPr>
          <a:xfrm rot="13212765">
            <a:off x="4279094" y="3685287"/>
            <a:ext cx="1181479" cy="4570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A7D86-34CB-AA6C-1E88-2FDFAF4B95A4}"/>
              </a:ext>
            </a:extLst>
          </p:cNvPr>
          <p:cNvSpPr txBox="1"/>
          <p:nvPr/>
        </p:nvSpPr>
        <p:spPr>
          <a:xfrm>
            <a:off x="5795457" y="1534551"/>
            <a:ext cx="50918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err="1">
                <a:latin typeface="UTM BryantLG" panose="02040603050506020204" pitchFamily="18" charset="0"/>
              </a:rPr>
              <a:t>Xoá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khỏi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lá</a:t>
            </a:r>
            <a:r>
              <a:rPr lang="en-US" sz="2000">
                <a:latin typeface="UTM BryantLG" panose="02040603050506020204" pitchFamily="18" charset="0"/>
              </a:rPr>
              <a:t>, </a:t>
            </a:r>
            <a:r>
              <a:rPr lang="en-US" sz="2000" err="1">
                <a:latin typeface="UTM BryantLG" panose="02040603050506020204" pitchFamily="18" charset="0"/>
              </a:rPr>
              <a:t>xoá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nó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khỏi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Treap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thế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bằng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2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con,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gán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-∞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cho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đến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khi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rơi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trường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hợp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1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hoặc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khi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gốc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cao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442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2202147" y="5375149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71193" y="28831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7"/>
            <a:endCxn id="54" idx="3"/>
          </p:cNvCxnSpPr>
          <p:nvPr/>
        </p:nvCxnSpPr>
        <p:spPr>
          <a:xfrm flipV="1">
            <a:off x="2687961" y="4904044"/>
            <a:ext cx="338875" cy="554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222310" y="4427561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57189" y="3378362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71375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708124" y="4158889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2932875" y="4418230"/>
            <a:ext cx="641607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3257007" y="3368975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54" idx="5"/>
            <a:endCxn id="22" idx="1"/>
          </p:cNvCxnSpPr>
          <p:nvPr/>
        </p:nvCxnSpPr>
        <p:spPr>
          <a:xfrm>
            <a:off x="3480521" y="4904044"/>
            <a:ext cx="220930" cy="544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3574483" y="367307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3480521" y="4158889"/>
            <a:ext cx="177314" cy="34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3618099" y="536548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8CC712E-2B0A-77A5-8D2B-C7A8C8B6DCD4}"/>
              </a:ext>
            </a:extLst>
          </p:cNvPr>
          <p:cNvSpPr/>
          <p:nvPr/>
        </p:nvSpPr>
        <p:spPr>
          <a:xfrm rot="18765574">
            <a:off x="1717743" y="4503830"/>
            <a:ext cx="1477535" cy="418973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51BA2-57C5-B6EE-5F82-E947A50637C4}"/>
              </a:ext>
            </a:extLst>
          </p:cNvPr>
          <p:cNvSpPr txBox="1"/>
          <p:nvPr/>
        </p:nvSpPr>
        <p:spPr>
          <a:xfrm>
            <a:off x="5795457" y="1534551"/>
            <a:ext cx="50918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err="1">
                <a:latin typeface="UTM BryantLG" panose="02040603050506020204" pitchFamily="18" charset="0"/>
              </a:rPr>
              <a:t>Xoá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khỏi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lá</a:t>
            </a:r>
            <a:r>
              <a:rPr lang="en-US" sz="2000">
                <a:latin typeface="UTM BryantLG" panose="02040603050506020204" pitchFamily="18" charset="0"/>
              </a:rPr>
              <a:t>, </a:t>
            </a:r>
            <a:r>
              <a:rPr lang="en-US" sz="2000" err="1">
                <a:latin typeface="UTM BryantLG" panose="02040603050506020204" pitchFamily="18" charset="0"/>
              </a:rPr>
              <a:t>xoá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nó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khỏi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Treap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thế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bằng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đó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2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con,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gán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-∞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thực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hiện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cho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đến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khi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rơi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trường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hợp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1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hoặc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Xoay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phải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khi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gốc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trái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cao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hơn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992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27788"/>
            <a:ext cx="9787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UTM Facebook K&amp;T" panose="02040603050506020204" pitchFamily="18" charset="0"/>
              </a:rPr>
              <a:t>XOÁ NODE KHỎI TREAP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6DD1FE-5AB7-3C72-7457-6ABC6670AC9C}"/>
              </a:ext>
            </a:extLst>
          </p:cNvPr>
          <p:cNvSpPr/>
          <p:nvPr/>
        </p:nvSpPr>
        <p:spPr>
          <a:xfrm>
            <a:off x="3485414" y="456765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DA953-51E9-6128-81DA-800BD745A74C}"/>
              </a:ext>
            </a:extLst>
          </p:cNvPr>
          <p:cNvSpPr/>
          <p:nvPr/>
        </p:nvSpPr>
        <p:spPr>
          <a:xfrm>
            <a:off x="2720951" y="22689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B703CD1-B901-2890-2EAE-1F40CA77F30D}"/>
              </a:ext>
            </a:extLst>
          </p:cNvPr>
          <p:cNvCxnSpPr>
            <a:cxnSpLocks/>
            <a:stCxn id="47" idx="1"/>
            <a:endCxn id="54" idx="5"/>
          </p:cNvCxnSpPr>
          <p:nvPr/>
        </p:nvCxnSpPr>
        <p:spPr>
          <a:xfrm flipH="1" flipV="1">
            <a:off x="3280739" y="4332330"/>
            <a:ext cx="288027" cy="318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53B3A05-1EE6-A01E-D954-EEC4FAE48703}"/>
              </a:ext>
            </a:extLst>
          </p:cNvPr>
          <p:cNvSpPr/>
          <p:nvPr/>
        </p:nvSpPr>
        <p:spPr>
          <a:xfrm>
            <a:off x="1172068" y="3813330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F33F50-8C9F-AE51-3253-B5451E8DD908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2406947" y="2764131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86C0D87-650E-CB41-C026-D435301E5C5C}"/>
              </a:ext>
            </a:extLst>
          </p:cNvPr>
          <p:cNvSpPr/>
          <p:nvPr/>
        </p:nvSpPr>
        <p:spPr>
          <a:xfrm>
            <a:off x="1921133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754D27-871E-A0C4-78BC-E475406ABF17}"/>
              </a:ext>
            </a:extLst>
          </p:cNvPr>
          <p:cNvCxnSpPr>
            <a:cxnSpLocks/>
            <a:stCxn id="50" idx="7"/>
            <a:endCxn id="52" idx="3"/>
          </p:cNvCxnSpPr>
          <p:nvPr/>
        </p:nvCxnSpPr>
        <p:spPr>
          <a:xfrm flipV="1">
            <a:off x="1657882" y="3544658"/>
            <a:ext cx="346603" cy="35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61549AD-E43B-387D-3B07-D3BA8BD89380}"/>
              </a:ext>
            </a:extLst>
          </p:cNvPr>
          <p:cNvSpPr/>
          <p:nvPr/>
        </p:nvSpPr>
        <p:spPr>
          <a:xfrm>
            <a:off x="2720951" y="3846516"/>
            <a:ext cx="655832" cy="5691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FF0000"/>
                </a:solidFill>
                <a:latin typeface="UTM BryantLG" panose="02040603050506020204" pitchFamily="18" charset="0"/>
              </a:rPr>
              <a:t>-∞</a:t>
            </a:r>
            <a:endParaRPr lang="en-US" sz="1600" b="1">
              <a:solidFill>
                <a:srgbClr val="C00000"/>
              </a:solidFill>
            </a:endParaRP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3DAC5A-78DC-550C-A655-243C74F5A7D2}"/>
              </a:ext>
            </a:extLst>
          </p:cNvPr>
          <p:cNvCxnSpPr>
            <a:cxnSpLocks/>
            <a:stCxn id="48" idx="5"/>
            <a:endCxn id="58" idx="1"/>
          </p:cNvCxnSpPr>
          <p:nvPr/>
        </p:nvCxnSpPr>
        <p:spPr>
          <a:xfrm>
            <a:off x="3206765" y="2754744"/>
            <a:ext cx="400828" cy="387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95E85-7BF4-D314-01CF-1E5748CC926C}"/>
              </a:ext>
            </a:extLst>
          </p:cNvPr>
          <p:cNvCxnSpPr>
            <a:cxnSpLocks/>
            <a:stCxn id="47" idx="5"/>
            <a:endCxn id="22" idx="1"/>
          </p:cNvCxnSpPr>
          <p:nvPr/>
        </p:nvCxnSpPr>
        <p:spPr>
          <a:xfrm>
            <a:off x="3971228" y="5053469"/>
            <a:ext cx="413661" cy="41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596ADEB-C6AC-B230-01AA-7CD1F362A205}"/>
              </a:ext>
            </a:extLst>
          </p:cNvPr>
          <p:cNvSpPr/>
          <p:nvPr/>
        </p:nvSpPr>
        <p:spPr>
          <a:xfrm>
            <a:off x="3524241" y="305884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77C76-FB7E-56FC-F434-2374DAA1F145}"/>
              </a:ext>
            </a:extLst>
          </p:cNvPr>
          <p:cNvCxnSpPr>
            <a:cxnSpLocks/>
            <a:stCxn id="58" idx="3"/>
            <a:endCxn id="54" idx="7"/>
          </p:cNvCxnSpPr>
          <p:nvPr/>
        </p:nvCxnSpPr>
        <p:spPr>
          <a:xfrm flipH="1">
            <a:off x="3280739" y="3544658"/>
            <a:ext cx="326854" cy="38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0D25F0-81C4-CF51-212E-6DAA77988CDA}"/>
              </a:ext>
            </a:extLst>
          </p:cNvPr>
          <p:cNvSpPr txBox="1"/>
          <p:nvPr/>
        </p:nvSpPr>
        <p:spPr>
          <a:xfrm>
            <a:off x="1790811" y="1336146"/>
            <a:ext cx="466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>
                <a:latin typeface="UTM BryantLG" panose="02040603050506020204" pitchFamily="18" charset="0"/>
              </a:rPr>
              <a:t>Xoá</a:t>
            </a:r>
            <a:r>
              <a:rPr lang="en-US" sz="3600">
                <a:latin typeface="UTM BryantLG" panose="02040603050506020204" pitchFamily="18" charset="0"/>
              </a:rPr>
              <a:t> node </a:t>
            </a:r>
            <a:endParaRPr lang="en-US" sz="3600">
              <a:solidFill>
                <a:schemeClr val="accent5"/>
              </a:solidFill>
              <a:latin typeface="UTM BryantLG" panose="02040603050506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D11280-5A22-F81B-49FD-CAA3895F1BCC}"/>
              </a:ext>
            </a:extLst>
          </p:cNvPr>
          <p:cNvSpPr/>
          <p:nvPr/>
        </p:nvSpPr>
        <p:spPr>
          <a:xfrm>
            <a:off x="4054580" y="144592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177C25-629C-7380-98B7-A11B8C94CFEB}"/>
              </a:ext>
            </a:extLst>
          </p:cNvPr>
          <p:cNvSpPr/>
          <p:nvPr/>
        </p:nvSpPr>
        <p:spPr>
          <a:xfrm>
            <a:off x="4301537" y="53822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E4838-6A4F-3811-8AEA-2BFC970CB89F}"/>
              </a:ext>
            </a:extLst>
          </p:cNvPr>
          <p:cNvSpPr txBox="1"/>
          <p:nvPr/>
        </p:nvSpPr>
        <p:spPr>
          <a:xfrm>
            <a:off x="5795457" y="1534551"/>
            <a:ext cx="50918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err="1">
                <a:latin typeface="UTM BryantLG" panose="02040603050506020204" pitchFamily="18" charset="0"/>
              </a:rPr>
              <a:t>Xoá</a:t>
            </a:r>
            <a:r>
              <a:rPr lang="en-US" sz="2000" b="1">
                <a:latin typeface="UTM BryantLG" panose="02040603050506020204" pitchFamily="18" charset="0"/>
              </a:rPr>
              <a:t> node </a:t>
            </a:r>
            <a:r>
              <a:rPr lang="en-US" sz="2000" b="1" err="1">
                <a:latin typeface="UTM BryantLG" panose="02040603050506020204" pitchFamily="18" charset="0"/>
              </a:rPr>
              <a:t>khỏi</a:t>
            </a:r>
            <a:r>
              <a:rPr lang="en-US" sz="2000" b="1">
                <a:latin typeface="UTM BryantLG" panose="02040603050506020204" pitchFamily="18" charset="0"/>
              </a:rPr>
              <a:t> </a:t>
            </a:r>
            <a:r>
              <a:rPr lang="en-US" sz="2000" b="1" err="1">
                <a:latin typeface="UTM BryantLG" panose="02040603050506020204" pitchFamily="18" charset="0"/>
              </a:rPr>
              <a:t>Treap</a:t>
            </a:r>
            <a:r>
              <a:rPr lang="en-US" sz="2000" b="1">
                <a:latin typeface="UTM BryantLG" panose="02040603050506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lá</a:t>
            </a:r>
            <a:r>
              <a:rPr lang="en-US" sz="2000">
                <a:latin typeface="UTM BryantLG" panose="02040603050506020204" pitchFamily="18" charset="0"/>
              </a:rPr>
              <a:t>, </a:t>
            </a:r>
            <a:r>
              <a:rPr lang="en-US" sz="2000" err="1">
                <a:latin typeface="UTM BryantLG" panose="02040603050506020204" pitchFamily="18" charset="0"/>
              </a:rPr>
              <a:t>xoá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nó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khỏi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Treap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Nếu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cần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1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con,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xóa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và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thay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thế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bằng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cây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con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 node </a:t>
            </a:r>
            <a:r>
              <a:rPr lang="en-US" sz="2000" err="1">
                <a:solidFill>
                  <a:srgbClr val="C00000"/>
                </a:solidFill>
                <a:latin typeface="UTM BryantLG" panose="02040603050506020204" pitchFamily="18" charset="0"/>
              </a:rPr>
              <a:t>đó</a:t>
            </a:r>
            <a:r>
              <a:rPr lang="en-US" sz="200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err="1">
                <a:latin typeface="UTM BryantLG" panose="02040603050506020204" pitchFamily="18" charset="0"/>
              </a:rPr>
              <a:t>Nếu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2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con, </a:t>
            </a:r>
            <a:r>
              <a:rPr lang="en-US" sz="2000" err="1">
                <a:latin typeface="UTM BryantLG" panose="02040603050506020204" pitchFamily="18" charset="0"/>
              </a:rPr>
              <a:t>gán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là</a:t>
            </a:r>
            <a:r>
              <a:rPr lang="en-US" sz="2000">
                <a:latin typeface="UTM BryantLG" panose="02040603050506020204" pitchFamily="18" charset="0"/>
              </a:rPr>
              <a:t> -∞ </a:t>
            </a:r>
            <a:r>
              <a:rPr lang="en-US" sz="2000" err="1">
                <a:latin typeface="UTM BryantLG" panose="02040603050506020204" pitchFamily="18" charset="0"/>
              </a:rPr>
              <a:t>và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thực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hiện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cho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đến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cần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xóa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rơi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vào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trường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hợp</a:t>
            </a:r>
            <a:r>
              <a:rPr lang="en-US" sz="2000">
                <a:latin typeface="UTM BryantLG" panose="02040603050506020204" pitchFamily="18" charset="0"/>
              </a:rPr>
              <a:t> 1 </a:t>
            </a:r>
            <a:r>
              <a:rPr lang="en-US" sz="2000" err="1">
                <a:latin typeface="UTM BryantLG" panose="02040603050506020204" pitchFamily="18" charset="0"/>
              </a:rPr>
              <a:t>hoặc</a:t>
            </a:r>
            <a:r>
              <a:rPr lang="en-US" sz="2000">
                <a:latin typeface="UTM BryantLG" panose="02040603050506020204" pitchFamily="18" charset="0"/>
              </a:rPr>
              <a:t> 2.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000" err="1">
                <a:latin typeface="UTM BryantLG" panose="02040603050506020204" pitchFamily="18" charset="0"/>
              </a:rPr>
              <a:t>Xoay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phải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khi</a:t>
            </a:r>
            <a:r>
              <a:rPr lang="en-US" sz="2000">
                <a:latin typeface="UTM BryantLG" panose="02040603050506020204" pitchFamily="18" charset="0"/>
              </a:rPr>
              <a:t> node </a:t>
            </a:r>
            <a:r>
              <a:rPr lang="en-US" sz="2000" err="1">
                <a:latin typeface="UTM BryantLG" panose="02040603050506020204" pitchFamily="18" charset="0"/>
              </a:rPr>
              <a:t>gốc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của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cây</a:t>
            </a:r>
            <a:r>
              <a:rPr lang="en-US" sz="2000">
                <a:latin typeface="UTM BryantLG" panose="02040603050506020204" pitchFamily="18" charset="0"/>
              </a:rPr>
              <a:t> con </a:t>
            </a:r>
            <a:r>
              <a:rPr lang="en-US" sz="2000" err="1">
                <a:latin typeface="UTM BryantLG" panose="02040603050506020204" pitchFamily="18" charset="0"/>
              </a:rPr>
              <a:t>trái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có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độ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ưu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tiên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cao</a:t>
            </a:r>
            <a:r>
              <a:rPr lang="en-US" sz="2000">
                <a:latin typeface="UTM BryantLG" panose="02040603050506020204" pitchFamily="18" charset="0"/>
              </a:rPr>
              <a:t> </a:t>
            </a:r>
            <a:r>
              <a:rPr lang="en-US" sz="2000" err="1">
                <a:latin typeface="UTM BryantLG" panose="02040603050506020204" pitchFamily="18" charset="0"/>
              </a:rPr>
              <a:t>hơn</a:t>
            </a:r>
            <a:r>
              <a:rPr lang="en-US" sz="2000">
                <a:latin typeface="UTM BryantLG" panose="02040603050506020204" pitchFamily="18" charset="0"/>
              </a:rPr>
              <a:t>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64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28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16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" accel="50000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7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06693 -0.118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-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-0.05377 -0.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4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0820D-C064-5751-C7DC-A3A317F58991}"/>
              </a:ext>
            </a:extLst>
          </p:cNvPr>
          <p:cNvSpPr txBox="1"/>
          <p:nvPr/>
        </p:nvSpPr>
        <p:spPr>
          <a:xfrm>
            <a:off x="842603" y="2699203"/>
            <a:ext cx="10430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UTM BryantLG" panose="02040603050506020204" pitchFamily="18" charset="0"/>
              </a:rPr>
              <a:t>Aragon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Seidel (2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)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chứng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minh</a:t>
            </a:r>
            <a:r>
              <a:rPr lang="en-US">
                <a:latin typeface="UTM BryantLG" panose="0204060305050602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</a:rPr>
              <a:t>việc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, </a:t>
            </a:r>
            <a:r>
              <a:rPr lang="en-US" err="1">
                <a:latin typeface="UTM BryantLG" panose="02040603050506020204" pitchFamily="18" charset="0"/>
              </a:rPr>
              <a:t>tuy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nhiên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xảy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thấp</a:t>
            </a:r>
            <a:r>
              <a:rPr lang="en-US">
                <a:latin typeface="UTM BryantLG" panose="02040603050506020204" pitchFamily="18" charset="0"/>
              </a:rPr>
              <a:t>. </a:t>
            </a:r>
            <a:r>
              <a:rPr lang="en-US" err="1">
                <a:latin typeface="UTM BryantLG" panose="02040603050506020204" pitchFamily="18" charset="0"/>
              </a:rPr>
              <a:t>Họ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đã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ra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thức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như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sau</a:t>
            </a:r>
            <a:r>
              <a:rPr lang="en-US">
                <a:latin typeface="UTM BryantLG" panose="02040603050506020204" pitchFamily="18" charset="0"/>
              </a:rPr>
              <a:t> (e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ln, H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của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, N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node </a:t>
            </a:r>
            <a:r>
              <a:rPr lang="en-US" err="1">
                <a:latin typeface="UTM BryantLG" panose="02040603050506020204" pitchFamily="18" charset="0"/>
              </a:rPr>
              <a:t>trong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và</a:t>
            </a:r>
            <a:r>
              <a:rPr lang="en-US">
                <a:latin typeface="UTM BryantLG" panose="02040603050506020204" pitchFamily="18" charset="0"/>
              </a:rPr>
              <a:t> c </a:t>
            </a:r>
            <a:r>
              <a:rPr lang="en-US" err="1">
                <a:latin typeface="UTM BryantLG" panose="0204060305050602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số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kì</a:t>
            </a:r>
            <a:r>
              <a:rPr lang="en-US">
                <a:latin typeface="UTM BryantLG" panose="02040603050506020204" pitchFamily="18" charset="0"/>
              </a:rPr>
              <a:t>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842603" y="2023649"/>
            <a:ext cx="1031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UTM BryantLG" panose="02040603050506020204" pitchFamily="18" charset="0"/>
              </a:rPr>
              <a:t>=&gt; </a:t>
            </a:r>
            <a:r>
              <a:rPr lang="en-US" b="1" dirty="0" err="1">
                <a:latin typeface="UTM BryantLG" panose="02040603050506020204" pitchFamily="18" charset="0"/>
              </a:rPr>
              <a:t>Câu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hỏi</a:t>
            </a:r>
            <a:r>
              <a:rPr lang="en-US" b="1" dirty="0">
                <a:latin typeface="UTM BryantLG" panose="02040603050506020204" pitchFamily="18" charset="0"/>
              </a:rPr>
              <a:t>: </a:t>
            </a:r>
            <a:r>
              <a:rPr lang="en-US" b="1" dirty="0" err="1">
                <a:latin typeface="UTM BryantLG" panose="02040603050506020204" pitchFamily="18" charset="0"/>
              </a:rPr>
              <a:t>một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Treap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có</a:t>
            </a:r>
            <a:r>
              <a:rPr lang="en-US" b="1" dirty="0">
                <a:latin typeface="UTM BryantLG" panose="02040603050506020204" pitchFamily="18" charset="0"/>
              </a:rPr>
              <a:t> N node, </a:t>
            </a:r>
            <a:r>
              <a:rPr lang="en-US" b="1" dirty="0" err="1">
                <a:latin typeface="UTM BryantLG" panose="02040603050506020204" pitchFamily="18" charset="0"/>
              </a:rPr>
              <a:t>có</a:t>
            </a:r>
            <a:r>
              <a:rPr lang="en-US" b="1" dirty="0">
                <a:latin typeface="UTM BryantLG" panose="02040603050506020204" pitchFamily="18" charset="0"/>
              </a:rPr>
              <a:t> bao </a:t>
            </a:r>
            <a:r>
              <a:rPr lang="en-US" b="1" dirty="0" err="1">
                <a:latin typeface="UTM BryantLG" panose="02040603050506020204" pitchFamily="18" charset="0"/>
              </a:rPr>
              <a:t>nhiêu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khả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năng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nó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có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chiều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cao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lớn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hơn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nhiều</a:t>
            </a:r>
            <a:r>
              <a:rPr lang="en-US" b="1" dirty="0">
                <a:latin typeface="UTM BryantLG" panose="02040603050506020204" pitchFamily="18" charset="0"/>
              </a:rPr>
              <a:t> so </a:t>
            </a:r>
            <a:r>
              <a:rPr lang="en-US" b="1" dirty="0" err="1">
                <a:latin typeface="UTM BryantLG" panose="02040603050506020204" pitchFamily="18" charset="0"/>
              </a:rPr>
              <a:t>với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các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cấu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trúc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cây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tự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cân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bằng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khác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như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cây</a:t>
            </a:r>
            <a:r>
              <a:rPr lang="en-US" b="1" dirty="0">
                <a:latin typeface="UTM BryantLG" panose="02040603050506020204" pitchFamily="18" charset="0"/>
              </a:rPr>
              <a:t> AVL hay </a:t>
            </a:r>
            <a:r>
              <a:rPr lang="en-US" b="1" dirty="0" err="1">
                <a:latin typeface="UTM BryantLG" panose="02040603050506020204" pitchFamily="18" charset="0"/>
              </a:rPr>
              <a:t>cây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đỏ</a:t>
            </a:r>
            <a:r>
              <a:rPr lang="en-US" b="1" dirty="0">
                <a:latin typeface="UTM BryantLG" panose="02040603050506020204" pitchFamily="18" charset="0"/>
              </a:rPr>
              <a:t> </a:t>
            </a:r>
            <a:r>
              <a:rPr lang="en-US" b="1" dirty="0" err="1">
                <a:latin typeface="UTM BryantLG" panose="02040603050506020204" pitchFamily="18" charset="0"/>
              </a:rPr>
              <a:t>đen</a:t>
            </a:r>
            <a:r>
              <a:rPr lang="en-US" b="1" dirty="0">
                <a:latin typeface="UTM BryantLG" panose="02040603050506020204" pitchFamily="18" charset="0"/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/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𝑙𝑛𝑁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CCF48-CFA8-0BA6-5A22-4F0E5A56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6" y="3787307"/>
                <a:ext cx="4400885" cy="841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/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ụ: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=10000⇒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=9.210.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=5.429⇒2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=100.</m:t>
                          </m:r>
                        </m:e>
                      </m:func>
                    </m:oMath>
                  </m:oMathPara>
                </a14:m>
                <a:endParaRPr lang="en-US" b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Thay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vào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trên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Xác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suất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(H &gt; 100) &lt; 4.081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06FBDE-77B4-B223-CC25-3362E128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38" y="4666401"/>
                <a:ext cx="10400524" cy="553998"/>
              </a:xfrm>
              <a:prstGeom prst="rect">
                <a:avLst/>
              </a:prstGeom>
              <a:blipFill>
                <a:blip r:embed="rId3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3E0F29-02AC-EA59-70C8-C76414D36C55}"/>
              </a:ext>
            </a:extLst>
          </p:cNvPr>
          <p:cNvSpPr txBox="1"/>
          <p:nvPr/>
        </p:nvSpPr>
        <p:spPr>
          <a:xfrm>
            <a:off x="1070148" y="5344595"/>
            <a:ext cx="1031965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nghĩa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là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: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xác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một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với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10000 node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chiều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cao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100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nhỏ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hơn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 1 / 2 </a:t>
            </a:r>
            <a:r>
              <a:rPr lang="en-US" err="1">
                <a:latin typeface="UTM BryantLG" panose="02040603050506020204" pitchFamily="18" charset="0"/>
                <a:ea typeface="Cambria Math" panose="02040503050406030204" pitchFamily="18" charset="0"/>
              </a:rPr>
              <a:t>tỷ</a:t>
            </a:r>
            <a:r>
              <a:rPr lang="en-US">
                <a:latin typeface="UTM BryantLG" panose="02040603050506020204" pitchFamily="18" charset="0"/>
                <a:ea typeface="Cambria Math" panose="02040503050406030204" pitchFamily="18" charset="0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B7F0-6894-B8F7-2022-FA656F978DE2}"/>
              </a:ext>
            </a:extLst>
          </p:cNvPr>
          <p:cNvSpPr txBox="1"/>
          <p:nvPr/>
        </p:nvSpPr>
        <p:spPr>
          <a:xfrm>
            <a:off x="1070148" y="5692148"/>
            <a:ext cx="1031965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Vì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thế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Treap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không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đảm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bảo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hoàn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toàn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cân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bằng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,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tuy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nhiên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nó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gần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như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cung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cấp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hiệu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suất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ea typeface="Cambria Math" panose="02040503050406030204" pitchFamily="18" charset="0"/>
              </a:rPr>
              <a:t>tốt</a:t>
            </a:r>
            <a:r>
              <a:rPr lang="en-US" sz="2800" b="1" dirty="0">
                <a:latin typeface="UTM BryantLG" panose="0204060305050602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658D-FB10-383C-4913-F20A10E771C3}"/>
              </a:ext>
            </a:extLst>
          </p:cNvPr>
          <p:cNvSpPr txBox="1"/>
          <p:nvPr/>
        </p:nvSpPr>
        <p:spPr>
          <a:xfrm>
            <a:off x="936171" y="1593212"/>
            <a:ext cx="1031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err="1">
                <a:latin typeface="UTM BryantLG" panose="02040603050506020204" pitchFamily="18" charset="0"/>
              </a:rPr>
              <a:t>Hiệu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suất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của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tác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trên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phụ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thuộc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vào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chiều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cao</a:t>
            </a:r>
            <a:r>
              <a:rPr lang="en-US" b="1">
                <a:latin typeface="UTM BryantLG" panose="02040603050506020204" pitchFamily="18" charset="0"/>
              </a:rPr>
              <a:t> </a:t>
            </a:r>
            <a:r>
              <a:rPr lang="en-US" b="1" err="1">
                <a:latin typeface="UTM BryantLG" panose="02040603050506020204" pitchFamily="18" charset="0"/>
              </a:rPr>
              <a:t>cây</a:t>
            </a:r>
            <a:r>
              <a:rPr lang="en-US" b="1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8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PHÂN TÍCH HIỆU SUẤT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090251" y="1675514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thời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21448"/>
                  </p:ext>
                </p:extLst>
              </p:nvPr>
            </p:nvGraphicFramePr>
            <p:xfrm>
              <a:off x="1517456" y="27586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35259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2F9B971E-27D4-09DC-C3FC-4768F9354E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721448"/>
                  </p:ext>
                </p:extLst>
              </p:nvPr>
            </p:nvGraphicFramePr>
            <p:xfrm>
              <a:off x="1517456" y="2758630"/>
              <a:ext cx="8912808" cy="153345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970936">
                      <a:extLst>
                        <a:ext uri="{9D8B030D-6E8A-4147-A177-3AD203B41FA5}">
                          <a16:colId xmlns:a16="http://schemas.microsoft.com/office/drawing/2014/main" val="1090127092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47624137"/>
                        </a:ext>
                      </a:extLst>
                    </a:gridCol>
                    <a:gridCol w="2970936">
                      <a:extLst>
                        <a:ext uri="{9D8B030D-6E8A-4147-A177-3AD203B41FA5}">
                          <a16:colId xmlns:a16="http://schemas.microsoft.com/office/drawing/2014/main" val="18978532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Trung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bình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mong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muốn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Tệ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nhất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(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cực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kì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khó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xảy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 </a:t>
                          </a:r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ra</a:t>
                          </a:r>
                          <a:r>
                            <a:rPr lang="en-US">
                              <a:latin typeface="UTM BryantLG" panose="0204060305050602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43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Thêm</a:t>
                          </a:r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03226" r="-100820" b="-2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03226" r="-820" b="-23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44835"/>
                      </a:ext>
                    </a:extLst>
                  </a:tr>
                  <a:tr h="4260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Xóa</a:t>
                          </a:r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180000" r="-100820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180000" r="-820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2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>
                              <a:latin typeface="UTM BryantLG" panose="02040603050506020204" pitchFamily="18" charset="0"/>
                            </a:rPr>
                            <a:t>Sửa</a:t>
                          </a:r>
                          <a:endParaRPr lang="en-US">
                            <a:latin typeface="UTM BryantLG" panose="0204060305050602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5" t="-321311" r="-1008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05" t="-321311" r="-82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002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1484E2-CFCE-4F50-E438-005BEBAE980F}"/>
              </a:ext>
            </a:extLst>
          </p:cNvPr>
          <p:cNvSpPr txBox="1"/>
          <p:nvPr/>
        </p:nvSpPr>
        <p:spPr>
          <a:xfrm>
            <a:off x="1090251" y="4890098"/>
            <a:ext cx="1031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err="1">
                <a:latin typeface="UTM BryantLG" panose="02040603050506020204" pitchFamily="18" charset="0"/>
              </a:rPr>
              <a:t>Độ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phức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tạp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không</a:t>
            </a:r>
            <a:r>
              <a:rPr lang="en-US" sz="3200" b="1">
                <a:latin typeface="UTM BryantLG" panose="02040603050506020204" pitchFamily="18" charset="0"/>
              </a:rPr>
              <a:t> </a:t>
            </a:r>
            <a:r>
              <a:rPr lang="en-US" sz="3200" b="1" err="1">
                <a:latin typeface="UTM BryantLG" panose="02040603050506020204" pitchFamily="18" charset="0"/>
              </a:rPr>
              <a:t>gian</a:t>
            </a:r>
            <a:r>
              <a:rPr lang="en-US" sz="3200" b="1">
                <a:latin typeface="UTM BryantLG" panose="02040603050506020204" pitchFamily="18" charset="0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22496096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5217" y="2707418"/>
            <a:ext cx="2743200" cy="365125"/>
          </a:xfrm>
        </p:spPr>
        <p:txBody>
          <a:bodyPr/>
          <a:lstStyle/>
          <a:p>
            <a:pPr algn="l"/>
            <a:r>
              <a:rPr lang="en-US" sz="2000">
                <a:solidFill>
                  <a:srgbClr val="C00000"/>
                </a:solidFill>
              </a:rPr>
              <a:t>10, 20, 30, 40, 50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nhị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tìm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kiếm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được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xây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theo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phương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pháp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chèn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thông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thường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có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thể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khiến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bị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mất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bằng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nghiêm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trọng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dẫn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đến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trên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cây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lớn</a:t>
            </a:r>
            <a:r>
              <a:rPr lang="en-US"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10137" y="2289537"/>
            <a:ext cx="975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err="1">
                <a:latin typeface="UTM BryantLG" panose="02040603050506020204" pitchFamily="18" charset="0"/>
              </a:rPr>
              <a:t>Ví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dụ</a:t>
            </a:r>
            <a:r>
              <a:rPr lang="en-US" i="1">
                <a:latin typeface="UTM BryantLG" panose="02040603050506020204" pitchFamily="18" charset="0"/>
              </a:rPr>
              <a:t>: </a:t>
            </a:r>
            <a:r>
              <a:rPr lang="en-US" i="1" err="1">
                <a:latin typeface="UTM BryantLG" panose="02040603050506020204" pitchFamily="18" charset="0"/>
              </a:rPr>
              <a:t>Cây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nhị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phân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tìm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kiếm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được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tạo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ra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từ</a:t>
            </a:r>
            <a:r>
              <a:rPr lang="en-US" i="1">
                <a:latin typeface="UTM BryantLG" panose="02040603050506020204" pitchFamily="18" charset="0"/>
              </a:rPr>
              <a:t> </a:t>
            </a:r>
            <a:r>
              <a:rPr lang="en-US" i="1" err="1">
                <a:latin typeface="UTM BryantLG" panose="02040603050506020204" pitchFamily="18" charset="0"/>
              </a:rPr>
              <a:t>dãy</a:t>
            </a:r>
            <a:r>
              <a:rPr lang="en-US" i="1">
                <a:latin typeface="UTM BryantLG" panose="02040603050506020204" pitchFamily="18" charset="0"/>
              </a:rPr>
              <a:t>: 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28CCE4B6-9692-97C4-2966-079781C8BA10}"/>
              </a:ext>
            </a:extLst>
          </p:cNvPr>
          <p:cNvSpPr txBox="1">
            <a:spLocks/>
          </p:cNvSpPr>
          <p:nvPr/>
        </p:nvSpPr>
        <p:spPr>
          <a:xfrm>
            <a:off x="7744409" y="2707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>
                <a:solidFill>
                  <a:srgbClr val="C00000"/>
                </a:solidFill>
              </a:rPr>
              <a:t>30, 20, 10, 50, 40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BB5203-0FD4-3A42-A582-FCAC44E32F1E}"/>
              </a:ext>
            </a:extLst>
          </p:cNvPr>
          <p:cNvSpPr/>
          <p:nvPr/>
        </p:nvSpPr>
        <p:spPr>
          <a:xfrm>
            <a:off x="1925217" y="321147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D13081-57C8-7865-29CF-DBE2D7B400FC}"/>
              </a:ext>
            </a:extLst>
          </p:cNvPr>
          <p:cNvSpPr/>
          <p:nvPr/>
        </p:nvSpPr>
        <p:spPr>
          <a:xfrm>
            <a:off x="2392367" y="368774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83635-3BAA-702D-B0B6-E0B2824581D1}"/>
              </a:ext>
            </a:extLst>
          </p:cNvPr>
          <p:cNvSpPr/>
          <p:nvPr/>
        </p:nvSpPr>
        <p:spPr>
          <a:xfrm>
            <a:off x="2859517" y="417356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BCB7D5-BAC5-C508-C2AF-536F3E8BF31A}"/>
              </a:ext>
            </a:extLst>
          </p:cNvPr>
          <p:cNvSpPr/>
          <p:nvPr/>
        </p:nvSpPr>
        <p:spPr>
          <a:xfrm>
            <a:off x="3326667" y="463696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3D9AD2-318F-5556-BA71-578EA6FB1467}"/>
              </a:ext>
            </a:extLst>
          </p:cNvPr>
          <p:cNvSpPr/>
          <p:nvPr/>
        </p:nvSpPr>
        <p:spPr>
          <a:xfrm>
            <a:off x="3793817" y="510037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37E677-00A5-1EDE-4778-824EBE2ADB69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411031" y="3697290"/>
            <a:ext cx="64688" cy="7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DAAB17-4597-32F0-FA70-A10B794154B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2878181" y="4173563"/>
            <a:ext cx="64688" cy="83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570E9-E442-7961-22EA-C8E3A9506C8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345331" y="4659377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ABCC3E-EE0A-153D-741B-A3E7F36BF97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812481" y="5122783"/>
            <a:ext cx="64688" cy="60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E7718FF-52DC-2125-B61D-7F76B66685BF}"/>
              </a:ext>
            </a:extLst>
          </p:cNvPr>
          <p:cNvSpPr/>
          <p:nvPr/>
        </p:nvSpPr>
        <p:spPr>
          <a:xfrm>
            <a:off x="8714493" y="32488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2CB414-BFAB-5E67-B3CC-D19C89C13B08}"/>
              </a:ext>
            </a:extLst>
          </p:cNvPr>
          <p:cNvSpPr/>
          <p:nvPr/>
        </p:nvSpPr>
        <p:spPr>
          <a:xfrm>
            <a:off x="8220891" y="372121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93796A-AAA2-AB7C-5262-2A7C4353572D}"/>
              </a:ext>
            </a:extLst>
          </p:cNvPr>
          <p:cNvSpPr/>
          <p:nvPr/>
        </p:nvSpPr>
        <p:spPr>
          <a:xfrm>
            <a:off x="7735697" y="4193927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7E86C-D6A7-111A-8BF3-F5299938EE29}"/>
              </a:ext>
            </a:extLst>
          </p:cNvPr>
          <p:cNvSpPr/>
          <p:nvPr/>
        </p:nvSpPr>
        <p:spPr>
          <a:xfrm>
            <a:off x="8262877" y="4665506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1F9BA9-BBEA-CE76-B6BE-D493ABD7B36E}"/>
              </a:ext>
            </a:extLst>
          </p:cNvPr>
          <p:cNvSpPr/>
          <p:nvPr/>
        </p:nvSpPr>
        <p:spPr>
          <a:xfrm>
            <a:off x="7735697" y="5138220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5806B-DA5F-0D34-432B-0ED563C6DE38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8706705" y="3734634"/>
            <a:ext cx="91140" cy="6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6FCC9C-E61A-71C2-25EC-156048D45951}"/>
              </a:ext>
            </a:extLst>
          </p:cNvPr>
          <p:cNvCxnSpPr>
            <a:cxnSpLocks/>
            <a:stCxn id="72" idx="7"/>
            <a:endCxn id="71" idx="3"/>
          </p:cNvCxnSpPr>
          <p:nvPr/>
        </p:nvCxnSpPr>
        <p:spPr>
          <a:xfrm flipV="1">
            <a:off x="8221511" y="4207027"/>
            <a:ext cx="82732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624C152-CB1F-CAF0-2E71-1476CFF369D9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>
          <a:xfrm>
            <a:off x="8221511" y="4679741"/>
            <a:ext cx="124718" cy="69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C04D0F-3B49-D888-7E4E-EE3B9A821BBA}"/>
              </a:ext>
            </a:extLst>
          </p:cNvPr>
          <p:cNvCxnSpPr>
            <a:cxnSpLocks/>
            <a:stCxn id="73" idx="3"/>
            <a:endCxn id="74" idx="7"/>
          </p:cNvCxnSpPr>
          <p:nvPr/>
        </p:nvCxnSpPr>
        <p:spPr>
          <a:xfrm flipH="1">
            <a:off x="8221511" y="5151320"/>
            <a:ext cx="124718" cy="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24129C-EDA7-6EF9-DE54-507D99121C24}"/>
              </a:ext>
            </a:extLst>
          </p:cNvPr>
          <p:cNvSpPr txBox="1"/>
          <p:nvPr/>
        </p:nvSpPr>
        <p:spPr>
          <a:xfrm>
            <a:off x="3296817" y="6044668"/>
            <a:ext cx="80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UTM BryantLG" panose="02040603050506020204" pitchFamily="18" charset="0"/>
              </a:rPr>
              <a:t>Thời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gian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thực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hiện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thao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tác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cơ</a:t>
            </a:r>
            <a:r>
              <a:rPr lang="en-US">
                <a:latin typeface="UTM BryantLG" panose="02040603050506020204" pitchFamily="18" charset="0"/>
              </a:rPr>
              <a:t> </a:t>
            </a:r>
            <a:r>
              <a:rPr lang="en-US" err="1">
                <a:latin typeface="UTM BryantLG" panose="02040603050506020204" pitchFamily="18" charset="0"/>
              </a:rPr>
              <a:t>bản</a:t>
            </a:r>
            <a:r>
              <a:rPr lang="en-US">
                <a:latin typeface="UTM BryantLG" panose="02040603050506020204" pitchFamily="18" charset="0"/>
              </a:rPr>
              <a:t>: O(n)!</a:t>
            </a:r>
          </a:p>
        </p:txBody>
      </p:sp>
    </p:spTree>
    <p:extLst>
      <p:ext uri="{BB962C8B-B14F-4D97-AF65-F5344CB8AC3E}">
        <p14:creationId xmlns:p14="http://schemas.microsoft.com/office/powerpoint/2010/main" val="33739916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ƯU NHƯỢC ĐIỂM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280753" y="2459504"/>
            <a:ext cx="103196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Ưu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điểm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thao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giản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800" err="1">
                <a:latin typeface="UTM BryantLG" panose="02040603050506020204" pitchFamily="18" charset="0"/>
              </a:rPr>
              <a:t>Có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thể</a:t>
            </a:r>
            <a:r>
              <a:rPr lang="en-US" sz="2800">
                <a:latin typeface="UTM BryantLG" panose="02040603050506020204" pitchFamily="18" charset="0"/>
              </a:rPr>
              <a:t> so </a:t>
            </a:r>
            <a:r>
              <a:rPr lang="en-US" sz="2800" err="1">
                <a:latin typeface="UTM BryantLG" panose="02040603050506020204" pitchFamily="18" charset="0"/>
              </a:rPr>
              <a:t>sánh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độ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hiệu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quả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với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cấu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trúc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tự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khác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như</a:t>
            </a:r>
            <a:r>
              <a:rPr lang="en-US" sz="2800">
                <a:latin typeface="UTM BryantLG" panose="02040603050506020204" pitchFamily="18" charset="0"/>
              </a:rPr>
              <a:t> AVL, Red Black Tree, …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dễ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trình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hơn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rất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nhiều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Nhược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điểm</a:t>
            </a:r>
            <a:r>
              <a:rPr lang="en-US" sz="2800" b="1">
                <a:latin typeface="UTM BryantLG" panose="02040603050506020204" pitchFamily="18" charset="0"/>
              </a:rPr>
              <a:t>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800" err="1">
                <a:latin typeface="UTM BryantLG" panose="02040603050506020204" pitchFamily="18" charset="0"/>
              </a:rPr>
              <a:t>Không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đảm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bảo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luôn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cân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bằng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48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ỨNG DỤNG THỰC TẾ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2118954" y="2497604"/>
            <a:ext cx="85014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hỗ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phép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giao</a:t>
            </a:r>
            <a:r>
              <a:rPr lang="en-US" sz="2800">
                <a:latin typeface="UTM BryantLG" panose="02040603050506020204" pitchFamily="18" charset="0"/>
              </a:rPr>
              <a:t>, </a:t>
            </a:r>
            <a:r>
              <a:rPr lang="en-US" sz="2800" err="1">
                <a:latin typeface="UTM BryantLG" panose="02040603050506020204" pitchFamily="18" charset="0"/>
              </a:rPr>
              <a:t>bù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của</a:t>
            </a:r>
            <a:r>
              <a:rPr lang="en-US" sz="2800">
                <a:latin typeface="UTM BryantLG" panose="02040603050506020204" pitchFamily="18" charset="0"/>
              </a:rPr>
              <a:t> 2 </a:t>
            </a:r>
            <a:r>
              <a:rPr lang="en-US" sz="2800" err="1">
                <a:latin typeface="UTM BryantLG" panose="02040603050506020204" pitchFamily="18" charset="0"/>
              </a:rPr>
              <a:t>tập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hợp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Lưu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trữ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chứng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nhận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trong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mật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mã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khóa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công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khai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UTM BryantLG" panose="02040603050506020204" pitchFamily="18" charset="0"/>
              </a:rPr>
              <a:t>Biểu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diễn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đồ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thị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trên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máy</a:t>
            </a:r>
            <a:r>
              <a:rPr lang="en-US" sz="2800">
                <a:latin typeface="UTM BryantLG" panose="02040603050506020204" pitchFamily="18" charset="0"/>
              </a:rPr>
              <a:t> </a:t>
            </a:r>
            <a:r>
              <a:rPr lang="en-US" sz="2800" err="1">
                <a:latin typeface="UTM BryantLG" panose="02040603050506020204" pitchFamily="18" charset="0"/>
              </a:rPr>
              <a:t>tính</a:t>
            </a:r>
            <a:r>
              <a:rPr lang="en-US" sz="2800">
                <a:latin typeface="UTM BryantLG" panose="02040603050506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4642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2525006" y="734965"/>
            <a:ext cx="10400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TẬP VỀ NHÀ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AF962-DED1-4432-2FEA-B8D12CC4A9B6}"/>
              </a:ext>
            </a:extLst>
          </p:cNvPr>
          <p:cNvSpPr txBox="1"/>
          <p:nvPr/>
        </p:nvSpPr>
        <p:spPr>
          <a:xfrm>
            <a:off x="1826628" y="1867010"/>
            <a:ext cx="9708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1: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thêm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</a:t>
            </a:r>
            <a:r>
              <a:rPr lang="en-US" sz="3200" dirty="0">
                <a:latin typeface="UTM BryantLG" panose="02040603050506020204" pitchFamily="18" charset="0"/>
              </a:rPr>
              <a:t>),(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6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9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44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31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  <a:p>
            <a:pPr algn="just"/>
            <a:r>
              <a:rPr lang="en-US" sz="3200" b="1" dirty="0" err="1">
                <a:latin typeface="UTM BryantLG" panose="02040603050506020204" pitchFamily="18" charset="0"/>
              </a:rPr>
              <a:t>Câu</a:t>
            </a:r>
            <a:r>
              <a:rPr lang="en-US" sz="3200" b="1" dirty="0">
                <a:latin typeface="UTM BryantLG" panose="02040603050506020204" pitchFamily="18" charset="0"/>
              </a:rPr>
              <a:t> 2: </a:t>
            </a:r>
            <a:r>
              <a:rPr lang="en-US" sz="3200" b="1" dirty="0" err="1">
                <a:latin typeface="UTM BryantLG" panose="02040603050506020204" pitchFamily="18" charset="0"/>
              </a:rPr>
              <a:t>Vẽ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Treap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mỗi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lần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xóa</a:t>
            </a:r>
            <a:r>
              <a:rPr lang="en-US" sz="3200" b="1" dirty="0">
                <a:latin typeface="UTM BryantLG" panose="02040603050506020204" pitchFamily="18" charset="0"/>
              </a:rPr>
              <a:t> </a:t>
            </a:r>
            <a:r>
              <a:rPr lang="en-US" sz="3200" b="1" dirty="0" err="1">
                <a:latin typeface="UTM BryantLG" panose="02040603050506020204" pitchFamily="18" charset="0"/>
              </a:rPr>
              <a:t>các</a:t>
            </a:r>
            <a:r>
              <a:rPr lang="en-US" sz="3200" b="1" dirty="0">
                <a:latin typeface="UTM BryantLG" panose="02040603050506020204" pitchFamily="18" charset="0"/>
              </a:rPr>
              <a:t> node </a:t>
            </a:r>
            <a:r>
              <a:rPr lang="en-US" sz="3200" b="1" dirty="0" err="1">
                <a:latin typeface="UTM BryantLG" panose="02040603050506020204" pitchFamily="18" charset="0"/>
              </a:rPr>
              <a:t>sau</a:t>
            </a:r>
            <a:r>
              <a:rPr lang="en-US" sz="3200" b="1" dirty="0">
                <a:latin typeface="UTM BryantLG" panose="02040603050506020204" pitchFamily="18" charset="0"/>
              </a:rPr>
              <a:t>:</a:t>
            </a:r>
          </a:p>
          <a:p>
            <a:pPr algn="just"/>
            <a:r>
              <a:rPr lang="en-US" sz="3200" dirty="0">
                <a:latin typeface="UTM BryantLG" panose="02040603050506020204" pitchFamily="18" charset="0"/>
              </a:rPr>
              <a:t>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12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32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20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5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61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40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30</a:t>
            </a:r>
            <a:r>
              <a:rPr lang="en-US" sz="3200" dirty="0">
                <a:latin typeface="UTM BryantLG" panose="02040603050506020204" pitchFamily="18" charset="0"/>
              </a:rPr>
              <a:t>), (</a:t>
            </a:r>
            <a:r>
              <a:rPr lang="en-US" sz="3200" dirty="0">
                <a:solidFill>
                  <a:schemeClr val="accent5"/>
                </a:solidFill>
                <a:latin typeface="UTM BryantLG" panose="02040603050506020204" pitchFamily="18" charset="0"/>
              </a:rPr>
              <a:t>10</a:t>
            </a:r>
            <a:r>
              <a:rPr lang="en-US" sz="3200" dirty="0">
                <a:latin typeface="UTM BryantLG" panose="02040603050506020204" pitchFamily="18" charset="0"/>
              </a:rPr>
              <a:t>,</a:t>
            </a:r>
            <a:r>
              <a:rPr lang="en-US" sz="3200" dirty="0">
                <a:solidFill>
                  <a:srgbClr val="C00000"/>
                </a:solidFill>
                <a:latin typeface="UTM BryantLG" panose="02040603050506020204" pitchFamily="18" charset="0"/>
              </a:rPr>
              <a:t>45</a:t>
            </a:r>
            <a:r>
              <a:rPr lang="en-US" sz="3200" dirty="0">
                <a:latin typeface="UTM BryantLG" panose="020406030505060202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C3B3-1868-D908-A203-2E7C2BEF5B78}"/>
              </a:ext>
            </a:extLst>
          </p:cNvPr>
          <p:cNvSpPr txBox="1"/>
          <p:nvPr/>
        </p:nvSpPr>
        <p:spPr>
          <a:xfrm>
            <a:off x="1826628" y="4963885"/>
            <a:ext cx="960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xanh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khoá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UTM BryantLG" panose="02040603050506020204" pitchFamily="18" charset="0"/>
              </a:rPr>
              <a:t> node.</a:t>
            </a:r>
          </a:p>
          <a:p>
            <a:pPr algn="just"/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Giá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trị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màu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đỏ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là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ưu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tiên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của</a:t>
            </a:r>
            <a:r>
              <a:rPr lang="en-US" sz="2800" dirty="0">
                <a:solidFill>
                  <a:srgbClr val="C00000"/>
                </a:solidFill>
                <a:latin typeface="UTM BryantLG" panose="02040603050506020204" pitchFamily="18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843448669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29" y="136525"/>
            <a:ext cx="4179570" cy="1524735"/>
          </a:xfrm>
        </p:spPr>
        <p:txBody>
          <a:bodyPr/>
          <a:lstStyle/>
          <a:p>
            <a:r>
              <a:rPr lang="en-US"/>
              <a:t>THANK YOU for listening us!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Lam Minh Tuan – </a:t>
            </a:r>
            <a:r>
              <a:rPr lang="en-US" err="1"/>
              <a:t>Dau</a:t>
            </a:r>
            <a:r>
              <a:rPr lang="en-US"/>
              <a:t> Van Nam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81C243-E6F1-B524-5B70-2493942C156C}"/>
              </a:ext>
            </a:extLst>
          </p:cNvPr>
          <p:cNvSpPr txBox="1">
            <a:spLocks/>
          </p:cNvSpPr>
          <p:nvPr/>
        </p:nvSpPr>
        <p:spPr>
          <a:xfrm>
            <a:off x="3630929" y="124142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97B4C-BE0B-ECF9-213E-00B177F30353}"/>
              </a:ext>
            </a:extLst>
          </p:cNvPr>
          <p:cNvSpPr txBox="1"/>
          <p:nvPr/>
        </p:nvSpPr>
        <p:spPr>
          <a:xfrm>
            <a:off x="5502727" y="1830923"/>
            <a:ext cx="49638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Tài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tham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UTM BryantLG" panose="02040603050506020204" pitchFamily="18" charset="0"/>
              </a:rPr>
              <a:t>khảo</a:t>
            </a:r>
            <a:r>
              <a:rPr lang="en-US" sz="2400" b="1">
                <a:solidFill>
                  <a:schemeClr val="bg1"/>
                </a:solidFill>
                <a:latin typeface="UTM BryantLG" panose="020406030505060202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https://vi.wikipedia.org/wiki/Treap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https://www.geeksforgeeks.org/treap-a-randomized-binary-search-tree/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https://www.geeksforgeeks.org/implementation-of-search-insert-and-delete-in-treap/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https://cseweb.ucsd.edu//~kube/cls/100/Lectures/lec8.treap/lec8.pdf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https://www.researchgate.net/publication/258650448_Using_Treaps_for_Optimization_of_Graph_Storage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UTM BryantLG" panose="0204060305050602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https://www.youtube.com/watch?v=uwWOUAdOTig</a:t>
            </a:r>
            <a:endParaRPr lang="en-US">
              <a:solidFill>
                <a:schemeClr val="bg1"/>
              </a:solidFill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91476" y="3389404"/>
            <a:ext cx="9750489" cy="365125"/>
          </a:xfrm>
        </p:spPr>
        <p:txBody>
          <a:bodyPr/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quyết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bằng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gán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ngẫu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từng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cây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heap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 node </a:t>
            </a:r>
            <a:r>
              <a:rPr lang="en-US" sz="2400" dirty="0" err="1">
                <a:solidFill>
                  <a:schemeClr val="tx1"/>
                </a:solidFill>
                <a:latin typeface="UTM BryantLG" panose="02040603050506020204" pitchFamily="18" charset="0"/>
              </a:rPr>
              <a:t>gốc</a:t>
            </a:r>
            <a:r>
              <a:rPr lang="en-US" sz="2400" dirty="0">
                <a:solidFill>
                  <a:schemeClr val="tx1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BÀI TOÁN DẪN NHẬP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1866123" y="1534551"/>
            <a:ext cx="100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err="1">
                <a:latin typeface="UTM BryantLG" panose="02040603050506020204" pitchFamily="18" charset="0"/>
              </a:rPr>
              <a:t>Giải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pháp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đơn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giản</a:t>
            </a:r>
            <a:r>
              <a:rPr lang="en-US" sz="2400" b="1">
                <a:latin typeface="UTM BryantLG" panose="02040603050506020204" pitchFamily="18" charset="0"/>
              </a:rPr>
              <a:t>: </a:t>
            </a:r>
            <a:r>
              <a:rPr lang="en-US" sz="2400" b="1" err="1">
                <a:latin typeface="UTM BryantLG" panose="02040603050506020204" pitchFamily="18" charset="0"/>
              </a:rPr>
              <a:t>Xáo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trộn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dãy</a:t>
            </a:r>
            <a:r>
              <a:rPr lang="en-US" sz="2400" b="1">
                <a:latin typeface="UTM BryantLG" panose="02040603050506020204" pitchFamily="18" charset="0"/>
              </a:rPr>
              <a:t> </a:t>
            </a:r>
            <a:r>
              <a:rPr lang="en-US" sz="2400" b="1" err="1">
                <a:latin typeface="UTM BryantLG" panose="02040603050506020204" pitchFamily="18" charset="0"/>
              </a:rPr>
              <a:t>số</a:t>
            </a:r>
            <a:r>
              <a:rPr lang="en-US" sz="2400" b="1">
                <a:latin typeface="UTM BryantLG" panose="02040603050506020204" pitchFamily="18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E08B9-A99F-2AE8-8DDE-E45F97DAD943}"/>
              </a:ext>
            </a:extLst>
          </p:cNvPr>
          <p:cNvSpPr txBox="1"/>
          <p:nvPr/>
        </p:nvSpPr>
        <p:spPr>
          <a:xfrm>
            <a:off x="1828800" y="2208007"/>
            <a:ext cx="97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Tuy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nhiên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không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thể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có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được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toàn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bộ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dữ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liệu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đầu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UTM BryantLG" panose="02040603050506020204" pitchFamily="18" charset="0"/>
              </a:rPr>
              <a:t>vào</a:t>
            </a:r>
            <a:r>
              <a:rPr lang="en-US" sz="2400" dirty="0">
                <a:solidFill>
                  <a:srgbClr val="C00000"/>
                </a:solidFill>
                <a:latin typeface="UTM BryantLG" panose="020406030505060202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DB6B4-B511-04E4-517E-F1D46124F13A}"/>
              </a:ext>
            </a:extLst>
          </p:cNvPr>
          <p:cNvSpPr txBox="1"/>
          <p:nvPr/>
        </p:nvSpPr>
        <p:spPr>
          <a:xfrm>
            <a:off x="1981200" y="4732329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00B050"/>
                </a:solidFill>
              </a:rPr>
              <a:t>TREAP</a:t>
            </a:r>
            <a:r>
              <a:rPr lang="en-US" sz="6600"/>
              <a:t> = </a:t>
            </a:r>
            <a:r>
              <a:rPr lang="en-US" sz="6600">
                <a:solidFill>
                  <a:srgbClr val="00B050"/>
                </a:solidFill>
              </a:rPr>
              <a:t>TRE</a:t>
            </a:r>
            <a:r>
              <a:rPr lang="en-US" sz="6600"/>
              <a:t>E + HE</a:t>
            </a:r>
            <a:r>
              <a:rPr lang="en-US" sz="6600">
                <a:solidFill>
                  <a:srgbClr val="00B050"/>
                </a:solidFill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27791246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955734" y="1289466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TREAP LÀ GÌ?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858B9-B926-F5AF-A121-2E81CA13A022}"/>
              </a:ext>
            </a:extLst>
          </p:cNvPr>
          <p:cNvSpPr txBox="1"/>
          <p:nvPr/>
        </p:nvSpPr>
        <p:spPr>
          <a:xfrm>
            <a:off x="512957" y="2058907"/>
            <a:ext cx="7107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UTM BryantLG" panose="02040603050506020204" pitchFamily="18" charset="0"/>
              </a:rPr>
              <a:t>Treap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là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cấu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trúc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dữ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liệu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kết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hợp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giữa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cây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nhị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phân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tìm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kiếm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và</a:t>
            </a:r>
            <a:r>
              <a:rPr lang="en-US" sz="2000" b="1" dirty="0">
                <a:latin typeface="UTM BryantLG" panose="02040603050506020204" pitchFamily="18" charset="0"/>
              </a:rPr>
              <a:t> Heap.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UTM BryantLG" panose="02040603050506020204" pitchFamily="18" charset="0"/>
              </a:rPr>
              <a:t>Mỗi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một</a:t>
            </a:r>
            <a:r>
              <a:rPr lang="en-US" sz="2000" b="1" dirty="0">
                <a:latin typeface="UTM BryantLG" panose="02040603050506020204" pitchFamily="18" charset="0"/>
              </a:rPr>
              <a:t> node </a:t>
            </a:r>
            <a:r>
              <a:rPr lang="en-US" sz="2000" b="1" dirty="0" err="1">
                <a:latin typeface="UTM BryantLG" panose="02040603050506020204" pitchFamily="18" charset="0"/>
              </a:rPr>
              <a:t>trong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Treap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gồm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khóa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và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độ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ưu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tiên</a:t>
            </a:r>
            <a:r>
              <a:rPr lang="en-US" sz="2000" b="1" dirty="0">
                <a:latin typeface="UTM BryantLG" panose="0204060305050602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>
              <a:latin typeface="UTM BryantLG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6E175-713F-4F3D-48FA-D6F3F46029BE}"/>
              </a:ext>
            </a:extLst>
          </p:cNvPr>
          <p:cNvSpPr txBox="1"/>
          <p:nvPr/>
        </p:nvSpPr>
        <p:spPr>
          <a:xfrm>
            <a:off x="512957" y="3531238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M Facebook K&amp;T" panose="02040603050506020204" pitchFamily="18" charset="0"/>
              </a:rPr>
              <a:t>CÁC TÍNH CHẤT CỦA TREAP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FA5D-CF69-EFED-0641-BD994BFFE2CF}"/>
              </a:ext>
            </a:extLst>
          </p:cNvPr>
          <p:cNvSpPr txBox="1"/>
          <p:nvPr/>
        </p:nvSpPr>
        <p:spPr>
          <a:xfrm>
            <a:off x="227823" y="4439836"/>
            <a:ext cx="7392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UTM BryantLG" panose="02040603050506020204" pitchFamily="18" charset="0"/>
              </a:rPr>
              <a:t>Node con </a:t>
            </a:r>
            <a:r>
              <a:rPr lang="en-US" sz="2000" b="1" dirty="0" err="1">
                <a:latin typeface="UTM BryantLG" panose="02040603050506020204" pitchFamily="18" charset="0"/>
              </a:rPr>
              <a:t>trái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có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khoá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nhỏ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hơn</a:t>
            </a:r>
            <a:r>
              <a:rPr lang="en-US" sz="2000" b="1" dirty="0">
                <a:latin typeface="UTM BryantLG" panose="02040603050506020204" pitchFamily="18" charset="0"/>
              </a:rPr>
              <a:t> node cha </a:t>
            </a:r>
            <a:r>
              <a:rPr lang="en-US" sz="2000" b="1" dirty="0" err="1">
                <a:latin typeface="UTM BryantLG" panose="02040603050506020204" pitchFamily="18" charset="0"/>
              </a:rPr>
              <a:t>và</a:t>
            </a:r>
            <a:r>
              <a:rPr lang="en-US" sz="2000" b="1" dirty="0">
                <a:latin typeface="UTM BryantLG" panose="02040603050506020204" pitchFamily="18" charset="0"/>
              </a:rPr>
              <a:t> node con </a:t>
            </a:r>
            <a:r>
              <a:rPr lang="en-US" sz="2000" b="1" dirty="0" err="1">
                <a:latin typeface="UTM BryantLG" panose="02040603050506020204" pitchFamily="18" charset="0"/>
              </a:rPr>
              <a:t>phải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có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khoá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lớn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hơn</a:t>
            </a:r>
            <a:r>
              <a:rPr lang="en-US" sz="2000" b="1" dirty="0">
                <a:latin typeface="UTM BryantLG" panose="02040603050506020204" pitchFamily="18" charset="0"/>
              </a:rPr>
              <a:t> node cha (</a:t>
            </a:r>
            <a:r>
              <a:rPr lang="en-US" sz="2000" b="1" dirty="0" err="1">
                <a:latin typeface="UTM BryantLG" panose="02040603050506020204" pitchFamily="18" charset="0"/>
              </a:rPr>
              <a:t>tính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chất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của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cây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nhị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phân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tìm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kiếm</a:t>
            </a:r>
            <a:r>
              <a:rPr lang="en-US" sz="2000" b="1" dirty="0">
                <a:latin typeface="UTM BryantLG" panose="020406030505060202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UTM BryantLG" panose="02040603050506020204" pitchFamily="18" charset="0"/>
              </a:rPr>
              <a:t>Độ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ưu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tiên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của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từng</a:t>
            </a:r>
            <a:r>
              <a:rPr lang="en-US" sz="2000" b="1" dirty="0">
                <a:latin typeface="UTM BryantLG" panose="02040603050506020204" pitchFamily="18" charset="0"/>
              </a:rPr>
              <a:t> node </a:t>
            </a:r>
            <a:r>
              <a:rPr lang="en-US" sz="2000" b="1" dirty="0" err="1">
                <a:latin typeface="UTM BryantLG" panose="02040603050506020204" pitchFamily="18" charset="0"/>
              </a:rPr>
              <a:t>nhỏ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hơn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độ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ưu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tiên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của</a:t>
            </a:r>
            <a:r>
              <a:rPr lang="en-US" sz="2000" b="1" dirty="0">
                <a:latin typeface="UTM BryantLG" panose="02040603050506020204" pitchFamily="18" charset="0"/>
              </a:rPr>
              <a:t> node cha </a:t>
            </a:r>
            <a:r>
              <a:rPr lang="en-US" sz="2000" b="1" dirty="0" err="1">
                <a:latin typeface="UTM BryantLG" panose="02040603050506020204" pitchFamily="18" charset="0"/>
              </a:rPr>
              <a:t>của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nó</a:t>
            </a:r>
            <a:r>
              <a:rPr lang="en-US" sz="2000" b="1" dirty="0">
                <a:latin typeface="UTM BryantLG" panose="02040603050506020204" pitchFamily="18" charset="0"/>
              </a:rPr>
              <a:t> (</a:t>
            </a:r>
            <a:r>
              <a:rPr lang="en-US" sz="2000" b="1" dirty="0" err="1">
                <a:latin typeface="UTM BryantLG" panose="02040603050506020204" pitchFamily="18" charset="0"/>
              </a:rPr>
              <a:t>tính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chất</a:t>
            </a:r>
            <a:r>
              <a:rPr lang="en-US" sz="2000" b="1" dirty="0">
                <a:latin typeface="UTM BryantLG" panose="02040603050506020204" pitchFamily="18" charset="0"/>
              </a:rPr>
              <a:t> </a:t>
            </a:r>
            <a:r>
              <a:rPr lang="en-US" sz="2000" b="1" dirty="0" err="1">
                <a:latin typeface="UTM BryantLG" panose="02040603050506020204" pitchFamily="18" charset="0"/>
              </a:rPr>
              <a:t>của</a:t>
            </a:r>
            <a:r>
              <a:rPr lang="en-US" sz="2000" b="1" dirty="0">
                <a:latin typeface="UTM BryantLG" panose="02040603050506020204" pitchFamily="18" charset="0"/>
              </a:rPr>
              <a:t> Max – Heap).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E5FAB8-F2FC-0FE7-145D-CD5852DCC1EA}"/>
              </a:ext>
            </a:extLst>
          </p:cNvPr>
          <p:cNvSpPr/>
          <p:nvPr/>
        </p:nvSpPr>
        <p:spPr>
          <a:xfrm>
            <a:off x="9260154" y="3564745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53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155B4-33E8-C63A-DDB5-C876F7F1B96B}"/>
              </a:ext>
            </a:extLst>
          </p:cNvPr>
          <p:cNvSpPr/>
          <p:nvPr/>
        </p:nvSpPr>
        <p:spPr>
          <a:xfrm>
            <a:off x="9098335" y="1848998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87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55FB0E-18E6-5E05-B24D-E98420D2342C}"/>
              </a:ext>
            </a:extLst>
          </p:cNvPr>
          <p:cNvCxnSpPr>
            <a:cxnSpLocks/>
            <a:stCxn id="2" idx="7"/>
            <a:endCxn id="11" idx="3"/>
          </p:cNvCxnSpPr>
          <p:nvPr/>
        </p:nvCxnSpPr>
        <p:spPr>
          <a:xfrm flipV="1">
            <a:off x="9745968" y="3208078"/>
            <a:ext cx="388570" cy="440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9A3D15-4D10-CFB5-D14C-708243F3D243}"/>
              </a:ext>
            </a:extLst>
          </p:cNvPr>
          <p:cNvSpPr/>
          <p:nvPr/>
        </p:nvSpPr>
        <p:spPr>
          <a:xfrm>
            <a:off x="7620000" y="3310046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80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2FEEF-6429-8795-2B02-408D76F9CFF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8784331" y="2344199"/>
            <a:ext cx="390526" cy="378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164750-47C1-4F9B-48E5-0707C13A259D}"/>
              </a:ext>
            </a:extLst>
          </p:cNvPr>
          <p:cNvSpPr/>
          <p:nvPr/>
        </p:nvSpPr>
        <p:spPr>
          <a:xfrm>
            <a:off x="8298517" y="2638912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85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389F5F-00C2-DBB6-48F7-1007DBBEB9FF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8105814" y="3124726"/>
            <a:ext cx="276055" cy="26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8DC4DCE-2C88-74CE-60FE-F9497E9C382F}"/>
              </a:ext>
            </a:extLst>
          </p:cNvPr>
          <p:cNvSpPr/>
          <p:nvPr/>
        </p:nvSpPr>
        <p:spPr>
          <a:xfrm>
            <a:off x="10051186" y="2722264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76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FA57D-B0FD-4D80-FFAA-8A5EA761BD2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9584149" y="2334812"/>
            <a:ext cx="550389" cy="4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1A78013-A0C9-E176-5F9C-846E3BDDFD21}"/>
              </a:ext>
            </a:extLst>
          </p:cNvPr>
          <p:cNvSpPr/>
          <p:nvPr/>
        </p:nvSpPr>
        <p:spPr>
          <a:xfrm>
            <a:off x="10127052" y="4343545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586A2E-44B6-EE0B-32E3-D729E11A18E5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10612866" y="3967207"/>
            <a:ext cx="312662" cy="45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6E528EF-5BBF-AB17-F1E4-784D70678DF3}"/>
              </a:ext>
            </a:extLst>
          </p:cNvPr>
          <p:cNvSpPr/>
          <p:nvPr/>
        </p:nvSpPr>
        <p:spPr>
          <a:xfrm>
            <a:off x="10842176" y="348139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65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A1182F-0E7C-DCB3-B7E9-A97EDB3DCDCC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10537000" y="3208078"/>
            <a:ext cx="388528" cy="356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A915EC-06AE-3D59-C687-5CDD194060CD}"/>
              </a:ext>
            </a:extLst>
          </p:cNvPr>
          <p:cNvSpPr/>
          <p:nvPr/>
        </p:nvSpPr>
        <p:spPr>
          <a:xfrm>
            <a:off x="10127052" y="4330483"/>
            <a:ext cx="569166" cy="5691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C00000"/>
                </a:solidFill>
              </a:rPr>
              <a:t>23</a:t>
            </a:r>
          </a:p>
          <a:p>
            <a:pPr algn="ctr"/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338395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CẤU TRÚC 1 NODE TRONG TREAP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1939-211A-D25B-DF75-549E2F39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" y="2381600"/>
            <a:ext cx="4726920" cy="2263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E1018-F370-6558-990F-540AB5A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02" y="2168656"/>
            <a:ext cx="4990932" cy="31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7226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CÁC THAO TÁC TRÊN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73C99-D3FB-8D8E-FA80-A83784E4E13B}"/>
              </a:ext>
            </a:extLst>
          </p:cNvPr>
          <p:cNvSpPr txBox="1"/>
          <p:nvPr/>
        </p:nvSpPr>
        <p:spPr>
          <a:xfrm>
            <a:off x="1304731" y="2532927"/>
            <a:ext cx="9582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Thêm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vào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Tìm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kiếm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giá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trị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trên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 b="1">
              <a:latin typeface="UTM BryantLG" panose="0204060305050602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err="1">
                <a:latin typeface="UTM BryantLG" panose="02040603050506020204" pitchFamily="18" charset="0"/>
              </a:rPr>
              <a:t>Xóa</a:t>
            </a:r>
            <a:r>
              <a:rPr lang="en-US" sz="2800" b="1">
                <a:latin typeface="UTM BryantLG" panose="02040603050506020204" pitchFamily="18" charset="0"/>
              </a:rPr>
              <a:t> node </a:t>
            </a:r>
            <a:r>
              <a:rPr lang="en-US" sz="2800" b="1" err="1">
                <a:latin typeface="UTM BryantLG" panose="02040603050506020204" pitchFamily="18" charset="0"/>
              </a:rPr>
              <a:t>khỏi</a:t>
            </a:r>
            <a:r>
              <a:rPr lang="en-US" sz="2800" b="1">
                <a:latin typeface="UTM BryantLG" panose="02040603050506020204" pitchFamily="18" charset="0"/>
              </a:rPr>
              <a:t> </a:t>
            </a:r>
            <a:r>
              <a:rPr lang="en-US" sz="2800" b="1" err="1">
                <a:latin typeface="UTM BryantLG" panose="02040603050506020204" pitchFamily="18" charset="0"/>
              </a:rPr>
              <a:t>Treap</a:t>
            </a:r>
            <a:endParaRPr lang="en-US" sz="2800">
              <a:latin typeface="UTM BryantLG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52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DB4EAA-B881-0BA8-6F45-1BA16BB4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1083"/>
            <a:ext cx="5618584" cy="516745"/>
          </a:xfrm>
        </p:spPr>
        <p:txBody>
          <a:bodyPr>
            <a:normAutofit/>
          </a:bodyPr>
          <a:lstStyle/>
          <a:p>
            <a:r>
              <a:rPr lang="en-US" sz="1500" err="1">
                <a:latin typeface="UTM BryantLG" panose="02040603050506020204" pitchFamily="18" charset="0"/>
              </a:rPr>
              <a:t>Cấu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trúc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dữ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liệu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và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giải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thuật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nâng</a:t>
            </a:r>
            <a:r>
              <a:rPr lang="en-US" sz="1500">
                <a:latin typeface="UTM BryantLG" panose="02040603050506020204" pitchFamily="18" charset="0"/>
              </a:rPr>
              <a:t> </a:t>
            </a:r>
            <a:r>
              <a:rPr lang="en-US" sz="1500" err="1">
                <a:latin typeface="UTM BryantLG" panose="02040603050506020204" pitchFamily="18" charset="0"/>
              </a:rPr>
              <a:t>cao</a:t>
            </a:r>
            <a:endParaRPr lang="en-US" sz="1500">
              <a:latin typeface="UTM BryantLG" panose="0204060305050602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3B7ED2-6C8B-4945-0AFE-0F3E26CF6337}"/>
              </a:ext>
            </a:extLst>
          </p:cNvPr>
          <p:cNvSpPr txBox="1"/>
          <p:nvPr/>
        </p:nvSpPr>
        <p:spPr>
          <a:xfrm>
            <a:off x="1791476" y="765110"/>
            <a:ext cx="9787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UTM Facebook K&amp;T" panose="02040603050506020204" pitchFamily="18" charset="0"/>
              </a:rPr>
              <a:t>NHẮC LẠI THAO TÁC XOAY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2112E-1135-200A-3E73-95430CCB336D}"/>
              </a:ext>
            </a:extLst>
          </p:cNvPr>
          <p:cNvSpPr/>
          <p:nvPr/>
        </p:nvSpPr>
        <p:spPr>
          <a:xfrm>
            <a:off x="3349066" y="2223793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CE02CF-99F2-189B-F442-DD9B63C1029E}"/>
              </a:ext>
            </a:extLst>
          </p:cNvPr>
          <p:cNvSpPr/>
          <p:nvPr/>
        </p:nvSpPr>
        <p:spPr>
          <a:xfrm>
            <a:off x="2779900" y="279295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74AC51-1AB3-9EDD-50C4-3466E67F0924}"/>
              </a:ext>
            </a:extLst>
          </p:cNvPr>
          <p:cNvSpPr/>
          <p:nvPr/>
        </p:nvSpPr>
        <p:spPr>
          <a:xfrm>
            <a:off x="2209800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1A8432-682D-EA41-19F7-C6B429FC2102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3265714" y="2709607"/>
            <a:ext cx="166704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E123-AFE4-8D4C-8586-A697C6CC435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95614" y="3278773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5FF0DA1-C96C-BD45-8740-E07B9089D85C}"/>
              </a:ext>
            </a:extLst>
          </p:cNvPr>
          <p:cNvSpPr/>
          <p:nvPr/>
        </p:nvSpPr>
        <p:spPr>
          <a:xfrm>
            <a:off x="3349066" y="335655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41BD-3A93-E4E8-8A30-5825DCB30DF2}"/>
              </a:ext>
            </a:extLst>
          </p:cNvPr>
          <p:cNvCxnSpPr>
            <a:cxnSpLocks/>
            <a:stCxn id="24" idx="1"/>
            <a:endCxn id="5" idx="5"/>
          </p:cNvCxnSpPr>
          <p:nvPr/>
        </p:nvCxnSpPr>
        <p:spPr>
          <a:xfrm flipH="1" flipV="1">
            <a:off x="3265714" y="3278773"/>
            <a:ext cx="166704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2517D91-745F-EDF0-AD50-A20F14D750C4}"/>
              </a:ext>
            </a:extLst>
          </p:cNvPr>
          <p:cNvSpPr/>
          <p:nvPr/>
        </p:nvSpPr>
        <p:spPr>
          <a:xfrm>
            <a:off x="3919166" y="278738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59A42-D63C-B8AC-D532-5F26422D9D98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834880" y="2709607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F12B1D-7280-10D5-47FB-F985DB0C1CAB}"/>
              </a:ext>
            </a:extLst>
          </p:cNvPr>
          <p:cNvSpPr/>
          <p:nvPr/>
        </p:nvSpPr>
        <p:spPr>
          <a:xfrm>
            <a:off x="8359605" y="2218219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7C5379-39C9-986F-1889-E0C3E16FEA8D}"/>
              </a:ext>
            </a:extLst>
          </p:cNvPr>
          <p:cNvSpPr/>
          <p:nvPr/>
        </p:nvSpPr>
        <p:spPr>
          <a:xfrm>
            <a:off x="8379195" y="3362125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3180ED-C0CC-0D44-4A0E-A822BA4357ED}"/>
              </a:ext>
            </a:extLst>
          </p:cNvPr>
          <p:cNvSpPr/>
          <p:nvPr/>
        </p:nvSpPr>
        <p:spPr>
          <a:xfrm>
            <a:off x="7775508" y="2781811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8E5412-466B-FF17-85AD-08CCED114F57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8865009" y="3267625"/>
            <a:ext cx="148048" cy="177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A0C548-9CB8-A5D7-3C57-A84F64C7CB3C}"/>
              </a:ext>
            </a:extLst>
          </p:cNvPr>
          <p:cNvCxnSpPr>
            <a:cxnSpLocks/>
            <a:stCxn id="36" idx="3"/>
            <a:endCxn id="38" idx="7"/>
          </p:cNvCxnSpPr>
          <p:nvPr/>
        </p:nvCxnSpPr>
        <p:spPr>
          <a:xfrm flipH="1">
            <a:off x="8261322" y="2704033"/>
            <a:ext cx="181635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018F812-15E1-B960-AD71-F4096458ADCF}"/>
              </a:ext>
            </a:extLst>
          </p:cNvPr>
          <p:cNvSpPr/>
          <p:nvPr/>
        </p:nvSpPr>
        <p:spPr>
          <a:xfrm>
            <a:off x="9499805" y="3350977"/>
            <a:ext cx="569166" cy="5691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05C21-9113-65EA-A300-E45366406C65}"/>
              </a:ext>
            </a:extLst>
          </p:cNvPr>
          <p:cNvCxnSpPr>
            <a:cxnSpLocks/>
            <a:stCxn id="41" idx="1"/>
            <a:endCxn id="43" idx="5"/>
          </p:cNvCxnSpPr>
          <p:nvPr/>
        </p:nvCxnSpPr>
        <p:spPr>
          <a:xfrm flipH="1" flipV="1">
            <a:off x="9415519" y="3267625"/>
            <a:ext cx="167638" cy="166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0E43C94-806F-4A25-2ED8-EDBFC2C011B0}"/>
              </a:ext>
            </a:extLst>
          </p:cNvPr>
          <p:cNvSpPr/>
          <p:nvPr/>
        </p:nvSpPr>
        <p:spPr>
          <a:xfrm>
            <a:off x="8929705" y="2781811"/>
            <a:ext cx="569166" cy="5691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5F0BF-81DB-CD71-AD1B-C391131BAEA3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8845419" y="2704033"/>
            <a:ext cx="167638" cy="16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7610D9E-4AFB-1C9A-2BC3-26DB6E5F9944}"/>
              </a:ext>
            </a:extLst>
          </p:cNvPr>
          <p:cNvSpPr/>
          <p:nvPr/>
        </p:nvSpPr>
        <p:spPr>
          <a:xfrm>
            <a:off x="4488332" y="2103740"/>
            <a:ext cx="3021257" cy="60029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(x, y)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805C76ED-D587-C060-69FD-8B3B8C99997F}"/>
              </a:ext>
            </a:extLst>
          </p:cNvPr>
          <p:cNvSpPr/>
          <p:nvPr/>
        </p:nvSpPr>
        <p:spPr>
          <a:xfrm>
            <a:off x="4488332" y="3267625"/>
            <a:ext cx="2976150" cy="569166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trái</a:t>
            </a:r>
            <a:r>
              <a:rPr lang="en-US"/>
              <a:t>(x, y)</a:t>
            </a:r>
          </a:p>
        </p:txBody>
      </p:sp>
      <p:sp>
        <p:nvSpPr>
          <p:cNvPr id="56" name="Title 12">
            <a:extLst>
              <a:ext uri="{FF2B5EF4-FFF2-40B4-BE49-F238E27FC236}">
                <a16:creationId xmlns:a16="http://schemas.microsoft.com/office/drawing/2014/main" id="{ACB07FF6-CA4B-373D-084F-9D74DF0D6D90}"/>
              </a:ext>
            </a:extLst>
          </p:cNvPr>
          <p:cNvSpPr txBox="1">
            <a:spLocks/>
          </p:cNvSpPr>
          <p:nvPr/>
        </p:nvSpPr>
        <p:spPr>
          <a:xfrm>
            <a:off x="2076059" y="4783286"/>
            <a:ext cx="5618584" cy="516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latin typeface="UTM God's Word" panose="0204060305050602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627773-8C20-3E62-0367-5A7F3C4231DC}"/>
              </a:ext>
            </a:extLst>
          </p:cNvPr>
          <p:cNvSpPr txBox="1"/>
          <p:nvPr/>
        </p:nvSpPr>
        <p:spPr>
          <a:xfrm>
            <a:off x="1667201" y="5180174"/>
            <a:ext cx="885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chất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cây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nhị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phân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tìm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kiếm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vẫn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được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bảo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UTM BryantLG" panose="02040603050506020204" pitchFamily="18" charset="0"/>
                <a:cs typeface="Arial" panose="020B0604020202020204" pitchFamily="34" charset="0"/>
              </a:rPr>
              <a:t>toàn</a:t>
            </a:r>
            <a:r>
              <a:rPr lang="en-US" sz="2800" b="1" dirty="0">
                <a:latin typeface="UTM BryantLG" panose="020406030505060202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UTM BryantLG" panose="02040603050506020204" pitchFamily="18" charset="0"/>
                <a:cs typeface="Arial" panose="020B0604020202020204" pitchFamily="34" charset="0"/>
              </a:rPr>
              <a:t>key(c1) &lt; key(x) &lt; key(c2) &lt; key (y) &lt; key(c3)</a:t>
            </a: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5874FBEE-2C34-A384-37DE-537BC7D0B742}"/>
              </a:ext>
            </a:extLst>
          </p:cNvPr>
          <p:cNvSpPr/>
          <p:nvPr/>
        </p:nvSpPr>
        <p:spPr>
          <a:xfrm rot="19263755">
            <a:off x="2207005" y="1945297"/>
            <a:ext cx="1477535" cy="622076"/>
          </a:xfrm>
          <a:prstGeom prst="curvedDownArrow">
            <a:avLst>
              <a:gd name="adj1" fmla="val 25000"/>
              <a:gd name="adj2" fmla="val 50000"/>
              <a:gd name="adj3" fmla="val 21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urved Up 59">
            <a:extLst>
              <a:ext uri="{FF2B5EF4-FFF2-40B4-BE49-F238E27FC236}">
                <a16:creationId xmlns:a16="http://schemas.microsoft.com/office/drawing/2014/main" id="{9CFEF1FB-BF4C-7C00-D714-B5ACB5B1B5C8}"/>
              </a:ext>
            </a:extLst>
          </p:cNvPr>
          <p:cNvSpPr/>
          <p:nvPr/>
        </p:nvSpPr>
        <p:spPr>
          <a:xfrm rot="13104227">
            <a:off x="8609640" y="2014493"/>
            <a:ext cx="1447506" cy="5421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150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5115</Words>
  <Application>Microsoft Office PowerPoint</Application>
  <PresentationFormat>Widescreen</PresentationFormat>
  <Paragraphs>638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Tenorite</vt:lpstr>
      <vt:lpstr>UTM Banque</vt:lpstr>
      <vt:lpstr>UTM BryantLG</vt:lpstr>
      <vt:lpstr>UTM Facebook K&amp;T</vt:lpstr>
      <vt:lpstr>UTM God's Word</vt:lpstr>
      <vt:lpstr>Monoline</vt:lpstr>
      <vt:lpstr>TREAP</vt:lpstr>
      <vt:lpstr>Nội dung chính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Cấu trúc dữ liệu và giải thuật nâng cao</vt:lpstr>
      <vt:lpstr>THANK YOU for listening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Lâm Minh Tuấn</dc:creator>
  <cp:lastModifiedBy>Lâm Minh Tuấn</cp:lastModifiedBy>
  <cp:revision>1</cp:revision>
  <dcterms:created xsi:type="dcterms:W3CDTF">2022-10-30T14:26:59Z</dcterms:created>
  <dcterms:modified xsi:type="dcterms:W3CDTF">2022-12-02T03:55:14Z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