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7"/>
  </p:notesMasterIdLst>
  <p:handoutMasterIdLst>
    <p:handoutMasterId r:id="rId68"/>
  </p:handoutMasterIdLst>
  <p:sldIdLst>
    <p:sldId id="256" r:id="rId5"/>
    <p:sldId id="278" r:id="rId6"/>
    <p:sldId id="266" r:id="rId7"/>
    <p:sldId id="294" r:id="rId8"/>
    <p:sldId id="295" r:id="rId9"/>
    <p:sldId id="296" r:id="rId10"/>
    <p:sldId id="340" r:id="rId11"/>
    <p:sldId id="344" r:id="rId12"/>
    <p:sldId id="298" r:id="rId13"/>
    <p:sldId id="341" r:id="rId14"/>
    <p:sldId id="297" r:id="rId15"/>
    <p:sldId id="345" r:id="rId16"/>
    <p:sldId id="299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46" r:id="rId32"/>
    <p:sldId id="320" r:id="rId33"/>
    <p:sldId id="322" r:id="rId34"/>
    <p:sldId id="347" r:id="rId35"/>
    <p:sldId id="323" r:id="rId36"/>
    <p:sldId id="324" r:id="rId37"/>
    <p:sldId id="338" r:id="rId38"/>
    <p:sldId id="325" r:id="rId39"/>
    <p:sldId id="326" r:id="rId40"/>
    <p:sldId id="328" r:id="rId41"/>
    <p:sldId id="351" r:id="rId42"/>
    <p:sldId id="352" r:id="rId43"/>
    <p:sldId id="353" r:id="rId44"/>
    <p:sldId id="354" r:id="rId45"/>
    <p:sldId id="356" r:id="rId46"/>
    <p:sldId id="357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70" r:id="rId55"/>
    <p:sldId id="371" r:id="rId56"/>
    <p:sldId id="372" r:id="rId57"/>
    <p:sldId id="373" r:id="rId58"/>
    <p:sldId id="329" r:id="rId59"/>
    <p:sldId id="336" r:id="rId60"/>
    <p:sldId id="349" r:id="rId61"/>
    <p:sldId id="350" r:id="rId62"/>
    <p:sldId id="337" r:id="rId63"/>
    <p:sldId id="339" r:id="rId64"/>
    <p:sldId id="348" r:id="rId65"/>
    <p:sldId id="2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72507-BF9F-4D37-B979-99DBA0C26932}" v="17123" dt="2022-12-23T05:37:1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2941" autoAdjust="0"/>
  </p:normalViewPr>
  <p:slideViewPr>
    <p:cSldViewPr snapToGrid="0">
      <p:cViewPr varScale="1">
        <p:scale>
          <a:sx n="76" d="100"/>
          <a:sy n="76" d="100"/>
        </p:scale>
        <p:origin x="926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3:58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1,'4717'4716,"-4698"-4696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17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5144,'3469'-5143,"-3583"5312,105-155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1614 1,'-1600'2371,"1587"-2351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4490 2,'-4452'6599,"4416"-6546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12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0,'7871'7601,"-7856"-7587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20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4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7616,'6606'-7600,"-6593"7585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5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customXml" Target="../ink/ink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LnqDEvb3E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eap-a-randomized-binary-search-tree/" TargetMode="External"/><Relationship Id="rId7" Type="http://schemas.openxmlformats.org/officeDocument/2006/relationships/hyperlink" Target="https://www.youtube.com/watch?v=uwWOUAdOTig" TargetMode="External"/><Relationship Id="rId2" Type="http://schemas.openxmlformats.org/officeDocument/2006/relationships/hyperlink" Target="https://vi.wikipedia.org/wiki/Trea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esearchgate.net/publication/258650448_Using_Treaps_for_Optimization_of_Graph_Storage" TargetMode="External"/><Relationship Id="rId5" Type="http://schemas.openxmlformats.org/officeDocument/2006/relationships/hyperlink" Target="https://cseweb.ucsd.edu/~kube/cls/100/Lectures/lec8.treap/lec8.pdf" TargetMode="External"/><Relationship Id="rId4" Type="http://schemas.openxmlformats.org/officeDocument/2006/relationships/hyperlink" Target="https://www.geeksforgeeks.org/implementation-of-search-insert-and-delete-in-trea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697" y="2372775"/>
            <a:ext cx="4941771" cy="1122202"/>
          </a:xfrm>
        </p:spPr>
        <p:txBody>
          <a:bodyPr/>
          <a:lstStyle/>
          <a:p>
            <a:r>
              <a:rPr lang="en-US" sz="6600"/>
              <a:t>TREAP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935" y="3842065"/>
            <a:ext cx="4941770" cy="1989567"/>
          </a:xfrm>
        </p:spPr>
        <p:txBody>
          <a:bodyPr/>
          <a:lstStyle/>
          <a:p>
            <a:r>
              <a:rPr lang="en-US" b="1" err="1">
                <a:latin typeface="UTM Banque" panose="02040603050506020204" pitchFamily="18" charset="0"/>
              </a:rPr>
              <a:t>Giảng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hướng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dẫn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 err="1">
                <a:latin typeface="UTM Banque" panose="02040603050506020204" pitchFamily="18" charset="0"/>
              </a:rPr>
              <a:t>ThS</a:t>
            </a:r>
            <a:r>
              <a:rPr lang="en-US">
                <a:latin typeface="UTM Banque" panose="02040603050506020204" pitchFamily="18" charset="0"/>
              </a:rPr>
              <a:t>. </a:t>
            </a:r>
            <a:r>
              <a:rPr lang="en-US" err="1">
                <a:latin typeface="UTM Banque" panose="02040603050506020204" pitchFamily="18" charset="0"/>
              </a:rPr>
              <a:t>Nguyễn</a:t>
            </a:r>
            <a:r>
              <a:rPr lang="en-US">
                <a:latin typeface="UTM Banque" panose="02040603050506020204" pitchFamily="18" charset="0"/>
              </a:rPr>
              <a:t> Thanh </a:t>
            </a:r>
            <a:r>
              <a:rPr lang="en-US" err="1">
                <a:latin typeface="UTM Banque" panose="02040603050506020204" pitchFamily="18" charset="0"/>
              </a:rPr>
              <a:t>Sơn</a:t>
            </a:r>
            <a:endParaRPr lang="en-US">
              <a:latin typeface="UTM Banque" panose="02040603050506020204" pitchFamily="18" charset="0"/>
            </a:endParaRPr>
          </a:p>
          <a:p>
            <a:r>
              <a:rPr lang="en-US" b="1" err="1">
                <a:latin typeface="UTM Banque" panose="02040603050506020204" pitchFamily="18" charset="0"/>
              </a:rPr>
              <a:t>Thành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thực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hiện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>
                <a:latin typeface="UTM Banque" panose="02040603050506020204" pitchFamily="18" charset="0"/>
              </a:rPr>
              <a:t>Lâm Minh Tuấn – 20520843</a:t>
            </a:r>
          </a:p>
          <a:p>
            <a:r>
              <a:rPr lang="en-US" err="1">
                <a:latin typeface="UTM Banque" panose="02040603050506020204" pitchFamily="18" charset="0"/>
              </a:rPr>
              <a:t>Đậu</a:t>
            </a:r>
            <a:r>
              <a:rPr lang="en-US">
                <a:latin typeface="UTM Banque" panose="02040603050506020204" pitchFamily="18" charset="0"/>
              </a:rPr>
              <a:t> </a:t>
            </a:r>
            <a:r>
              <a:rPr lang="en-US" err="1">
                <a:latin typeface="UTM Banque" panose="02040603050506020204" pitchFamily="18" charset="0"/>
              </a:rPr>
              <a:t>Văn</a:t>
            </a:r>
            <a:r>
              <a:rPr lang="en-US">
                <a:latin typeface="UTM Banque" panose="02040603050506020204" pitchFamily="18" charset="0"/>
              </a:rPr>
              <a:t> Nam - 20521626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73F-EA40-2FDA-0B4D-DB6CD9C3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2446028"/>
            <a:ext cx="5433146" cy="2452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11DEC-1192-0E0C-8C19-AC4EC58B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7" y="2500030"/>
            <a:ext cx="5814918" cy="23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1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660848" y="1711833"/>
            <a:ext cx="9582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như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kiếm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dựa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theo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khoá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để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toàn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đảm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FE1D2-9572-79A9-43A9-99F218A9A9BA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</p:spTree>
    <p:extLst>
      <p:ext uri="{BB962C8B-B14F-4D97-AF65-F5344CB8AC3E}">
        <p14:creationId xmlns:p14="http://schemas.microsoft.com/office/powerpoint/2010/main" val="3780548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80B3-839B-105C-CD30-E1EE7671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1" y="2235803"/>
            <a:ext cx="5246382" cy="342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55E49-B4C5-547A-C78B-9586D0C2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53" y="1871934"/>
            <a:ext cx="6037897" cy="4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60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50316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20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53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8B9C-97E5-42C6-90C4-8A810D0D552C}"/>
              </a:ext>
            </a:extLst>
          </p:cNvPr>
          <p:cNvSpPr txBox="1"/>
          <p:nvPr/>
        </p:nvSpPr>
        <p:spPr>
          <a:xfrm>
            <a:off x="1035697" y="2108718"/>
            <a:ext cx="1075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node. (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khởi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ngẫu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035697" y="3244334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5"/>
                </a:solidFill>
              </a:rPr>
              <a:t>20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53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701205" y="411519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6968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40268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85237" y="28123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073947" y="359614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559761" y="3298193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FD1D6-3049-412F-39F3-381DDDD0CD1B}"/>
              </a:ext>
            </a:extLst>
          </p:cNvPr>
          <p:cNvSpPr/>
          <p:nvPr/>
        </p:nvSpPr>
        <p:spPr>
          <a:xfrm>
            <a:off x="4436354" y="2744257"/>
            <a:ext cx="3041779" cy="19522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1685C653-9509-6E29-8F72-65B60954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143" y="492576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EA4AF5-3F7A-6B01-1007-5BF9BBA213F7}"/>
              </a:ext>
            </a:extLst>
          </p:cNvPr>
          <p:cNvSpPr txBox="1"/>
          <p:nvPr/>
        </p:nvSpPr>
        <p:spPr>
          <a:xfrm>
            <a:off x="4734935" y="492576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32674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162215" y="27987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50925" y="3582542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736739" y="3284586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17374-3424-A6B1-1B84-9F78262276C0}"/>
              </a:ext>
            </a:extLst>
          </p:cNvPr>
          <p:cNvSpPr txBox="1"/>
          <p:nvPr/>
        </p:nvSpPr>
        <p:spPr>
          <a:xfrm>
            <a:off x="4230154" y="4807817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91D09C-2713-118F-7334-4B21EF151ABA}"/>
              </a:ext>
            </a:extLst>
          </p:cNvPr>
          <p:cNvSpPr/>
          <p:nvPr/>
        </p:nvSpPr>
        <p:spPr>
          <a:xfrm rot="19263755">
            <a:off x="4785232" y="277231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550290" y="3867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01206" y="306014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87020" y="354595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6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5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80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911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1046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590426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965441" y="391171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451255" y="3590426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50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88257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6033487" y="25342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519301" y="3020100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518751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673325" y="3020100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895706" y="413200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673325" y="3827198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93E8-C16A-F655-F875-C9E88FA68FE0}"/>
              </a:ext>
            </a:extLst>
          </p:cNvPr>
          <p:cNvSpPr/>
          <p:nvPr/>
        </p:nvSpPr>
        <p:spPr>
          <a:xfrm>
            <a:off x="4599995" y="31734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A29F8CDA-1A8B-E96F-6F31-7E4E0B22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14" y="51695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376B6-7379-A329-500B-296D0DCD3949}"/>
              </a:ext>
            </a:extLst>
          </p:cNvPr>
          <p:cNvSpPr txBox="1"/>
          <p:nvPr/>
        </p:nvSpPr>
        <p:spPr>
          <a:xfrm>
            <a:off x="4665306" y="5169560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80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548413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49129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642212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28026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79623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282050" y="3345648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504431" y="445755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282050" y="4152746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E75329B-BB4D-BFA0-84EC-EF223C1CAC0E}"/>
              </a:ext>
            </a:extLst>
          </p:cNvPr>
          <p:cNvSpPr/>
          <p:nvPr/>
        </p:nvSpPr>
        <p:spPr>
          <a:xfrm rot="13638180">
            <a:off x="5353821" y="3766360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39DD-634D-F3E1-72ED-0474804E3A9F}"/>
              </a:ext>
            </a:extLst>
          </p:cNvPr>
          <p:cNvSpPr txBox="1"/>
          <p:nvPr/>
        </p:nvSpPr>
        <p:spPr>
          <a:xfrm>
            <a:off x="4147445" y="553204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3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8226"/>
            <a:ext cx="5431971" cy="846301"/>
          </a:xfrm>
        </p:spPr>
        <p:txBody>
          <a:bodyPr/>
          <a:lstStyle/>
          <a:p>
            <a:r>
              <a:rPr lang="en-ZA" b="1" err="1">
                <a:latin typeface="UTM BryantLG" panose="02040603050506020204" pitchFamily="18" charset="0"/>
              </a:rPr>
              <a:t>Nội</a:t>
            </a:r>
            <a:r>
              <a:rPr lang="en-ZA" b="1">
                <a:latin typeface="UTM BryantLG" panose="02040603050506020204" pitchFamily="18" charset="0"/>
              </a:rPr>
              <a:t> dung </a:t>
            </a:r>
            <a:r>
              <a:rPr lang="en-ZA" b="1" err="1">
                <a:latin typeface="UTM BryantLG" panose="02040603050506020204" pitchFamily="18" charset="0"/>
              </a:rPr>
              <a:t>chính</a:t>
            </a:r>
            <a:endParaRPr lang="en-ZA" b="1">
              <a:latin typeface="UTM BryantLG" panose="0204060305050602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485582"/>
            <a:ext cx="5433204" cy="3886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Nhắc lại các cấu trúc dữ liệu đã học có liên quan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Bài toán dẫn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Treap là gì? Các tính chất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Các thao tác trên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GIỚI THIỆU MỘT SỐ THAO TÁC truy vấn trên đoạn sử dụng 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PHÂN TÍCH HIỆU SUẤT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SO SÁNH TREAP VỚI CÂY AVL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noProof="1">
                <a:latin typeface="UTM BryantLG" panose="02040603050506020204" pitchFamily="18" charset="0"/>
              </a:rPr>
              <a:t>Ư</a:t>
            </a:r>
            <a:r>
              <a:rPr lang="en-ZA" noProof="1">
                <a:latin typeface="UTM BryantLG" panose="02040603050506020204" pitchFamily="18" charset="0"/>
              </a:rPr>
              <a:t>u nhược điểm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Ứng dụng thực tế và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333082" y="43208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818896" y="4135562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508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274987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425903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5911717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87979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111899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626085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365607" y="4135562"/>
            <a:ext cx="343830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048316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6760801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6EA1-85F5-FBE6-42E6-2C171BBD206A}"/>
              </a:ext>
            </a:extLst>
          </p:cNvPr>
          <p:cNvSpPr/>
          <p:nvPr/>
        </p:nvSpPr>
        <p:spPr>
          <a:xfrm>
            <a:off x="5918866" y="3517734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9E1FFFA4-E3C7-86BE-F16E-113EB830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925" y="54173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6551B-4621-1994-276A-B5185CEE9055}"/>
              </a:ext>
            </a:extLst>
          </p:cNvPr>
          <p:cNvSpPr txBox="1"/>
          <p:nvPr/>
        </p:nvSpPr>
        <p:spPr>
          <a:xfrm>
            <a:off x="5911717" y="541731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61766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15700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01514" y="4135562"/>
            <a:ext cx="393437" cy="43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433830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7146315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C31C2E6-7E70-95CC-848B-F20A66B12467}"/>
              </a:ext>
            </a:extLst>
          </p:cNvPr>
          <p:cNvSpPr/>
          <p:nvPr/>
        </p:nvSpPr>
        <p:spPr>
          <a:xfrm rot="13440632">
            <a:off x="7236722" y="3737606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A347E-5E61-7389-0D05-D8E351A4F270}"/>
              </a:ext>
            </a:extLst>
          </p:cNvPr>
          <p:cNvSpPr txBox="1"/>
          <p:nvPr/>
        </p:nvSpPr>
        <p:spPr>
          <a:xfrm>
            <a:off x="4215700" y="5253254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012648" y="47586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09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98462" y="4453809"/>
            <a:ext cx="349158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62534" y="463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58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88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48348" y="437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764268" y="396799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97231" y="3580543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86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60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23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31933" y="45797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30702" y="29519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17747" y="4311067"/>
            <a:ext cx="349158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152099" y="454970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16698" y="34471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930884" y="37419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637913" y="4227715"/>
            <a:ext cx="376323" cy="4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683553" y="38252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16516" y="34378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7456864" y="457973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169367" y="4311067"/>
            <a:ext cx="370849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46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EA87C-009E-E805-9D2F-69D0B7CCF30D}"/>
              </a:ext>
            </a:extLst>
          </p:cNvPr>
          <p:cNvSpPr/>
          <p:nvPr/>
        </p:nvSpPr>
        <p:spPr>
          <a:xfrm>
            <a:off x="6975297" y="40710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60926506-556E-D262-105B-615FD75B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379" y="586358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9F470-5263-3D54-56D9-6FAA5AEA600A}"/>
              </a:ext>
            </a:extLst>
          </p:cNvPr>
          <p:cNvSpPr txBox="1"/>
          <p:nvPr/>
        </p:nvSpPr>
        <p:spPr>
          <a:xfrm>
            <a:off x="6655171" y="5863587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23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65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688FC7-B2F6-E665-1B9A-4C96F03EFD9C}"/>
              </a:ext>
            </a:extLst>
          </p:cNvPr>
          <p:cNvSpPr/>
          <p:nvPr/>
        </p:nvSpPr>
        <p:spPr>
          <a:xfrm>
            <a:off x="5735995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9BDFE-1954-20B7-913C-5C4DD89FB86F}"/>
              </a:ext>
            </a:extLst>
          </p:cNvPr>
          <p:cNvSpPr/>
          <p:nvPr/>
        </p:nvSpPr>
        <p:spPr>
          <a:xfrm>
            <a:off x="5526834" y="26129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604E76-5B4B-3E40-E318-47B5E2ADE0E8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221809" y="397202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F047A7-141F-637D-A5D9-A23FA32B797A}"/>
              </a:ext>
            </a:extLst>
          </p:cNvPr>
          <p:cNvSpPr/>
          <p:nvPr/>
        </p:nvSpPr>
        <p:spPr>
          <a:xfrm>
            <a:off x="3977951" y="41573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FA33-3AA1-4875-84F6-E88FCA477561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5212830" y="310814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A4F149-319E-6D8B-18BD-5D4FF3A2D8D4}"/>
              </a:ext>
            </a:extLst>
          </p:cNvPr>
          <p:cNvSpPr/>
          <p:nvPr/>
        </p:nvSpPr>
        <p:spPr>
          <a:xfrm>
            <a:off x="4727016" y="340285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3B0381-6536-AF9B-2CE8-48196CDC9B00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V="1">
            <a:off x="4463765" y="388867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5A36C5B-1901-227B-9B11-FF0B17241D8F}"/>
              </a:ext>
            </a:extLst>
          </p:cNvPr>
          <p:cNvSpPr/>
          <p:nvPr/>
        </p:nvSpPr>
        <p:spPr>
          <a:xfrm>
            <a:off x="6479685" y="34862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5BBD92-CB67-1AF6-840A-C151898D1F92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6012648" y="309875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7DFA0A-C3A9-22DB-EBA6-83B459DCBB6C}"/>
              </a:ext>
            </a:extLst>
          </p:cNvPr>
          <p:cNvSpPr/>
          <p:nvPr/>
        </p:nvSpPr>
        <p:spPr>
          <a:xfrm>
            <a:off x="7230788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E0652B-6453-4D15-E9E6-82EA1AB96038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965499" y="397202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5F42F64-35D6-2C43-5246-1C4992220755}"/>
              </a:ext>
            </a:extLst>
          </p:cNvPr>
          <p:cNvSpPr/>
          <p:nvPr/>
        </p:nvSpPr>
        <p:spPr>
          <a:xfrm>
            <a:off x="7937496" y="487346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A69BE7-A460-7BE0-A6D5-7F3CF619CD2D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7716602" y="468962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89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613757F-7010-9BB1-E148-C47E62B5A91B}"/>
              </a:ext>
            </a:extLst>
          </p:cNvPr>
          <p:cNvSpPr/>
          <p:nvPr/>
        </p:nvSpPr>
        <p:spPr>
          <a:xfrm rot="13440632">
            <a:off x="7894786" y="438274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25711-5B36-3A23-D144-A3AE23B0FBA9}"/>
              </a:ext>
            </a:extLst>
          </p:cNvPr>
          <p:cNvSpPr txBox="1"/>
          <p:nvPr/>
        </p:nvSpPr>
        <p:spPr>
          <a:xfrm>
            <a:off x="4222944" y="572890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6A03E-D2A7-FFA3-4609-0F20ACDF5594}"/>
              </a:ext>
            </a:extLst>
          </p:cNvPr>
          <p:cNvSpPr/>
          <p:nvPr/>
        </p:nvSpPr>
        <p:spPr>
          <a:xfrm>
            <a:off x="5910367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CCF95-28D9-6337-A727-1FAE0B17002A}"/>
              </a:ext>
            </a:extLst>
          </p:cNvPr>
          <p:cNvSpPr/>
          <p:nvPr/>
        </p:nvSpPr>
        <p:spPr>
          <a:xfrm>
            <a:off x="5701206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21D84-353F-BD9B-56D1-75C767F1C6EA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6396181" y="421891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1A43DA-034F-29B1-A28A-D43A4BB01BA3}"/>
              </a:ext>
            </a:extLst>
          </p:cNvPr>
          <p:cNvSpPr/>
          <p:nvPr/>
        </p:nvSpPr>
        <p:spPr>
          <a:xfrm>
            <a:off x="415232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D0789A-568F-8A26-CE8E-34DDF08B4204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387202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D9B352-BF3A-8660-86DC-2E84FD3DB009}"/>
              </a:ext>
            </a:extLst>
          </p:cNvPr>
          <p:cNvSpPr/>
          <p:nvPr/>
        </p:nvSpPr>
        <p:spPr>
          <a:xfrm>
            <a:off x="4901388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CC99C-ACE0-C66E-8985-E88211CE10A1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4638137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90909-3839-30B5-5B64-2563A493B164}"/>
              </a:ext>
            </a:extLst>
          </p:cNvPr>
          <p:cNvSpPr/>
          <p:nvPr/>
        </p:nvSpPr>
        <p:spPr>
          <a:xfrm>
            <a:off x="6654057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FD2982-ADE0-F2D3-3A82-64B9DE370D26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6187020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204DC9-B7CF-D40F-600D-4AC8411029B4}"/>
              </a:ext>
            </a:extLst>
          </p:cNvPr>
          <p:cNvSpPr/>
          <p:nvPr/>
        </p:nvSpPr>
        <p:spPr>
          <a:xfrm>
            <a:off x="7405160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66E35-DEFA-A691-A4AE-E779722148A5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7139871" y="421891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401791-0647-C09F-03AE-1674C1CB60A4}"/>
              </a:ext>
            </a:extLst>
          </p:cNvPr>
          <p:cNvSpPr/>
          <p:nvPr/>
        </p:nvSpPr>
        <p:spPr>
          <a:xfrm>
            <a:off x="8111868" y="512035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AD3E-8EC6-ED9A-3B29-FD9553A970A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7890974" y="493651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837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23), (8, 85), (40, 76), (60, 23), (70, 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Hoàn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thành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922032" y="45214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730703" y="29323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407846" y="4291403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181820" y="44767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416699" y="342752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4930885" y="37222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667634" y="420805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683554" y="38055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216517" y="3418137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6807146" y="53640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7292960" y="5005271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499904" y="451945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169368" y="4291403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341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TÌM KIẾM GIÁ TRỊ TRÊN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FC62-44EE-2198-BB35-81B8AE0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8" y="2031240"/>
            <a:ext cx="10184434" cy="40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272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TÌM KIẾM TRÊN TREAP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3862004" y="1706555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Tìm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kiếm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giá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trị</a:t>
            </a:r>
            <a:r>
              <a:rPr lang="en-US" sz="3600">
                <a:latin typeface="UTM BryantLG" panose="02040603050506020204" pitchFamily="18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UTM BryantLG" panose="02040603050506020204" pitchFamily="18" charset="0"/>
              </a:rPr>
              <a:t>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381677" y="4330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19858" y="26150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867491" y="3974167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741523" y="407613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5854" y="31102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420040" y="34050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227337" y="3890815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172709" y="34883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705672" y="31009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6248575" y="5109634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6734389" y="4733296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5A9FA0-6963-5639-2DBD-15FA70F004A0}"/>
              </a:ext>
            </a:extLst>
          </p:cNvPr>
          <p:cNvSpPr/>
          <p:nvPr/>
        </p:nvSpPr>
        <p:spPr>
          <a:xfrm>
            <a:off x="6963699" y="42474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F48D4-0BDA-569A-0450-E31A36BB42A3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658523" y="3974167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E0644-29F7-2DBD-AC15-416540FC902C}"/>
              </a:ext>
            </a:extLst>
          </p:cNvPr>
          <p:cNvCxnSpPr/>
          <p:nvPr/>
        </p:nvCxnSpPr>
        <p:spPr>
          <a:xfrm>
            <a:off x="5910561" y="273124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3D03AA-719C-E753-550B-1C07E18E151E}"/>
              </a:ext>
            </a:extLst>
          </p:cNvPr>
          <p:cNvCxnSpPr/>
          <p:nvPr/>
        </p:nvCxnSpPr>
        <p:spPr>
          <a:xfrm>
            <a:off x="6897613" y="357259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92CD64-C683-AD3F-97BE-2D2FF35B2283}"/>
              </a:ext>
            </a:extLst>
          </p:cNvPr>
          <p:cNvCxnSpPr/>
          <p:nvPr/>
        </p:nvCxnSpPr>
        <p:spPr>
          <a:xfrm flipH="1">
            <a:off x="6516189" y="4519003"/>
            <a:ext cx="284583" cy="4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EDD74D-0C05-5710-1253-F944146B24FF}"/>
              </a:ext>
            </a:extLst>
          </p:cNvPr>
          <p:cNvSpPr/>
          <p:nvPr/>
        </p:nvSpPr>
        <p:spPr>
          <a:xfrm>
            <a:off x="6248575" y="5096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DC9C5-33A6-86F6-8903-E2433027437F}"/>
              </a:ext>
            </a:extLst>
          </p:cNvPr>
          <p:cNvSpPr txBox="1"/>
          <p:nvPr/>
        </p:nvSpPr>
        <p:spPr>
          <a:xfrm>
            <a:off x="4390538" y="5875372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thấy</a:t>
            </a:r>
            <a:r>
              <a:rPr lang="en-US" sz="2800">
                <a:latin typeface="UTM BryantLG" panose="02040603050506020204" pitchFamily="18" charset="0"/>
              </a:rPr>
              <a:t> node!</a:t>
            </a:r>
          </a:p>
        </p:txBody>
      </p:sp>
    </p:spTree>
    <p:extLst>
      <p:ext uri="{BB962C8B-B14F-4D97-AF65-F5344CB8AC3E}">
        <p14:creationId xmlns:p14="http://schemas.microsoft.com/office/powerpoint/2010/main" val="1829309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CÁC CẤU TRÚC DỮ LIỆU ĐÃ HỌC CÓ LIÊN QUAN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903446" y="2211660"/>
            <a:ext cx="710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(BST):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r>
              <a:rPr lang="en-US" sz="2800" b="1">
                <a:latin typeface="UTM BryantLG" panose="02040603050506020204" pitchFamily="18" charset="0"/>
              </a:rPr>
              <a:t>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(Max – Heap).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(Min – Heap).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808584" y="1655848"/>
            <a:ext cx="95825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Xoá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lá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xoá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khỏi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thế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gán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-∞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trường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hoặc</a:t>
            </a:r>
            <a:r>
              <a:rPr lang="en-US" sz="28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algn="just"/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</p:spTree>
    <p:extLst>
      <p:ext uri="{BB962C8B-B14F-4D97-AF65-F5344CB8AC3E}">
        <p14:creationId xmlns:p14="http://schemas.microsoft.com/office/powerpoint/2010/main" val="2094002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92DC5-BA3E-80B5-D462-F2362AC2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4" y="1761164"/>
            <a:ext cx="4831499" cy="416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3BAA-902E-A774-5EA2-C83C5058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8" y="1761164"/>
            <a:ext cx="4138019" cy="4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58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99904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37526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6367 -0.1178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3739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7848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143919"/>
            <a:ext cx="333987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329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28004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5747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406056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11986" y="365810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270653"/>
            <a:ext cx="525316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857787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3719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297800" y="4143919"/>
            <a:ext cx="438961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13894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405368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26582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6766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035763"/>
            <a:ext cx="367594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2210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17188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4665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95241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37058" y="3549949"/>
            <a:ext cx="627445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162497"/>
            <a:ext cx="558923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749631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26381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372616" y="4035763"/>
            <a:ext cx="364145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0307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4A06A6C-5693-9B71-809E-6A7CE7B1A6A8}"/>
              </a:ext>
            </a:extLst>
          </p:cNvPr>
          <p:cNvSpPr/>
          <p:nvPr/>
        </p:nvSpPr>
        <p:spPr>
          <a:xfrm rot="13212765">
            <a:off x="7392109" y="3478809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42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315162" y="50455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5535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5800976" y="4574396"/>
            <a:ext cx="338875" cy="55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097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04871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82924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45890" y="4088582"/>
            <a:ext cx="641607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370022" y="3039327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4" idx="5"/>
            <a:endCxn id="22" idx="1"/>
          </p:cNvCxnSpPr>
          <p:nvPr/>
        </p:nvCxnSpPr>
        <p:spPr>
          <a:xfrm>
            <a:off x="6593536" y="4574396"/>
            <a:ext cx="220930" cy="54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687498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593536" y="3829241"/>
            <a:ext cx="177314" cy="34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731114" y="50358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8CC712E-2B0A-77A5-8D2B-C7A8C8B6DCD4}"/>
              </a:ext>
            </a:extLst>
          </p:cNvPr>
          <p:cNvSpPr/>
          <p:nvPr/>
        </p:nvSpPr>
        <p:spPr>
          <a:xfrm rot="18765574">
            <a:off x="4830758" y="4174182"/>
            <a:ext cx="1477535" cy="418973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99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27788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860463" y="45676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268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1"/>
            <a:endCxn id="54" idx="5"/>
          </p:cNvCxnSpPr>
          <p:nvPr/>
        </p:nvCxnSpPr>
        <p:spPr>
          <a:xfrm flipH="1" flipV="1">
            <a:off x="6655788" y="4332330"/>
            <a:ext cx="288027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38133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764131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544658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96000" y="3846516"/>
            <a:ext cx="655832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581814" y="2754744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47" idx="5"/>
            <a:endCxn id="22" idx="1"/>
          </p:cNvCxnSpPr>
          <p:nvPr/>
        </p:nvCxnSpPr>
        <p:spPr>
          <a:xfrm>
            <a:off x="7346277" y="5053469"/>
            <a:ext cx="413661" cy="4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899290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655788" y="3544658"/>
            <a:ext cx="326854" cy="38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676586" y="53822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13364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8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16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7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6692 -0.118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9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05378 -0.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576122" y="1595021"/>
            <a:ext cx="9582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Dừng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2038239" y="706704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</p:spTree>
    <p:extLst>
      <p:ext uri="{BB962C8B-B14F-4D97-AF65-F5344CB8AC3E}">
        <p14:creationId xmlns:p14="http://schemas.microsoft.com/office/powerpoint/2010/main" val="3795568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42857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51528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28671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02645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37524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51710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688459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04379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37342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3827971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4313785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20729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190193" y="4301235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CBDDE6-2D9D-5C17-EC14-E46E3619C97C}"/>
              </a:ext>
            </a:extLst>
          </p:cNvPr>
          <p:cNvSpPr txBox="1"/>
          <p:nvPr/>
        </p:nvSpPr>
        <p:spPr>
          <a:xfrm>
            <a:off x="1544052" y="1308211"/>
            <a:ext cx="87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Tách</a:t>
            </a:r>
            <a:r>
              <a:rPr lang="en-US" sz="3600" dirty="0">
                <a:latin typeface="UTM BryantLG" panose="02040603050506020204" pitchFamily="18" charset="0"/>
              </a:rPr>
              <a:t> 1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thành</a:t>
            </a:r>
            <a:r>
              <a:rPr lang="en-US" sz="3600" dirty="0">
                <a:latin typeface="UTM BryantLG" panose="02040603050506020204" pitchFamily="18" charset="0"/>
              </a:rPr>
              <a:t> 2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theo</a:t>
            </a:r>
            <a:r>
              <a:rPr lang="en-US" sz="3600" dirty="0">
                <a:latin typeface="UTM BryantLG" panose="02040603050506020204" pitchFamily="18" charset="0"/>
              </a:rPr>
              <a:t> 50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8842319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8650990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9328133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102107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336986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7851172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7587921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9603841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9136804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9727433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10213247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10420191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14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5217" y="2707418"/>
            <a:ext cx="2743200" cy="365125"/>
          </a:xfrm>
        </p:spPr>
        <p:txBody>
          <a:bodyPr/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10, 20, 30, 40, 50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tìm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kiếm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được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pháp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chèn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thường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khiến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nghiêm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trọng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dẫn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10137" y="2289537"/>
            <a:ext cx="97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UTM BryantLG" panose="02040603050506020204" pitchFamily="18" charset="0"/>
              </a:rPr>
              <a:t>Ví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dụ</a:t>
            </a:r>
            <a:r>
              <a:rPr lang="en-US" i="1">
                <a:latin typeface="UTM BryantLG" panose="02040603050506020204" pitchFamily="18" charset="0"/>
              </a:rPr>
              <a:t>: </a:t>
            </a:r>
            <a:r>
              <a:rPr lang="en-US" i="1" err="1">
                <a:latin typeface="UTM BryantLG" panose="02040603050506020204" pitchFamily="18" charset="0"/>
              </a:rPr>
              <a:t>Cây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nhị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phân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tìm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kiếm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được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tạo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ra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từ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dãy</a:t>
            </a:r>
            <a:r>
              <a:rPr lang="en-US" i="1">
                <a:latin typeface="UTM BryantLG" panose="02040603050506020204" pitchFamily="18" charset="0"/>
              </a:rPr>
              <a:t>: 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28CCE4B6-9692-97C4-2966-079781C8BA10}"/>
              </a:ext>
            </a:extLst>
          </p:cNvPr>
          <p:cNvSpPr txBox="1">
            <a:spLocks/>
          </p:cNvSpPr>
          <p:nvPr/>
        </p:nvSpPr>
        <p:spPr>
          <a:xfrm>
            <a:off x="7744409" y="2707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30, 20, 10, 50, 40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B5203-0FD4-3A42-A582-FCAC44E32F1E}"/>
              </a:ext>
            </a:extLst>
          </p:cNvPr>
          <p:cNvSpPr/>
          <p:nvPr/>
        </p:nvSpPr>
        <p:spPr>
          <a:xfrm>
            <a:off x="1925217" y="321147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13081-57C8-7865-29CF-DBE2D7B400FC}"/>
              </a:ext>
            </a:extLst>
          </p:cNvPr>
          <p:cNvSpPr/>
          <p:nvPr/>
        </p:nvSpPr>
        <p:spPr>
          <a:xfrm>
            <a:off x="2392367" y="368774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3635-3BAA-702D-B0B6-E0B2824581D1}"/>
              </a:ext>
            </a:extLst>
          </p:cNvPr>
          <p:cNvSpPr/>
          <p:nvPr/>
        </p:nvSpPr>
        <p:spPr>
          <a:xfrm>
            <a:off x="2859517" y="417356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CB7D5-BAC5-C508-C2AF-536F3E8BF31A}"/>
              </a:ext>
            </a:extLst>
          </p:cNvPr>
          <p:cNvSpPr/>
          <p:nvPr/>
        </p:nvSpPr>
        <p:spPr>
          <a:xfrm>
            <a:off x="3326667" y="463696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3D9AD2-318F-5556-BA71-578EA6FB1467}"/>
              </a:ext>
            </a:extLst>
          </p:cNvPr>
          <p:cNvSpPr/>
          <p:nvPr/>
        </p:nvSpPr>
        <p:spPr>
          <a:xfrm>
            <a:off x="3793817" y="510037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7E677-00A5-1EDE-4778-824EBE2ADB6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11031" y="3697290"/>
            <a:ext cx="64688" cy="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AB17-4597-32F0-FA70-A10B794154B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878181" y="4173563"/>
            <a:ext cx="64688" cy="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570E9-E442-7961-22EA-C8E3A9506C8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345331" y="4659377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ABCC3E-EE0A-153D-741B-A3E7F36BF97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812481" y="5122783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E7718FF-52DC-2125-B61D-7F76B66685BF}"/>
              </a:ext>
            </a:extLst>
          </p:cNvPr>
          <p:cNvSpPr/>
          <p:nvPr/>
        </p:nvSpPr>
        <p:spPr>
          <a:xfrm>
            <a:off x="8714493" y="32488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2CB414-BFAB-5E67-B3CC-D19C89C13B08}"/>
              </a:ext>
            </a:extLst>
          </p:cNvPr>
          <p:cNvSpPr/>
          <p:nvPr/>
        </p:nvSpPr>
        <p:spPr>
          <a:xfrm>
            <a:off x="8220891" y="372121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796A-AAA2-AB7C-5262-2A7C4353572D}"/>
              </a:ext>
            </a:extLst>
          </p:cNvPr>
          <p:cNvSpPr/>
          <p:nvPr/>
        </p:nvSpPr>
        <p:spPr>
          <a:xfrm>
            <a:off x="7735697" y="4193927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7E86C-D6A7-111A-8BF3-F5299938EE29}"/>
              </a:ext>
            </a:extLst>
          </p:cNvPr>
          <p:cNvSpPr/>
          <p:nvPr/>
        </p:nvSpPr>
        <p:spPr>
          <a:xfrm>
            <a:off x="8262877" y="466550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1F9BA9-BBEA-CE76-B6BE-D493ABD7B36E}"/>
              </a:ext>
            </a:extLst>
          </p:cNvPr>
          <p:cNvSpPr/>
          <p:nvPr/>
        </p:nvSpPr>
        <p:spPr>
          <a:xfrm>
            <a:off x="7735697" y="51382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5806B-DA5F-0D34-432B-0ED563C6DE38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706705" y="3734634"/>
            <a:ext cx="91140" cy="6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6FCC9C-E61A-71C2-25EC-156048D45951}"/>
              </a:ext>
            </a:extLst>
          </p:cNvPr>
          <p:cNvCxnSpPr>
            <a:cxnSpLocks/>
            <a:stCxn id="72" idx="7"/>
            <a:endCxn id="71" idx="3"/>
          </p:cNvCxnSpPr>
          <p:nvPr/>
        </p:nvCxnSpPr>
        <p:spPr>
          <a:xfrm flipV="1">
            <a:off x="8221511" y="4207027"/>
            <a:ext cx="82732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4C152-CB1F-CAF0-2E71-1476CFF369D9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8221511" y="4679741"/>
            <a:ext cx="124718" cy="6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04D0F-3B49-D888-7E4E-EE3B9A821BBA}"/>
              </a:ext>
            </a:extLst>
          </p:cNvPr>
          <p:cNvCxnSpPr>
            <a:cxnSpLocks/>
            <a:stCxn id="73" idx="3"/>
            <a:endCxn id="74" idx="7"/>
          </p:cNvCxnSpPr>
          <p:nvPr/>
        </p:nvCxnSpPr>
        <p:spPr>
          <a:xfrm flipH="1">
            <a:off x="8221511" y="5151320"/>
            <a:ext cx="124718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4129C-EDA7-6EF9-DE54-507D99121C24}"/>
              </a:ext>
            </a:extLst>
          </p:cNvPr>
          <p:cNvSpPr txBox="1"/>
          <p:nvPr/>
        </p:nvSpPr>
        <p:spPr>
          <a:xfrm>
            <a:off x="3296817" y="6044668"/>
            <a:ext cx="80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bản</a:t>
            </a:r>
            <a:r>
              <a:rPr lang="en-US">
                <a:latin typeface="UTM BryantLG" panose="02040603050506020204" pitchFamily="18" charset="0"/>
              </a:rPr>
              <a:t>: O(n)!</a:t>
            </a:r>
          </a:p>
        </p:txBody>
      </p:sp>
    </p:spTree>
    <p:extLst>
      <p:ext uri="{BB962C8B-B14F-4D97-AF65-F5344CB8AC3E}">
        <p14:creationId xmlns:p14="http://schemas.microsoft.com/office/powerpoint/2010/main" val="337399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1730493"/>
            <a:ext cx="9582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L,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Điều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kiện</a:t>
            </a:r>
            <a:r>
              <a:rPr lang="en-US" sz="2800" dirty="0">
                <a:latin typeface="UTM BryantLG" panose="02040603050506020204" pitchFamily="18" charset="0"/>
              </a:rPr>
              <a:t>: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</p:spTree>
    <p:extLst>
      <p:ext uri="{BB962C8B-B14F-4D97-AF65-F5344CB8AC3E}">
        <p14:creationId xmlns:p14="http://schemas.microsoft.com/office/powerpoint/2010/main" val="35456570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9284084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9092755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9769898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7543872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8778751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8292937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029686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10045606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9578569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10169198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10655012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10861956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10531420" y="40094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2520177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2328848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3005991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79965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014844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1529030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265779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3281699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814662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3405291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891105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4098049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62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34159193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6002746" y="44489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EC8B4A-103A-ECCD-669E-2BE06EE08339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6488560" y="42189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4262534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748348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F841D72-3573-9101-EFEB-0F9762A181A3}"/>
              </a:ext>
            </a:extLst>
          </p:cNvPr>
          <p:cNvSpPr/>
          <p:nvPr/>
        </p:nvSpPr>
        <p:spPr>
          <a:xfrm>
            <a:off x="6764268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6297231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E26141-E848-E8DB-AA02-6FC856DC84F8}"/>
              </a:ext>
            </a:extLst>
          </p:cNvPr>
          <p:cNvSpPr/>
          <p:nvPr/>
        </p:nvSpPr>
        <p:spPr>
          <a:xfrm>
            <a:off x="6887860" y="5291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EB1E7-9BB9-F710-AAB6-A63975189677}"/>
              </a:ext>
            </a:extLst>
          </p:cNvPr>
          <p:cNvCxnSpPr>
            <a:cxnSpLocks/>
            <a:stCxn id="29" idx="3"/>
            <a:endCxn id="27" idx="7"/>
          </p:cNvCxnSpPr>
          <p:nvPr/>
        </p:nvCxnSpPr>
        <p:spPr>
          <a:xfrm flipH="1">
            <a:off x="7373674" y="49327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54F2542-96B5-9C71-AFF4-9D5B48F266C0}"/>
              </a:ext>
            </a:extLst>
          </p:cNvPr>
          <p:cNvSpPr/>
          <p:nvPr/>
        </p:nvSpPr>
        <p:spPr>
          <a:xfrm>
            <a:off x="7580618" y="44469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10C947-95E8-F356-1BAB-E9384C97A7A1}"/>
              </a:ext>
            </a:extLst>
          </p:cNvPr>
          <p:cNvCxnSpPr>
            <a:cxnSpLocks/>
            <a:stCxn id="29" idx="1"/>
            <a:endCxn id="25" idx="5"/>
          </p:cNvCxnSpPr>
          <p:nvPr/>
        </p:nvCxnSpPr>
        <p:spPr>
          <a:xfrm flipH="1" flipV="1">
            <a:off x="7250082" y="42189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59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068011" y="250612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14:cNvPr>
              <p14:cNvContentPartPr/>
              <p14:nvPr/>
            </p14:nvContentPartPr>
            <p14:xfrm>
              <a:off x="6500834" y="3311508"/>
              <a:ext cx="170532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834" y="3302868"/>
                <a:ext cx="172296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14:cNvPr>
              <p14:cNvContentPartPr/>
              <p14:nvPr/>
            </p14:nvContentPartPr>
            <p14:xfrm>
              <a:off x="8163277" y="3191628"/>
              <a:ext cx="1249237" cy="18516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4277" y="3182629"/>
                <a:ext cx="1266878" cy="1869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4" y="5524068"/>
              <a:ext cx="581040" cy="86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2354" y="5515428"/>
                <a:ext cx="598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114471-BEA5-BDF7-7299-55108CBE7714}"/>
              </a:ext>
            </a:extLst>
          </p:cNvPr>
          <p:cNvSpPr txBox="1"/>
          <p:nvPr/>
        </p:nvSpPr>
        <p:spPr>
          <a:xfrm>
            <a:off x="7747819" y="50433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36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8617531" y="335705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3" y="3989129"/>
              <a:ext cx="1616739" cy="239605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987" y="3980487"/>
                <a:ext cx="1634391" cy="241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9103345" y="3074543"/>
            <a:ext cx="404784" cy="3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09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5639059" y="40724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261470" y="244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3712587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4947466" y="293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4461652" y="323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198401" y="372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7" idx="1"/>
          </p:cNvCxnSpPr>
          <p:nvPr/>
        </p:nvCxnSpPr>
        <p:spPr>
          <a:xfrm>
            <a:off x="5747284" y="2930543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6432965" y="32838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6925593" y="48226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7210176" y="4565820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7332399" y="40800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6918779" y="3769703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231734" y="4803524"/>
            <a:ext cx="569166" cy="6074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24873" y="3769703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88C38B-FAB6-7898-EC37-838B53C5D84D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124873" y="4558295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7F3E0-49CF-04E4-8771-27B86832364B}"/>
              </a:ext>
            </a:extLst>
          </p:cNvPr>
          <p:cNvSpPr txBox="1"/>
          <p:nvPr/>
        </p:nvSpPr>
        <p:spPr>
          <a:xfrm>
            <a:off x="1799812" y="1653928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19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khỏi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(R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L’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 (L’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nhất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1894640484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340128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3791245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026124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540310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740348-1F7A-966C-6627-0D5595EC7908}"/>
              </a:ext>
            </a:extLst>
          </p:cNvPr>
          <p:cNvCxnSpPr>
            <a:cxnSpLocks/>
            <a:stCxn id="22" idx="7"/>
            <a:endCxn id="24" idx="3"/>
          </p:cNvCxnSpPr>
          <p:nvPr/>
        </p:nvCxnSpPr>
        <p:spPr>
          <a:xfrm flipV="1">
            <a:off x="4277059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825942" y="3345648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462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8706723" y="43302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8329134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2579679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5824578" y="32570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8814948" y="3188332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9500629" y="354167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9993257" y="508045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10277840" y="4823609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10400063" y="43377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9986443" y="4027492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9299398" y="5061313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9192537" y="4027492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9192537" y="4816084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14:cNvPr>
              <p14:cNvContentPartPr/>
              <p14:nvPr/>
            </p14:nvContentPartPr>
            <p14:xfrm>
              <a:off x="3245714" y="3332388"/>
              <a:ext cx="2839152" cy="27417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715" y="3323388"/>
                <a:ext cx="2856791" cy="275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14:cNvPr>
              <p14:cNvContentPartPr/>
              <p14:nvPr/>
            </p14:nvContentPartPr>
            <p14:xfrm>
              <a:off x="1401434" y="3685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794" y="3676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14:cNvPr>
              <p14:cNvContentPartPr/>
              <p14:nvPr/>
            </p14:nvContentPartPr>
            <p14:xfrm>
              <a:off x="6063753" y="3280188"/>
              <a:ext cx="2383601" cy="27417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113" y="3271548"/>
                <a:ext cx="2401241" cy="2759364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8D1E257-F20C-804D-0511-3ACABC10B68B}"/>
              </a:ext>
            </a:extLst>
          </p:cNvPr>
          <p:cNvSpPr/>
          <p:nvPr/>
        </p:nvSpPr>
        <p:spPr>
          <a:xfrm>
            <a:off x="5533410" y="3431989"/>
            <a:ext cx="1125180" cy="99591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95042-AD0D-99DC-3ED3-F5918AF72883}"/>
              </a:ext>
            </a:extLst>
          </p:cNvPr>
          <p:cNvSpPr txBox="1"/>
          <p:nvPr/>
        </p:nvSpPr>
        <p:spPr>
          <a:xfrm>
            <a:off x="5824578" y="622591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26118-07F0-FA8B-5AC2-590B7992AA0D}"/>
              </a:ext>
            </a:extLst>
          </p:cNvPr>
          <p:cNvSpPr txBox="1"/>
          <p:nvPr/>
        </p:nvSpPr>
        <p:spPr>
          <a:xfrm>
            <a:off x="8329134" y="23138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R’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A95CF-94A2-F9D6-9CAA-19D116A05CA1}"/>
              </a:ext>
            </a:extLst>
          </p:cNvPr>
          <p:cNvSpPr txBox="1"/>
          <p:nvPr/>
        </p:nvSpPr>
        <p:spPr>
          <a:xfrm>
            <a:off x="2579679" y="23331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44862-B4EC-9CC5-5DCF-DAB2960F2224}"/>
              </a:ext>
            </a:extLst>
          </p:cNvPr>
          <p:cNvSpPr txBox="1"/>
          <p:nvPr/>
        </p:nvSpPr>
        <p:spPr>
          <a:xfrm>
            <a:off x="5999084" y="26763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L’</a:t>
            </a:r>
          </a:p>
        </p:txBody>
      </p:sp>
    </p:spTree>
    <p:extLst>
      <p:ext uri="{BB962C8B-B14F-4D97-AF65-F5344CB8AC3E}">
        <p14:creationId xmlns:p14="http://schemas.microsoft.com/office/powerpoint/2010/main" val="33805848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1476" y="3389404"/>
            <a:ext cx="9750489" cy="365125"/>
          </a:xfrm>
        </p:spPr>
        <p:txBody>
          <a:bodyPr/>
          <a:lstStyle/>
          <a:p>
            <a:pPr algn="l"/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quyết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ngẫu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từng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gọi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như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heap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gốc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err="1">
                <a:latin typeface="UTM BryantLG" panose="02040603050506020204" pitchFamily="18" charset="0"/>
              </a:rPr>
              <a:t>Giải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pháp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đơn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giản</a:t>
            </a:r>
            <a:r>
              <a:rPr lang="en-US" sz="2400" b="1">
                <a:latin typeface="UTM BryantLG" panose="02040603050506020204" pitchFamily="18" charset="0"/>
              </a:rPr>
              <a:t>: </a:t>
            </a:r>
            <a:r>
              <a:rPr lang="en-US" sz="2400" b="1" err="1">
                <a:latin typeface="UTM BryantLG" panose="02040603050506020204" pitchFamily="18" charset="0"/>
              </a:rPr>
              <a:t>Xáo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trộn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dãy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số</a:t>
            </a:r>
            <a:r>
              <a:rPr lang="en-US" sz="2400" b="1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28800" y="2208007"/>
            <a:ext cx="97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Tuy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không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thể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bộ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dữ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đầu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DB6B4-B511-04E4-517E-F1D46124F13A}"/>
              </a:ext>
            </a:extLst>
          </p:cNvPr>
          <p:cNvSpPr txBox="1"/>
          <p:nvPr/>
        </p:nvSpPr>
        <p:spPr>
          <a:xfrm>
            <a:off x="1981200" y="473232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00B050"/>
                </a:solidFill>
              </a:rPr>
              <a:t>TREAP</a:t>
            </a:r>
            <a:r>
              <a:rPr lang="en-US" sz="6600"/>
              <a:t> = </a:t>
            </a:r>
            <a:r>
              <a:rPr lang="en-US" sz="6600">
                <a:solidFill>
                  <a:srgbClr val="00B050"/>
                </a:solidFill>
              </a:rPr>
              <a:t>TRE</a:t>
            </a:r>
            <a:r>
              <a:rPr lang="en-US" sz="6600"/>
              <a:t>E + HE</a:t>
            </a:r>
            <a:r>
              <a:rPr lang="en-US" sz="6600">
                <a:solidFill>
                  <a:srgbClr val="00B050"/>
                </a:solidFill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7791246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526834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  <a:endCxn id="21" idx="3"/>
          </p:cNvCxnSpPr>
          <p:nvPr/>
        </p:nvCxnSpPr>
        <p:spPr>
          <a:xfrm flipV="1">
            <a:off x="5116560" y="3345648"/>
            <a:ext cx="493626" cy="441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630746" y="370368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012648" y="3345648"/>
            <a:ext cx="582327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5153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IMPLICITY TREAP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979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khóa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chỉ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của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phần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tử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trong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mảng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Giúp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thể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thực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hiện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một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thao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tác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truy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vấn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trên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đoạn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endParaRPr lang="en-US" sz="3600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7026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, min, max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8524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Giả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sử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p, ta chia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con [0…p-1]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[p..n-1]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nữa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Ta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1526970724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min, max,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tạo</a:t>
            </a:r>
            <a:r>
              <a:rPr lang="en-US" sz="2800" dirty="0">
                <a:latin typeface="UTM BryantLG" panose="02040603050506020204" pitchFamily="18" charset="0"/>
              </a:rPr>
              <a:t> them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biến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]: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chia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T1 [0:l-1], T2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], T3 [r..n-1].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sau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kết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khôi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phục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ban </a:t>
            </a:r>
            <a:r>
              <a:rPr lang="en-US" sz="2800" dirty="0" err="1">
                <a:latin typeface="UTM BryantLG" panose="02040603050506020204" pitchFamily="18" charset="0"/>
              </a:rPr>
              <a:t>đầu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445039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0820D-C064-5751-C7DC-A3A317F58991}"/>
              </a:ext>
            </a:extLst>
          </p:cNvPr>
          <p:cNvSpPr txBox="1"/>
          <p:nvPr/>
        </p:nvSpPr>
        <p:spPr>
          <a:xfrm>
            <a:off x="842603" y="2699203"/>
            <a:ext cx="1043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Aragon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Seidel (2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)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chứng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minh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</a:rPr>
              <a:t>việc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, </a:t>
            </a:r>
            <a:r>
              <a:rPr lang="en-US" err="1">
                <a:latin typeface="UTM BryantLG" panose="02040603050506020204" pitchFamily="18" charset="0"/>
              </a:rPr>
              <a:t>tuy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nhiên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thấp</a:t>
            </a:r>
            <a:r>
              <a:rPr lang="en-US">
                <a:latin typeface="UTM BryantLG" panose="02040603050506020204" pitchFamily="18" charset="0"/>
              </a:rPr>
              <a:t>. </a:t>
            </a:r>
            <a:r>
              <a:rPr lang="en-US" err="1">
                <a:latin typeface="UTM BryantLG" panose="02040603050506020204" pitchFamily="18" charset="0"/>
              </a:rPr>
              <a:t>Họ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thức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như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sau</a:t>
            </a:r>
            <a:r>
              <a:rPr lang="en-US">
                <a:latin typeface="UTM BryantLG" panose="02040603050506020204" pitchFamily="18" charset="0"/>
              </a:rPr>
              <a:t> (e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ln, H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, N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err="1">
                <a:latin typeface="UTM BryantLG" panose="02040603050506020204" pitchFamily="18" charset="0"/>
              </a:rPr>
              <a:t>trong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c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842603" y="2023649"/>
            <a:ext cx="1031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UTM BryantLG" panose="02040603050506020204" pitchFamily="18" charset="0"/>
              </a:rPr>
              <a:t>=&gt; </a:t>
            </a:r>
            <a:r>
              <a:rPr lang="en-US" b="1" err="1">
                <a:latin typeface="UTM BryantLG" panose="02040603050506020204" pitchFamily="18" charset="0"/>
              </a:rPr>
              <a:t>Câu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hỏi</a:t>
            </a:r>
            <a:r>
              <a:rPr lang="en-US" b="1">
                <a:latin typeface="UTM BryantLG" panose="02040603050506020204" pitchFamily="18" charset="0"/>
              </a:rPr>
              <a:t>: </a:t>
            </a:r>
            <a:r>
              <a:rPr lang="en-US" b="1" err="1">
                <a:latin typeface="UTM BryantLG" panose="02040603050506020204" pitchFamily="18" charset="0"/>
              </a:rPr>
              <a:t>một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Treap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N node,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bao </a:t>
            </a:r>
            <a:r>
              <a:rPr lang="en-US" b="1" err="1">
                <a:latin typeface="UTM BryantLG" panose="02040603050506020204" pitchFamily="18" charset="0"/>
              </a:rPr>
              <a:t>nhiêu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khả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năng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lớn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hơn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nhiều</a:t>
            </a:r>
            <a:r>
              <a:rPr lang="en-US" b="1">
                <a:latin typeface="UTM BryantLG" panose="02040603050506020204" pitchFamily="18" charset="0"/>
              </a:rPr>
              <a:t> so </a:t>
            </a:r>
            <a:r>
              <a:rPr lang="en-US" b="1" err="1">
                <a:latin typeface="UTM BryantLG" panose="02040603050506020204" pitchFamily="18" charset="0"/>
              </a:rPr>
              <a:t>với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cấu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trúc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tự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bằng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như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AVL hay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đỏ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đen</a:t>
            </a:r>
            <a:r>
              <a:rPr lang="en-US" b="1">
                <a:latin typeface="UTM BryantLG" panose="0204060305050602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/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/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ụ: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=9.210.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=5.429⇒2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=100.</m:t>
                          </m:r>
                        </m:e>
                      </m:func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Thay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(H &gt; 100) &lt; 4.081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blipFill>
                <a:blip r:embed="rId3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E0F29-02AC-EA59-70C8-C76414D36C55}"/>
              </a:ext>
            </a:extLst>
          </p:cNvPr>
          <p:cNvSpPr txBox="1"/>
          <p:nvPr/>
        </p:nvSpPr>
        <p:spPr>
          <a:xfrm>
            <a:off x="1070148" y="5344595"/>
            <a:ext cx="10319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nghĩa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với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10000 node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nhỏ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 / 2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tỷ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B7F0-6894-B8F7-2022-FA656F978DE2}"/>
              </a:ext>
            </a:extLst>
          </p:cNvPr>
          <p:cNvSpPr txBox="1"/>
          <p:nvPr/>
        </p:nvSpPr>
        <p:spPr>
          <a:xfrm>
            <a:off x="1070148" y="5692148"/>
            <a:ext cx="103196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Vì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thế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không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đảm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cân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bằng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,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tuy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nhiên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nó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gần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như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cung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cấp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hiệu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tốt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58D-FB10-383C-4913-F20A10E771C3}"/>
              </a:ext>
            </a:extLst>
          </p:cNvPr>
          <p:cNvSpPr txBox="1"/>
          <p:nvPr/>
        </p:nvSpPr>
        <p:spPr>
          <a:xfrm>
            <a:off x="936171" y="1593212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err="1">
                <a:latin typeface="UTM BryantLG" panose="02040603050506020204" pitchFamily="18" charset="0"/>
              </a:rPr>
              <a:t>Hiệu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suất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của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trên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phụ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thuộc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vào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8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1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thời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03226" r="-100820" b="-2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03226" r="-820" b="-2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80000" r="-10082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80000" r="-820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321311" r="-1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321311" r="-8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51" y="4890098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không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249609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533832" y="748571"/>
            <a:ext cx="11067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SO SÁNH TREAP VỚI AVL TRÊN LÝ THUYẾT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0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49" y="429379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AVL: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03226" r="-101027" b="-2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26" r="-820" b="-23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80000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0000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321311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1311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04918" r="-101027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918" r="-820" b="-2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78571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8571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319672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9672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0189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621191" y="711934"/>
            <a:ext cx="1138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Facebook K&amp;T" panose="02040603050506020204" pitchFamily="18" charset="0"/>
              </a:rPr>
              <a:t>SO SÁNH TREAP VỚI AVL BẰNG THỰC NGHIỆM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E46212-AF9B-86F8-1559-B394BA5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5" y="1543926"/>
            <a:ext cx="10416969" cy="463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F1D98-A3A4-617A-1CD2-366429C3D9A5}"/>
              </a:ext>
            </a:extLst>
          </p:cNvPr>
          <p:cNvSpPr txBox="1"/>
          <p:nvPr/>
        </p:nvSpPr>
        <p:spPr>
          <a:xfrm>
            <a:off x="963561" y="6302477"/>
            <a:ext cx="106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Nguồn</a:t>
            </a:r>
            <a:r>
              <a:rPr lang="en-US" dirty="0">
                <a:latin typeface="UTM BryantLG" panose="02040603050506020204" pitchFamily="18" charset="0"/>
              </a:rPr>
              <a:t>: </a:t>
            </a:r>
            <a:r>
              <a:rPr lang="en-US" dirty="0">
                <a:latin typeface="UTM BryantLG" panose="02040603050506020204" pitchFamily="18" charset="0"/>
                <a:hlinkClick r:id="rId3"/>
              </a:rPr>
              <a:t>https://www.youtube.com/watch?v=EWLnqDEvb3E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4798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ƯU NHƯỢC ĐIỂM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280753" y="2459504"/>
            <a:ext cx="103196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Ưu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giản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thể</a:t>
            </a:r>
            <a:r>
              <a:rPr lang="en-US" sz="2800" dirty="0">
                <a:latin typeface="UTM BryantLG" panose="02040603050506020204" pitchFamily="18" charset="0"/>
              </a:rPr>
              <a:t> so </a:t>
            </a:r>
            <a:r>
              <a:rPr lang="en-US" sz="2800" dirty="0" err="1">
                <a:latin typeface="UTM BryantLG" panose="02040603050506020204" pitchFamily="18" charset="0"/>
              </a:rPr>
              <a:t>sánh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cấu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trúc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tự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như</a:t>
            </a:r>
            <a:r>
              <a:rPr lang="en-US" sz="2800" dirty="0">
                <a:latin typeface="UTM BryantLG" panose="02040603050506020204" pitchFamily="18" charset="0"/>
              </a:rPr>
              <a:t> AVL, Red Black Tree, …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dễ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lập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trình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nhiều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Nhược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Không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đảm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luôn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955734" y="1289466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TREAP LÀ GÌ?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512957" y="2058907"/>
            <a:ext cx="710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cấu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trúc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dữ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liệu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kết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hợp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giữa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Heap.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Mỗi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một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trong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gồm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khóa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>
              <a:latin typeface="UTM BryantLG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E175-713F-4F3D-48FA-D6F3F46029BE}"/>
              </a:ext>
            </a:extLst>
          </p:cNvPr>
          <p:cNvSpPr txBox="1"/>
          <p:nvPr/>
        </p:nvSpPr>
        <p:spPr>
          <a:xfrm>
            <a:off x="512957" y="3531238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TÍNH CHẤT CỦA TREAP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227823" y="4439836"/>
            <a:ext cx="7392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UTM BryantLG" panose="02040603050506020204" pitchFamily="18" charset="0"/>
              </a:rPr>
              <a:t>Node con </a:t>
            </a:r>
            <a:r>
              <a:rPr lang="en-US" sz="2000" b="1" err="1">
                <a:latin typeface="UTM BryantLG" panose="02040603050506020204" pitchFamily="18" charset="0"/>
              </a:rPr>
              <a:t>trái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node con </a:t>
            </a:r>
            <a:r>
              <a:rPr lang="en-US" sz="2000" b="1" err="1">
                <a:latin typeface="UTM BryantLG" panose="02040603050506020204" pitchFamily="18" charset="0"/>
              </a:rPr>
              <a:t>phải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lớn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từng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nó</a:t>
            </a:r>
            <a:r>
              <a:rPr lang="en-US" sz="2000" b="1">
                <a:latin typeface="UTM BryantLG" panose="02040603050506020204" pitchFamily="18" charset="0"/>
              </a:rPr>
              <a:t>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Max – Heap).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E5FAB8-F2FC-0FE7-145D-CD5852DCC1EA}"/>
              </a:ext>
            </a:extLst>
          </p:cNvPr>
          <p:cNvSpPr/>
          <p:nvPr/>
        </p:nvSpPr>
        <p:spPr>
          <a:xfrm>
            <a:off x="9260154" y="356474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155B4-33E8-C63A-DDB5-C876F7F1B96B}"/>
              </a:ext>
            </a:extLst>
          </p:cNvPr>
          <p:cNvSpPr/>
          <p:nvPr/>
        </p:nvSpPr>
        <p:spPr>
          <a:xfrm>
            <a:off x="9098335" y="184899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5FB0E-18E6-5E05-B24D-E98420D2342C}"/>
              </a:ext>
            </a:extLst>
          </p:cNvPr>
          <p:cNvCxnSpPr>
            <a:cxnSpLocks/>
            <a:stCxn id="2" idx="7"/>
            <a:endCxn id="11" idx="3"/>
          </p:cNvCxnSpPr>
          <p:nvPr/>
        </p:nvCxnSpPr>
        <p:spPr>
          <a:xfrm flipV="1">
            <a:off x="9745968" y="3208078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9A3D15-4D10-CFB5-D14C-708243F3D243}"/>
              </a:ext>
            </a:extLst>
          </p:cNvPr>
          <p:cNvSpPr/>
          <p:nvPr/>
        </p:nvSpPr>
        <p:spPr>
          <a:xfrm>
            <a:off x="7620000" y="3310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2FEEF-6429-8795-2B02-408D76F9CFF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784331" y="2344199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164750-47C1-4F9B-48E5-0707C13A259D}"/>
              </a:ext>
            </a:extLst>
          </p:cNvPr>
          <p:cNvSpPr/>
          <p:nvPr/>
        </p:nvSpPr>
        <p:spPr>
          <a:xfrm>
            <a:off x="8298517" y="26389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389F5F-00C2-DBB6-48F7-1007DBBEB9FF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8105814" y="3124726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DC4DCE-2C88-74CE-60FE-F9497E9C382F}"/>
              </a:ext>
            </a:extLst>
          </p:cNvPr>
          <p:cNvSpPr/>
          <p:nvPr/>
        </p:nvSpPr>
        <p:spPr>
          <a:xfrm>
            <a:off x="10051186" y="272226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FA57D-B0FD-4D80-FFAA-8A5EA761BD2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9584149" y="2334812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78013-A0C9-E176-5F9C-846E3BDDFD21}"/>
              </a:ext>
            </a:extLst>
          </p:cNvPr>
          <p:cNvSpPr/>
          <p:nvPr/>
        </p:nvSpPr>
        <p:spPr>
          <a:xfrm>
            <a:off x="10127052" y="434354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86A2E-44B6-EE0B-32E3-D729E11A18E5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10612866" y="3967207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E528EF-5BBF-AB17-F1E4-784D70678DF3}"/>
              </a:ext>
            </a:extLst>
          </p:cNvPr>
          <p:cNvSpPr/>
          <p:nvPr/>
        </p:nvSpPr>
        <p:spPr>
          <a:xfrm>
            <a:off x="10842176" y="34813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1182F-0E7C-DCB3-B7E9-A97EDB3DCDC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0537000" y="3208078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A915EC-06AE-3D59-C687-5CDD194060CD}"/>
              </a:ext>
            </a:extLst>
          </p:cNvPr>
          <p:cNvSpPr/>
          <p:nvPr/>
        </p:nvSpPr>
        <p:spPr>
          <a:xfrm>
            <a:off x="10127052" y="43304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338395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ỨNG DỤNG THỰC TẾ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2118954" y="2497604"/>
            <a:ext cx="850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hỗ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giao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bù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Lưu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trữ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chứng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nhận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mật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đồ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máy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64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TẬP VỀ NHÀ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826628" y="1867010"/>
            <a:ext cx="9708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1: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thêm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6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9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44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31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2: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xóa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C3B3-1868-D908-A203-2E7C2BEF5B78}"/>
              </a:ext>
            </a:extLst>
          </p:cNvPr>
          <p:cNvSpPr txBox="1"/>
          <p:nvPr/>
        </p:nvSpPr>
        <p:spPr>
          <a:xfrm>
            <a:off x="1826628" y="4963885"/>
            <a:ext cx="960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pPr algn="just"/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84344866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29" y="136525"/>
            <a:ext cx="4179570" cy="1524735"/>
          </a:xfrm>
        </p:spPr>
        <p:txBody>
          <a:bodyPr/>
          <a:lstStyle/>
          <a:p>
            <a:r>
              <a:rPr lang="en-US"/>
              <a:t>THANK YOU for listening us!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Lam Minh Tuan – </a:t>
            </a:r>
            <a:r>
              <a:rPr lang="en-US" err="1"/>
              <a:t>Dau</a:t>
            </a:r>
            <a:r>
              <a:rPr lang="en-US"/>
              <a:t> Van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81C243-E6F1-B524-5B70-2493942C156C}"/>
              </a:ext>
            </a:extLst>
          </p:cNvPr>
          <p:cNvSpPr txBox="1">
            <a:spLocks/>
          </p:cNvSpPr>
          <p:nvPr/>
        </p:nvSpPr>
        <p:spPr>
          <a:xfrm>
            <a:off x="3630929" y="124142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97B4C-BE0B-ECF9-213E-00B177F30353}"/>
              </a:ext>
            </a:extLst>
          </p:cNvPr>
          <p:cNvSpPr txBox="1"/>
          <p:nvPr/>
        </p:nvSpPr>
        <p:spPr>
          <a:xfrm>
            <a:off x="5502727" y="1830923"/>
            <a:ext cx="4963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Tài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tham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khảo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https://vi.wikipedia.org/wiki/Treap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https://www.geeksforgeeks.org/treap-a-randomized-binary-search-tree/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https://www.geeksforgeeks.org/implementation-of-search-insert-and-delete-in-treap/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https://cseweb.ucsd.edu//~kube/cls/100/Lectures/lec8.treap/lec8.pdf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https://www.researchgate.net/publication/258650448_Using_Treaps_for_Optimization_of_Graph_Storage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https://www.youtube.com/watch?v=uwWOUAdOTig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CẤU TRÚC 1 NODE TRONG TREAP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1939-211A-D25B-DF75-549E2F3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" y="2381600"/>
            <a:ext cx="4726920" cy="226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1018-F370-6558-990F-540AB5A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02" y="2168656"/>
            <a:ext cx="4990932" cy="3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22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THAO TÁC TRÊN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3C99-D3FB-8D8E-FA80-A83784E4E13B}"/>
              </a:ext>
            </a:extLst>
          </p:cNvPr>
          <p:cNvSpPr txBox="1"/>
          <p:nvPr/>
        </p:nvSpPr>
        <p:spPr>
          <a:xfrm>
            <a:off x="1304731" y="2532927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giá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trên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Xóa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52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2112E-1135-200A-3E73-95430CCB336D}"/>
              </a:ext>
            </a:extLst>
          </p:cNvPr>
          <p:cNvSpPr/>
          <p:nvPr/>
        </p:nvSpPr>
        <p:spPr>
          <a:xfrm>
            <a:off x="3349066" y="222379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E02CF-99F2-189B-F442-DD9B63C1029E}"/>
              </a:ext>
            </a:extLst>
          </p:cNvPr>
          <p:cNvSpPr/>
          <p:nvPr/>
        </p:nvSpPr>
        <p:spPr>
          <a:xfrm>
            <a:off x="2779900" y="279295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4AC51-1AB3-9EDD-50C4-3466E67F0924}"/>
              </a:ext>
            </a:extLst>
          </p:cNvPr>
          <p:cNvSpPr/>
          <p:nvPr/>
        </p:nvSpPr>
        <p:spPr>
          <a:xfrm>
            <a:off x="2209800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A8432-682D-EA41-19F7-C6B429FC210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265714" y="2709607"/>
            <a:ext cx="166704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E123-AFE4-8D4C-8586-A697C6CC435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95614" y="3278773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FF0DA1-C96C-BD45-8740-E07B9089D85C}"/>
              </a:ext>
            </a:extLst>
          </p:cNvPr>
          <p:cNvSpPr/>
          <p:nvPr/>
        </p:nvSpPr>
        <p:spPr>
          <a:xfrm>
            <a:off x="3349066" y="335655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41BD-3A93-E4E8-8A30-5825DCB30DF2}"/>
              </a:ext>
            </a:extLst>
          </p:cNvPr>
          <p:cNvCxnSpPr>
            <a:cxnSpLocks/>
            <a:stCxn id="24" idx="1"/>
            <a:endCxn id="5" idx="5"/>
          </p:cNvCxnSpPr>
          <p:nvPr/>
        </p:nvCxnSpPr>
        <p:spPr>
          <a:xfrm flipH="1" flipV="1">
            <a:off x="3265714" y="3278773"/>
            <a:ext cx="166704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517D91-745F-EDF0-AD50-A20F14D750C4}"/>
              </a:ext>
            </a:extLst>
          </p:cNvPr>
          <p:cNvSpPr/>
          <p:nvPr/>
        </p:nvSpPr>
        <p:spPr>
          <a:xfrm>
            <a:off x="3919166" y="278738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59A42-D63C-B8AC-D532-5F26422D9D98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834880" y="2709607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F12B1D-7280-10D5-47FB-F985DB0C1CAB}"/>
              </a:ext>
            </a:extLst>
          </p:cNvPr>
          <p:cNvSpPr/>
          <p:nvPr/>
        </p:nvSpPr>
        <p:spPr>
          <a:xfrm>
            <a:off x="8359605" y="221821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7C5379-39C9-986F-1889-E0C3E16FEA8D}"/>
              </a:ext>
            </a:extLst>
          </p:cNvPr>
          <p:cNvSpPr/>
          <p:nvPr/>
        </p:nvSpPr>
        <p:spPr>
          <a:xfrm>
            <a:off x="8379195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3180ED-C0CC-0D44-4A0E-A822BA4357ED}"/>
              </a:ext>
            </a:extLst>
          </p:cNvPr>
          <p:cNvSpPr/>
          <p:nvPr/>
        </p:nvSpPr>
        <p:spPr>
          <a:xfrm>
            <a:off x="7775508" y="278181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8E5412-466B-FF17-85AD-08CCED114F57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8865009" y="3267625"/>
            <a:ext cx="14804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A0C548-9CB8-A5D7-3C57-A84F64C7CB3C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261322" y="2704033"/>
            <a:ext cx="181635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18F812-15E1-B960-AD71-F4096458ADCF}"/>
              </a:ext>
            </a:extLst>
          </p:cNvPr>
          <p:cNvSpPr/>
          <p:nvPr/>
        </p:nvSpPr>
        <p:spPr>
          <a:xfrm>
            <a:off x="9499805" y="3350977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05C21-9113-65EA-A300-E45366406C65}"/>
              </a:ext>
            </a:extLst>
          </p:cNvPr>
          <p:cNvCxnSpPr>
            <a:cxnSpLocks/>
            <a:stCxn id="41" idx="1"/>
            <a:endCxn id="43" idx="5"/>
          </p:cNvCxnSpPr>
          <p:nvPr/>
        </p:nvCxnSpPr>
        <p:spPr>
          <a:xfrm flipH="1" flipV="1">
            <a:off x="9415519" y="3267625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0E43C94-806F-4A25-2ED8-EDBFC2C011B0}"/>
              </a:ext>
            </a:extLst>
          </p:cNvPr>
          <p:cNvSpPr/>
          <p:nvPr/>
        </p:nvSpPr>
        <p:spPr>
          <a:xfrm>
            <a:off x="8929705" y="2781811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5F0BF-81DB-CD71-AD1B-C391131BAEA3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8845419" y="2704033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7610D9E-4AFB-1C9A-2BC3-26DB6E5F9944}"/>
              </a:ext>
            </a:extLst>
          </p:cNvPr>
          <p:cNvSpPr/>
          <p:nvPr/>
        </p:nvSpPr>
        <p:spPr>
          <a:xfrm>
            <a:off x="4488332" y="2103740"/>
            <a:ext cx="3021257" cy="600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(x, y)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805C76ED-D587-C060-69FD-8B3B8C99997F}"/>
              </a:ext>
            </a:extLst>
          </p:cNvPr>
          <p:cNvSpPr/>
          <p:nvPr/>
        </p:nvSpPr>
        <p:spPr>
          <a:xfrm>
            <a:off x="4488332" y="3267625"/>
            <a:ext cx="2976150" cy="5691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(x, y)</a:t>
            </a:r>
          </a:p>
        </p:txBody>
      </p:sp>
      <p:sp>
        <p:nvSpPr>
          <p:cNvPr id="56" name="Title 12">
            <a:extLst>
              <a:ext uri="{FF2B5EF4-FFF2-40B4-BE49-F238E27FC236}">
                <a16:creationId xmlns:a16="http://schemas.microsoft.com/office/drawing/2014/main" id="{ACB07FF6-CA4B-373D-084F-9D74DF0D6D90}"/>
              </a:ext>
            </a:extLst>
          </p:cNvPr>
          <p:cNvSpPr txBox="1">
            <a:spLocks/>
          </p:cNvSpPr>
          <p:nvPr/>
        </p:nvSpPr>
        <p:spPr>
          <a:xfrm>
            <a:off x="2076059" y="4783286"/>
            <a:ext cx="5618584" cy="51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latin typeface="UTM God's Word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627773-8C20-3E62-0367-5A7F3C4231DC}"/>
              </a:ext>
            </a:extLst>
          </p:cNvPr>
          <p:cNvSpPr txBox="1"/>
          <p:nvPr/>
        </p:nvSpPr>
        <p:spPr>
          <a:xfrm>
            <a:off x="1667201" y="5180174"/>
            <a:ext cx="885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Tính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chất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vẫn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được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800">
                <a:latin typeface="UTM BryantLG" panose="02040603050506020204" pitchFamily="18" charset="0"/>
                <a:cs typeface="Arial" panose="020B0604020202020204" pitchFamily="34" charset="0"/>
              </a:rPr>
              <a:t>key(c1) &lt; key(x) &lt; key(c2) &lt; key (y) &lt; key(c3)</a:t>
            </a: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5874FBEE-2C34-A384-37DE-537BC7D0B742}"/>
              </a:ext>
            </a:extLst>
          </p:cNvPr>
          <p:cNvSpPr/>
          <p:nvPr/>
        </p:nvSpPr>
        <p:spPr>
          <a:xfrm rot="19263755">
            <a:off x="2207005" y="194529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9CFEF1FB-BF4C-7C00-D714-B5ACB5B1B5C8}"/>
              </a:ext>
            </a:extLst>
          </p:cNvPr>
          <p:cNvSpPr/>
          <p:nvPr/>
        </p:nvSpPr>
        <p:spPr>
          <a:xfrm rot="13104227">
            <a:off x="8609640" y="2014493"/>
            <a:ext cx="1447506" cy="5421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50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1359</TotalTime>
  <Words>4107</Words>
  <Application>Microsoft Office PowerPoint</Application>
  <PresentationFormat>Widescreen</PresentationFormat>
  <Paragraphs>792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Tenorite</vt:lpstr>
      <vt:lpstr>UTM Banque</vt:lpstr>
      <vt:lpstr>UTM BryantLG</vt:lpstr>
      <vt:lpstr>UTM Facebook K&amp;T</vt:lpstr>
      <vt:lpstr>UTM God's Word</vt:lpstr>
      <vt:lpstr>Monoline</vt:lpstr>
      <vt:lpstr>TREAP</vt:lpstr>
      <vt:lpstr>Nội dung chính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THANK YOU for listening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Lâm Minh Tuấn</dc:creator>
  <cp:lastModifiedBy>Lâm Minh Tuấn</cp:lastModifiedBy>
  <cp:revision>2</cp:revision>
  <dcterms:created xsi:type="dcterms:W3CDTF">2022-10-30T14:26:59Z</dcterms:created>
  <dcterms:modified xsi:type="dcterms:W3CDTF">2022-12-23T05:37:11Z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