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67"/>
  </p:notesMasterIdLst>
  <p:handoutMasterIdLst>
    <p:handoutMasterId r:id="rId68"/>
  </p:handoutMasterIdLst>
  <p:sldIdLst>
    <p:sldId id="256" r:id="rId5"/>
    <p:sldId id="278" r:id="rId6"/>
    <p:sldId id="266" r:id="rId7"/>
    <p:sldId id="294" r:id="rId8"/>
    <p:sldId id="295" r:id="rId9"/>
    <p:sldId id="296" r:id="rId10"/>
    <p:sldId id="340" r:id="rId11"/>
    <p:sldId id="344" r:id="rId12"/>
    <p:sldId id="298" r:id="rId13"/>
    <p:sldId id="341" r:id="rId14"/>
    <p:sldId id="297" r:id="rId15"/>
    <p:sldId id="345" r:id="rId16"/>
    <p:sldId id="299" r:id="rId17"/>
    <p:sldId id="301" r:id="rId18"/>
    <p:sldId id="303" r:id="rId19"/>
    <p:sldId id="304" r:id="rId20"/>
    <p:sldId id="305" r:id="rId21"/>
    <p:sldId id="306" r:id="rId22"/>
    <p:sldId id="307" r:id="rId23"/>
    <p:sldId id="309" r:id="rId24"/>
    <p:sldId id="311" r:id="rId25"/>
    <p:sldId id="312" r:id="rId26"/>
    <p:sldId id="313" r:id="rId27"/>
    <p:sldId id="314" r:id="rId28"/>
    <p:sldId id="316" r:id="rId29"/>
    <p:sldId id="317" r:id="rId30"/>
    <p:sldId id="318" r:id="rId31"/>
    <p:sldId id="346" r:id="rId32"/>
    <p:sldId id="320" r:id="rId33"/>
    <p:sldId id="322" r:id="rId34"/>
    <p:sldId id="347" r:id="rId35"/>
    <p:sldId id="323" r:id="rId36"/>
    <p:sldId id="324" r:id="rId37"/>
    <p:sldId id="338" r:id="rId38"/>
    <p:sldId id="325" r:id="rId39"/>
    <p:sldId id="326" r:id="rId40"/>
    <p:sldId id="328" r:id="rId41"/>
    <p:sldId id="351" r:id="rId42"/>
    <p:sldId id="352" r:id="rId43"/>
    <p:sldId id="353" r:id="rId44"/>
    <p:sldId id="354" r:id="rId45"/>
    <p:sldId id="356" r:id="rId46"/>
    <p:sldId id="357" r:id="rId47"/>
    <p:sldId id="362" r:id="rId48"/>
    <p:sldId id="363" r:id="rId49"/>
    <p:sldId id="364" r:id="rId50"/>
    <p:sldId id="365" r:id="rId51"/>
    <p:sldId id="366" r:id="rId52"/>
    <p:sldId id="367" r:id="rId53"/>
    <p:sldId id="369" r:id="rId54"/>
    <p:sldId id="370" r:id="rId55"/>
    <p:sldId id="371" r:id="rId56"/>
    <p:sldId id="372" r:id="rId57"/>
    <p:sldId id="373" r:id="rId58"/>
    <p:sldId id="329" r:id="rId59"/>
    <p:sldId id="336" r:id="rId60"/>
    <p:sldId id="349" r:id="rId61"/>
    <p:sldId id="350" r:id="rId62"/>
    <p:sldId id="337" r:id="rId63"/>
    <p:sldId id="339" r:id="rId64"/>
    <p:sldId id="348" r:id="rId65"/>
    <p:sldId id="27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F72507-BF9F-4D37-B979-99DBA0C26932}" v="17123" dt="2022-12-23T05:37:10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4" autoAdjust="0"/>
    <p:restoredTop sz="92941" autoAdjust="0"/>
  </p:normalViewPr>
  <p:slideViewPr>
    <p:cSldViewPr snapToGrid="0">
      <p:cViewPr varScale="1">
        <p:scale>
          <a:sx n="79" d="100"/>
          <a:sy n="79" d="100"/>
        </p:scale>
        <p:origin x="830" y="4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75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3:58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1,'4717'4716,"-4698"-4696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17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5144,'3469'-5143,"-3583"5312,105-155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25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1614 1,'-1600'2371,"1587"-2351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35.4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1,'7493'5854,"-7472"-5838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25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4490 2,'-4452'6599,"4416"-6546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3:34:35.4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1,'7493'5854,"-7472"-5838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4:09:12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0,'7871'7601,"-7856"-7587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4:09:20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04:09:44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7616,'6606'-7600,"-6593"7585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7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transition>
    <p:push dir="u"/>
  </p:transition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transition>
    <p:push dir="u"/>
  </p:transition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  <p:transition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transition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.xml"/><Relationship Id="rId5" Type="http://schemas.openxmlformats.org/officeDocument/2006/relationships/image" Target="../media/image39.png"/><Relationship Id="rId4" Type="http://schemas.openxmlformats.org/officeDocument/2006/relationships/customXml" Target="../ink/ink2.xml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customXml" Target="../ink/ink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9.xml"/><Relationship Id="rId5" Type="http://schemas.openxmlformats.org/officeDocument/2006/relationships/image" Target="../media/image44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WLnqDEvb3E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svAHk-FAQgM&amp;t=3066s" TargetMode="External"/><Relationship Id="rId3" Type="http://schemas.openxmlformats.org/officeDocument/2006/relationships/hyperlink" Target="https://www.geeksforgeeks.org/treap-a-randomized-binary-search-tree/" TargetMode="External"/><Relationship Id="rId7" Type="http://schemas.openxmlformats.org/officeDocument/2006/relationships/hyperlink" Target="https://www.youtube.com/watch?v=uwWOUAdOTig" TargetMode="External"/><Relationship Id="rId2" Type="http://schemas.openxmlformats.org/officeDocument/2006/relationships/hyperlink" Target="https://vi.wikipedia.org/wiki/Treap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researchgate.net/publication/258650448_Using_Treaps_for_Optimization_of_Graph_Storage" TargetMode="External"/><Relationship Id="rId5" Type="http://schemas.openxmlformats.org/officeDocument/2006/relationships/hyperlink" Target="https://cseweb.ucsd.edu/~kube/cls/100/Lectures/lec8.treap/lec8.pdf" TargetMode="External"/><Relationship Id="rId4" Type="http://schemas.openxmlformats.org/officeDocument/2006/relationships/hyperlink" Target="https://www.geeksforgeeks.org/implementation-of-search-insert-and-delete-in-treap/" TargetMode="External"/><Relationship Id="rId9" Type="http://schemas.openxmlformats.org/officeDocument/2006/relationships/hyperlink" Target="https://alexdremov.me/treap-algorithm-explaine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1697" y="2372775"/>
            <a:ext cx="4941771" cy="1122202"/>
          </a:xfrm>
        </p:spPr>
        <p:txBody>
          <a:bodyPr/>
          <a:lstStyle/>
          <a:p>
            <a:r>
              <a:rPr lang="en-US" sz="6600"/>
              <a:t>TREAP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9935" y="3842065"/>
            <a:ext cx="4941770" cy="1989567"/>
          </a:xfrm>
        </p:spPr>
        <p:txBody>
          <a:bodyPr/>
          <a:lstStyle/>
          <a:p>
            <a:r>
              <a:rPr lang="en-US" b="1" err="1">
                <a:latin typeface="UTM Banque" panose="02040603050506020204" pitchFamily="18" charset="0"/>
              </a:rPr>
              <a:t>Giảng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viên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hướng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dẫn</a:t>
            </a:r>
            <a:r>
              <a:rPr lang="en-US" b="1">
                <a:latin typeface="UTM Banque" panose="02040603050506020204" pitchFamily="18" charset="0"/>
              </a:rPr>
              <a:t>:</a:t>
            </a:r>
          </a:p>
          <a:p>
            <a:r>
              <a:rPr lang="en-US" err="1">
                <a:latin typeface="UTM Banque" panose="02040603050506020204" pitchFamily="18" charset="0"/>
              </a:rPr>
              <a:t>ThS</a:t>
            </a:r>
            <a:r>
              <a:rPr lang="en-US">
                <a:latin typeface="UTM Banque" panose="02040603050506020204" pitchFamily="18" charset="0"/>
              </a:rPr>
              <a:t>. </a:t>
            </a:r>
            <a:r>
              <a:rPr lang="en-US" err="1">
                <a:latin typeface="UTM Banque" panose="02040603050506020204" pitchFamily="18" charset="0"/>
              </a:rPr>
              <a:t>Nguyễn</a:t>
            </a:r>
            <a:r>
              <a:rPr lang="en-US">
                <a:latin typeface="UTM Banque" panose="02040603050506020204" pitchFamily="18" charset="0"/>
              </a:rPr>
              <a:t> Thanh </a:t>
            </a:r>
            <a:r>
              <a:rPr lang="en-US" err="1">
                <a:latin typeface="UTM Banque" panose="02040603050506020204" pitchFamily="18" charset="0"/>
              </a:rPr>
              <a:t>Sơn</a:t>
            </a:r>
            <a:endParaRPr lang="en-US">
              <a:latin typeface="UTM Banque" panose="02040603050506020204" pitchFamily="18" charset="0"/>
            </a:endParaRPr>
          </a:p>
          <a:p>
            <a:r>
              <a:rPr lang="en-US" b="1" err="1">
                <a:latin typeface="UTM Banque" panose="02040603050506020204" pitchFamily="18" charset="0"/>
              </a:rPr>
              <a:t>Thành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viên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thực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hiện</a:t>
            </a:r>
            <a:r>
              <a:rPr lang="en-US" b="1">
                <a:latin typeface="UTM Banque" panose="02040603050506020204" pitchFamily="18" charset="0"/>
              </a:rPr>
              <a:t>:</a:t>
            </a:r>
          </a:p>
          <a:p>
            <a:r>
              <a:rPr lang="en-US">
                <a:latin typeface="UTM Banque" panose="02040603050506020204" pitchFamily="18" charset="0"/>
              </a:rPr>
              <a:t>Lâm Minh Tuấn – 20520843</a:t>
            </a:r>
          </a:p>
          <a:p>
            <a:r>
              <a:rPr lang="en-US" err="1">
                <a:latin typeface="UTM Banque" panose="02040603050506020204" pitchFamily="18" charset="0"/>
              </a:rPr>
              <a:t>Đậu</a:t>
            </a:r>
            <a:r>
              <a:rPr lang="en-US">
                <a:latin typeface="UTM Banque" panose="02040603050506020204" pitchFamily="18" charset="0"/>
              </a:rPr>
              <a:t> </a:t>
            </a:r>
            <a:r>
              <a:rPr lang="en-US" err="1">
                <a:latin typeface="UTM Banque" panose="02040603050506020204" pitchFamily="18" charset="0"/>
              </a:rPr>
              <a:t>Văn</a:t>
            </a:r>
            <a:r>
              <a:rPr lang="en-US">
                <a:latin typeface="UTM Banque" panose="02040603050506020204" pitchFamily="18" charset="0"/>
              </a:rPr>
              <a:t> Nam - 20521626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NHẮC LẠI THAO TÁC XOAY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9B73F-EA40-2FDA-0B4D-DB6CD9C3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51" y="2446028"/>
            <a:ext cx="5433146" cy="2452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11DEC-1192-0E0C-8C19-AC4EC58BC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897" y="2500030"/>
            <a:ext cx="5814918" cy="234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0911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660848" y="1711833"/>
            <a:ext cx="95825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err="1">
                <a:latin typeface="UTM BryantLG" panose="02040603050506020204" pitchFamily="18" charset="0"/>
              </a:rPr>
              <a:t>Thêm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vào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r>
              <a:rPr lang="en-US" sz="2800" b="1">
                <a:latin typeface="UTM BryantLG" panose="02040603050506020204" pitchFamily="18" charset="0"/>
              </a:rPr>
              <a:t>:</a:t>
            </a:r>
            <a:endParaRPr lang="en-US" sz="28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Thêm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Treap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như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thêm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phân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tìm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kiếm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dựa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theo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khoá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thao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tác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để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bảo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toàn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tính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chất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Max – Heap: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mới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được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thêm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</a:t>
            </a:r>
            <a:r>
              <a:rPr lang="en-US" sz="2800">
                <a:latin typeface="UTM BryantLG" panose="02040603050506020204" pitchFamily="18" charset="0"/>
              </a:rPr>
              <a:t> node cha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thấp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mới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được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thêm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</a:t>
            </a:r>
            <a:r>
              <a:rPr lang="en-US" sz="2800">
                <a:latin typeface="UTM BryantLG" panose="02040603050506020204" pitchFamily="18" charset="0"/>
              </a:rPr>
              <a:t> node cha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thấp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đến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đảm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bảo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cả</a:t>
            </a:r>
            <a:r>
              <a:rPr lang="en-US" sz="2800">
                <a:latin typeface="UTM BryantLG" panose="02040603050506020204" pitchFamily="18" charset="0"/>
              </a:rPr>
              <a:t> 2 </a:t>
            </a:r>
            <a:r>
              <a:rPr lang="en-US" sz="2800" err="1">
                <a:latin typeface="UTM BryantLG" panose="02040603050506020204" pitchFamily="18" charset="0"/>
              </a:rPr>
              <a:t>tính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chất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2FE1D2-9572-79A9-43A9-99F218A9A9BA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THÊM NODE VÀO TREAP</a:t>
            </a:r>
          </a:p>
        </p:txBody>
      </p:sp>
    </p:spTree>
    <p:extLst>
      <p:ext uri="{BB962C8B-B14F-4D97-AF65-F5344CB8AC3E}">
        <p14:creationId xmlns:p14="http://schemas.microsoft.com/office/powerpoint/2010/main" val="37805488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THÊM NODE VÀO TREAP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480B3-839B-105C-CD30-E1EE7671C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71" y="2235803"/>
            <a:ext cx="5246382" cy="34278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E55E49-B4C5-547A-C78B-9586D0C2A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353" y="1871934"/>
            <a:ext cx="6037897" cy="41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96014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50316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20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53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F8B9C-97E5-42C6-90C4-8A810D0D552C}"/>
              </a:ext>
            </a:extLst>
          </p:cNvPr>
          <p:cNvSpPr txBox="1"/>
          <p:nvPr/>
        </p:nvSpPr>
        <p:spPr>
          <a:xfrm>
            <a:off x="1035697" y="2108718"/>
            <a:ext cx="10753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Giá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trị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màu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xanh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là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khoá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của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node.</a:t>
            </a:r>
          </a:p>
          <a:p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Giá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trị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màu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đỏ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là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node. (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được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khởi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tạo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ngẫu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nhiên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035697" y="3244334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5"/>
                </a:solidFill>
              </a:rPr>
              <a:t>20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53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5701205" y="411519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6968022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40268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 </a:t>
            </a:r>
            <a:r>
              <a:rPr lang="en-US" sz="1800"/>
              <a:t>(</a:t>
            </a:r>
            <a:r>
              <a:rPr lang="en-US">
                <a:solidFill>
                  <a:schemeClr val="accent5"/>
                </a:solidFill>
              </a:rPr>
              <a:t>1</a:t>
            </a:r>
            <a:r>
              <a:rPr lang="en-US" sz="1800">
                <a:solidFill>
                  <a:schemeClr val="accent5"/>
                </a:solidFill>
              </a:rPr>
              <a:t>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87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5985237" y="281237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073947" y="3596149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559761" y="3298193"/>
            <a:ext cx="508828" cy="381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59FD1D6-3049-412F-39F3-381DDDD0CD1B}"/>
              </a:ext>
            </a:extLst>
          </p:cNvPr>
          <p:cNvSpPr/>
          <p:nvPr/>
        </p:nvSpPr>
        <p:spPr>
          <a:xfrm>
            <a:off x="4436354" y="2744257"/>
            <a:ext cx="3041779" cy="19522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Warning outline">
            <a:extLst>
              <a:ext uri="{FF2B5EF4-FFF2-40B4-BE49-F238E27FC236}">
                <a16:creationId xmlns:a16="http://schemas.microsoft.com/office/drawing/2014/main" id="{1685C653-9509-6E29-8F72-65B60954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0143" y="492576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EA4AF5-3F7A-6B01-1007-5BF9BBA213F7}"/>
              </a:ext>
            </a:extLst>
          </p:cNvPr>
          <p:cNvSpPr txBox="1"/>
          <p:nvPr/>
        </p:nvSpPr>
        <p:spPr>
          <a:xfrm>
            <a:off x="4734935" y="4925761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53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87</a:t>
            </a:r>
          </a:p>
        </p:txBody>
      </p:sp>
    </p:spTree>
    <p:extLst>
      <p:ext uri="{BB962C8B-B14F-4D97-AF65-F5344CB8AC3E}">
        <p14:creationId xmlns:p14="http://schemas.microsoft.com/office/powerpoint/2010/main" val="2326747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1</a:t>
            </a:r>
            <a:r>
              <a:rPr lang="en-US" sz="1800">
                <a:solidFill>
                  <a:schemeClr val="accent5"/>
                </a:solidFill>
              </a:rPr>
              <a:t>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87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162215" y="27987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250925" y="3582542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736739" y="3284586"/>
            <a:ext cx="508828" cy="381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417374-3424-A6B1-1B84-9F78262276C0}"/>
              </a:ext>
            </a:extLst>
          </p:cNvPr>
          <p:cNvSpPr txBox="1"/>
          <p:nvPr/>
        </p:nvSpPr>
        <p:spPr>
          <a:xfrm>
            <a:off x="4230154" y="4807817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DE91D09C-2713-118F-7334-4B21EF151ABA}"/>
              </a:ext>
            </a:extLst>
          </p:cNvPr>
          <p:cNvSpPr/>
          <p:nvPr/>
        </p:nvSpPr>
        <p:spPr>
          <a:xfrm rot="19263755">
            <a:off x="4785232" y="2772317"/>
            <a:ext cx="1477535" cy="622076"/>
          </a:xfrm>
          <a:prstGeom prst="curvedDownArrow">
            <a:avLst>
              <a:gd name="adj1" fmla="val 25000"/>
              <a:gd name="adj2" fmla="val 50000"/>
              <a:gd name="adj3" fmla="val 21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354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1</a:t>
            </a:r>
            <a:r>
              <a:rPr lang="en-US" sz="1800">
                <a:solidFill>
                  <a:schemeClr val="accent5"/>
                </a:solidFill>
              </a:rPr>
              <a:t>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87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550290" y="386723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701206" y="306014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187020" y="3545955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81612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5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80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660501" y="391171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811417" y="310461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297231" y="3590426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965441" y="3911710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451255" y="3590426"/>
            <a:ext cx="443514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85062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8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85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882571" y="334138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6033487" y="253428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519301" y="3020100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5187511" y="334138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673325" y="3020100"/>
            <a:ext cx="443514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895706" y="4132003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5"/>
            <a:endCxn id="10" idx="1"/>
          </p:cNvCxnSpPr>
          <p:nvPr/>
        </p:nvCxnSpPr>
        <p:spPr>
          <a:xfrm>
            <a:off x="5673325" y="3827198"/>
            <a:ext cx="305733" cy="388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DEB93E8-C16A-F655-F875-C9E88FA68FE0}"/>
              </a:ext>
            </a:extLst>
          </p:cNvPr>
          <p:cNvSpPr/>
          <p:nvPr/>
        </p:nvSpPr>
        <p:spPr>
          <a:xfrm>
            <a:off x="4599995" y="3173432"/>
            <a:ext cx="2150398" cy="16048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Warning outline">
            <a:extLst>
              <a:ext uri="{FF2B5EF4-FFF2-40B4-BE49-F238E27FC236}">
                <a16:creationId xmlns:a16="http://schemas.microsoft.com/office/drawing/2014/main" id="{A29F8CDA-1A8B-E96F-6F31-7E4E0B223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14" y="516956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8376B6-7379-A329-500B-296D0DCD3949}"/>
              </a:ext>
            </a:extLst>
          </p:cNvPr>
          <p:cNvSpPr txBox="1"/>
          <p:nvPr/>
        </p:nvSpPr>
        <p:spPr>
          <a:xfrm>
            <a:off x="4665306" y="5169560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80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85</a:t>
            </a:r>
          </a:p>
        </p:txBody>
      </p:sp>
    </p:spTree>
    <p:extLst>
      <p:ext uri="{BB962C8B-B14F-4D97-AF65-F5344CB8AC3E}">
        <p14:creationId xmlns:p14="http://schemas.microsoft.com/office/powerpoint/2010/main" val="15484134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8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85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491296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642212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128026" y="3345648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796236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282050" y="3345648"/>
            <a:ext cx="443514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504431" y="445755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5"/>
            <a:endCxn id="10" idx="1"/>
          </p:cNvCxnSpPr>
          <p:nvPr/>
        </p:nvCxnSpPr>
        <p:spPr>
          <a:xfrm>
            <a:off x="5282050" y="4152746"/>
            <a:ext cx="305733" cy="388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8E75329B-BB4D-BFA0-84EC-EF223C1CAC0E}"/>
              </a:ext>
            </a:extLst>
          </p:cNvPr>
          <p:cNvSpPr/>
          <p:nvPr/>
        </p:nvSpPr>
        <p:spPr>
          <a:xfrm rot="13638180">
            <a:off x="5353821" y="3766360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939DD-634D-F3E1-72ED-0474804E3A9F}"/>
              </a:ext>
            </a:extLst>
          </p:cNvPr>
          <p:cNvSpPr txBox="1"/>
          <p:nvPr/>
        </p:nvSpPr>
        <p:spPr>
          <a:xfrm>
            <a:off x="4147445" y="5532048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443043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58226"/>
            <a:ext cx="5431971" cy="846301"/>
          </a:xfrm>
        </p:spPr>
        <p:txBody>
          <a:bodyPr/>
          <a:lstStyle/>
          <a:p>
            <a:r>
              <a:rPr lang="en-ZA" b="1" err="1">
                <a:latin typeface="UTM BryantLG" panose="02040603050506020204" pitchFamily="18" charset="0"/>
              </a:rPr>
              <a:t>Nội</a:t>
            </a:r>
            <a:r>
              <a:rPr lang="en-ZA" b="1">
                <a:latin typeface="UTM BryantLG" panose="02040603050506020204" pitchFamily="18" charset="0"/>
              </a:rPr>
              <a:t> dung </a:t>
            </a:r>
            <a:r>
              <a:rPr lang="en-ZA" b="1" err="1">
                <a:latin typeface="UTM BryantLG" panose="02040603050506020204" pitchFamily="18" charset="0"/>
              </a:rPr>
              <a:t>chính</a:t>
            </a:r>
            <a:endParaRPr lang="en-ZA" b="1">
              <a:latin typeface="UTM BryantLG" panose="020406030505060202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95" y="1485582"/>
            <a:ext cx="5433204" cy="38868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Nhắc lại các cấu trúc dữ liệu đã học có liên quan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Bài toán dẫn nhập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Treap là gì? Các tính chất của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Các thao tác trên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Implicity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GIỚI THIỆU MỘT SỐ THAO TÁC truy vấn trên đoạn sử dụng implicity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PHÂN TÍCH HIỆU SUẤT CỦA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SO SÁNH TREAP VỚI CÂY AVL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noProof="1">
                <a:latin typeface="UTM BryantLG" panose="02040603050506020204" pitchFamily="18" charset="0"/>
              </a:rPr>
              <a:t>Ư</a:t>
            </a:r>
            <a:r>
              <a:rPr lang="en-ZA" noProof="1">
                <a:latin typeface="UTM BryantLG" panose="02040603050506020204" pitchFamily="18" charset="0"/>
              </a:rPr>
              <a:t>u nhược điểm của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Ứng dụng thực tế và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8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660501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811417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297231" y="3345648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333082" y="432088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497413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011599" y="3649748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818896" y="4135562"/>
            <a:ext cx="276055" cy="26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75086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40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76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274987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425903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5911717" y="3345648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3879793" y="44042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111899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4626085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365607" y="4135562"/>
            <a:ext cx="343830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7048316" y="4404234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6760801" y="4152746"/>
            <a:ext cx="370867" cy="334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9186EA1-85F5-FBE6-42E6-2C171BBD206A}"/>
              </a:ext>
            </a:extLst>
          </p:cNvPr>
          <p:cNvSpPr/>
          <p:nvPr/>
        </p:nvSpPr>
        <p:spPr>
          <a:xfrm>
            <a:off x="5918866" y="3517734"/>
            <a:ext cx="2150398" cy="16048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Warning outline">
            <a:extLst>
              <a:ext uri="{FF2B5EF4-FFF2-40B4-BE49-F238E27FC236}">
                <a16:creationId xmlns:a16="http://schemas.microsoft.com/office/drawing/2014/main" id="{9E1FFFA4-E3C7-86BE-F16E-113EB8308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6925" y="541731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16551B-4621-1994-276A-B5185CEE9055}"/>
              </a:ext>
            </a:extLst>
          </p:cNvPr>
          <p:cNvSpPr txBox="1"/>
          <p:nvPr/>
        </p:nvSpPr>
        <p:spPr>
          <a:xfrm>
            <a:off x="5911717" y="5417311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53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39617662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40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76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660501" y="366693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811417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6297231" y="3345648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215700" y="448758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497413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011599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701514" y="4135562"/>
            <a:ext cx="393437" cy="435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7433830" y="4404234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7146315" y="4152746"/>
            <a:ext cx="370867" cy="334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6C31C2E6-7E70-95CC-848B-F20A66B12467}"/>
              </a:ext>
            </a:extLst>
          </p:cNvPr>
          <p:cNvSpPr/>
          <p:nvPr/>
        </p:nvSpPr>
        <p:spPr>
          <a:xfrm rot="13440632">
            <a:off x="7236722" y="3737606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A347E-5E61-7389-0D05-D8E351A4F270}"/>
              </a:ext>
            </a:extLst>
          </p:cNvPr>
          <p:cNvSpPr txBox="1"/>
          <p:nvPr/>
        </p:nvSpPr>
        <p:spPr>
          <a:xfrm>
            <a:off x="4215700" y="5253254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110927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40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76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6012648" y="475861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811417" y="30947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6498462" y="4453809"/>
            <a:ext cx="349158" cy="388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262534" y="46391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497413" y="3589930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5011599" y="388464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748348" y="4370457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6764268" y="3967995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6297231" y="3580543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48696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(40, 76),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60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23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5931933" y="457973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730702" y="295198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6417747" y="4311067"/>
            <a:ext cx="349158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4152099" y="454970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416698" y="3447188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4930884" y="374190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637913" y="4227715"/>
            <a:ext cx="376323" cy="405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6683553" y="382525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6216516" y="3437801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C397CC1-C7C3-DA40-4158-E69FD5699096}"/>
              </a:ext>
            </a:extLst>
          </p:cNvPr>
          <p:cNvSpPr/>
          <p:nvPr/>
        </p:nvSpPr>
        <p:spPr>
          <a:xfrm>
            <a:off x="7456864" y="4579739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FBD43B-CD92-97B0-841E-37465CC22091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7169367" y="4311067"/>
            <a:ext cx="370849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646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(40, 76), (60, 23),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70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65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EEA87C-009E-E805-9D2F-69D0B7CCF30D}"/>
              </a:ext>
            </a:extLst>
          </p:cNvPr>
          <p:cNvSpPr/>
          <p:nvPr/>
        </p:nvSpPr>
        <p:spPr>
          <a:xfrm>
            <a:off x="6975297" y="4071032"/>
            <a:ext cx="2150398" cy="16048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Warning outline">
            <a:extLst>
              <a:ext uri="{FF2B5EF4-FFF2-40B4-BE49-F238E27FC236}">
                <a16:creationId xmlns:a16="http://schemas.microsoft.com/office/drawing/2014/main" id="{60926506-556E-D262-105B-615FD75B6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379" y="5863587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F9F470-5263-3D54-56D9-6FAA5AEA600A}"/>
              </a:ext>
            </a:extLst>
          </p:cNvPr>
          <p:cNvSpPr txBox="1"/>
          <p:nvPr/>
        </p:nvSpPr>
        <p:spPr>
          <a:xfrm>
            <a:off x="6655171" y="5863587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23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65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688FC7-B2F6-E665-1B9A-4C96F03EFD9C}"/>
              </a:ext>
            </a:extLst>
          </p:cNvPr>
          <p:cNvSpPr/>
          <p:nvPr/>
        </p:nvSpPr>
        <p:spPr>
          <a:xfrm>
            <a:off x="5735995" y="420381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E9BDFE-1954-20B7-913C-5C4DD89FB86F}"/>
              </a:ext>
            </a:extLst>
          </p:cNvPr>
          <p:cNvSpPr/>
          <p:nvPr/>
        </p:nvSpPr>
        <p:spPr>
          <a:xfrm>
            <a:off x="5526834" y="26129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604E76-5B4B-3E40-E318-47B5E2ADE0E8}"/>
              </a:ext>
            </a:extLst>
          </p:cNvPr>
          <p:cNvCxnSpPr>
            <a:cxnSpLocks/>
            <a:stCxn id="36" idx="7"/>
            <a:endCxn id="43" idx="3"/>
          </p:cNvCxnSpPr>
          <p:nvPr/>
        </p:nvCxnSpPr>
        <p:spPr>
          <a:xfrm flipV="1">
            <a:off x="6221809" y="3972024"/>
            <a:ext cx="341228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9F047A7-141F-637D-A5D9-A23FA32B797A}"/>
              </a:ext>
            </a:extLst>
          </p:cNvPr>
          <p:cNvSpPr/>
          <p:nvPr/>
        </p:nvSpPr>
        <p:spPr>
          <a:xfrm>
            <a:off x="3977951" y="41573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93FA33-3AA1-4875-84F6-E88FCA477561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5212830" y="310814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2A4F149-319E-6D8B-18BD-5D4FF3A2D8D4}"/>
              </a:ext>
            </a:extLst>
          </p:cNvPr>
          <p:cNvSpPr/>
          <p:nvPr/>
        </p:nvSpPr>
        <p:spPr>
          <a:xfrm>
            <a:off x="4727016" y="340285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3B0381-6536-AF9B-2CE8-48196CDC9B00}"/>
              </a:ext>
            </a:extLst>
          </p:cNvPr>
          <p:cNvCxnSpPr>
            <a:cxnSpLocks/>
            <a:stCxn id="39" idx="7"/>
            <a:endCxn id="41" idx="3"/>
          </p:cNvCxnSpPr>
          <p:nvPr/>
        </p:nvCxnSpPr>
        <p:spPr>
          <a:xfrm flipV="1">
            <a:off x="4463765" y="388867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5A36C5B-1901-227B-9B11-FF0B17241D8F}"/>
              </a:ext>
            </a:extLst>
          </p:cNvPr>
          <p:cNvSpPr/>
          <p:nvPr/>
        </p:nvSpPr>
        <p:spPr>
          <a:xfrm>
            <a:off x="6479685" y="348621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5BBD92-CB67-1AF6-840A-C151898D1F92}"/>
              </a:ext>
            </a:extLst>
          </p:cNvPr>
          <p:cNvCxnSpPr>
            <a:cxnSpLocks/>
            <a:stCxn id="37" idx="5"/>
            <a:endCxn id="43" idx="1"/>
          </p:cNvCxnSpPr>
          <p:nvPr/>
        </p:nvCxnSpPr>
        <p:spPr>
          <a:xfrm>
            <a:off x="6012648" y="309875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67DFA0A-C3A9-22DB-EBA6-83B459DCBB6C}"/>
              </a:ext>
            </a:extLst>
          </p:cNvPr>
          <p:cNvSpPr/>
          <p:nvPr/>
        </p:nvSpPr>
        <p:spPr>
          <a:xfrm>
            <a:off x="7230788" y="420381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E0652B-6453-4D15-E9E6-82EA1AB96038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6965499" y="3972024"/>
            <a:ext cx="348641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5F42F64-35D6-2C43-5246-1C4992220755}"/>
              </a:ext>
            </a:extLst>
          </p:cNvPr>
          <p:cNvSpPr/>
          <p:nvPr/>
        </p:nvSpPr>
        <p:spPr>
          <a:xfrm>
            <a:off x="7937496" y="4873464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A69BE7-A460-7BE0-A6D5-7F3CF619CD2D}"/>
              </a:ext>
            </a:extLst>
          </p:cNvPr>
          <p:cNvCxnSpPr>
            <a:cxnSpLocks/>
            <a:stCxn id="47" idx="1"/>
            <a:endCxn id="45" idx="5"/>
          </p:cNvCxnSpPr>
          <p:nvPr/>
        </p:nvCxnSpPr>
        <p:spPr>
          <a:xfrm flipH="1" flipV="1">
            <a:off x="7716602" y="4689628"/>
            <a:ext cx="304246" cy="267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899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(40, 76), (60, 23),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70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65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B613757F-7010-9BB1-E148-C47E62B5A91B}"/>
              </a:ext>
            </a:extLst>
          </p:cNvPr>
          <p:cNvSpPr/>
          <p:nvPr/>
        </p:nvSpPr>
        <p:spPr>
          <a:xfrm rot="13440632">
            <a:off x="7894786" y="4382747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E25711-5B36-3A23-D144-A3AE23B0FBA9}"/>
              </a:ext>
            </a:extLst>
          </p:cNvPr>
          <p:cNvSpPr txBox="1"/>
          <p:nvPr/>
        </p:nvSpPr>
        <p:spPr>
          <a:xfrm>
            <a:off x="4222944" y="5728908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66A03E-D2A7-FFA3-4609-0F20ACDF5594}"/>
              </a:ext>
            </a:extLst>
          </p:cNvPr>
          <p:cNvSpPr/>
          <p:nvPr/>
        </p:nvSpPr>
        <p:spPr>
          <a:xfrm>
            <a:off x="5910367" y="445070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BCCF95-28D9-6337-A727-1FAE0B17002A}"/>
              </a:ext>
            </a:extLst>
          </p:cNvPr>
          <p:cNvSpPr/>
          <p:nvPr/>
        </p:nvSpPr>
        <p:spPr>
          <a:xfrm>
            <a:off x="5701206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C21D84-353F-BD9B-56D1-75C767F1C6EA}"/>
              </a:ext>
            </a:extLst>
          </p:cNvPr>
          <p:cNvCxnSpPr>
            <a:cxnSpLocks/>
            <a:stCxn id="21" idx="7"/>
            <a:endCxn id="29" idx="3"/>
          </p:cNvCxnSpPr>
          <p:nvPr/>
        </p:nvCxnSpPr>
        <p:spPr>
          <a:xfrm flipV="1">
            <a:off x="6396181" y="4218914"/>
            <a:ext cx="341228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31A43DA-034F-29B1-A28A-D43A4BB01BA3}"/>
              </a:ext>
            </a:extLst>
          </p:cNvPr>
          <p:cNvSpPr/>
          <p:nvPr/>
        </p:nvSpPr>
        <p:spPr>
          <a:xfrm>
            <a:off x="4152323" y="44042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D0789A-568F-8A26-CE8E-34DDF08B4204}"/>
              </a:ext>
            </a:extLst>
          </p:cNvPr>
          <p:cNvCxnSpPr>
            <a:cxnSpLocks/>
            <a:stCxn id="27" idx="7"/>
          </p:cNvCxnSpPr>
          <p:nvPr/>
        </p:nvCxnSpPr>
        <p:spPr>
          <a:xfrm flipV="1">
            <a:off x="5387202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3D9B352-BF3A-8660-86DC-2E84FD3DB009}"/>
              </a:ext>
            </a:extLst>
          </p:cNvPr>
          <p:cNvSpPr/>
          <p:nvPr/>
        </p:nvSpPr>
        <p:spPr>
          <a:xfrm>
            <a:off x="4901388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CCC99C-ACE0-C66E-8985-E88211CE10A1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4638137" y="41355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AA90909-3839-30B5-5B64-2563A493B164}"/>
              </a:ext>
            </a:extLst>
          </p:cNvPr>
          <p:cNvSpPr/>
          <p:nvPr/>
        </p:nvSpPr>
        <p:spPr>
          <a:xfrm>
            <a:off x="6654057" y="373310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FD2982-ADE0-F2D3-3A82-64B9DE370D26}"/>
              </a:ext>
            </a:extLst>
          </p:cNvPr>
          <p:cNvCxnSpPr>
            <a:cxnSpLocks/>
            <a:stCxn id="22" idx="5"/>
            <a:endCxn id="29" idx="1"/>
          </p:cNvCxnSpPr>
          <p:nvPr/>
        </p:nvCxnSpPr>
        <p:spPr>
          <a:xfrm>
            <a:off x="6187020" y="334564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1204DC9-B7CF-D40F-600D-4AC8411029B4}"/>
              </a:ext>
            </a:extLst>
          </p:cNvPr>
          <p:cNvSpPr/>
          <p:nvPr/>
        </p:nvSpPr>
        <p:spPr>
          <a:xfrm>
            <a:off x="7405160" y="445070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466E35-DEFA-A691-A4AE-E779722148A5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7139871" y="4218914"/>
            <a:ext cx="348641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F401791-0647-C09F-03AE-1674C1CB60A4}"/>
              </a:ext>
            </a:extLst>
          </p:cNvPr>
          <p:cNvSpPr/>
          <p:nvPr/>
        </p:nvSpPr>
        <p:spPr>
          <a:xfrm>
            <a:off x="8111868" y="5120354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00AD3E-8EC6-ED9A-3B29-FD9553A970A6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7890974" y="4936518"/>
            <a:ext cx="304246" cy="267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18376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23), (8, 85), (40, 76), (60, 23), (70, 65)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Hoàn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thành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5922032" y="452146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5730703" y="293232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407846" y="4291403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181820" y="447672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416699" y="342752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4930885" y="372223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4667634" y="420805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683554" y="380558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216517" y="3418137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C29AB70-19CF-33E9-8659-79611F79070D}"/>
              </a:ext>
            </a:extLst>
          </p:cNvPr>
          <p:cNvSpPr/>
          <p:nvPr/>
        </p:nvSpPr>
        <p:spPr>
          <a:xfrm>
            <a:off x="6807146" y="53640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56" idx="7"/>
          </p:cNvCxnSpPr>
          <p:nvPr/>
        </p:nvCxnSpPr>
        <p:spPr>
          <a:xfrm flipH="1">
            <a:off x="7292960" y="5005271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499904" y="451945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169368" y="4291403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43419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TÌM KIẾM GIÁ TRỊ TRÊN TREAP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6FC62-44EE-2198-BB35-81B8AE04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08" y="2031240"/>
            <a:ext cx="10184434" cy="40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62721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TÌM KIẾM TRÊN TREAP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3862004" y="1706555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Tìm</a:t>
            </a:r>
            <a:r>
              <a:rPr lang="en-US" sz="3600">
                <a:latin typeface="UTM BryantLG" panose="02040603050506020204" pitchFamily="18" charset="0"/>
              </a:rPr>
              <a:t> </a:t>
            </a:r>
            <a:r>
              <a:rPr lang="en-US" sz="3600" err="1">
                <a:latin typeface="UTM BryantLG" panose="02040603050506020204" pitchFamily="18" charset="0"/>
              </a:rPr>
              <a:t>kiếm</a:t>
            </a:r>
            <a:r>
              <a:rPr lang="en-US" sz="3600">
                <a:latin typeface="UTM BryantLG" panose="02040603050506020204" pitchFamily="18" charset="0"/>
              </a:rPr>
              <a:t> </a:t>
            </a:r>
            <a:r>
              <a:rPr lang="en-US" sz="3600" err="1">
                <a:latin typeface="UTM BryantLG" panose="02040603050506020204" pitchFamily="18" charset="0"/>
              </a:rPr>
              <a:t>giá</a:t>
            </a:r>
            <a:r>
              <a:rPr lang="en-US" sz="3600">
                <a:latin typeface="UTM BryantLG" panose="02040603050506020204" pitchFamily="18" charset="0"/>
              </a:rPr>
              <a:t> </a:t>
            </a:r>
            <a:r>
              <a:rPr lang="en-US" sz="3600" err="1">
                <a:latin typeface="UTM BryantLG" panose="02040603050506020204" pitchFamily="18" charset="0"/>
              </a:rPr>
              <a:t>trị</a:t>
            </a:r>
            <a:r>
              <a:rPr lang="en-US" sz="3600">
                <a:latin typeface="UTM BryantLG" panose="02040603050506020204" pitchFamily="18" charset="0"/>
              </a:rPr>
              <a:t>: </a:t>
            </a:r>
            <a:r>
              <a:rPr lang="en-US" sz="3600">
                <a:solidFill>
                  <a:schemeClr val="accent5"/>
                </a:solidFill>
                <a:latin typeface="UTM BryantLG" panose="02040603050506020204" pitchFamily="18" charset="0"/>
              </a:rPr>
              <a:t>60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5381677" y="4330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219858" y="261508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5867491" y="3974167"/>
            <a:ext cx="388570" cy="440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3741523" y="407613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905854" y="3110288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4420040" y="340500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227337" y="3890815"/>
            <a:ext cx="276055" cy="26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6172709" y="348835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705672" y="3100901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C397CC1-C7C3-DA40-4158-E69FD5699096}"/>
              </a:ext>
            </a:extLst>
          </p:cNvPr>
          <p:cNvSpPr/>
          <p:nvPr/>
        </p:nvSpPr>
        <p:spPr>
          <a:xfrm>
            <a:off x="6248575" y="5109634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FBD43B-CD92-97B0-841E-37465CC22091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6734389" y="4733296"/>
            <a:ext cx="312662" cy="459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55A9FA0-6963-5639-2DBD-15FA70F004A0}"/>
              </a:ext>
            </a:extLst>
          </p:cNvPr>
          <p:cNvSpPr/>
          <p:nvPr/>
        </p:nvSpPr>
        <p:spPr>
          <a:xfrm>
            <a:off x="6963699" y="424748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9F48D4-0BDA-569A-0450-E31A36BB42A3}"/>
              </a:ext>
            </a:extLst>
          </p:cNvPr>
          <p:cNvCxnSpPr>
            <a:cxnSpLocks/>
            <a:stCxn id="17" idx="1"/>
            <a:endCxn id="12" idx="5"/>
          </p:cNvCxnSpPr>
          <p:nvPr/>
        </p:nvCxnSpPr>
        <p:spPr>
          <a:xfrm flipH="1" flipV="1">
            <a:off x="6658523" y="3974167"/>
            <a:ext cx="388528" cy="356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EE0644-29F7-2DBD-AC15-416540FC902C}"/>
              </a:ext>
            </a:extLst>
          </p:cNvPr>
          <p:cNvCxnSpPr/>
          <p:nvPr/>
        </p:nvCxnSpPr>
        <p:spPr>
          <a:xfrm>
            <a:off x="5910561" y="2731246"/>
            <a:ext cx="622597" cy="51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3D03AA-719C-E753-550B-1C07E18E151E}"/>
              </a:ext>
            </a:extLst>
          </p:cNvPr>
          <p:cNvCxnSpPr/>
          <p:nvPr/>
        </p:nvCxnSpPr>
        <p:spPr>
          <a:xfrm>
            <a:off x="6897613" y="3572596"/>
            <a:ext cx="622597" cy="51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92CD64-C683-AD3F-97BE-2D2FF35B2283}"/>
              </a:ext>
            </a:extLst>
          </p:cNvPr>
          <p:cNvCxnSpPr/>
          <p:nvPr/>
        </p:nvCxnSpPr>
        <p:spPr>
          <a:xfrm flipH="1">
            <a:off x="6516189" y="4519003"/>
            <a:ext cx="284583" cy="48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8EDD74D-0C05-5710-1253-F944146B24FF}"/>
              </a:ext>
            </a:extLst>
          </p:cNvPr>
          <p:cNvSpPr/>
          <p:nvPr/>
        </p:nvSpPr>
        <p:spPr>
          <a:xfrm>
            <a:off x="6248575" y="50965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4DC9C5-33A6-86F6-8903-E2433027437F}"/>
              </a:ext>
            </a:extLst>
          </p:cNvPr>
          <p:cNvSpPr txBox="1"/>
          <p:nvPr/>
        </p:nvSpPr>
        <p:spPr>
          <a:xfrm>
            <a:off x="4390538" y="5875372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Tìm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thấy</a:t>
            </a:r>
            <a:r>
              <a:rPr lang="en-US" sz="2800">
                <a:latin typeface="UTM BryantLG" panose="02040603050506020204" pitchFamily="18" charset="0"/>
              </a:rPr>
              <a:t> node!</a:t>
            </a:r>
          </a:p>
        </p:txBody>
      </p:sp>
    </p:spTree>
    <p:extLst>
      <p:ext uri="{BB962C8B-B14F-4D97-AF65-F5344CB8AC3E}">
        <p14:creationId xmlns:p14="http://schemas.microsoft.com/office/powerpoint/2010/main" val="182930922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NHẮC LẠI CÁC CẤU TRÚC DỮ LIỆU ĐÃ HỌC CÓ LIÊN QUAN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1903446" y="2211660"/>
            <a:ext cx="710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err="1">
                <a:latin typeface="UTM BryantLG" panose="02040603050506020204" pitchFamily="18" charset="0"/>
              </a:rPr>
              <a:t>Cây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nhị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phân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tìm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kiếm</a:t>
            </a:r>
            <a:r>
              <a:rPr lang="en-US" sz="2800" b="1">
                <a:latin typeface="UTM BryantLG" panose="02040603050506020204" pitchFamily="18" charset="0"/>
              </a:rPr>
              <a:t> (BST):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UTM BryantLG" panose="02040603050506020204" pitchFamily="18" charset="0"/>
              </a:rPr>
              <a:t>Node con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giá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nhỏ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 node cha.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UTM BryantLG" panose="02040603050506020204" pitchFamily="18" charset="0"/>
              </a:rPr>
              <a:t>Node con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giá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lớn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 node cha.</a:t>
            </a:r>
          </a:p>
          <a:p>
            <a:r>
              <a:rPr lang="en-US" sz="2800" b="1">
                <a:latin typeface="UTM BryantLG" panose="02040603050506020204" pitchFamily="18" charset="0"/>
              </a:rPr>
              <a:t>Heap: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UTM BryantLG" panose="02040603050506020204" pitchFamily="18" charset="0"/>
              </a:rPr>
              <a:t>Node cha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giá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lớn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tất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các</a:t>
            </a:r>
            <a:r>
              <a:rPr lang="en-US" sz="2800">
                <a:latin typeface="UTM BryantLG" panose="02040603050506020204" pitchFamily="18" charset="0"/>
              </a:rPr>
              <a:t> node con (Max – Heap).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UTM BryantLG" panose="02040603050506020204" pitchFamily="18" charset="0"/>
              </a:rPr>
              <a:t>Node cha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giá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nhỏ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tất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các</a:t>
            </a:r>
            <a:r>
              <a:rPr lang="en-US" sz="2800">
                <a:latin typeface="UTM BryantLG" panose="02040603050506020204" pitchFamily="18" charset="0"/>
              </a:rPr>
              <a:t> node con (Min – Heap).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5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5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808584" y="1655848"/>
            <a:ext cx="958253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err="1">
                <a:latin typeface="UTM BryantLG" panose="02040603050506020204" pitchFamily="18" charset="0"/>
              </a:rPr>
              <a:t>Xoá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khỏi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r>
              <a:rPr lang="en-US" sz="2800" b="1">
                <a:latin typeface="UTM BryantLG" panose="02040603050506020204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là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lá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xoá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khỏi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Treap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1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con,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thế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bằng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đó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err="1">
                <a:latin typeface="UTM BryantLG" panose="02040603050506020204" pitchFamily="18" charset="0"/>
              </a:rPr>
              <a:t>Nếu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2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con, </a:t>
            </a:r>
            <a:r>
              <a:rPr lang="en-US" sz="2800" err="1">
                <a:latin typeface="UTM BryantLG" panose="02040603050506020204" pitchFamily="18" charset="0"/>
              </a:rPr>
              <a:t>gán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là</a:t>
            </a:r>
            <a:r>
              <a:rPr lang="en-US" sz="2800">
                <a:latin typeface="UTM BryantLG" panose="02040603050506020204" pitchFamily="18" charset="0"/>
              </a:rPr>
              <a:t> -∞ </a:t>
            </a:r>
            <a:r>
              <a:rPr lang="en-US" sz="2800" err="1">
                <a:latin typeface="UTM BryantLG" panose="02040603050506020204" pitchFamily="18" charset="0"/>
              </a:rPr>
              <a:t>và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đến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khi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cần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rơi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vào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trường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 1 </a:t>
            </a:r>
            <a:r>
              <a:rPr lang="en-US" sz="2800" err="1">
                <a:latin typeface="UTM BryantLG" panose="02040603050506020204" pitchFamily="18" charset="0"/>
              </a:rPr>
              <a:t>hoặc</a:t>
            </a:r>
            <a:r>
              <a:rPr lang="en-US" sz="2800">
                <a:latin typeface="UTM BryantLG" panose="02040603050506020204" pitchFamily="18" charset="0"/>
              </a:rPr>
              <a:t> 2.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khi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gốc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cao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khi</a:t>
            </a:r>
            <a:r>
              <a:rPr lang="en-US" sz="2800">
                <a:latin typeface="UTM BryantLG" panose="02040603050506020204" pitchFamily="18" charset="0"/>
              </a:rPr>
              <a:t> node </a:t>
            </a:r>
            <a:r>
              <a:rPr lang="en-US" sz="2800" err="1">
                <a:latin typeface="UTM BryantLG" panose="02040603050506020204" pitchFamily="18" charset="0"/>
              </a:rPr>
              <a:t>gốc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con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tiên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cao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algn="just"/>
            <a:endParaRPr lang="en-US" sz="28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XÓA NODE KHỎI TREAP</a:t>
            </a:r>
          </a:p>
        </p:txBody>
      </p:sp>
    </p:spTree>
    <p:extLst>
      <p:ext uri="{BB962C8B-B14F-4D97-AF65-F5344CB8AC3E}">
        <p14:creationId xmlns:p14="http://schemas.microsoft.com/office/powerpoint/2010/main" val="209400299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XÓA NODE KHỎI TREAP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592DC5-BA3E-80B5-D462-F2362AC2C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54" y="1761164"/>
            <a:ext cx="4831499" cy="4168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733BAA-902E-A774-5EA2-C83C5058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248" y="1761164"/>
            <a:ext cx="4138019" cy="42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55807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287329" y="4077938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6096000" y="248879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773143" y="3847876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547117" y="403319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781996" y="2983997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296182" y="327871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5032931" y="3764524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7048851" y="336206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581814" y="2974610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7592944" y="4561744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865201" y="407593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534665" y="3847876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7107130" y="48429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999904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683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7">
                                          <p:stCondLst>
                                            <p:cond delay="683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49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4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1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0">
                                          <p:stCondLst>
                                            <p:cond delay="2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62" decel="50000">
                                          <p:stCondLst>
                                            <p:cond delay="2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287329" y="407793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6096000" y="248879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773143" y="3847876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547117" y="403319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781996" y="2983997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296182" y="327871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5032931" y="3764524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7048851" y="336206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581814" y="2974610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7592944" y="4561744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865201" y="4075930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534665" y="3847876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7107130" y="48429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63752680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683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7">
                                          <p:stCondLst>
                                            <p:cond delay="683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1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10">
                                          <p:stCondLst>
                                            <p:cond delay="23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62" decel="50000">
                                          <p:stCondLst>
                                            <p:cond delay="2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81481E-6 L 0.06367 -0.11783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075537" y="437398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5884208" y="278483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561351" y="4143919"/>
            <a:ext cx="333987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335325" y="432923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570204" y="3280040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084390" y="357475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4821139" y="4060567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811986" y="3658105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370022" y="3270653"/>
            <a:ext cx="525316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7381152" y="4857787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653409" y="43719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297800" y="4143919"/>
            <a:ext cx="438961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6895338" y="513894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284053684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075537" y="426582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5884208" y="267668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6561351" y="4035763"/>
            <a:ext cx="367594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335325" y="422108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570204" y="317188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084390" y="346659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4821139" y="395241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837058" y="3549949"/>
            <a:ext cx="627445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FF0000"/>
                </a:solidFill>
                <a:latin typeface="UTM BryantLG" panose="02040603050506020204" pitchFamily="18" charset="0"/>
              </a:rPr>
              <a:t>-∞</a:t>
            </a:r>
            <a:endParaRPr lang="en-US" sz="1600" b="1">
              <a:solidFill>
                <a:srgbClr val="C00000"/>
              </a:solidFill>
            </a:endParaRP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6370022" y="3162497"/>
            <a:ext cx="558923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7381152" y="4749631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7653409" y="426381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7372616" y="4035763"/>
            <a:ext cx="364145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6895338" y="503079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74A06A6C-5693-9B71-809E-6A7CE7B1A6A8}"/>
              </a:ext>
            </a:extLst>
          </p:cNvPr>
          <p:cNvSpPr/>
          <p:nvPr/>
        </p:nvSpPr>
        <p:spPr>
          <a:xfrm rot="13212765">
            <a:off x="7392109" y="3478809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4428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5315162" y="504550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5884208" y="255351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5800976" y="4574396"/>
            <a:ext cx="338875" cy="554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335325" y="409791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570204" y="304871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084390" y="334342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4821139" y="382924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045890" y="4088582"/>
            <a:ext cx="641607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UTM BryantLG" panose="02040603050506020204" pitchFamily="18" charset="0"/>
              </a:rPr>
              <a:t>-∞</a:t>
            </a:r>
            <a:endParaRPr lang="en-US" sz="1600" b="1" dirty="0">
              <a:solidFill>
                <a:srgbClr val="C00000"/>
              </a:solidFill>
            </a:endParaRP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8" idx="1"/>
          </p:cNvCxnSpPr>
          <p:nvPr/>
        </p:nvCxnSpPr>
        <p:spPr>
          <a:xfrm>
            <a:off x="6370022" y="3039327"/>
            <a:ext cx="400828" cy="387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4" idx="5"/>
            <a:endCxn id="22" idx="1"/>
          </p:cNvCxnSpPr>
          <p:nvPr/>
        </p:nvCxnSpPr>
        <p:spPr>
          <a:xfrm>
            <a:off x="6593536" y="4574396"/>
            <a:ext cx="220930" cy="544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6687498" y="334342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3"/>
            <a:endCxn id="54" idx="7"/>
          </p:cNvCxnSpPr>
          <p:nvPr/>
        </p:nvCxnSpPr>
        <p:spPr>
          <a:xfrm flipH="1">
            <a:off x="6593536" y="3829241"/>
            <a:ext cx="177314" cy="34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6731114" y="503583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78CC712E-2B0A-77A5-8D2B-C7A8C8B6DCD4}"/>
              </a:ext>
            </a:extLst>
          </p:cNvPr>
          <p:cNvSpPr/>
          <p:nvPr/>
        </p:nvSpPr>
        <p:spPr>
          <a:xfrm rot="18765574">
            <a:off x="4830758" y="4174182"/>
            <a:ext cx="1477535" cy="418973"/>
          </a:xfrm>
          <a:prstGeom prst="curvedDownArrow">
            <a:avLst>
              <a:gd name="adj1" fmla="val 25000"/>
              <a:gd name="adj2" fmla="val 50000"/>
              <a:gd name="adj3" fmla="val 21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9922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27788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6860463" y="45676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6096000" y="226893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1"/>
            <a:endCxn id="54" idx="5"/>
          </p:cNvCxnSpPr>
          <p:nvPr/>
        </p:nvCxnSpPr>
        <p:spPr>
          <a:xfrm flipH="1" flipV="1">
            <a:off x="6655788" y="4332330"/>
            <a:ext cx="288027" cy="318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4547117" y="381333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781996" y="2764131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5296182" y="30588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5032931" y="3544658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6096000" y="3846516"/>
            <a:ext cx="655832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FF0000"/>
                </a:solidFill>
                <a:latin typeface="UTM BryantLG" panose="02040603050506020204" pitchFamily="18" charset="0"/>
              </a:rPr>
              <a:t>-∞</a:t>
            </a:r>
            <a:endParaRPr lang="en-US" sz="1600" b="1">
              <a:solidFill>
                <a:srgbClr val="C00000"/>
              </a:solidFill>
            </a:endParaRP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8" idx="1"/>
          </p:cNvCxnSpPr>
          <p:nvPr/>
        </p:nvCxnSpPr>
        <p:spPr>
          <a:xfrm>
            <a:off x="6581814" y="2754744"/>
            <a:ext cx="400828" cy="387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47" idx="5"/>
            <a:endCxn id="22" idx="1"/>
          </p:cNvCxnSpPr>
          <p:nvPr/>
        </p:nvCxnSpPr>
        <p:spPr>
          <a:xfrm>
            <a:off x="7346277" y="5053469"/>
            <a:ext cx="413661" cy="412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6899290" y="30588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3"/>
            <a:endCxn id="54" idx="7"/>
          </p:cNvCxnSpPr>
          <p:nvPr/>
        </p:nvCxnSpPr>
        <p:spPr>
          <a:xfrm flipH="1">
            <a:off x="6655788" y="3544658"/>
            <a:ext cx="326854" cy="385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7676586" y="538221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71336425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23" accel="50000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28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2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16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" tmFilter="0, 0; 0.125,0.2665; 0.25,0.4; 0.375,0.465; 0.5,0.5;  0.625,0.535; 0.75,0.6; 0.875,0.7335; 1,1">
                                          <p:stCondLst>
                                            <p:cond delay="20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3" accel="50000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3">
                                          <p:stCondLst>
                                            <p:cond delay="7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21" decel="50000">
                                          <p:stCondLst>
                                            <p:cond delay="81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21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">
                                          <p:stCondLst>
                                            <p:cond delay="20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21" decel="50000">
                                          <p:stCondLst>
                                            <p:cond delay="2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21" decel="50000">
                                          <p:stCondLst>
                                            <p:cond delay="22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06692 -0.1187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594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-0.05378 -0.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4" grpId="0" animBg="1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576122" y="1595021"/>
            <a:ext cx="95825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theo</a:t>
            </a:r>
            <a:r>
              <a:rPr lang="en-US" sz="2800" dirty="0">
                <a:latin typeface="UTM BryantLG" panose="02040603050506020204" pitchFamily="18" charset="0"/>
              </a:rPr>
              <a:t> k.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lớn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bước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thuật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toán</a:t>
            </a:r>
            <a:r>
              <a:rPr lang="en-US" sz="2800" dirty="0">
                <a:latin typeface="UTM BryantLG" panose="0204060305050602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k,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đệ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phải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đưa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trái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lớn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k,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đệ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trái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đưa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phải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R.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Dừng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khi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chứa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2038239" y="706704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TÁCH 1 TREAP THÀNH 2 TREAP</a:t>
            </a:r>
          </a:p>
        </p:txBody>
      </p:sp>
    </p:spTree>
    <p:extLst>
      <p:ext uri="{BB962C8B-B14F-4D97-AF65-F5344CB8AC3E}">
        <p14:creationId xmlns:p14="http://schemas.microsoft.com/office/powerpoint/2010/main" val="379556849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UTM Facebook K&amp;T" panose="02040603050506020204" pitchFamily="18" charset="0"/>
              </a:rPr>
              <a:t>TÁCH 1 TREAP THÀNH 2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2942857" y="453129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2751528" y="29421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3428671" y="4301235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1202645" y="44865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2437524" y="3437356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1951710" y="373206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1688459" y="4217883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3704379" y="381542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3237342" y="3427969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C29AB70-19CF-33E9-8659-79611F79070D}"/>
              </a:ext>
            </a:extLst>
          </p:cNvPr>
          <p:cNvSpPr/>
          <p:nvPr/>
        </p:nvSpPr>
        <p:spPr>
          <a:xfrm>
            <a:off x="3827971" y="537389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56" idx="7"/>
          </p:cNvCxnSpPr>
          <p:nvPr/>
        </p:nvCxnSpPr>
        <p:spPr>
          <a:xfrm flipH="1">
            <a:off x="4313785" y="5015103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4520729" y="452928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4190193" y="4301235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CBDDE6-2D9D-5C17-EC14-E46E3619C97C}"/>
              </a:ext>
            </a:extLst>
          </p:cNvPr>
          <p:cNvSpPr txBox="1"/>
          <p:nvPr/>
        </p:nvSpPr>
        <p:spPr>
          <a:xfrm>
            <a:off x="1544052" y="1308211"/>
            <a:ext cx="873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Tách</a:t>
            </a:r>
            <a:r>
              <a:rPr lang="en-US" sz="3600" dirty="0">
                <a:latin typeface="UTM BryantLG" panose="02040603050506020204" pitchFamily="18" charset="0"/>
              </a:rPr>
              <a:t> 1 </a:t>
            </a:r>
            <a:r>
              <a:rPr lang="en-US" sz="3600" dirty="0" err="1">
                <a:latin typeface="UTM BryantLG" panose="02040603050506020204" pitchFamily="18" charset="0"/>
              </a:rPr>
              <a:t>Treap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thành</a:t>
            </a:r>
            <a:r>
              <a:rPr lang="en-US" sz="3600" dirty="0">
                <a:latin typeface="UTM BryantLG" panose="02040603050506020204" pitchFamily="18" charset="0"/>
              </a:rPr>
              <a:t> 2 </a:t>
            </a:r>
            <a:r>
              <a:rPr lang="en-US" sz="3600" dirty="0" err="1">
                <a:latin typeface="UTM BryantLG" panose="02040603050506020204" pitchFamily="18" charset="0"/>
              </a:rPr>
              <a:t>Treap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theo</a:t>
            </a:r>
            <a:r>
              <a:rPr lang="en-US" sz="3600" dirty="0">
                <a:latin typeface="UTM BryantLG" panose="02040603050506020204" pitchFamily="18" charset="0"/>
              </a:rPr>
              <a:t> 50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9ABCE8-745A-45D2-BADD-10D126072327}"/>
              </a:ext>
            </a:extLst>
          </p:cNvPr>
          <p:cNvSpPr/>
          <p:nvPr/>
        </p:nvSpPr>
        <p:spPr>
          <a:xfrm>
            <a:off x="8842319" y="453129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B0C7FC-48DD-174B-D977-BD5F8B0AE469}"/>
              </a:ext>
            </a:extLst>
          </p:cNvPr>
          <p:cNvSpPr/>
          <p:nvPr/>
        </p:nvSpPr>
        <p:spPr>
          <a:xfrm>
            <a:off x="8650990" y="29421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C329FD-BCF3-56A7-3682-1331BAC9B977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9328133" y="4301235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7EA7D0F-2195-DA97-AF04-533193D7CDD4}"/>
              </a:ext>
            </a:extLst>
          </p:cNvPr>
          <p:cNvSpPr/>
          <p:nvPr/>
        </p:nvSpPr>
        <p:spPr>
          <a:xfrm>
            <a:off x="7102107" y="44865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DEFA46-556B-73B3-271B-768EC2B3414C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8336986" y="3437356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9BD5AEB-5C1F-E134-4B31-012B5F1A16A4}"/>
              </a:ext>
            </a:extLst>
          </p:cNvPr>
          <p:cNvSpPr/>
          <p:nvPr/>
        </p:nvSpPr>
        <p:spPr>
          <a:xfrm>
            <a:off x="7851172" y="373206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1F452-0A69-70FC-40EC-8841C29DC6C4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7587921" y="4217883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BB1A0CA-9120-A0C8-25DC-AA3146AD49F1}"/>
              </a:ext>
            </a:extLst>
          </p:cNvPr>
          <p:cNvSpPr/>
          <p:nvPr/>
        </p:nvSpPr>
        <p:spPr>
          <a:xfrm>
            <a:off x="9603841" y="381542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220523-3FE2-3534-F9B3-C5508828AF28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9136804" y="3427969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B9465E-A3D9-CD19-5A81-C9F37CBA72CE}"/>
              </a:ext>
            </a:extLst>
          </p:cNvPr>
          <p:cNvSpPr/>
          <p:nvPr/>
        </p:nvSpPr>
        <p:spPr>
          <a:xfrm>
            <a:off x="9727433" y="537389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6725AE-4C3E-95A6-5AAD-BAA786938949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10213247" y="5015103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727D707-6264-59CA-B46D-1CEAC468BE79}"/>
              </a:ext>
            </a:extLst>
          </p:cNvPr>
          <p:cNvSpPr/>
          <p:nvPr/>
        </p:nvSpPr>
        <p:spPr>
          <a:xfrm>
            <a:off x="10420191" y="452928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33F9AB5-EE7A-14FB-E31B-E59A74371EA1}"/>
              </a:ext>
            </a:extLst>
          </p:cNvPr>
          <p:cNvSpPr/>
          <p:nvPr/>
        </p:nvSpPr>
        <p:spPr>
          <a:xfrm>
            <a:off x="4857135" y="3898773"/>
            <a:ext cx="2244972" cy="48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8142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4" grpId="0" animBg="1"/>
      <p:bldP spid="6" grpId="0" animBg="1"/>
      <p:bldP spid="8" grpId="0" animBg="1"/>
      <p:bldP spid="10" grpId="0" animBg="1"/>
      <p:bldP spid="12" grpId="0" animBg="1"/>
      <p:bldP spid="15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25217" y="2707418"/>
            <a:ext cx="2743200" cy="365125"/>
          </a:xfrm>
        </p:spPr>
        <p:txBody>
          <a:bodyPr/>
          <a:lstStyle/>
          <a:p>
            <a:pPr algn="l"/>
            <a:r>
              <a:rPr lang="en-US" sz="2000">
                <a:solidFill>
                  <a:srgbClr val="C00000"/>
                </a:solidFill>
              </a:rPr>
              <a:t>10, 20, 30, 40, 50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BÀI TOÁN DẪN NHẬP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1866123" y="1534551"/>
            <a:ext cx="1003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nhị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phân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tìm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kiếm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được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phương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pháp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chèn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thông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thường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thể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khiến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bị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mất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nghiêm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trọng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dẫn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đến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thời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gian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thực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hiện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trên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lớn</a:t>
            </a:r>
            <a:r>
              <a:rPr lang="en-US"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E08B9-A99F-2AE8-8DDE-E45F97DAD943}"/>
              </a:ext>
            </a:extLst>
          </p:cNvPr>
          <p:cNvSpPr txBox="1"/>
          <p:nvPr/>
        </p:nvSpPr>
        <p:spPr>
          <a:xfrm>
            <a:off x="1810137" y="2289537"/>
            <a:ext cx="975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>
                <a:latin typeface="UTM BryantLG" panose="02040603050506020204" pitchFamily="18" charset="0"/>
              </a:rPr>
              <a:t>Ví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dụ</a:t>
            </a:r>
            <a:r>
              <a:rPr lang="en-US" i="1">
                <a:latin typeface="UTM BryantLG" panose="02040603050506020204" pitchFamily="18" charset="0"/>
              </a:rPr>
              <a:t>: </a:t>
            </a:r>
            <a:r>
              <a:rPr lang="en-US" i="1" err="1">
                <a:latin typeface="UTM BryantLG" panose="02040603050506020204" pitchFamily="18" charset="0"/>
              </a:rPr>
              <a:t>Cây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nhị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phân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tìm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kiếm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được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tạo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ra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từ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dãy</a:t>
            </a:r>
            <a:r>
              <a:rPr lang="en-US" i="1">
                <a:latin typeface="UTM BryantLG" panose="02040603050506020204" pitchFamily="18" charset="0"/>
              </a:rPr>
              <a:t>: </a:t>
            </a:r>
          </a:p>
        </p:txBody>
      </p:sp>
      <p:sp>
        <p:nvSpPr>
          <p:cNvPr id="3" name="Slide Number Placeholder 10">
            <a:extLst>
              <a:ext uri="{FF2B5EF4-FFF2-40B4-BE49-F238E27FC236}">
                <a16:creationId xmlns:a16="http://schemas.microsoft.com/office/drawing/2014/main" id="{28CCE4B6-9692-97C4-2966-079781C8BA10}"/>
              </a:ext>
            </a:extLst>
          </p:cNvPr>
          <p:cNvSpPr txBox="1">
            <a:spLocks/>
          </p:cNvSpPr>
          <p:nvPr/>
        </p:nvSpPr>
        <p:spPr>
          <a:xfrm>
            <a:off x="7744409" y="27074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rgbClr val="C00000"/>
                </a:solidFill>
              </a:rPr>
              <a:t>30, 20, 10, 50, 40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BB5203-0FD4-3A42-A582-FCAC44E32F1E}"/>
              </a:ext>
            </a:extLst>
          </p:cNvPr>
          <p:cNvSpPr/>
          <p:nvPr/>
        </p:nvSpPr>
        <p:spPr>
          <a:xfrm>
            <a:off x="1925217" y="3211476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D13081-57C8-7865-29CF-DBE2D7B400FC}"/>
              </a:ext>
            </a:extLst>
          </p:cNvPr>
          <p:cNvSpPr/>
          <p:nvPr/>
        </p:nvSpPr>
        <p:spPr>
          <a:xfrm>
            <a:off x="2392367" y="368774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783635-3BAA-702D-B0B6-E0B2824581D1}"/>
              </a:ext>
            </a:extLst>
          </p:cNvPr>
          <p:cNvSpPr/>
          <p:nvPr/>
        </p:nvSpPr>
        <p:spPr>
          <a:xfrm>
            <a:off x="2859517" y="4173563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BCB7D5-BAC5-C508-C2AF-536F3E8BF31A}"/>
              </a:ext>
            </a:extLst>
          </p:cNvPr>
          <p:cNvSpPr/>
          <p:nvPr/>
        </p:nvSpPr>
        <p:spPr>
          <a:xfrm>
            <a:off x="3326667" y="463696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3D9AD2-318F-5556-BA71-578EA6FB1467}"/>
              </a:ext>
            </a:extLst>
          </p:cNvPr>
          <p:cNvSpPr/>
          <p:nvPr/>
        </p:nvSpPr>
        <p:spPr>
          <a:xfrm>
            <a:off x="3793817" y="5100375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37E677-00A5-1EDE-4778-824EBE2ADB69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411031" y="3697290"/>
            <a:ext cx="64688" cy="7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DAAB17-4597-32F0-FA70-A10B794154B4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878181" y="4173563"/>
            <a:ext cx="64688" cy="83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570E9-E442-7961-22EA-C8E3A9506C8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345331" y="4659377"/>
            <a:ext cx="64688" cy="60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ABCC3E-EE0A-153D-741B-A3E7F36BF97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3812481" y="5122783"/>
            <a:ext cx="64688" cy="60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3E7718FF-52DC-2125-B61D-7F76B66685BF}"/>
              </a:ext>
            </a:extLst>
          </p:cNvPr>
          <p:cNvSpPr/>
          <p:nvPr/>
        </p:nvSpPr>
        <p:spPr>
          <a:xfrm>
            <a:off x="8714493" y="3248820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2CB414-BFAB-5E67-B3CC-D19C89C13B08}"/>
              </a:ext>
            </a:extLst>
          </p:cNvPr>
          <p:cNvSpPr/>
          <p:nvPr/>
        </p:nvSpPr>
        <p:spPr>
          <a:xfrm>
            <a:off x="8220891" y="3721213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93796A-AAA2-AB7C-5262-2A7C4353572D}"/>
              </a:ext>
            </a:extLst>
          </p:cNvPr>
          <p:cNvSpPr/>
          <p:nvPr/>
        </p:nvSpPr>
        <p:spPr>
          <a:xfrm>
            <a:off x="7735697" y="4193927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5A7E86C-D6A7-111A-8BF3-F5299938EE29}"/>
              </a:ext>
            </a:extLst>
          </p:cNvPr>
          <p:cNvSpPr/>
          <p:nvPr/>
        </p:nvSpPr>
        <p:spPr>
          <a:xfrm>
            <a:off x="8262877" y="4665506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31F9BA9-BBEA-CE76-B6BE-D493ABD7B36E}"/>
              </a:ext>
            </a:extLst>
          </p:cNvPr>
          <p:cNvSpPr/>
          <p:nvPr/>
        </p:nvSpPr>
        <p:spPr>
          <a:xfrm>
            <a:off x="7735697" y="5138220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855806B-DA5F-0D34-432B-0ED563C6DE38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8706705" y="3734634"/>
            <a:ext cx="91140" cy="69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16FCC9C-E61A-71C2-25EC-156048D45951}"/>
              </a:ext>
            </a:extLst>
          </p:cNvPr>
          <p:cNvCxnSpPr>
            <a:cxnSpLocks/>
            <a:stCxn id="72" idx="7"/>
            <a:endCxn id="71" idx="3"/>
          </p:cNvCxnSpPr>
          <p:nvPr/>
        </p:nvCxnSpPr>
        <p:spPr>
          <a:xfrm flipV="1">
            <a:off x="8221511" y="4207027"/>
            <a:ext cx="82732" cy="70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624C152-CB1F-CAF0-2E71-1476CFF369D9}"/>
              </a:ext>
            </a:extLst>
          </p:cNvPr>
          <p:cNvCxnSpPr>
            <a:cxnSpLocks/>
            <a:stCxn id="72" idx="5"/>
            <a:endCxn id="73" idx="1"/>
          </p:cNvCxnSpPr>
          <p:nvPr/>
        </p:nvCxnSpPr>
        <p:spPr>
          <a:xfrm>
            <a:off x="8221511" y="4679741"/>
            <a:ext cx="124718" cy="69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6C04D0F-3B49-D888-7E4E-EE3B9A821BBA}"/>
              </a:ext>
            </a:extLst>
          </p:cNvPr>
          <p:cNvCxnSpPr>
            <a:cxnSpLocks/>
            <a:stCxn id="73" idx="3"/>
            <a:endCxn id="74" idx="7"/>
          </p:cNvCxnSpPr>
          <p:nvPr/>
        </p:nvCxnSpPr>
        <p:spPr>
          <a:xfrm flipH="1">
            <a:off x="8221511" y="5151320"/>
            <a:ext cx="124718" cy="70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A24129C-EDA7-6EF9-DE54-507D99121C24}"/>
              </a:ext>
            </a:extLst>
          </p:cNvPr>
          <p:cNvSpPr txBox="1"/>
          <p:nvPr/>
        </p:nvSpPr>
        <p:spPr>
          <a:xfrm>
            <a:off x="3296817" y="6044668"/>
            <a:ext cx="807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Thời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gian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thực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hiện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cơ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bản</a:t>
            </a:r>
            <a:r>
              <a:rPr lang="en-US">
                <a:latin typeface="UTM BryantLG" panose="02040603050506020204" pitchFamily="18" charset="0"/>
              </a:rPr>
              <a:t>: O(n)!</a:t>
            </a:r>
          </a:p>
        </p:txBody>
      </p:sp>
    </p:spTree>
    <p:extLst>
      <p:ext uri="{BB962C8B-B14F-4D97-AF65-F5344CB8AC3E}">
        <p14:creationId xmlns:p14="http://schemas.microsoft.com/office/powerpoint/2010/main" val="337399160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4" grpId="0" animBg="1"/>
      <p:bldP spid="5" grpId="0" animBg="1"/>
      <p:bldP spid="7" grpId="0" animBg="1"/>
      <p:bldP spid="8" grpId="0" animBg="1"/>
      <p:bldP spid="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304731" y="1730493"/>
            <a:ext cx="95825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L, R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Điều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kiện</a:t>
            </a:r>
            <a:r>
              <a:rPr lang="en-US" sz="2800" dirty="0">
                <a:latin typeface="UTM BryantLG" panose="02040603050506020204" pitchFamily="18" charset="0"/>
              </a:rPr>
              <a:t>: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R.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bước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thuật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toán</a:t>
            </a:r>
            <a:r>
              <a:rPr lang="en-US" sz="2800" dirty="0">
                <a:latin typeface="UTM BryantLG" panose="0204060305050602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độ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ưu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tiên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cao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,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đệ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phải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nó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độ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ưu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tiên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cao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,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đệ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trái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nó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GỘP 2 TREAP THÀNH 1 TREAP</a:t>
            </a:r>
          </a:p>
        </p:txBody>
      </p:sp>
    </p:spTree>
    <p:extLst>
      <p:ext uri="{BB962C8B-B14F-4D97-AF65-F5344CB8AC3E}">
        <p14:creationId xmlns:p14="http://schemas.microsoft.com/office/powerpoint/2010/main" val="354565705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UTM Facebook K&amp;T" panose="02040603050506020204" pitchFamily="18" charset="0"/>
              </a:rPr>
              <a:t>GỘP 2 TREAP THÀNH 1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9284084" y="423947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9092755" y="26503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9769898" y="4009414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7543872" y="41947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8778751" y="31455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8292937" y="34402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8029686" y="39260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10045606" y="352360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9578569" y="313614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C29AB70-19CF-33E9-8659-79611F79070D}"/>
              </a:ext>
            </a:extLst>
          </p:cNvPr>
          <p:cNvSpPr/>
          <p:nvPr/>
        </p:nvSpPr>
        <p:spPr>
          <a:xfrm>
            <a:off x="10169198" y="50820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56" idx="7"/>
          </p:cNvCxnSpPr>
          <p:nvPr/>
        </p:nvCxnSpPr>
        <p:spPr>
          <a:xfrm flipH="1">
            <a:off x="10655012" y="4723282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10861956" y="423746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10531420" y="4009414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D9ABCE8-745A-45D2-BADD-10D126072327}"/>
              </a:ext>
            </a:extLst>
          </p:cNvPr>
          <p:cNvSpPr/>
          <p:nvPr/>
        </p:nvSpPr>
        <p:spPr>
          <a:xfrm>
            <a:off x="2520177" y="423947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B0C7FC-48DD-174B-D977-BD5F8B0AE469}"/>
              </a:ext>
            </a:extLst>
          </p:cNvPr>
          <p:cNvSpPr/>
          <p:nvPr/>
        </p:nvSpPr>
        <p:spPr>
          <a:xfrm>
            <a:off x="2328848" y="26503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C329FD-BCF3-56A7-3682-1331BAC9B977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3005991" y="4009414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7EA7D0F-2195-DA97-AF04-533193D7CDD4}"/>
              </a:ext>
            </a:extLst>
          </p:cNvPr>
          <p:cNvSpPr/>
          <p:nvPr/>
        </p:nvSpPr>
        <p:spPr>
          <a:xfrm>
            <a:off x="779965" y="41947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DEFA46-556B-73B3-271B-768EC2B3414C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014844" y="31455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9BD5AEB-5C1F-E134-4B31-012B5F1A16A4}"/>
              </a:ext>
            </a:extLst>
          </p:cNvPr>
          <p:cNvSpPr/>
          <p:nvPr/>
        </p:nvSpPr>
        <p:spPr>
          <a:xfrm>
            <a:off x="1529030" y="34402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1F452-0A69-70FC-40EC-8841C29DC6C4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1265779" y="39260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BB1A0CA-9120-A0C8-25DC-AA3146AD49F1}"/>
              </a:ext>
            </a:extLst>
          </p:cNvPr>
          <p:cNvSpPr/>
          <p:nvPr/>
        </p:nvSpPr>
        <p:spPr>
          <a:xfrm>
            <a:off x="3281699" y="352360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220523-3FE2-3534-F9B3-C5508828AF28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2814662" y="313614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B9465E-A3D9-CD19-5A81-C9F37CBA72CE}"/>
              </a:ext>
            </a:extLst>
          </p:cNvPr>
          <p:cNvSpPr/>
          <p:nvPr/>
        </p:nvSpPr>
        <p:spPr>
          <a:xfrm>
            <a:off x="3405291" y="50820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6725AE-4C3E-95A6-5AAD-BAA786938949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3891105" y="4723282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727D707-6264-59CA-B46D-1CEAC468BE79}"/>
              </a:ext>
            </a:extLst>
          </p:cNvPr>
          <p:cNvSpPr/>
          <p:nvPr/>
        </p:nvSpPr>
        <p:spPr>
          <a:xfrm>
            <a:off x="4098049" y="423746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33F9AB5-EE7A-14FB-E31B-E59A74371EA1}"/>
              </a:ext>
            </a:extLst>
          </p:cNvPr>
          <p:cNvSpPr/>
          <p:nvPr/>
        </p:nvSpPr>
        <p:spPr>
          <a:xfrm>
            <a:off x="4857135" y="3898773"/>
            <a:ext cx="2244972" cy="48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7627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4" grpId="0" animBg="1"/>
      <p:bldP spid="6" grpId="0" animBg="1"/>
      <p:bldP spid="8" grpId="0" animBg="1"/>
      <p:bldP spid="10" grpId="0" animBg="1"/>
      <p:bldP spid="12" grpId="0" animBg="1"/>
      <p:bldP spid="15" grpId="0" animBg="1"/>
      <p:bldP spid="17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304731" y="2521059"/>
            <a:ext cx="95825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giá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trị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theo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</p:spTree>
    <p:extLst>
      <p:ext uri="{BB962C8B-B14F-4D97-AF65-F5344CB8AC3E}">
        <p14:creationId xmlns:p14="http://schemas.microsoft.com/office/powerpoint/2010/main" val="341591933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45731-4C5A-8B54-BA22-072E3DAFD5D3}"/>
              </a:ext>
            </a:extLst>
          </p:cNvPr>
          <p:cNvSpPr txBox="1"/>
          <p:nvPr/>
        </p:nvSpPr>
        <p:spPr>
          <a:xfrm>
            <a:off x="1281804" y="165173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sz="1800" b="1" dirty="0"/>
              <a:t>(</a:t>
            </a:r>
            <a:r>
              <a:rPr lang="en-US" dirty="0">
                <a:solidFill>
                  <a:schemeClr val="accent5"/>
                </a:solidFill>
              </a:rPr>
              <a:t>30</a:t>
            </a:r>
            <a:r>
              <a:rPr lang="en-US" sz="1800" dirty="0"/>
              <a:t>,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5C8A6D-473A-32B1-42AE-3830C56C5579}"/>
              </a:ext>
            </a:extLst>
          </p:cNvPr>
          <p:cNvSpPr/>
          <p:nvPr/>
        </p:nvSpPr>
        <p:spPr>
          <a:xfrm>
            <a:off x="6002746" y="444897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91689-7BD0-7588-3F3F-EC1625AB64FF}"/>
              </a:ext>
            </a:extLst>
          </p:cNvPr>
          <p:cNvSpPr/>
          <p:nvPr/>
        </p:nvSpPr>
        <p:spPr>
          <a:xfrm>
            <a:off x="5811417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EC8B4A-103A-ECCD-669E-2BE06EE08339}"/>
              </a:ext>
            </a:extLst>
          </p:cNvPr>
          <p:cNvCxnSpPr>
            <a:cxnSpLocks/>
            <a:stCxn id="5" idx="7"/>
            <a:endCxn id="25" idx="3"/>
          </p:cNvCxnSpPr>
          <p:nvPr/>
        </p:nvCxnSpPr>
        <p:spPr>
          <a:xfrm flipV="1">
            <a:off x="6488560" y="4218914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E8AA5B3-B28E-3672-07D3-998C85F24F5F}"/>
              </a:ext>
            </a:extLst>
          </p:cNvPr>
          <p:cNvSpPr/>
          <p:nvPr/>
        </p:nvSpPr>
        <p:spPr>
          <a:xfrm>
            <a:off x="4262534" y="44042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A4F98F-853C-1F0C-8F21-9EA51714F0AA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5497413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B142A8-1624-B0C8-6E1E-AB01EB343CA4}"/>
              </a:ext>
            </a:extLst>
          </p:cNvPr>
          <p:cNvSpPr/>
          <p:nvPr/>
        </p:nvSpPr>
        <p:spPr>
          <a:xfrm>
            <a:off x="5011599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076692-1244-3DC2-AB59-CCF970471D3A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4748348" y="41355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F841D72-3573-9101-EFEB-0F9762A181A3}"/>
              </a:ext>
            </a:extLst>
          </p:cNvPr>
          <p:cNvSpPr/>
          <p:nvPr/>
        </p:nvSpPr>
        <p:spPr>
          <a:xfrm>
            <a:off x="6764268" y="373310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8F99CF-8FED-31EA-7D8B-0AFF79D9E3E1}"/>
              </a:ext>
            </a:extLst>
          </p:cNvPr>
          <p:cNvCxnSpPr>
            <a:cxnSpLocks/>
            <a:stCxn id="19" idx="5"/>
            <a:endCxn id="25" idx="1"/>
          </p:cNvCxnSpPr>
          <p:nvPr/>
        </p:nvCxnSpPr>
        <p:spPr>
          <a:xfrm>
            <a:off x="6297231" y="3345648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FE26141-E848-E8DB-AA02-6FC856DC84F8}"/>
              </a:ext>
            </a:extLst>
          </p:cNvPr>
          <p:cNvSpPr/>
          <p:nvPr/>
        </p:nvSpPr>
        <p:spPr>
          <a:xfrm>
            <a:off x="6887860" y="52915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BEB1E7-9BB9-F710-AAB6-A63975189677}"/>
              </a:ext>
            </a:extLst>
          </p:cNvPr>
          <p:cNvCxnSpPr>
            <a:cxnSpLocks/>
            <a:stCxn id="29" idx="3"/>
            <a:endCxn id="27" idx="7"/>
          </p:cNvCxnSpPr>
          <p:nvPr/>
        </p:nvCxnSpPr>
        <p:spPr>
          <a:xfrm flipH="1">
            <a:off x="7373674" y="4932782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54F2542-96B5-9C71-AFF4-9D5B48F266C0}"/>
              </a:ext>
            </a:extLst>
          </p:cNvPr>
          <p:cNvSpPr/>
          <p:nvPr/>
        </p:nvSpPr>
        <p:spPr>
          <a:xfrm>
            <a:off x="7580618" y="444696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10C947-95E8-F356-1BAB-E9384C97A7A1}"/>
              </a:ext>
            </a:extLst>
          </p:cNvPr>
          <p:cNvCxnSpPr>
            <a:cxnSpLocks/>
            <a:stCxn id="29" idx="1"/>
            <a:endCxn id="25" idx="5"/>
          </p:cNvCxnSpPr>
          <p:nvPr/>
        </p:nvCxnSpPr>
        <p:spPr>
          <a:xfrm flipH="1" flipV="1">
            <a:off x="7250082" y="4218914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8590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45731-4C5A-8B54-BA22-072E3DAFD5D3}"/>
              </a:ext>
            </a:extLst>
          </p:cNvPr>
          <p:cNvSpPr txBox="1"/>
          <p:nvPr/>
        </p:nvSpPr>
        <p:spPr>
          <a:xfrm>
            <a:off x="1281804" y="165173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sz="1800" b="1" dirty="0"/>
              <a:t>(</a:t>
            </a:r>
            <a:r>
              <a:rPr lang="en-US" dirty="0">
                <a:solidFill>
                  <a:schemeClr val="accent5"/>
                </a:solidFill>
              </a:rPr>
              <a:t>30</a:t>
            </a:r>
            <a:r>
              <a:rPr lang="en-US" sz="1800" dirty="0"/>
              <a:t>,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5C8A6D-473A-32B1-42AE-3830C56C5579}"/>
              </a:ext>
            </a:extLst>
          </p:cNvPr>
          <p:cNvSpPr/>
          <p:nvPr/>
        </p:nvSpPr>
        <p:spPr>
          <a:xfrm>
            <a:off x="3798661" y="36639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91689-7BD0-7588-3F3F-EC1625AB64FF}"/>
              </a:ext>
            </a:extLst>
          </p:cNvPr>
          <p:cNvSpPr/>
          <p:nvPr/>
        </p:nvSpPr>
        <p:spPr>
          <a:xfrm>
            <a:off x="2711245" y="25894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8AA5B3-B28E-3672-07D3-998C85F24F5F}"/>
              </a:ext>
            </a:extLst>
          </p:cNvPr>
          <p:cNvSpPr/>
          <p:nvPr/>
        </p:nvSpPr>
        <p:spPr>
          <a:xfrm>
            <a:off x="1162362" y="41338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A4F98F-853C-1F0C-8F21-9EA51714F0AA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2397241" y="308467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B142A8-1624-B0C8-6E1E-AB01EB343CA4}"/>
              </a:ext>
            </a:extLst>
          </p:cNvPr>
          <p:cNvSpPr/>
          <p:nvPr/>
        </p:nvSpPr>
        <p:spPr>
          <a:xfrm>
            <a:off x="1911427" y="337938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076692-1244-3DC2-AB59-CCF970471D3A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1648176" y="386520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8F99CF-8FED-31EA-7D8B-0AFF79D9E3E1}"/>
              </a:ext>
            </a:extLst>
          </p:cNvPr>
          <p:cNvCxnSpPr>
            <a:cxnSpLocks/>
            <a:stCxn id="19" idx="5"/>
            <a:endCxn id="5" idx="1"/>
          </p:cNvCxnSpPr>
          <p:nvPr/>
        </p:nvCxnSpPr>
        <p:spPr>
          <a:xfrm>
            <a:off x="3197059" y="3075287"/>
            <a:ext cx="684954" cy="67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7048830-1A97-5495-1444-1AE9DED6E2F4}"/>
              </a:ext>
            </a:extLst>
          </p:cNvPr>
          <p:cNvSpPr/>
          <p:nvPr/>
        </p:nvSpPr>
        <p:spPr>
          <a:xfrm>
            <a:off x="9424777" y="25887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2AD112-2E04-7F82-9054-ED58D0E87E72}"/>
              </a:ext>
            </a:extLst>
          </p:cNvPr>
          <p:cNvSpPr/>
          <p:nvPr/>
        </p:nvSpPr>
        <p:spPr>
          <a:xfrm>
            <a:off x="9548369" y="39891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A3A001-6FFF-8600-9FB0-CB8EFBA29B3F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10034183" y="3759520"/>
            <a:ext cx="200842" cy="31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1216E0F-B000-E38A-9580-A17D31A0BE07}"/>
              </a:ext>
            </a:extLst>
          </p:cNvPr>
          <p:cNvSpPr/>
          <p:nvPr/>
        </p:nvSpPr>
        <p:spPr>
          <a:xfrm>
            <a:off x="10151673" y="32737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6966D-780D-6499-5442-D6BF5A4649EB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9910591" y="3074543"/>
            <a:ext cx="324434" cy="282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EBB5D4B-1041-FA83-1E7E-54C9D12A4F52}"/>
              </a:ext>
            </a:extLst>
          </p:cNvPr>
          <p:cNvSpPr/>
          <p:nvPr/>
        </p:nvSpPr>
        <p:spPr>
          <a:xfrm>
            <a:off x="6068011" y="250612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3AFE956-2E55-A9C1-D60F-01BD198B5103}"/>
                  </a:ext>
                </a:extLst>
              </p14:cNvPr>
              <p14:cNvContentPartPr/>
              <p14:nvPr/>
            </p14:nvContentPartPr>
            <p14:xfrm>
              <a:off x="6500834" y="3311508"/>
              <a:ext cx="1705320" cy="1705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3AFE956-2E55-A9C1-D60F-01BD198B51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1834" y="3302868"/>
                <a:ext cx="1722960" cy="17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E734B79-2EFD-424E-56FC-8DFBA7B96F84}"/>
                  </a:ext>
                </a:extLst>
              </p14:cNvPr>
              <p14:cNvContentPartPr/>
              <p14:nvPr/>
            </p14:nvContentPartPr>
            <p14:xfrm>
              <a:off x="8163277" y="3191628"/>
              <a:ext cx="1249237" cy="1851674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E734B79-2EFD-424E-56FC-8DFBA7B96F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4277" y="3182629"/>
                <a:ext cx="1266878" cy="1869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D42EA9D-DC03-2761-2B02-2FB2BE965641}"/>
                  </a:ext>
                </a:extLst>
              </p14:cNvPr>
              <p14:cNvContentPartPr/>
              <p14:nvPr/>
            </p14:nvContentPartPr>
            <p14:xfrm>
              <a:off x="7330994" y="5524068"/>
              <a:ext cx="581040" cy="861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D42EA9D-DC03-2761-2B02-2FB2BE9656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22354" y="5515428"/>
                <a:ext cx="598680" cy="8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28DD3F-456E-3828-0F21-82E20DD8060C}"/>
                  </a:ext>
                </a:extLst>
              </p14:cNvPr>
              <p14:cNvContentPartPr/>
              <p14:nvPr/>
            </p14:nvContentPartPr>
            <p14:xfrm>
              <a:off x="4625954" y="4282787"/>
              <a:ext cx="2705040" cy="211380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28DD3F-456E-3828-0F21-82E20DD806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6954" y="4274146"/>
                <a:ext cx="2722680" cy="2131447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A114471-BEA5-BDF7-7299-55108CBE7714}"/>
              </a:ext>
            </a:extLst>
          </p:cNvPr>
          <p:cNvSpPr txBox="1"/>
          <p:nvPr/>
        </p:nvSpPr>
        <p:spPr>
          <a:xfrm>
            <a:off x="7747819" y="504330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Gộp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320B3A-C4A5-D184-CA44-95747775931F}"/>
              </a:ext>
            </a:extLst>
          </p:cNvPr>
          <p:cNvSpPr txBox="1"/>
          <p:nvPr/>
        </p:nvSpPr>
        <p:spPr>
          <a:xfrm>
            <a:off x="6979836" y="64151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Gộp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88B455-79D4-871D-F5FB-4026F4296961}"/>
              </a:ext>
            </a:extLst>
          </p:cNvPr>
          <p:cNvSpPr txBox="1"/>
          <p:nvPr/>
        </p:nvSpPr>
        <p:spPr>
          <a:xfrm>
            <a:off x="2157351" y="2117434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L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tách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514596-0CA3-F85B-4AE0-21903D3A7FA7}"/>
              </a:ext>
            </a:extLst>
          </p:cNvPr>
          <p:cNvSpPr txBox="1"/>
          <p:nvPr/>
        </p:nvSpPr>
        <p:spPr>
          <a:xfrm>
            <a:off x="8941411" y="2117434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R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tách</a:t>
            </a:r>
            <a:endParaRPr lang="en-US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936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7" grpId="0" animBg="1"/>
      <p:bldP spid="9" grpId="0" animBg="1"/>
      <p:bldP spid="11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45731-4C5A-8B54-BA22-072E3DAFD5D3}"/>
              </a:ext>
            </a:extLst>
          </p:cNvPr>
          <p:cNvSpPr txBox="1"/>
          <p:nvPr/>
        </p:nvSpPr>
        <p:spPr>
          <a:xfrm>
            <a:off x="1281804" y="165173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sz="1800" b="1" dirty="0"/>
              <a:t>(</a:t>
            </a:r>
            <a:r>
              <a:rPr lang="en-US" dirty="0">
                <a:solidFill>
                  <a:schemeClr val="accent5"/>
                </a:solidFill>
              </a:rPr>
              <a:t>30</a:t>
            </a:r>
            <a:r>
              <a:rPr lang="en-US" sz="1800" dirty="0"/>
              <a:t>,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5C8A6D-473A-32B1-42AE-3830C56C5579}"/>
              </a:ext>
            </a:extLst>
          </p:cNvPr>
          <p:cNvSpPr/>
          <p:nvPr/>
        </p:nvSpPr>
        <p:spPr>
          <a:xfrm>
            <a:off x="3798661" y="36639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91689-7BD0-7588-3F3F-EC1625AB64FF}"/>
              </a:ext>
            </a:extLst>
          </p:cNvPr>
          <p:cNvSpPr/>
          <p:nvPr/>
        </p:nvSpPr>
        <p:spPr>
          <a:xfrm>
            <a:off x="2711245" y="25894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8AA5B3-B28E-3672-07D3-998C85F24F5F}"/>
              </a:ext>
            </a:extLst>
          </p:cNvPr>
          <p:cNvSpPr/>
          <p:nvPr/>
        </p:nvSpPr>
        <p:spPr>
          <a:xfrm>
            <a:off x="1162362" y="413387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A4F98F-853C-1F0C-8F21-9EA51714F0AA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2397241" y="3084674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B142A8-1624-B0C8-6E1E-AB01EB343CA4}"/>
              </a:ext>
            </a:extLst>
          </p:cNvPr>
          <p:cNvSpPr/>
          <p:nvPr/>
        </p:nvSpPr>
        <p:spPr>
          <a:xfrm>
            <a:off x="1911427" y="337938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076692-1244-3DC2-AB59-CCF970471D3A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1648176" y="3865201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8F99CF-8FED-31EA-7D8B-0AFF79D9E3E1}"/>
              </a:ext>
            </a:extLst>
          </p:cNvPr>
          <p:cNvCxnSpPr>
            <a:cxnSpLocks/>
            <a:stCxn id="19" idx="5"/>
            <a:endCxn id="5" idx="1"/>
          </p:cNvCxnSpPr>
          <p:nvPr/>
        </p:nvCxnSpPr>
        <p:spPr>
          <a:xfrm>
            <a:off x="3197059" y="3075287"/>
            <a:ext cx="684954" cy="67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7048830-1A97-5495-1444-1AE9DED6E2F4}"/>
              </a:ext>
            </a:extLst>
          </p:cNvPr>
          <p:cNvSpPr/>
          <p:nvPr/>
        </p:nvSpPr>
        <p:spPr>
          <a:xfrm>
            <a:off x="9424777" y="25887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2AD112-2E04-7F82-9054-ED58D0E87E72}"/>
              </a:ext>
            </a:extLst>
          </p:cNvPr>
          <p:cNvSpPr/>
          <p:nvPr/>
        </p:nvSpPr>
        <p:spPr>
          <a:xfrm>
            <a:off x="9548369" y="39891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A3A001-6FFF-8600-9FB0-CB8EFBA29B3F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10034183" y="3759520"/>
            <a:ext cx="200842" cy="31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1216E0F-B000-E38A-9580-A17D31A0BE07}"/>
              </a:ext>
            </a:extLst>
          </p:cNvPr>
          <p:cNvSpPr/>
          <p:nvPr/>
        </p:nvSpPr>
        <p:spPr>
          <a:xfrm>
            <a:off x="10151673" y="32737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6966D-780D-6499-5442-D6BF5A4649EB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9910591" y="3074543"/>
            <a:ext cx="324434" cy="282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EBB5D4B-1041-FA83-1E7E-54C9D12A4F52}"/>
              </a:ext>
            </a:extLst>
          </p:cNvPr>
          <p:cNvSpPr/>
          <p:nvPr/>
        </p:nvSpPr>
        <p:spPr>
          <a:xfrm>
            <a:off x="8617531" y="3357058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D42EA9D-DC03-2761-2B02-2FB2BE965641}"/>
                  </a:ext>
                </a:extLst>
              </p14:cNvPr>
              <p14:cNvContentPartPr/>
              <p14:nvPr/>
            </p14:nvContentPartPr>
            <p14:xfrm>
              <a:off x="7330993" y="3989129"/>
              <a:ext cx="1616739" cy="2396059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D42EA9D-DC03-2761-2B02-2FB2BE9656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1987" y="3980487"/>
                <a:ext cx="1634391" cy="2413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28DD3F-456E-3828-0F21-82E20DD8060C}"/>
                  </a:ext>
                </a:extLst>
              </p14:cNvPr>
              <p14:cNvContentPartPr/>
              <p14:nvPr/>
            </p14:nvContentPartPr>
            <p14:xfrm>
              <a:off x="4625954" y="4282787"/>
              <a:ext cx="2705040" cy="211380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28DD3F-456E-3828-0F21-82E20DD806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6954" y="4274146"/>
                <a:ext cx="2722680" cy="2131447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4320B3A-C4A5-D184-CA44-95747775931F}"/>
              </a:ext>
            </a:extLst>
          </p:cNvPr>
          <p:cNvSpPr txBox="1"/>
          <p:nvPr/>
        </p:nvSpPr>
        <p:spPr>
          <a:xfrm>
            <a:off x="6979836" y="64151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Gộp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88B455-79D4-871D-F5FB-4026F4296961}"/>
              </a:ext>
            </a:extLst>
          </p:cNvPr>
          <p:cNvSpPr txBox="1"/>
          <p:nvPr/>
        </p:nvSpPr>
        <p:spPr>
          <a:xfrm>
            <a:off x="2157351" y="2117434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L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tách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514596-0CA3-F85B-4AE0-21903D3A7FA7}"/>
              </a:ext>
            </a:extLst>
          </p:cNvPr>
          <p:cNvSpPr txBox="1"/>
          <p:nvPr/>
        </p:nvSpPr>
        <p:spPr>
          <a:xfrm>
            <a:off x="8941411" y="2117434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R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tách</a:t>
            </a:r>
            <a:endParaRPr lang="en-US" dirty="0">
              <a:latin typeface="UTM BryantLG" panose="0204060305050602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6B4C5-3191-F000-4B98-1C66B8CC2656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9103345" y="3074543"/>
            <a:ext cx="404784" cy="36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50981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7" grpId="0" animBg="1"/>
      <p:bldP spid="9" grpId="0" animBg="1"/>
      <p:bldP spid="11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CHÈN VÀO TREAP BẰNG TÁCH VÀ GỘP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5C8A6D-473A-32B1-42AE-3830C56C5579}"/>
              </a:ext>
            </a:extLst>
          </p:cNvPr>
          <p:cNvSpPr/>
          <p:nvPr/>
        </p:nvSpPr>
        <p:spPr>
          <a:xfrm>
            <a:off x="5639059" y="407248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91689-7BD0-7588-3F3F-EC1625AB64FF}"/>
              </a:ext>
            </a:extLst>
          </p:cNvPr>
          <p:cNvSpPr/>
          <p:nvPr/>
        </p:nvSpPr>
        <p:spPr>
          <a:xfrm>
            <a:off x="5261470" y="24447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8AA5B3-B28E-3672-07D3-998C85F24F5F}"/>
              </a:ext>
            </a:extLst>
          </p:cNvPr>
          <p:cNvSpPr/>
          <p:nvPr/>
        </p:nvSpPr>
        <p:spPr>
          <a:xfrm>
            <a:off x="3712587" y="398912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A4F98F-853C-1F0C-8F21-9EA51714F0AA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4947466" y="2939930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B142A8-1624-B0C8-6E1E-AB01EB343CA4}"/>
              </a:ext>
            </a:extLst>
          </p:cNvPr>
          <p:cNvSpPr/>
          <p:nvPr/>
        </p:nvSpPr>
        <p:spPr>
          <a:xfrm>
            <a:off x="4461652" y="323464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076692-1244-3DC2-AB59-CCF970471D3A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4198401" y="3720457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8F99CF-8FED-31EA-7D8B-0AFF79D9E3E1}"/>
              </a:ext>
            </a:extLst>
          </p:cNvPr>
          <p:cNvCxnSpPr>
            <a:cxnSpLocks/>
            <a:stCxn id="19" idx="5"/>
            <a:endCxn id="7" idx="1"/>
          </p:cNvCxnSpPr>
          <p:nvPr/>
        </p:nvCxnSpPr>
        <p:spPr>
          <a:xfrm>
            <a:off x="5747284" y="2930543"/>
            <a:ext cx="769033" cy="43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7048830-1A97-5495-1444-1AE9DED6E2F4}"/>
              </a:ext>
            </a:extLst>
          </p:cNvPr>
          <p:cNvSpPr/>
          <p:nvPr/>
        </p:nvSpPr>
        <p:spPr>
          <a:xfrm>
            <a:off x="6432965" y="328388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2AD112-2E04-7F82-9054-ED58D0E87E72}"/>
              </a:ext>
            </a:extLst>
          </p:cNvPr>
          <p:cNvSpPr/>
          <p:nvPr/>
        </p:nvSpPr>
        <p:spPr>
          <a:xfrm>
            <a:off x="6925593" y="482266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A3A001-6FFF-8600-9FB0-CB8EFBA29B3F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 flipH="1">
            <a:off x="7210176" y="4565820"/>
            <a:ext cx="205575" cy="2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1216E0F-B000-E38A-9580-A17D31A0BE07}"/>
              </a:ext>
            </a:extLst>
          </p:cNvPr>
          <p:cNvSpPr/>
          <p:nvPr/>
        </p:nvSpPr>
        <p:spPr>
          <a:xfrm>
            <a:off x="7332399" y="408000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6966D-780D-6499-5442-D6BF5A4649EB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6918779" y="3769703"/>
            <a:ext cx="496972" cy="39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EBB5D4B-1041-FA83-1E7E-54C9D12A4F52}"/>
              </a:ext>
            </a:extLst>
          </p:cNvPr>
          <p:cNvSpPr/>
          <p:nvPr/>
        </p:nvSpPr>
        <p:spPr>
          <a:xfrm>
            <a:off x="6231734" y="4803524"/>
            <a:ext cx="569166" cy="6074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6B4C5-3191-F000-4B98-1C66B8CC2656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6124873" y="3769703"/>
            <a:ext cx="391444" cy="3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88C38B-FAB6-7898-EC37-838B53C5D84D}"/>
              </a:ext>
            </a:extLst>
          </p:cNvPr>
          <p:cNvCxnSpPr>
            <a:cxnSpLocks/>
            <a:stCxn id="15" idx="1"/>
            <a:endCxn id="5" idx="5"/>
          </p:cNvCxnSpPr>
          <p:nvPr/>
        </p:nvCxnSpPr>
        <p:spPr>
          <a:xfrm flipH="1" flipV="1">
            <a:off x="6124873" y="4558295"/>
            <a:ext cx="190213" cy="33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217F3E0-49CF-04E4-8771-27B86832364B}"/>
              </a:ext>
            </a:extLst>
          </p:cNvPr>
          <p:cNvSpPr txBox="1"/>
          <p:nvPr/>
        </p:nvSpPr>
        <p:spPr>
          <a:xfrm>
            <a:off x="1799812" y="1653928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sz="1800" b="1" dirty="0"/>
              <a:t>(</a:t>
            </a:r>
            <a:r>
              <a:rPr lang="en-US" dirty="0">
                <a:solidFill>
                  <a:schemeClr val="accent5"/>
                </a:solidFill>
              </a:rPr>
              <a:t>30</a:t>
            </a:r>
            <a:r>
              <a:rPr lang="en-US" sz="1800" dirty="0"/>
              <a:t>,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sz="1800" dirty="0"/>
              <a:t>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Treap</a:t>
            </a:r>
            <a:r>
              <a:rPr lang="en-US" sz="1800" dirty="0"/>
              <a:t>: </a:t>
            </a:r>
            <a:endParaRPr lang="en-US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8198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3" grpId="0" animBg="1"/>
      <p:bldP spid="7" grpId="0" animBg="1"/>
      <p:bldP spid="9" grpId="0" animBg="1"/>
      <p:bldP spid="11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304731" y="2521059"/>
            <a:ext cx="9582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Xóa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khỏi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theo</a:t>
            </a:r>
            <a:r>
              <a:rPr lang="en-US" sz="2800" dirty="0">
                <a:latin typeface="UTM BryantLG" panose="02040603050506020204" pitchFamily="18" charset="0"/>
              </a:rPr>
              <a:t> k. (R </a:t>
            </a:r>
            <a:r>
              <a:rPr lang="en-US" sz="2800" dirty="0" err="1">
                <a:latin typeface="UTM BryantLG" panose="02040603050506020204" pitchFamily="18" charset="0"/>
              </a:rPr>
              <a:t>chứa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k).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L’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R’. (L’ </a:t>
            </a:r>
            <a:r>
              <a:rPr lang="en-US" sz="2800" dirty="0" err="1">
                <a:latin typeface="UTM BryantLG" panose="02040603050506020204" pitchFamily="18" charset="0"/>
              </a:rPr>
              <a:t>chứa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duy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nhất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k).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Xóa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khóa</a:t>
            </a:r>
            <a:r>
              <a:rPr lang="en-US" sz="2800" dirty="0">
                <a:latin typeface="UTM BryantLG" panose="02040603050506020204" pitchFamily="18" charset="0"/>
              </a:rPr>
              <a:t> 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R’.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XÓA KHỎI TREAP BẰNG TÁCH VÀ GỘP</a:t>
            </a:r>
          </a:p>
        </p:txBody>
      </p:sp>
    </p:spTree>
    <p:extLst>
      <p:ext uri="{BB962C8B-B14F-4D97-AF65-F5344CB8AC3E}">
        <p14:creationId xmlns:p14="http://schemas.microsoft.com/office/powerpoint/2010/main" val="1894640484"/>
      </p:ext>
    </p:extLst>
  </p:cSld>
  <p:clrMapOvr>
    <a:masterClrMapping/>
  </p:clrMapOvr>
  <p:transition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XÓA KHỎI TREAP BẰNG TÁCH VÀ GỘP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AF6F10-B38B-5FAD-B41D-27B6D7D428C3}"/>
              </a:ext>
            </a:extLst>
          </p:cNvPr>
          <p:cNvSpPr/>
          <p:nvPr/>
        </p:nvSpPr>
        <p:spPr>
          <a:xfrm>
            <a:off x="5717717" y="448758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D64077-77A3-7C80-7964-C660B9947329}"/>
              </a:ext>
            </a:extLst>
          </p:cNvPr>
          <p:cNvSpPr/>
          <p:nvPr/>
        </p:nvSpPr>
        <p:spPr>
          <a:xfrm>
            <a:off x="5340128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D729C2-28CD-FF9B-B66E-9BD1F9FB4E63}"/>
              </a:ext>
            </a:extLst>
          </p:cNvPr>
          <p:cNvSpPr/>
          <p:nvPr/>
        </p:nvSpPr>
        <p:spPr>
          <a:xfrm>
            <a:off x="3791245" y="44042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C87579-0C2C-873E-FFFB-02BBC2145A82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5026124" y="3355035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98071C1-B74B-02A5-6366-AFA2D6A642F7}"/>
              </a:ext>
            </a:extLst>
          </p:cNvPr>
          <p:cNvSpPr/>
          <p:nvPr/>
        </p:nvSpPr>
        <p:spPr>
          <a:xfrm>
            <a:off x="4540310" y="364974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740348-1F7A-966C-6627-0D5595EC7908}"/>
              </a:ext>
            </a:extLst>
          </p:cNvPr>
          <p:cNvCxnSpPr>
            <a:cxnSpLocks/>
            <a:stCxn id="22" idx="7"/>
            <a:endCxn id="24" idx="3"/>
          </p:cNvCxnSpPr>
          <p:nvPr/>
        </p:nvCxnSpPr>
        <p:spPr>
          <a:xfrm flipV="1">
            <a:off x="4277059" y="4135562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CF9B69-5D4B-6C4C-4427-C66C2E091911}"/>
              </a:ext>
            </a:extLst>
          </p:cNvPr>
          <p:cNvCxnSpPr>
            <a:cxnSpLocks/>
            <a:stCxn id="21" idx="5"/>
            <a:endCxn id="27" idx="1"/>
          </p:cNvCxnSpPr>
          <p:nvPr/>
        </p:nvCxnSpPr>
        <p:spPr>
          <a:xfrm>
            <a:off x="5825942" y="3345648"/>
            <a:ext cx="769033" cy="43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EAE16E6-7F96-5CC4-90F2-A3B796B97C97}"/>
              </a:ext>
            </a:extLst>
          </p:cNvPr>
          <p:cNvSpPr/>
          <p:nvPr/>
        </p:nvSpPr>
        <p:spPr>
          <a:xfrm>
            <a:off x="6511623" y="369899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CE735D-E5BB-5B79-ACF3-9B14E6B2CF19}"/>
              </a:ext>
            </a:extLst>
          </p:cNvPr>
          <p:cNvSpPr/>
          <p:nvPr/>
        </p:nvSpPr>
        <p:spPr>
          <a:xfrm>
            <a:off x="7004251" y="52377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1DBA4E-D09D-F138-ADE2-B65830018507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>
          <a:xfrm flipH="1">
            <a:off x="7288834" y="4980925"/>
            <a:ext cx="205575" cy="2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7922544-D891-C443-1006-1F39E3A68105}"/>
              </a:ext>
            </a:extLst>
          </p:cNvPr>
          <p:cNvSpPr/>
          <p:nvPr/>
        </p:nvSpPr>
        <p:spPr>
          <a:xfrm>
            <a:off x="7411057" y="449511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0BD276-83F5-8AB2-FADD-FE5DC407569B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6997437" y="4184808"/>
            <a:ext cx="496972" cy="39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3AA558B-8261-6C2B-83B7-4F4391C4FB5E}"/>
              </a:ext>
            </a:extLst>
          </p:cNvPr>
          <p:cNvSpPr/>
          <p:nvPr/>
        </p:nvSpPr>
        <p:spPr>
          <a:xfrm>
            <a:off x="6310392" y="5218629"/>
            <a:ext cx="569166" cy="6074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FE9BB6-2A2F-811D-93DE-E7238D0AAA5B}"/>
              </a:ext>
            </a:extLst>
          </p:cNvPr>
          <p:cNvCxnSpPr>
            <a:cxnSpLocks/>
            <a:stCxn id="27" idx="3"/>
            <a:endCxn id="20" idx="7"/>
          </p:cNvCxnSpPr>
          <p:nvPr/>
        </p:nvCxnSpPr>
        <p:spPr>
          <a:xfrm flipH="1">
            <a:off x="6203531" y="4184808"/>
            <a:ext cx="391444" cy="3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060E2E-2B43-2971-702B-679C227B6A4D}"/>
              </a:ext>
            </a:extLst>
          </p:cNvPr>
          <p:cNvCxnSpPr>
            <a:cxnSpLocks/>
            <a:stCxn id="32" idx="1"/>
            <a:endCxn id="20" idx="5"/>
          </p:cNvCxnSpPr>
          <p:nvPr/>
        </p:nvCxnSpPr>
        <p:spPr>
          <a:xfrm flipH="1" flipV="1">
            <a:off x="6203531" y="4973400"/>
            <a:ext cx="190213" cy="33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EA4D7B-01D6-20E8-80AD-126E404CFA86}"/>
              </a:ext>
            </a:extLst>
          </p:cNvPr>
          <p:cNvSpPr txBox="1"/>
          <p:nvPr/>
        </p:nvSpPr>
        <p:spPr>
          <a:xfrm>
            <a:off x="1731181" y="1641614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87DCB1-71DF-79C8-B9E0-081FDA238D5A}"/>
              </a:ext>
            </a:extLst>
          </p:cNvPr>
          <p:cNvSpPr/>
          <p:nvPr/>
        </p:nvSpPr>
        <p:spPr>
          <a:xfrm>
            <a:off x="3881194" y="171877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3462481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7" grpId="0" animBg="1"/>
      <p:bldP spid="28" grpId="0" animBg="1"/>
      <p:bldP spid="30" grpId="0" animBg="1"/>
      <p:bldP spid="32" grpId="0" animBg="1"/>
      <p:bldP spid="3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XÓA KHỎI TREAP BẰNG TÁCH VÀ GỘP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AF6F10-B38B-5FAD-B41D-27B6D7D428C3}"/>
              </a:ext>
            </a:extLst>
          </p:cNvPr>
          <p:cNvSpPr/>
          <p:nvPr/>
        </p:nvSpPr>
        <p:spPr>
          <a:xfrm>
            <a:off x="8706723" y="43302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D64077-77A3-7C80-7964-C660B9947329}"/>
              </a:ext>
            </a:extLst>
          </p:cNvPr>
          <p:cNvSpPr/>
          <p:nvPr/>
        </p:nvSpPr>
        <p:spPr>
          <a:xfrm>
            <a:off x="8329134" y="270251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D729C2-28CD-FF9B-B66E-9BD1F9FB4E63}"/>
              </a:ext>
            </a:extLst>
          </p:cNvPr>
          <p:cNvSpPr/>
          <p:nvPr/>
        </p:nvSpPr>
        <p:spPr>
          <a:xfrm>
            <a:off x="2579679" y="270251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98071C1-B74B-02A5-6366-AFA2D6A642F7}"/>
              </a:ext>
            </a:extLst>
          </p:cNvPr>
          <p:cNvSpPr/>
          <p:nvPr/>
        </p:nvSpPr>
        <p:spPr>
          <a:xfrm>
            <a:off x="5824578" y="325709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CF9B69-5D4B-6C4C-4427-C66C2E091911}"/>
              </a:ext>
            </a:extLst>
          </p:cNvPr>
          <p:cNvCxnSpPr>
            <a:cxnSpLocks/>
            <a:stCxn id="21" idx="5"/>
            <a:endCxn id="27" idx="1"/>
          </p:cNvCxnSpPr>
          <p:nvPr/>
        </p:nvCxnSpPr>
        <p:spPr>
          <a:xfrm>
            <a:off x="8814948" y="3188332"/>
            <a:ext cx="769033" cy="43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EAE16E6-7F96-5CC4-90F2-A3B796B97C97}"/>
              </a:ext>
            </a:extLst>
          </p:cNvPr>
          <p:cNvSpPr/>
          <p:nvPr/>
        </p:nvSpPr>
        <p:spPr>
          <a:xfrm>
            <a:off x="9500629" y="354167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CE735D-E5BB-5B79-ACF3-9B14E6B2CF19}"/>
              </a:ext>
            </a:extLst>
          </p:cNvPr>
          <p:cNvSpPr/>
          <p:nvPr/>
        </p:nvSpPr>
        <p:spPr>
          <a:xfrm>
            <a:off x="9993257" y="508045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1DBA4E-D09D-F138-ADE2-B65830018507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>
          <a:xfrm flipH="1">
            <a:off x="10277840" y="4823609"/>
            <a:ext cx="205575" cy="2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7922544-D891-C443-1006-1F39E3A68105}"/>
              </a:ext>
            </a:extLst>
          </p:cNvPr>
          <p:cNvSpPr/>
          <p:nvPr/>
        </p:nvSpPr>
        <p:spPr>
          <a:xfrm>
            <a:off x="10400063" y="433779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0BD276-83F5-8AB2-FADD-FE5DC407569B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9986443" y="4027492"/>
            <a:ext cx="496972" cy="39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3AA558B-8261-6C2B-83B7-4F4391C4FB5E}"/>
              </a:ext>
            </a:extLst>
          </p:cNvPr>
          <p:cNvSpPr/>
          <p:nvPr/>
        </p:nvSpPr>
        <p:spPr>
          <a:xfrm>
            <a:off x="9299398" y="5061313"/>
            <a:ext cx="569166" cy="6074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FE9BB6-2A2F-811D-93DE-E7238D0AAA5B}"/>
              </a:ext>
            </a:extLst>
          </p:cNvPr>
          <p:cNvCxnSpPr>
            <a:cxnSpLocks/>
            <a:stCxn id="27" idx="3"/>
            <a:endCxn id="20" idx="7"/>
          </p:cNvCxnSpPr>
          <p:nvPr/>
        </p:nvCxnSpPr>
        <p:spPr>
          <a:xfrm flipH="1">
            <a:off x="9192537" y="4027492"/>
            <a:ext cx="391444" cy="3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060E2E-2B43-2971-702B-679C227B6A4D}"/>
              </a:ext>
            </a:extLst>
          </p:cNvPr>
          <p:cNvCxnSpPr>
            <a:cxnSpLocks/>
            <a:stCxn id="32" idx="1"/>
            <a:endCxn id="20" idx="5"/>
          </p:cNvCxnSpPr>
          <p:nvPr/>
        </p:nvCxnSpPr>
        <p:spPr>
          <a:xfrm flipH="1" flipV="1">
            <a:off x="9192537" y="4816084"/>
            <a:ext cx="190213" cy="33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EA4D7B-01D6-20E8-80AD-126E404CFA86}"/>
              </a:ext>
            </a:extLst>
          </p:cNvPr>
          <p:cNvSpPr txBox="1"/>
          <p:nvPr/>
        </p:nvSpPr>
        <p:spPr>
          <a:xfrm>
            <a:off x="1731181" y="1641614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87DCB1-71DF-79C8-B9E0-081FDA238D5A}"/>
              </a:ext>
            </a:extLst>
          </p:cNvPr>
          <p:cNvSpPr/>
          <p:nvPr/>
        </p:nvSpPr>
        <p:spPr>
          <a:xfrm>
            <a:off x="3881194" y="171877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D61D1D-BAD9-1BA9-0B32-A16D13665FB0}"/>
                  </a:ext>
                </a:extLst>
              </p14:cNvPr>
              <p14:cNvContentPartPr/>
              <p14:nvPr/>
            </p14:nvContentPartPr>
            <p14:xfrm>
              <a:off x="3245714" y="3332388"/>
              <a:ext cx="2839152" cy="274172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D61D1D-BAD9-1BA9-0B32-A16D13665F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6715" y="3323388"/>
                <a:ext cx="2856791" cy="2759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2554438-785A-99F7-F58E-EFE9AAEBEE46}"/>
                  </a:ext>
                </a:extLst>
              </p14:cNvPr>
              <p14:cNvContentPartPr/>
              <p14:nvPr/>
            </p14:nvContentPartPr>
            <p14:xfrm>
              <a:off x="1401434" y="368554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2554438-785A-99F7-F58E-EFE9AAEBEE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794" y="367690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1DE333-974B-1D09-2883-27EBC87CC3DC}"/>
                  </a:ext>
                </a:extLst>
              </p14:cNvPr>
              <p14:cNvContentPartPr/>
              <p14:nvPr/>
            </p14:nvContentPartPr>
            <p14:xfrm>
              <a:off x="6063753" y="3280188"/>
              <a:ext cx="2383601" cy="274172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1DE333-974B-1D09-2883-27EBC87CC3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55113" y="3271548"/>
                <a:ext cx="2401241" cy="2759364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58D1E257-F20C-804D-0511-3ACABC10B68B}"/>
              </a:ext>
            </a:extLst>
          </p:cNvPr>
          <p:cNvSpPr/>
          <p:nvPr/>
        </p:nvSpPr>
        <p:spPr>
          <a:xfrm>
            <a:off x="5533410" y="3431989"/>
            <a:ext cx="1125180" cy="99591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95042-AD0D-99DC-3ED3-F5918AF72883}"/>
              </a:ext>
            </a:extLst>
          </p:cNvPr>
          <p:cNvSpPr txBox="1"/>
          <p:nvPr/>
        </p:nvSpPr>
        <p:spPr>
          <a:xfrm>
            <a:off x="5824578" y="622591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Gộp</a:t>
            </a: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326118-07F0-FA8B-5AC2-590B7992AA0D}"/>
              </a:ext>
            </a:extLst>
          </p:cNvPr>
          <p:cNvSpPr txBox="1"/>
          <p:nvPr/>
        </p:nvSpPr>
        <p:spPr>
          <a:xfrm>
            <a:off x="8329134" y="231385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M BryantLG" panose="02040603050506020204" pitchFamily="18" charset="0"/>
              </a:rPr>
              <a:t>R’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EA95CF-94A2-F9D6-9CAA-19D116A05CA1}"/>
              </a:ext>
            </a:extLst>
          </p:cNvPr>
          <p:cNvSpPr txBox="1"/>
          <p:nvPr/>
        </p:nvSpPr>
        <p:spPr>
          <a:xfrm>
            <a:off x="2579679" y="23331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M BryantLG" panose="02040603050506020204" pitchFamily="18" charset="0"/>
              </a:rPr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44862-B4EC-9CC5-5DCF-DAB2960F2224}"/>
              </a:ext>
            </a:extLst>
          </p:cNvPr>
          <p:cNvSpPr txBox="1"/>
          <p:nvPr/>
        </p:nvSpPr>
        <p:spPr>
          <a:xfrm>
            <a:off x="5999084" y="267639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TM BryantLG" panose="02040603050506020204" pitchFamily="18" charset="0"/>
              </a:rPr>
              <a:t>L’</a:t>
            </a:r>
          </a:p>
        </p:txBody>
      </p:sp>
    </p:spTree>
    <p:extLst>
      <p:ext uri="{BB962C8B-B14F-4D97-AF65-F5344CB8AC3E}">
        <p14:creationId xmlns:p14="http://schemas.microsoft.com/office/powerpoint/2010/main" val="338058483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7" grpId="0" animBg="1"/>
      <p:bldP spid="28" grpId="0" animBg="1"/>
      <p:bldP spid="30" grpId="0" animBg="1"/>
      <p:bldP spid="32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1476" y="3389404"/>
            <a:ext cx="9750489" cy="365125"/>
          </a:xfrm>
        </p:spPr>
        <p:txBody>
          <a:bodyPr/>
          <a:lstStyle/>
          <a:p>
            <a:pPr algn="l"/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Giải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quyết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bằng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cách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gán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một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giá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trị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ngẫu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nhiên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từng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gọi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là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độ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ưu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tiên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và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xây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dựng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cây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như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heap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dựa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trên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độ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ưu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tiên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với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có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độ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ưu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tiên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lớn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nhất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là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UTM BryantLG" panose="02040603050506020204" pitchFamily="18" charset="0"/>
              </a:rPr>
              <a:t>gốc</a:t>
            </a:r>
            <a:r>
              <a:rPr lang="en-US" sz="2400">
                <a:solidFill>
                  <a:schemeClr val="tx1"/>
                </a:solidFill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BÀI TOÁN DẪN NHẬP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1866123" y="1534551"/>
            <a:ext cx="10039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err="1">
                <a:latin typeface="UTM BryantLG" panose="02040603050506020204" pitchFamily="18" charset="0"/>
              </a:rPr>
              <a:t>Giải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pháp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đơn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giản</a:t>
            </a:r>
            <a:r>
              <a:rPr lang="en-US" sz="2400" b="1">
                <a:latin typeface="UTM BryantLG" panose="02040603050506020204" pitchFamily="18" charset="0"/>
              </a:rPr>
              <a:t>: </a:t>
            </a:r>
            <a:r>
              <a:rPr lang="en-US" sz="2400" b="1" err="1">
                <a:latin typeface="UTM BryantLG" panose="02040603050506020204" pitchFamily="18" charset="0"/>
              </a:rPr>
              <a:t>Xáo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trộn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dãy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số</a:t>
            </a:r>
            <a:r>
              <a:rPr lang="en-US" sz="2400" b="1">
                <a:latin typeface="UTM BryantLG" panose="02040603050506020204" pitchFamily="18" charset="0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E08B9-A99F-2AE8-8DDE-E45F97DAD943}"/>
              </a:ext>
            </a:extLst>
          </p:cNvPr>
          <p:cNvSpPr txBox="1"/>
          <p:nvPr/>
        </p:nvSpPr>
        <p:spPr>
          <a:xfrm>
            <a:off x="1828800" y="2208007"/>
            <a:ext cx="9750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Tuy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nhiên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không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thể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có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được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toàn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bộ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dữ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liệu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đầu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sz="2400">
                <a:solidFill>
                  <a:srgbClr val="C00000"/>
                </a:solidFill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DB6B4-B511-04E4-517E-F1D46124F13A}"/>
              </a:ext>
            </a:extLst>
          </p:cNvPr>
          <p:cNvSpPr txBox="1"/>
          <p:nvPr/>
        </p:nvSpPr>
        <p:spPr>
          <a:xfrm>
            <a:off x="1981200" y="4732329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>
                <a:solidFill>
                  <a:srgbClr val="00B050"/>
                </a:solidFill>
              </a:rPr>
              <a:t>TREAP</a:t>
            </a:r>
            <a:r>
              <a:rPr lang="en-US" sz="6600"/>
              <a:t> = </a:t>
            </a:r>
            <a:r>
              <a:rPr lang="en-US" sz="6600">
                <a:solidFill>
                  <a:srgbClr val="00B050"/>
                </a:solidFill>
              </a:rPr>
              <a:t>TRE</a:t>
            </a:r>
            <a:r>
              <a:rPr lang="en-US" sz="6600"/>
              <a:t>E + HE</a:t>
            </a:r>
            <a:r>
              <a:rPr lang="en-US" sz="6600">
                <a:solidFill>
                  <a:srgbClr val="00B050"/>
                </a:solidFill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277912463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XÓA KHỎI TREAP BẰNG TÁCH VÀ GỘP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AF6F10-B38B-5FAD-B41D-27B6D7D428C3}"/>
              </a:ext>
            </a:extLst>
          </p:cNvPr>
          <p:cNvSpPr/>
          <p:nvPr/>
        </p:nvSpPr>
        <p:spPr>
          <a:xfrm>
            <a:off x="5717717" y="448758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D64077-77A3-7C80-7964-C660B9947329}"/>
              </a:ext>
            </a:extLst>
          </p:cNvPr>
          <p:cNvSpPr/>
          <p:nvPr/>
        </p:nvSpPr>
        <p:spPr>
          <a:xfrm>
            <a:off x="5526834" y="2859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C87579-0C2C-873E-FFFB-02BBC2145A82}"/>
              </a:ext>
            </a:extLst>
          </p:cNvPr>
          <p:cNvCxnSpPr>
            <a:cxnSpLocks/>
            <a:stCxn id="24" idx="7"/>
            <a:endCxn id="21" idx="3"/>
          </p:cNvCxnSpPr>
          <p:nvPr/>
        </p:nvCxnSpPr>
        <p:spPr>
          <a:xfrm flipV="1">
            <a:off x="5116560" y="3345648"/>
            <a:ext cx="493626" cy="441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98071C1-B74B-02A5-6366-AFA2D6A642F7}"/>
              </a:ext>
            </a:extLst>
          </p:cNvPr>
          <p:cNvSpPr/>
          <p:nvPr/>
        </p:nvSpPr>
        <p:spPr>
          <a:xfrm>
            <a:off x="4630746" y="370368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CF9B69-5D4B-6C4C-4427-C66C2E091911}"/>
              </a:ext>
            </a:extLst>
          </p:cNvPr>
          <p:cNvCxnSpPr>
            <a:cxnSpLocks/>
            <a:stCxn id="21" idx="5"/>
            <a:endCxn id="27" idx="1"/>
          </p:cNvCxnSpPr>
          <p:nvPr/>
        </p:nvCxnSpPr>
        <p:spPr>
          <a:xfrm>
            <a:off x="6012648" y="3345648"/>
            <a:ext cx="582327" cy="43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EAE16E6-7F96-5CC4-90F2-A3B796B97C97}"/>
              </a:ext>
            </a:extLst>
          </p:cNvPr>
          <p:cNvSpPr/>
          <p:nvPr/>
        </p:nvSpPr>
        <p:spPr>
          <a:xfrm>
            <a:off x="6511623" y="369899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CE735D-E5BB-5B79-ACF3-9B14E6B2CF19}"/>
              </a:ext>
            </a:extLst>
          </p:cNvPr>
          <p:cNvSpPr/>
          <p:nvPr/>
        </p:nvSpPr>
        <p:spPr>
          <a:xfrm>
            <a:off x="7004251" y="523777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1DBA4E-D09D-F138-ADE2-B65830018507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>
          <a:xfrm flipH="1">
            <a:off x="7288834" y="4980925"/>
            <a:ext cx="205575" cy="2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7922544-D891-C443-1006-1F39E3A68105}"/>
              </a:ext>
            </a:extLst>
          </p:cNvPr>
          <p:cNvSpPr/>
          <p:nvPr/>
        </p:nvSpPr>
        <p:spPr>
          <a:xfrm>
            <a:off x="7411057" y="449511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0BD276-83F5-8AB2-FADD-FE5DC407569B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6997437" y="4184808"/>
            <a:ext cx="496972" cy="39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3AA558B-8261-6C2B-83B7-4F4391C4FB5E}"/>
              </a:ext>
            </a:extLst>
          </p:cNvPr>
          <p:cNvSpPr/>
          <p:nvPr/>
        </p:nvSpPr>
        <p:spPr>
          <a:xfrm>
            <a:off x="6310392" y="5218629"/>
            <a:ext cx="569166" cy="6074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FE9BB6-2A2F-811D-93DE-E7238D0AAA5B}"/>
              </a:ext>
            </a:extLst>
          </p:cNvPr>
          <p:cNvCxnSpPr>
            <a:cxnSpLocks/>
            <a:stCxn id="27" idx="3"/>
            <a:endCxn id="20" idx="7"/>
          </p:cNvCxnSpPr>
          <p:nvPr/>
        </p:nvCxnSpPr>
        <p:spPr>
          <a:xfrm flipH="1">
            <a:off x="6203531" y="4184808"/>
            <a:ext cx="391444" cy="3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060E2E-2B43-2971-702B-679C227B6A4D}"/>
              </a:ext>
            </a:extLst>
          </p:cNvPr>
          <p:cNvCxnSpPr>
            <a:cxnSpLocks/>
            <a:stCxn id="32" idx="1"/>
            <a:endCxn id="20" idx="5"/>
          </p:cNvCxnSpPr>
          <p:nvPr/>
        </p:nvCxnSpPr>
        <p:spPr>
          <a:xfrm flipH="1" flipV="1">
            <a:off x="6203531" y="4973400"/>
            <a:ext cx="190213" cy="33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EA4D7B-01D6-20E8-80AD-126E404CFA86}"/>
              </a:ext>
            </a:extLst>
          </p:cNvPr>
          <p:cNvSpPr txBox="1"/>
          <p:nvPr/>
        </p:nvSpPr>
        <p:spPr>
          <a:xfrm>
            <a:off x="1731181" y="1641614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M BryantLG" panose="02040603050506020204" pitchFamily="18" charset="0"/>
              </a:rPr>
              <a:t>Xoá</a:t>
            </a:r>
            <a:r>
              <a:rPr lang="en-US" sz="3600" dirty="0">
                <a:latin typeface="UTM BryantLG" panose="02040603050506020204" pitchFamily="18" charset="0"/>
              </a:rPr>
              <a:t> node </a:t>
            </a:r>
            <a:endParaRPr lang="en-US" sz="3600" dirty="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87DCB1-71DF-79C8-B9E0-081FDA238D5A}"/>
              </a:ext>
            </a:extLst>
          </p:cNvPr>
          <p:cNvSpPr/>
          <p:nvPr/>
        </p:nvSpPr>
        <p:spPr>
          <a:xfrm>
            <a:off x="3881194" y="171877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5515333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7" grpId="0" animBg="1"/>
      <p:bldP spid="28" grpId="0" animBg="1"/>
      <p:bldP spid="30" grpId="0" animBg="1"/>
      <p:bldP spid="32" grpId="0" animBg="1"/>
      <p:bldP spid="3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IMPLICITY TREAP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EA4D7B-01D6-20E8-80AD-126E404CFA86}"/>
              </a:ext>
            </a:extLst>
          </p:cNvPr>
          <p:cNvSpPr txBox="1"/>
          <p:nvPr/>
        </p:nvSpPr>
        <p:spPr>
          <a:xfrm>
            <a:off x="1731181" y="1641614"/>
            <a:ext cx="97999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UTM BryantLG" panose="02040603050506020204" pitchFamily="18" charset="0"/>
              </a:rPr>
              <a:t>Là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Treap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có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khóa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là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chỉ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số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của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phần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tử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trong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mảng</a:t>
            </a:r>
            <a:r>
              <a:rPr lang="en-US" sz="3600" dirty="0">
                <a:latin typeface="UTM BryantLG" panose="02040603050506020204" pitchFamily="18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UTM BryantLG" panose="02040603050506020204" pitchFamily="18" charset="0"/>
              </a:rPr>
              <a:t>Giúp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cho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Treap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có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thể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thực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hiện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một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số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thao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tác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truy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vấn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trên</a:t>
            </a:r>
            <a:r>
              <a:rPr lang="en-US" sz="3600" dirty="0">
                <a:latin typeface="UTM BryantLG" panose="02040603050506020204" pitchFamily="18" charset="0"/>
              </a:rPr>
              <a:t> </a:t>
            </a:r>
            <a:r>
              <a:rPr lang="en-US" sz="3600" dirty="0" err="1">
                <a:latin typeface="UTM BryantLG" panose="02040603050506020204" pitchFamily="18" charset="0"/>
              </a:rPr>
              <a:t>đoạn</a:t>
            </a:r>
            <a:r>
              <a:rPr lang="en-US" sz="3600" dirty="0">
                <a:latin typeface="UTM BryantLG" panose="02040603050506020204" pitchFamily="18" charset="0"/>
              </a:rPr>
              <a:t>.</a:t>
            </a:r>
          </a:p>
          <a:p>
            <a:endParaRPr lang="en-US" sz="3600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870267"/>
      </p:ext>
    </p:extLst>
  </p:cSld>
  <p:clrMapOvr>
    <a:masterClrMapping/>
  </p:clrMapOvr>
  <p:transition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873899" y="587828"/>
            <a:ext cx="102243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GIỚI THIỆU MỘT SỐ THAO TÁC TRUY VẤN TRÊN ĐOẠN SỬ DỤNG IMPLICITY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F3246-2255-017B-5A9E-225B4976467E}"/>
              </a:ext>
            </a:extLst>
          </p:cNvPr>
          <p:cNvSpPr txBox="1"/>
          <p:nvPr/>
        </p:nvSpPr>
        <p:spPr>
          <a:xfrm>
            <a:off x="1545891" y="2109076"/>
            <a:ext cx="9582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kì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trong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Tìm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tổng</a:t>
            </a:r>
            <a:r>
              <a:rPr lang="en-US" sz="2800" dirty="0">
                <a:latin typeface="UTM BryantLG" panose="02040603050506020204" pitchFamily="18" charset="0"/>
              </a:rPr>
              <a:t>, min, max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đoạn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UTM BryantLG" panose="0204060305050602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0852497"/>
      </p:ext>
    </p:extLst>
  </p:cSld>
  <p:clrMapOvr>
    <a:masterClrMapping/>
  </p:clrMapOvr>
  <p:transition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873899" y="587828"/>
            <a:ext cx="102243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GIỚI THIỆU MỘT SỐ THAO TÁC TRUY VẤN TRÊN ĐOẠN SỬ DỤNG IMPLICITY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F3246-2255-017B-5A9E-225B4976467E}"/>
              </a:ext>
            </a:extLst>
          </p:cNvPr>
          <p:cNvSpPr txBox="1"/>
          <p:nvPr/>
        </p:nvSpPr>
        <p:spPr>
          <a:xfrm>
            <a:off x="1545891" y="2109076"/>
            <a:ext cx="9582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kì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trong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algn="just"/>
            <a:r>
              <a:rPr lang="en-US" sz="2800" dirty="0" err="1">
                <a:latin typeface="UTM BryantLG" panose="02040603050506020204" pitchFamily="18" charset="0"/>
              </a:rPr>
              <a:t>Giả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sử</a:t>
            </a:r>
            <a:r>
              <a:rPr lang="en-US" sz="2800" dirty="0">
                <a:latin typeface="UTM BryantLG" panose="02040603050506020204" pitchFamily="18" charset="0"/>
              </a:rPr>
              <a:t> ta </a:t>
            </a:r>
            <a:r>
              <a:rPr lang="en-US" sz="2800" dirty="0" err="1">
                <a:latin typeface="UTM BryantLG" panose="02040603050506020204" pitchFamily="18" charset="0"/>
              </a:rPr>
              <a:t>cần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trí</a:t>
            </a:r>
            <a:r>
              <a:rPr lang="en-US" sz="2800" dirty="0">
                <a:latin typeface="UTM BryantLG" panose="02040603050506020204" pitchFamily="18" charset="0"/>
              </a:rPr>
              <a:t> p, ta chia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 con [0…p-1]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[p..n-1] </a:t>
            </a:r>
            <a:r>
              <a:rPr lang="en-US" sz="2800" dirty="0" err="1">
                <a:latin typeface="UTM BryantLG" panose="02040603050506020204" pitchFamily="18" charset="0"/>
              </a:rPr>
              <a:t>bằng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cách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R. Sau </a:t>
            </a:r>
            <a:r>
              <a:rPr lang="en-US" sz="2800" dirty="0" err="1">
                <a:latin typeface="UTM BryantLG" panose="02040603050506020204" pitchFamily="18" charset="0"/>
              </a:rPr>
              <a:t>đó</a:t>
            </a:r>
            <a:r>
              <a:rPr lang="en-US" sz="2800" dirty="0">
                <a:latin typeface="UTM BryantLG" panose="02040603050506020204" pitchFamily="18" charset="0"/>
              </a:rPr>
              <a:t> ta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với</a:t>
            </a:r>
            <a:r>
              <a:rPr lang="en-US" sz="2800" dirty="0">
                <a:latin typeface="UTM BryantLG" panose="02040603050506020204" pitchFamily="18" charset="0"/>
              </a:rPr>
              <a:t> R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nữa</a:t>
            </a:r>
            <a:r>
              <a:rPr lang="en-US" sz="2800" dirty="0">
                <a:latin typeface="UTM BryantLG" panose="02040603050506020204" pitchFamily="18" charset="0"/>
              </a:rPr>
              <a:t> L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R. Ta </a:t>
            </a:r>
            <a:r>
              <a:rPr lang="en-US" sz="2800" dirty="0" err="1">
                <a:latin typeface="UTM BryantLG" panose="02040603050506020204" pitchFamily="18" charset="0"/>
              </a:rPr>
              <a:t>được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mảng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chứa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tử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được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chèn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trí</a:t>
            </a:r>
            <a:r>
              <a:rPr lang="en-US" sz="2800" dirty="0">
                <a:latin typeface="UTM BryantLG" panose="02040603050506020204" pitchFamily="18" charset="0"/>
              </a:rPr>
              <a:t> p.</a:t>
            </a:r>
          </a:p>
        </p:txBody>
      </p:sp>
    </p:spTree>
    <p:extLst>
      <p:ext uri="{BB962C8B-B14F-4D97-AF65-F5344CB8AC3E}">
        <p14:creationId xmlns:p14="http://schemas.microsoft.com/office/powerpoint/2010/main" val="1526970724"/>
      </p:ext>
    </p:extLst>
  </p:cSld>
  <p:clrMapOvr>
    <a:masterClrMapping/>
  </p:clrMapOvr>
  <p:transition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873899" y="587828"/>
            <a:ext cx="102243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GIỚI THIỆU MỘT SỐ THAO TÁC TRUY VẤN TRÊN ĐOẠN SỬ DỤNG IMPLICITY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F3246-2255-017B-5A9E-225B4976467E}"/>
              </a:ext>
            </a:extLst>
          </p:cNvPr>
          <p:cNvSpPr txBox="1"/>
          <p:nvPr/>
        </p:nvSpPr>
        <p:spPr>
          <a:xfrm>
            <a:off x="1545891" y="2109076"/>
            <a:ext cx="9582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Tìm</a:t>
            </a:r>
            <a:r>
              <a:rPr lang="en-US" sz="2800" dirty="0">
                <a:latin typeface="UTM BryantLG" panose="02040603050506020204" pitchFamily="18" charset="0"/>
              </a:rPr>
              <a:t> min, max, </a:t>
            </a:r>
            <a:r>
              <a:rPr lang="en-US" sz="2800" dirty="0" err="1">
                <a:latin typeface="UTM BryantLG" panose="02040603050506020204" pitchFamily="18" charset="0"/>
              </a:rPr>
              <a:t>tổng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đoạn</a:t>
            </a:r>
            <a:endParaRPr lang="en-US" sz="2800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>
                <a:latin typeface="UTM BryantLG" panose="02040603050506020204" pitchFamily="18" charset="0"/>
              </a:rPr>
              <a:t>Trước</a:t>
            </a:r>
            <a:r>
              <a:rPr lang="en-US" sz="2800" dirty="0">
                <a:latin typeface="UTM BryantLG" panose="02040603050506020204" pitchFamily="18" charset="0"/>
              </a:rPr>
              <a:t> tiên ta </a:t>
            </a:r>
            <a:r>
              <a:rPr lang="en-US" sz="2800">
                <a:latin typeface="UTM BryantLG" panose="02040603050506020204" pitchFamily="18" charset="0"/>
              </a:rPr>
              <a:t>tạo thêm </a:t>
            </a:r>
            <a:r>
              <a:rPr lang="en-US" sz="2800" dirty="0" err="1">
                <a:latin typeface="UTM BryantLG" panose="02040603050506020204" pitchFamily="18" charset="0"/>
              </a:rPr>
              <a:t>một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biến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để</a:t>
            </a:r>
            <a:r>
              <a:rPr lang="en-US" sz="2800" dirty="0">
                <a:latin typeface="UTM BryantLG" panose="02040603050506020204" pitchFamily="18" charset="0"/>
              </a:rPr>
              <a:t> lưu </a:t>
            </a:r>
            <a:r>
              <a:rPr lang="en-US" sz="2800" dirty="0" err="1">
                <a:latin typeface="UTM BryantLG" panose="02040603050506020204" pitchFamily="18" charset="0"/>
              </a:rPr>
              <a:t>giá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truy </a:t>
            </a:r>
            <a:r>
              <a:rPr lang="en-US" sz="2800" dirty="0" err="1">
                <a:latin typeface="UTM BryantLG" panose="02040603050506020204" pitchFamily="18" charset="0"/>
              </a:rPr>
              <a:t>vấn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>
                <a:latin typeface="UTM BryantLG" panose="02040603050506020204" pitchFamily="18" charset="0"/>
              </a:rPr>
              <a:t>Truy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vấn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đoạn</a:t>
            </a:r>
            <a:r>
              <a:rPr lang="en-US" sz="2800" dirty="0">
                <a:latin typeface="UTM BryantLG" panose="02040603050506020204" pitchFamily="18" charset="0"/>
              </a:rPr>
              <a:t> [</a:t>
            </a:r>
            <a:r>
              <a:rPr lang="en-US" sz="2800" dirty="0" err="1">
                <a:latin typeface="UTM BryantLG" panose="02040603050506020204" pitchFamily="18" charset="0"/>
              </a:rPr>
              <a:t>l:r</a:t>
            </a:r>
            <a:r>
              <a:rPr lang="en-US" sz="2800" dirty="0">
                <a:latin typeface="UTM BryantLG" panose="02040603050506020204" pitchFamily="18" charset="0"/>
              </a:rPr>
              <a:t>]: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tách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lần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chia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T1 [0:l-1], T2 [</a:t>
            </a:r>
            <a:r>
              <a:rPr lang="en-US" sz="2800" dirty="0" err="1">
                <a:latin typeface="UTM BryantLG" panose="02040603050506020204" pitchFamily="18" charset="0"/>
              </a:rPr>
              <a:t>l:r</a:t>
            </a:r>
            <a:r>
              <a:rPr lang="en-US" sz="2800" dirty="0">
                <a:latin typeface="UTM BryantLG" panose="02040603050506020204" pitchFamily="18" charset="0"/>
              </a:rPr>
              <a:t>], T3 [r..n-1]. Sau </a:t>
            </a:r>
            <a:r>
              <a:rPr lang="en-US" sz="2800" dirty="0" err="1">
                <a:latin typeface="UTM BryantLG" panose="02040603050506020204" pitchFamily="18" charset="0"/>
              </a:rPr>
              <a:t>đó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truy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vấn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sau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kết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quả</a:t>
            </a:r>
            <a:r>
              <a:rPr lang="en-US" sz="2800" dirty="0">
                <a:latin typeface="UTM BryantLG" panose="02040603050506020204" pitchFamily="18" charset="0"/>
              </a:rPr>
              <a:t> ta </a:t>
            </a:r>
            <a:r>
              <a:rPr lang="en-US" sz="2800" dirty="0" err="1">
                <a:latin typeface="UTM BryantLG" panose="02040603050506020204" pitchFamily="18" charset="0"/>
              </a:rPr>
              <a:t>gọi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hàm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gộp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lần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để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khôi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phục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thành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ban </a:t>
            </a:r>
            <a:r>
              <a:rPr lang="en-US" sz="2800" dirty="0" err="1">
                <a:latin typeface="UTM BryantLG" panose="02040603050506020204" pitchFamily="18" charset="0"/>
              </a:rPr>
              <a:t>đầu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1445039"/>
      </p:ext>
    </p:extLst>
  </p:cSld>
  <p:clrMapOvr>
    <a:masterClrMapping/>
  </p:clrMapOvr>
  <p:transition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PHÂN TÍCH HIỆU SUẤT CỦA TREAP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0820D-C064-5751-C7DC-A3A317F58991}"/>
              </a:ext>
            </a:extLst>
          </p:cNvPr>
          <p:cNvSpPr txBox="1"/>
          <p:nvPr/>
        </p:nvSpPr>
        <p:spPr>
          <a:xfrm>
            <a:off x="842603" y="2699203"/>
            <a:ext cx="10430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Aragon </a:t>
            </a:r>
            <a:r>
              <a:rPr lang="en-US" err="1">
                <a:latin typeface="UTM BryantLG" panose="02040603050506020204" pitchFamily="18" charset="0"/>
              </a:rPr>
              <a:t>và</a:t>
            </a:r>
            <a:r>
              <a:rPr lang="en-US">
                <a:latin typeface="UTM BryantLG" panose="02040603050506020204" pitchFamily="18" charset="0"/>
              </a:rPr>
              <a:t> Seidel (2 </a:t>
            </a:r>
            <a:r>
              <a:rPr lang="en-US" err="1">
                <a:latin typeface="UTM BryantLG" panose="02040603050506020204" pitchFamily="18" charset="0"/>
              </a:rPr>
              <a:t>tác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giả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của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</a:rPr>
              <a:t>) </a:t>
            </a:r>
            <a:r>
              <a:rPr lang="en-US" err="1">
                <a:latin typeface="UTM BryantLG" panose="02040603050506020204" pitchFamily="18" charset="0"/>
              </a:rPr>
              <a:t>đã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chứng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minh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 err="1">
                <a:latin typeface="UTM BryantLG" panose="02040603050506020204" pitchFamily="18" charset="0"/>
              </a:rPr>
              <a:t>việc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chiều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lớn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thể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xảy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ra</a:t>
            </a:r>
            <a:r>
              <a:rPr lang="en-US">
                <a:latin typeface="UTM BryantLG" panose="02040603050506020204" pitchFamily="18" charset="0"/>
              </a:rPr>
              <a:t>, </a:t>
            </a:r>
            <a:r>
              <a:rPr lang="en-US" err="1">
                <a:latin typeface="UTM BryantLG" panose="02040603050506020204" pitchFamily="18" charset="0"/>
              </a:rPr>
              <a:t>tuy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nhiên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suất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xảy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ra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cực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kì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thấp</a:t>
            </a:r>
            <a:r>
              <a:rPr lang="en-US">
                <a:latin typeface="UTM BryantLG" panose="02040603050506020204" pitchFamily="18" charset="0"/>
              </a:rPr>
              <a:t>. </a:t>
            </a:r>
            <a:r>
              <a:rPr lang="en-US" err="1">
                <a:latin typeface="UTM BryantLG" panose="02040603050506020204" pitchFamily="18" charset="0"/>
              </a:rPr>
              <a:t>Họ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đã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đưa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ra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công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thức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như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sau</a:t>
            </a:r>
            <a:r>
              <a:rPr lang="en-US">
                <a:latin typeface="UTM BryantLG" panose="02040603050506020204" pitchFamily="18" charset="0"/>
              </a:rPr>
              <a:t> (e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cơ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số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của</a:t>
            </a:r>
            <a:r>
              <a:rPr lang="en-US">
                <a:latin typeface="UTM BryantLG" panose="02040603050506020204" pitchFamily="18" charset="0"/>
              </a:rPr>
              <a:t> ln, H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chiều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của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</a:rPr>
              <a:t>, N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số</a:t>
            </a:r>
            <a:r>
              <a:rPr lang="en-US">
                <a:latin typeface="UTM BryantLG" panose="02040603050506020204" pitchFamily="18" charset="0"/>
              </a:rPr>
              <a:t> node </a:t>
            </a:r>
            <a:r>
              <a:rPr lang="en-US" err="1">
                <a:latin typeface="UTM BryantLG" panose="02040603050506020204" pitchFamily="18" charset="0"/>
              </a:rPr>
              <a:t>trong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và</a:t>
            </a:r>
            <a:r>
              <a:rPr lang="en-US">
                <a:latin typeface="UTM BryantLG" panose="02040603050506020204" pitchFamily="18" charset="0"/>
              </a:rPr>
              <a:t> c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một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hằng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số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dương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bất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kì</a:t>
            </a:r>
            <a:r>
              <a:rPr lang="en-US">
                <a:latin typeface="UTM BryantLG" panose="02040603050506020204" pitchFamily="18" charset="0"/>
              </a:rPr>
              <a:t>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842603" y="2023649"/>
            <a:ext cx="1031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latin typeface="UTM BryantLG" panose="02040603050506020204" pitchFamily="18" charset="0"/>
              </a:rPr>
              <a:t>=&gt; </a:t>
            </a:r>
            <a:r>
              <a:rPr lang="en-US" b="1" err="1">
                <a:latin typeface="UTM BryantLG" panose="02040603050506020204" pitchFamily="18" charset="0"/>
              </a:rPr>
              <a:t>Câu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hỏi</a:t>
            </a:r>
            <a:r>
              <a:rPr lang="en-US" b="1">
                <a:latin typeface="UTM BryantLG" panose="02040603050506020204" pitchFamily="18" charset="0"/>
              </a:rPr>
              <a:t>: </a:t>
            </a:r>
            <a:r>
              <a:rPr lang="en-US" b="1" err="1">
                <a:latin typeface="UTM BryantLG" panose="02040603050506020204" pitchFamily="18" charset="0"/>
              </a:rPr>
              <a:t>một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Treap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có</a:t>
            </a:r>
            <a:r>
              <a:rPr lang="en-US" b="1">
                <a:latin typeface="UTM BryantLG" panose="02040603050506020204" pitchFamily="18" charset="0"/>
              </a:rPr>
              <a:t> N node, </a:t>
            </a:r>
            <a:r>
              <a:rPr lang="en-US" b="1" err="1">
                <a:latin typeface="UTM BryantLG" panose="02040603050506020204" pitchFamily="18" charset="0"/>
              </a:rPr>
              <a:t>có</a:t>
            </a:r>
            <a:r>
              <a:rPr lang="en-US" b="1">
                <a:latin typeface="UTM BryantLG" panose="02040603050506020204" pitchFamily="18" charset="0"/>
              </a:rPr>
              <a:t> bao </a:t>
            </a:r>
            <a:r>
              <a:rPr lang="en-US" b="1" err="1">
                <a:latin typeface="UTM BryantLG" panose="02040603050506020204" pitchFamily="18" charset="0"/>
              </a:rPr>
              <a:t>nhiêu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khả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năng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nó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có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chiều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cao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lớn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hơn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nhiều</a:t>
            </a:r>
            <a:r>
              <a:rPr lang="en-US" b="1">
                <a:latin typeface="UTM BryantLG" panose="02040603050506020204" pitchFamily="18" charset="0"/>
              </a:rPr>
              <a:t> so </a:t>
            </a:r>
            <a:r>
              <a:rPr lang="en-US" b="1" err="1">
                <a:latin typeface="UTM BryantLG" panose="02040603050506020204" pitchFamily="18" charset="0"/>
              </a:rPr>
              <a:t>với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cấu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trúc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tự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cân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bằng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khác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như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 AVL hay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đỏ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đen</a:t>
            </a:r>
            <a:r>
              <a:rPr lang="en-US" b="1">
                <a:latin typeface="UTM BryantLG" panose="02040603050506020204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CCF48-CFA8-0BA6-5A22-4F0E5A56DF1D}"/>
                  </a:ext>
                </a:extLst>
              </p:cNvPr>
              <p:cNvSpPr txBox="1"/>
              <p:nvPr/>
            </p:nvSpPr>
            <p:spPr>
              <a:xfrm>
                <a:off x="3857256" y="3787307"/>
                <a:ext cx="4400885" cy="841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𝑙𝑛𝑁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CCF48-CFA8-0BA6-5A22-4F0E5A56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256" y="3787307"/>
                <a:ext cx="4400885" cy="841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06FBDE-77B4-B223-CC25-3362E128ADCF}"/>
                  </a:ext>
                </a:extLst>
              </p:cNvPr>
              <p:cNvSpPr txBox="1"/>
              <p:nvPr/>
            </p:nvSpPr>
            <p:spPr>
              <a:xfrm>
                <a:off x="-839038" y="4666401"/>
                <a:ext cx="1040052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ụ: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=10000⇒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=9.210.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=5.429⇒2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=100.</m:t>
                          </m:r>
                        </m:e>
                      </m:func>
                    </m:oMath>
                  </m:oMathPara>
                </a14:m>
                <a:endParaRPr lang="en-US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Thay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vào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công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thức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trên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ta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suất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(H &gt; 100) &lt; 4.081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06FBDE-77B4-B223-CC25-3362E128A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9038" y="4666401"/>
                <a:ext cx="10400524" cy="553998"/>
              </a:xfrm>
              <a:prstGeom prst="rect">
                <a:avLst/>
              </a:prstGeom>
              <a:blipFill>
                <a:blip r:embed="rId3"/>
                <a:stretch>
                  <a:fillRect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B3E0F29-02AC-EA59-70C8-C76414D36C55}"/>
              </a:ext>
            </a:extLst>
          </p:cNvPr>
          <p:cNvSpPr txBox="1"/>
          <p:nvPr/>
        </p:nvSpPr>
        <p:spPr>
          <a:xfrm>
            <a:off x="1070148" y="5344595"/>
            <a:ext cx="103196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nghĩa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: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xác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suất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một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với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10000 node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chiều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cao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lớn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hơn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100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nhỏ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hơn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1 / 2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tỷ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B7F0-6894-B8F7-2022-FA656F978DE2}"/>
              </a:ext>
            </a:extLst>
          </p:cNvPr>
          <p:cNvSpPr txBox="1"/>
          <p:nvPr/>
        </p:nvSpPr>
        <p:spPr>
          <a:xfrm>
            <a:off x="1070148" y="5692148"/>
            <a:ext cx="1031965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Vì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thế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Treap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không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đảm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bảo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hoàn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toàn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cân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bằng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,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tuy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nhiên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nó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gần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như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cung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cấp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hiệu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suất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ea typeface="Cambria Math" panose="02040503050406030204" pitchFamily="18" charset="0"/>
              </a:rPr>
              <a:t>tốt</a:t>
            </a:r>
            <a:r>
              <a:rPr lang="en-US" sz="2800" b="1">
                <a:latin typeface="UTM BryantLG" panose="0204060305050602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4658D-FB10-383C-4913-F20A10E771C3}"/>
              </a:ext>
            </a:extLst>
          </p:cNvPr>
          <p:cNvSpPr txBox="1"/>
          <p:nvPr/>
        </p:nvSpPr>
        <p:spPr>
          <a:xfrm>
            <a:off x="936171" y="1593212"/>
            <a:ext cx="1031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err="1">
                <a:latin typeface="UTM BryantLG" panose="02040603050506020204" pitchFamily="18" charset="0"/>
              </a:rPr>
              <a:t>Hiệu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suất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của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thao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trên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phụ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thuộc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vào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chiều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cao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3872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PHÂN TÍCH HIỆU SUẤT CỦA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090251" y="1675514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err="1">
                <a:latin typeface="UTM BryantLG" panose="02040603050506020204" pitchFamily="18" charset="0"/>
              </a:rPr>
              <a:t>Độ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phức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tạp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thời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gian</a:t>
            </a:r>
            <a:r>
              <a:rPr lang="en-US" sz="3200" b="1">
                <a:latin typeface="UTM BryantLG" panose="0204060305050602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2F9B971E-27D4-09DC-C3FC-4768F9354E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17837"/>
                  </p:ext>
                </p:extLst>
              </p:nvPr>
            </p:nvGraphicFramePr>
            <p:xfrm>
              <a:off x="1639596" y="2808466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35259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2F9B971E-27D4-09DC-C3FC-4768F9354E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17837"/>
                  </p:ext>
                </p:extLst>
              </p:nvPr>
            </p:nvGraphicFramePr>
            <p:xfrm>
              <a:off x="1639596" y="2808466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5" t="-103226" r="-100820" b="-23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05" t="-103226" r="-820" b="-235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5" t="-180000" r="-100820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05" t="-180000" r="-820" b="-1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5" t="-321311" r="-1008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05" t="-321311" r="-82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B1484E2-CFCE-4F50-E438-005BEBAE980F}"/>
              </a:ext>
            </a:extLst>
          </p:cNvPr>
          <p:cNvSpPr txBox="1"/>
          <p:nvPr/>
        </p:nvSpPr>
        <p:spPr>
          <a:xfrm>
            <a:off x="1090251" y="4890098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err="1">
                <a:latin typeface="UTM BryantLG" panose="02040603050506020204" pitchFamily="18" charset="0"/>
              </a:rPr>
              <a:t>Độ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phức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tạp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không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gian</a:t>
            </a:r>
            <a:r>
              <a:rPr lang="en-US" sz="3200" b="1">
                <a:latin typeface="UTM BryantLG" panose="02040603050506020204" pitchFamily="18" charset="0"/>
              </a:rPr>
              <a:t>: O(n)</a:t>
            </a:r>
          </a:p>
        </p:txBody>
      </p:sp>
    </p:spTree>
    <p:extLst>
      <p:ext uri="{BB962C8B-B14F-4D97-AF65-F5344CB8AC3E}">
        <p14:creationId xmlns:p14="http://schemas.microsoft.com/office/powerpoint/2010/main" val="224960967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533832" y="748571"/>
            <a:ext cx="11067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SO SÁNH TREAP VỚI AVL TRÊN LÝ THUYẾT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090250" y="1675514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Độ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phức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tạp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thời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gian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của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Treap</a:t>
            </a:r>
            <a:r>
              <a:rPr lang="en-US" sz="3200" b="1" dirty="0">
                <a:latin typeface="UTM BryantLG" panose="02040603050506020204" pitchFamily="18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484E2-CFCE-4F50-E438-005BEBAE980F}"/>
              </a:ext>
            </a:extLst>
          </p:cNvPr>
          <p:cNvSpPr txBox="1"/>
          <p:nvPr/>
        </p:nvSpPr>
        <p:spPr>
          <a:xfrm>
            <a:off x="1090249" y="4293794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Độ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phức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tạp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thời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gian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của</a:t>
            </a:r>
            <a:r>
              <a:rPr lang="en-US" sz="3200" b="1" dirty="0">
                <a:latin typeface="UTM BryantLG" panose="02040603050506020204" pitchFamily="18" charset="0"/>
              </a:rPr>
              <a:t> AVL: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3">
                <a:extLst>
                  <a:ext uri="{FF2B5EF4-FFF2-40B4-BE49-F238E27FC236}">
                    <a16:creationId xmlns:a16="http://schemas.microsoft.com/office/drawing/2014/main" id="{20481B96-8704-E2E4-E6BD-EF9B0CFE4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013139"/>
                  </p:ext>
                </p:extLst>
              </p:nvPr>
            </p:nvGraphicFramePr>
            <p:xfrm>
              <a:off x="1533832" y="2523330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35259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3">
                <a:extLst>
                  <a:ext uri="{FF2B5EF4-FFF2-40B4-BE49-F238E27FC236}">
                    <a16:creationId xmlns:a16="http://schemas.microsoft.com/office/drawing/2014/main" id="{20481B96-8704-E2E4-E6BD-EF9B0CFE4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013139"/>
                  </p:ext>
                </p:extLst>
              </p:nvPr>
            </p:nvGraphicFramePr>
            <p:xfrm>
              <a:off x="1533832" y="2523330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1" t="-103226" r="-101027" b="-23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226" r="-820" b="-2370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1" t="-180000" r="-10102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80000" r="-820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1" t="-321311" r="-10102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21311" r="-820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3">
                <a:extLst>
                  <a:ext uri="{FF2B5EF4-FFF2-40B4-BE49-F238E27FC236}">
                    <a16:creationId xmlns:a16="http://schemas.microsoft.com/office/drawing/2014/main" id="{A47222DA-99D2-F82F-96BC-00019A27BB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695179"/>
                  </p:ext>
                </p:extLst>
              </p:nvPr>
            </p:nvGraphicFramePr>
            <p:xfrm>
              <a:off x="1533832" y="5115578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35259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3">
                <a:extLst>
                  <a:ext uri="{FF2B5EF4-FFF2-40B4-BE49-F238E27FC236}">
                    <a16:creationId xmlns:a16="http://schemas.microsoft.com/office/drawing/2014/main" id="{A47222DA-99D2-F82F-96BC-00019A27BB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695179"/>
                  </p:ext>
                </p:extLst>
              </p:nvPr>
            </p:nvGraphicFramePr>
            <p:xfrm>
              <a:off x="1533832" y="5115578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bình</a:t>
                          </a:r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 dirty="0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endParaRPr lang="en-US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11" t="-104918" r="-101027" b="-2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4918" r="-820" b="-2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11" t="-178571" r="-10102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78571" r="-820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 b="1" dirty="0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11" t="-319672" r="-10102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9672" r="-820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801895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621191" y="711934"/>
            <a:ext cx="11381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UTM Facebook K&amp;T" panose="02040603050506020204" pitchFamily="18" charset="0"/>
              </a:rPr>
              <a:t>SO SÁNH TREAP VỚI AVL BẰNG THỰC NGHIỆM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5E46212-AF9B-86F8-1559-B394BA55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65" y="1543926"/>
            <a:ext cx="10416969" cy="4638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F1D98-A3A4-617A-1CD2-366429C3D9A5}"/>
              </a:ext>
            </a:extLst>
          </p:cNvPr>
          <p:cNvSpPr txBox="1"/>
          <p:nvPr/>
        </p:nvSpPr>
        <p:spPr>
          <a:xfrm>
            <a:off x="963561" y="6302477"/>
            <a:ext cx="1063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TM BryantLG" panose="02040603050506020204" pitchFamily="18" charset="0"/>
              </a:rPr>
              <a:t>Nguồn</a:t>
            </a:r>
            <a:r>
              <a:rPr lang="en-US" dirty="0">
                <a:latin typeface="UTM BryantLG" panose="02040603050506020204" pitchFamily="18" charset="0"/>
              </a:rPr>
              <a:t>: </a:t>
            </a:r>
            <a:r>
              <a:rPr lang="en-US" dirty="0">
                <a:latin typeface="UTM BryantLG" panose="02040603050506020204" pitchFamily="18" charset="0"/>
                <a:hlinkClick r:id="rId3"/>
              </a:rPr>
              <a:t>https://www.youtube.com/watch?v=EWLnqDEvb3E</a:t>
            </a:r>
            <a:endParaRPr lang="en-US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34798"/>
      </p:ext>
    </p:extLst>
  </p:cSld>
  <p:clrMapOvr>
    <a:masterClrMapping/>
  </p:clrMapOvr>
  <p:transition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ƯU NHƯỢC ĐIỂM CỦA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280753" y="2459504"/>
            <a:ext cx="103196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UTM BryantLG" panose="02040603050506020204" pitchFamily="18" charset="0"/>
              </a:rPr>
              <a:t>Ưu</a:t>
            </a:r>
            <a:r>
              <a:rPr lang="en-US" sz="2800" b="1" dirty="0">
                <a:latin typeface="UTM BryantLG" panose="0204060305050602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</a:rPr>
              <a:t>điểm</a:t>
            </a:r>
            <a:r>
              <a:rPr lang="en-US" sz="2800" b="1" dirty="0">
                <a:latin typeface="UTM BryantLG" panose="02040603050506020204" pitchFamily="18" charset="0"/>
              </a:rPr>
              <a:t>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thao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rất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đơn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giản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thể</a:t>
            </a:r>
            <a:r>
              <a:rPr lang="en-US" sz="2800" dirty="0">
                <a:latin typeface="UTM BryantLG" panose="02040603050506020204" pitchFamily="18" charset="0"/>
              </a:rPr>
              <a:t> so </a:t>
            </a:r>
            <a:r>
              <a:rPr lang="en-US" sz="2800" dirty="0" err="1">
                <a:latin typeface="UTM BryantLG" panose="02040603050506020204" pitchFamily="18" charset="0"/>
              </a:rPr>
              <a:t>sánh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độ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hiệu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quả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với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cấu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trúc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tự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bằng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như</a:t>
            </a:r>
            <a:r>
              <a:rPr lang="en-US" sz="2800" dirty="0">
                <a:latin typeface="UTM BryantLG" panose="02040603050506020204" pitchFamily="18" charset="0"/>
              </a:rPr>
              <a:t> AVL, Red Black Tree, … </a:t>
            </a:r>
            <a:r>
              <a:rPr lang="en-US" sz="2800" dirty="0" err="1">
                <a:latin typeface="UTM BryantLG" panose="02040603050506020204" pitchFamily="18" charset="0"/>
              </a:rPr>
              <a:t>trong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dễ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lập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trình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rất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nhiều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UTM BryantLG" panose="02040603050506020204" pitchFamily="18" charset="0"/>
              </a:rPr>
              <a:t>Nhược</a:t>
            </a:r>
            <a:r>
              <a:rPr lang="en-US" sz="2800" b="1" dirty="0">
                <a:latin typeface="UTM BryantLG" panose="0204060305050602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</a:rPr>
              <a:t>điểm</a:t>
            </a:r>
            <a:r>
              <a:rPr lang="en-US" sz="2800" b="1" dirty="0">
                <a:latin typeface="UTM BryantLG" panose="02040603050506020204" pitchFamily="18" charset="0"/>
              </a:rPr>
              <a:t>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UTM BryantLG" panose="02040603050506020204" pitchFamily="18" charset="0"/>
              </a:rPr>
              <a:t>Không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đảm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bảo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luôn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bằng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84833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955734" y="1289466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TREAP LÀ GÌ?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512957" y="2058907"/>
            <a:ext cx="7107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1" err="1">
                <a:latin typeface="UTM BryantLG" panose="02040603050506020204" pitchFamily="18" charset="0"/>
              </a:rPr>
              <a:t>Treap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là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cấu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trúc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dữ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liệu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kết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hợp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giữa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cây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nhị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phân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tìm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kiếm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và</a:t>
            </a:r>
            <a:r>
              <a:rPr lang="en-US" sz="2000" b="1">
                <a:latin typeface="UTM BryantLG" panose="02040603050506020204" pitchFamily="18" charset="0"/>
              </a:rPr>
              <a:t> Heap.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1" err="1">
                <a:latin typeface="UTM BryantLG" panose="02040603050506020204" pitchFamily="18" charset="0"/>
              </a:rPr>
              <a:t>Mỗi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một</a:t>
            </a:r>
            <a:r>
              <a:rPr lang="en-US" sz="2000" b="1">
                <a:latin typeface="UTM BryantLG" panose="02040603050506020204" pitchFamily="18" charset="0"/>
              </a:rPr>
              <a:t> node </a:t>
            </a:r>
            <a:r>
              <a:rPr lang="en-US" sz="2000" b="1" err="1">
                <a:latin typeface="UTM BryantLG" panose="02040603050506020204" pitchFamily="18" charset="0"/>
              </a:rPr>
              <a:t>trong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Treap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gồm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khóa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và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độ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ưu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tiên</a:t>
            </a:r>
            <a:r>
              <a:rPr lang="en-US" sz="2000" b="1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b="1">
              <a:latin typeface="UTM BryantLG" panose="02040603050506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6E175-713F-4F3D-48FA-D6F3F46029BE}"/>
              </a:ext>
            </a:extLst>
          </p:cNvPr>
          <p:cNvSpPr txBox="1"/>
          <p:nvPr/>
        </p:nvSpPr>
        <p:spPr>
          <a:xfrm>
            <a:off x="512957" y="3531238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CÁC TÍNH CHẤT CỦA TREAP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227823" y="4439836"/>
            <a:ext cx="73921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>
                <a:latin typeface="UTM BryantLG" panose="02040603050506020204" pitchFamily="18" charset="0"/>
              </a:rPr>
              <a:t>Node con </a:t>
            </a:r>
            <a:r>
              <a:rPr lang="en-US" sz="2000" b="1" err="1">
                <a:latin typeface="UTM BryantLG" panose="02040603050506020204" pitchFamily="18" charset="0"/>
              </a:rPr>
              <a:t>trái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có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khoá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nhỏ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hơn</a:t>
            </a:r>
            <a:r>
              <a:rPr lang="en-US" sz="2000" b="1">
                <a:latin typeface="UTM BryantLG" panose="02040603050506020204" pitchFamily="18" charset="0"/>
              </a:rPr>
              <a:t> node cha </a:t>
            </a:r>
            <a:r>
              <a:rPr lang="en-US" sz="2000" b="1" err="1">
                <a:latin typeface="UTM BryantLG" panose="02040603050506020204" pitchFamily="18" charset="0"/>
              </a:rPr>
              <a:t>và</a:t>
            </a:r>
            <a:r>
              <a:rPr lang="en-US" sz="2000" b="1">
                <a:latin typeface="UTM BryantLG" panose="02040603050506020204" pitchFamily="18" charset="0"/>
              </a:rPr>
              <a:t> node con </a:t>
            </a:r>
            <a:r>
              <a:rPr lang="en-US" sz="2000" b="1" err="1">
                <a:latin typeface="UTM BryantLG" panose="02040603050506020204" pitchFamily="18" charset="0"/>
              </a:rPr>
              <a:t>phải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có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khoá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lớn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hơn</a:t>
            </a:r>
            <a:r>
              <a:rPr lang="en-US" sz="2000" b="1">
                <a:latin typeface="UTM BryantLG" panose="02040603050506020204" pitchFamily="18" charset="0"/>
              </a:rPr>
              <a:t> node cha (</a:t>
            </a:r>
            <a:r>
              <a:rPr lang="en-US" sz="2000" b="1" err="1">
                <a:latin typeface="UTM BryantLG" panose="02040603050506020204" pitchFamily="18" charset="0"/>
              </a:rPr>
              <a:t>tính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chất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cây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nhị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phân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tìm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kiếm</a:t>
            </a:r>
            <a:r>
              <a:rPr lang="en-US" sz="2000" b="1">
                <a:latin typeface="UTM BryantLG" panose="02040603050506020204" pitchFamily="18" charset="0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err="1">
                <a:latin typeface="UTM BryantLG" panose="02040603050506020204" pitchFamily="18" charset="0"/>
              </a:rPr>
              <a:t>Độ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ưu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tiên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từng</a:t>
            </a:r>
            <a:r>
              <a:rPr lang="en-US" sz="2000" b="1">
                <a:latin typeface="UTM BryantLG" panose="02040603050506020204" pitchFamily="18" charset="0"/>
              </a:rPr>
              <a:t> node </a:t>
            </a:r>
            <a:r>
              <a:rPr lang="en-US" sz="2000" b="1" err="1">
                <a:latin typeface="UTM BryantLG" panose="02040603050506020204" pitchFamily="18" charset="0"/>
              </a:rPr>
              <a:t>nhỏ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hơn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độ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ưu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tiên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node cha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nó</a:t>
            </a:r>
            <a:r>
              <a:rPr lang="en-US" sz="2000" b="1">
                <a:latin typeface="UTM BryantLG" panose="02040603050506020204" pitchFamily="18" charset="0"/>
              </a:rPr>
              <a:t> (</a:t>
            </a:r>
            <a:r>
              <a:rPr lang="en-US" sz="2000" b="1" err="1">
                <a:latin typeface="UTM BryantLG" panose="02040603050506020204" pitchFamily="18" charset="0"/>
              </a:rPr>
              <a:t>tính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chất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của</a:t>
            </a:r>
            <a:r>
              <a:rPr lang="en-US" sz="2000" b="1">
                <a:latin typeface="UTM BryantLG" panose="02040603050506020204" pitchFamily="18" charset="0"/>
              </a:rPr>
              <a:t> Max – Heap).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E5FAB8-F2FC-0FE7-145D-CD5852DCC1EA}"/>
              </a:ext>
            </a:extLst>
          </p:cNvPr>
          <p:cNvSpPr/>
          <p:nvPr/>
        </p:nvSpPr>
        <p:spPr>
          <a:xfrm>
            <a:off x="9260154" y="356474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4155B4-33E8-C63A-DDB5-C876F7F1B96B}"/>
              </a:ext>
            </a:extLst>
          </p:cNvPr>
          <p:cNvSpPr/>
          <p:nvPr/>
        </p:nvSpPr>
        <p:spPr>
          <a:xfrm>
            <a:off x="9098335" y="184899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55FB0E-18E6-5E05-B24D-E98420D2342C}"/>
              </a:ext>
            </a:extLst>
          </p:cNvPr>
          <p:cNvCxnSpPr>
            <a:cxnSpLocks/>
            <a:stCxn id="2" idx="7"/>
            <a:endCxn id="11" idx="3"/>
          </p:cNvCxnSpPr>
          <p:nvPr/>
        </p:nvCxnSpPr>
        <p:spPr>
          <a:xfrm flipV="1">
            <a:off x="9745968" y="3208078"/>
            <a:ext cx="388570" cy="440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39A3D15-4D10-CFB5-D14C-708243F3D243}"/>
              </a:ext>
            </a:extLst>
          </p:cNvPr>
          <p:cNvSpPr/>
          <p:nvPr/>
        </p:nvSpPr>
        <p:spPr>
          <a:xfrm>
            <a:off x="7620000" y="331004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42FEEF-6429-8795-2B02-408D76F9CFF0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8784331" y="2344199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C164750-47C1-4F9B-48E5-0707C13A259D}"/>
              </a:ext>
            </a:extLst>
          </p:cNvPr>
          <p:cNvSpPr/>
          <p:nvPr/>
        </p:nvSpPr>
        <p:spPr>
          <a:xfrm>
            <a:off x="8298517" y="263891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389F5F-00C2-DBB6-48F7-1007DBBEB9FF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8105814" y="3124726"/>
            <a:ext cx="276055" cy="26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8DC4DCE-2C88-74CE-60FE-F9497E9C382F}"/>
              </a:ext>
            </a:extLst>
          </p:cNvPr>
          <p:cNvSpPr/>
          <p:nvPr/>
        </p:nvSpPr>
        <p:spPr>
          <a:xfrm>
            <a:off x="10051186" y="272226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FA57D-B0FD-4D80-FFAA-8A5EA761BD22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9584149" y="2334812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1A78013-A0C9-E176-5F9C-846E3BDDFD21}"/>
              </a:ext>
            </a:extLst>
          </p:cNvPr>
          <p:cNvSpPr/>
          <p:nvPr/>
        </p:nvSpPr>
        <p:spPr>
          <a:xfrm>
            <a:off x="10127052" y="4343545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586A2E-44B6-EE0B-32E3-D729E11A18E5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>
          <a:xfrm flipH="1">
            <a:off x="10612866" y="3967207"/>
            <a:ext cx="312662" cy="459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6E528EF-5BBF-AB17-F1E4-784D70678DF3}"/>
              </a:ext>
            </a:extLst>
          </p:cNvPr>
          <p:cNvSpPr/>
          <p:nvPr/>
        </p:nvSpPr>
        <p:spPr>
          <a:xfrm>
            <a:off x="10842176" y="348139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A1182F-0E7C-DCB3-B7E9-A97EDB3DCDCC}"/>
              </a:ext>
            </a:extLst>
          </p:cNvPr>
          <p:cNvCxnSpPr>
            <a:cxnSpLocks/>
            <a:stCxn id="16" idx="1"/>
            <a:endCxn id="11" idx="5"/>
          </p:cNvCxnSpPr>
          <p:nvPr/>
        </p:nvCxnSpPr>
        <p:spPr>
          <a:xfrm flipH="1" flipV="1">
            <a:off x="10537000" y="3208078"/>
            <a:ext cx="388528" cy="356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6A915EC-06AE-3D59-C687-5CDD194060CD}"/>
              </a:ext>
            </a:extLst>
          </p:cNvPr>
          <p:cNvSpPr/>
          <p:nvPr/>
        </p:nvSpPr>
        <p:spPr>
          <a:xfrm>
            <a:off x="10127052" y="433048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53383959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ỨNG DỤNG THỰC TẾ CỦA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2118954" y="2497604"/>
            <a:ext cx="85014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Biểu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diễn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tập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hỗ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giao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bù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2 </a:t>
            </a:r>
            <a:r>
              <a:rPr lang="en-US" sz="2800" err="1">
                <a:latin typeface="UTM BryantLG" panose="02040603050506020204" pitchFamily="18" charset="0"/>
              </a:rPr>
              <a:t>tập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Lưu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trữ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chứng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nhận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công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khai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trong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mật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mã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công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khai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Biểu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diễn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đồ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máy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tính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74642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BÀI TẬP VỀ NHÀ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826628" y="1867010"/>
            <a:ext cx="9708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Câu</a:t>
            </a:r>
            <a:r>
              <a:rPr lang="en-US" sz="3200" b="1" dirty="0">
                <a:latin typeface="UTM BryantLG" panose="02040603050506020204" pitchFamily="18" charset="0"/>
              </a:rPr>
              <a:t> 1: </a:t>
            </a:r>
            <a:r>
              <a:rPr lang="en-US" sz="3200" b="1" dirty="0" err="1">
                <a:latin typeface="UTM BryantLG" panose="02040603050506020204" pitchFamily="18" charset="0"/>
              </a:rPr>
              <a:t>Vẽ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Treap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mỗi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lần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thêm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các</a:t>
            </a:r>
            <a:r>
              <a:rPr lang="en-US" sz="3200" b="1" dirty="0">
                <a:latin typeface="UTM BryantLG" panose="02040603050506020204" pitchFamily="18" charset="0"/>
              </a:rPr>
              <a:t> node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:</a:t>
            </a:r>
          </a:p>
          <a:p>
            <a:pPr algn="just"/>
            <a:r>
              <a:rPr lang="en-US" sz="3200" dirty="0">
                <a:latin typeface="UTM BryantLG" panose="02040603050506020204" pitchFamily="18" charset="0"/>
              </a:rPr>
              <a:t>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61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</a:t>
            </a:r>
            <a:r>
              <a:rPr lang="en-US" sz="3200" dirty="0">
                <a:latin typeface="UTM BryantLG" panose="02040603050506020204" pitchFamily="18" charset="0"/>
              </a:rPr>
              <a:t>),(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20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10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6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9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12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32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20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30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1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44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31</a:t>
            </a:r>
            <a:r>
              <a:rPr lang="en-US" sz="3200" dirty="0">
                <a:latin typeface="UTM BryantLG" panose="02040603050506020204" pitchFamily="18" charset="0"/>
              </a:rPr>
              <a:t>)</a:t>
            </a:r>
          </a:p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Câu</a:t>
            </a:r>
            <a:r>
              <a:rPr lang="en-US" sz="3200" b="1" dirty="0">
                <a:latin typeface="UTM BryantLG" panose="02040603050506020204" pitchFamily="18" charset="0"/>
              </a:rPr>
              <a:t> 2: </a:t>
            </a:r>
            <a:r>
              <a:rPr lang="en-US" sz="3200" b="1" dirty="0" err="1">
                <a:latin typeface="UTM BryantLG" panose="02040603050506020204" pitchFamily="18" charset="0"/>
              </a:rPr>
              <a:t>Vẽ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Treap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mỗi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lần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xóa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các</a:t>
            </a:r>
            <a:r>
              <a:rPr lang="en-US" sz="3200" b="1" dirty="0">
                <a:latin typeface="UTM BryantLG" panose="02040603050506020204" pitchFamily="18" charset="0"/>
              </a:rPr>
              <a:t> node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:</a:t>
            </a:r>
          </a:p>
          <a:p>
            <a:pPr algn="just"/>
            <a:r>
              <a:rPr lang="en-US" sz="3200" dirty="0">
                <a:latin typeface="UTM BryantLG" panose="02040603050506020204" pitchFamily="18" charset="0"/>
              </a:rPr>
              <a:t>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12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32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20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61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2C3B3-1868-D908-A203-2E7C2BEF5B78}"/>
              </a:ext>
            </a:extLst>
          </p:cNvPr>
          <p:cNvSpPr txBox="1"/>
          <p:nvPr/>
        </p:nvSpPr>
        <p:spPr>
          <a:xfrm>
            <a:off x="1826628" y="4963885"/>
            <a:ext cx="9603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Giá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trị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màu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xanh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là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khoá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của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node.</a:t>
            </a:r>
          </a:p>
          <a:p>
            <a:pPr algn="just"/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Giá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trị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màu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đỏ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là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node.</a:t>
            </a:r>
          </a:p>
        </p:txBody>
      </p:sp>
    </p:spTree>
    <p:extLst>
      <p:ext uri="{BB962C8B-B14F-4D97-AF65-F5344CB8AC3E}">
        <p14:creationId xmlns:p14="http://schemas.microsoft.com/office/powerpoint/2010/main" val="1843448669"/>
      </p:ext>
    </p:extLst>
  </p:cSld>
  <p:clrMapOvr>
    <a:masterClrMapping/>
  </p:clrMapOvr>
  <p:transition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4600" y="0"/>
            <a:ext cx="4179570" cy="1524735"/>
          </a:xfrm>
        </p:spPr>
        <p:txBody>
          <a:bodyPr/>
          <a:lstStyle/>
          <a:p>
            <a:r>
              <a:rPr lang="en-US" dirty="0"/>
              <a:t>THANK YOU for listening us!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Lam Minh Tuan – </a:t>
            </a:r>
            <a:r>
              <a:rPr lang="en-US" err="1"/>
              <a:t>Dau</a:t>
            </a:r>
            <a:r>
              <a:rPr lang="en-US"/>
              <a:t> Van Nam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D81C243-E6F1-B524-5B70-2493942C156C}"/>
              </a:ext>
            </a:extLst>
          </p:cNvPr>
          <p:cNvSpPr txBox="1">
            <a:spLocks/>
          </p:cNvSpPr>
          <p:nvPr/>
        </p:nvSpPr>
        <p:spPr>
          <a:xfrm>
            <a:off x="3630929" y="1241425"/>
            <a:ext cx="4179570" cy="152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97B4C-BE0B-ECF9-213E-00B177F30353}"/>
              </a:ext>
            </a:extLst>
          </p:cNvPr>
          <p:cNvSpPr txBox="1"/>
          <p:nvPr/>
        </p:nvSpPr>
        <p:spPr>
          <a:xfrm>
            <a:off x="5502727" y="1524735"/>
            <a:ext cx="496388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UTM BryantLG" panose="02040603050506020204" pitchFamily="18" charset="0"/>
              </a:rPr>
              <a:t>Tài</a:t>
            </a:r>
            <a:r>
              <a:rPr lang="en-US" sz="2400" b="1" dirty="0">
                <a:solidFill>
                  <a:schemeClr val="bg1"/>
                </a:solidFill>
                <a:latin typeface="UTM BryantLG" panose="020406030505060202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UTM BryantLG" panose="02040603050506020204" pitchFamily="18" charset="0"/>
              </a:rPr>
              <a:t>liệu</a:t>
            </a:r>
            <a:r>
              <a:rPr lang="en-US" sz="2400" b="1" dirty="0">
                <a:solidFill>
                  <a:schemeClr val="bg1"/>
                </a:solidFill>
                <a:latin typeface="UTM BryantLG" panose="020406030505060202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UTM BryantLG" panose="02040603050506020204" pitchFamily="18" charset="0"/>
              </a:rPr>
              <a:t>tham</a:t>
            </a:r>
            <a:r>
              <a:rPr lang="en-US" sz="2400" b="1" dirty="0">
                <a:solidFill>
                  <a:schemeClr val="bg1"/>
                </a:solidFill>
                <a:latin typeface="UTM BryantLG" panose="020406030505060202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UTM BryantLG" panose="02040603050506020204" pitchFamily="18" charset="0"/>
              </a:rPr>
              <a:t>khảo</a:t>
            </a:r>
            <a:r>
              <a:rPr lang="en-US" sz="2400" b="1" dirty="0">
                <a:solidFill>
                  <a:schemeClr val="bg1"/>
                </a:solidFill>
                <a:latin typeface="UTM BryantLG" panose="0204060305050602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M BryantLG" panose="0204060305050602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https://vi.wikipedia.org/wiki/Treap</a:t>
            </a:r>
            <a:endParaRPr lang="en-US" dirty="0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M BryantLG" panose="0204060305050602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https://www.geeksforgeeks.org/treap-a-randomized-binary-search-tree/</a:t>
            </a:r>
            <a:endParaRPr lang="en-US" dirty="0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M BryantLG" panose="0204060305050602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https://www.geeksforgeeks.org/implementation-of-search-insert-and-delete-in-treap/</a:t>
            </a:r>
            <a:endParaRPr lang="en-US" dirty="0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M BryantLG" panose="0204060305050602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https://cseweb.ucsd.edu//~kube/cls/100/Lectures/lec8.treap/lec8.pdf</a:t>
            </a:r>
            <a:endParaRPr lang="en-US" dirty="0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M BryantLG" panose="0204060305050602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https://www.researchgate.net/publication/258650448_Using_Treaps_for_Optimization_of_Graph_Storage</a:t>
            </a:r>
            <a:endParaRPr lang="en-US" dirty="0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M BryantLG" panose="020406030505060202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https://www.youtube.com/watch?v=uwWOUAdOTig</a:t>
            </a:r>
            <a:endParaRPr lang="en-US" dirty="0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M BryantLG" panose="0204060305050602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https://www.youtube.com/watch?v=svAHk-FAQgM&amp;t=3066s</a:t>
            </a:r>
            <a:endParaRPr lang="en-US" dirty="0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TM BryantLG" panose="020406030505060202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https://alexdremov.me/treap-algorithm-explained/</a:t>
            </a:r>
            <a:endParaRPr lang="en-US" dirty="0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CẤU TRÚC 1 NODE TRONG TREAP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51939-211A-D25B-DF75-549E2F39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22" y="2381600"/>
            <a:ext cx="4726920" cy="2263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E1018-F370-6558-990F-540AB5A06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02" y="2168656"/>
            <a:ext cx="4990932" cy="31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7226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CÁC THAO TÁC TRÊN TREAP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C73C99-D3FB-8D8E-FA80-A83784E4E13B}"/>
              </a:ext>
            </a:extLst>
          </p:cNvPr>
          <p:cNvSpPr txBox="1"/>
          <p:nvPr/>
        </p:nvSpPr>
        <p:spPr>
          <a:xfrm>
            <a:off x="1304731" y="2532927"/>
            <a:ext cx="9582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err="1">
                <a:latin typeface="UTM BryantLG" panose="02040603050506020204" pitchFamily="18" charset="0"/>
              </a:rPr>
              <a:t>Thêm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vào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endParaRPr lang="en-US" sz="2800" b="1">
              <a:latin typeface="UTM BryantLG" panose="0204060305050602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err="1">
                <a:latin typeface="UTM BryantLG" panose="02040603050506020204" pitchFamily="18" charset="0"/>
              </a:rPr>
              <a:t>Tìm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kiếm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giá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trị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trên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endParaRPr lang="en-US" sz="2800" b="1">
              <a:latin typeface="UTM BryantLG" panose="0204060305050602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err="1">
                <a:latin typeface="UTM BryantLG" panose="02040603050506020204" pitchFamily="18" charset="0"/>
              </a:rPr>
              <a:t>Xóa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khỏi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endParaRPr lang="en-US" sz="280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85275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NHẮC LẠI THAO TÁC XOAY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E2112E-1135-200A-3E73-95430CCB336D}"/>
              </a:ext>
            </a:extLst>
          </p:cNvPr>
          <p:cNvSpPr/>
          <p:nvPr/>
        </p:nvSpPr>
        <p:spPr>
          <a:xfrm>
            <a:off x="3349066" y="2223793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CE02CF-99F2-189B-F442-DD9B63C1029E}"/>
              </a:ext>
            </a:extLst>
          </p:cNvPr>
          <p:cNvSpPr/>
          <p:nvPr/>
        </p:nvSpPr>
        <p:spPr>
          <a:xfrm>
            <a:off x="2779900" y="279295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74AC51-1AB3-9EDD-50C4-3466E67F0924}"/>
              </a:ext>
            </a:extLst>
          </p:cNvPr>
          <p:cNvSpPr/>
          <p:nvPr/>
        </p:nvSpPr>
        <p:spPr>
          <a:xfrm>
            <a:off x="2209800" y="3362125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1A8432-682D-EA41-19F7-C6B429FC2102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3265714" y="2709607"/>
            <a:ext cx="166704" cy="166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B7E123-AFE4-8D4C-8586-A697C6CC435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2695614" y="3278773"/>
            <a:ext cx="167638" cy="166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5FF0DA1-C96C-BD45-8740-E07B9089D85C}"/>
              </a:ext>
            </a:extLst>
          </p:cNvPr>
          <p:cNvSpPr/>
          <p:nvPr/>
        </p:nvSpPr>
        <p:spPr>
          <a:xfrm>
            <a:off x="3349066" y="3356551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E841BD-3A93-E4E8-8A30-5825DCB30DF2}"/>
              </a:ext>
            </a:extLst>
          </p:cNvPr>
          <p:cNvCxnSpPr>
            <a:cxnSpLocks/>
            <a:stCxn id="24" idx="1"/>
            <a:endCxn id="5" idx="5"/>
          </p:cNvCxnSpPr>
          <p:nvPr/>
        </p:nvCxnSpPr>
        <p:spPr>
          <a:xfrm flipH="1" flipV="1">
            <a:off x="3265714" y="3278773"/>
            <a:ext cx="166704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2517D91-745F-EDF0-AD50-A20F14D750C4}"/>
              </a:ext>
            </a:extLst>
          </p:cNvPr>
          <p:cNvSpPr/>
          <p:nvPr/>
        </p:nvSpPr>
        <p:spPr>
          <a:xfrm>
            <a:off x="3919166" y="2787385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59A42-D63C-B8AC-D532-5F26422D9D98}"/>
              </a:ext>
            </a:extLst>
          </p:cNvPr>
          <p:cNvCxnSpPr>
            <a:cxnSpLocks/>
            <a:stCxn id="4" idx="5"/>
            <a:endCxn id="31" idx="1"/>
          </p:cNvCxnSpPr>
          <p:nvPr/>
        </p:nvCxnSpPr>
        <p:spPr>
          <a:xfrm>
            <a:off x="3834880" y="2709607"/>
            <a:ext cx="167638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4F12B1D-7280-10D5-47FB-F985DB0C1CAB}"/>
              </a:ext>
            </a:extLst>
          </p:cNvPr>
          <p:cNvSpPr/>
          <p:nvPr/>
        </p:nvSpPr>
        <p:spPr>
          <a:xfrm>
            <a:off x="8359605" y="221821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7C5379-39C9-986F-1889-E0C3E16FEA8D}"/>
              </a:ext>
            </a:extLst>
          </p:cNvPr>
          <p:cNvSpPr/>
          <p:nvPr/>
        </p:nvSpPr>
        <p:spPr>
          <a:xfrm>
            <a:off x="8379195" y="3362125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E3180ED-C0CC-0D44-4A0E-A822BA4357ED}"/>
              </a:ext>
            </a:extLst>
          </p:cNvPr>
          <p:cNvSpPr/>
          <p:nvPr/>
        </p:nvSpPr>
        <p:spPr>
          <a:xfrm>
            <a:off x="7775508" y="2781811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8E5412-466B-FF17-85AD-08CCED114F57}"/>
              </a:ext>
            </a:extLst>
          </p:cNvPr>
          <p:cNvCxnSpPr>
            <a:cxnSpLocks/>
            <a:stCxn id="37" idx="7"/>
            <a:endCxn id="43" idx="3"/>
          </p:cNvCxnSpPr>
          <p:nvPr/>
        </p:nvCxnSpPr>
        <p:spPr>
          <a:xfrm flipV="1">
            <a:off x="8865009" y="3267625"/>
            <a:ext cx="148048" cy="177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A0C548-9CB8-A5D7-3C57-A84F64C7CB3C}"/>
              </a:ext>
            </a:extLst>
          </p:cNvPr>
          <p:cNvCxnSpPr>
            <a:cxnSpLocks/>
            <a:stCxn id="36" idx="3"/>
            <a:endCxn id="38" idx="7"/>
          </p:cNvCxnSpPr>
          <p:nvPr/>
        </p:nvCxnSpPr>
        <p:spPr>
          <a:xfrm flipH="1">
            <a:off x="8261322" y="2704033"/>
            <a:ext cx="181635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018F812-15E1-B960-AD71-F4096458ADCF}"/>
              </a:ext>
            </a:extLst>
          </p:cNvPr>
          <p:cNvSpPr/>
          <p:nvPr/>
        </p:nvSpPr>
        <p:spPr>
          <a:xfrm>
            <a:off x="9499805" y="3350977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05C21-9113-65EA-A300-E45366406C65}"/>
              </a:ext>
            </a:extLst>
          </p:cNvPr>
          <p:cNvCxnSpPr>
            <a:cxnSpLocks/>
            <a:stCxn id="41" idx="1"/>
            <a:endCxn id="43" idx="5"/>
          </p:cNvCxnSpPr>
          <p:nvPr/>
        </p:nvCxnSpPr>
        <p:spPr>
          <a:xfrm flipH="1" flipV="1">
            <a:off x="9415519" y="3267625"/>
            <a:ext cx="167638" cy="166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0E43C94-806F-4A25-2ED8-EDBFC2C011B0}"/>
              </a:ext>
            </a:extLst>
          </p:cNvPr>
          <p:cNvSpPr/>
          <p:nvPr/>
        </p:nvSpPr>
        <p:spPr>
          <a:xfrm>
            <a:off x="8929705" y="2781811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95F0BF-81DB-CD71-AD1B-C391131BAEA3}"/>
              </a:ext>
            </a:extLst>
          </p:cNvPr>
          <p:cNvCxnSpPr>
            <a:cxnSpLocks/>
            <a:stCxn id="36" idx="5"/>
            <a:endCxn id="43" idx="1"/>
          </p:cNvCxnSpPr>
          <p:nvPr/>
        </p:nvCxnSpPr>
        <p:spPr>
          <a:xfrm>
            <a:off x="8845419" y="2704033"/>
            <a:ext cx="167638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7610D9E-4AFB-1C9A-2BC3-26DB6E5F9944}"/>
              </a:ext>
            </a:extLst>
          </p:cNvPr>
          <p:cNvSpPr/>
          <p:nvPr/>
        </p:nvSpPr>
        <p:spPr>
          <a:xfrm>
            <a:off x="4488332" y="2103740"/>
            <a:ext cx="3021257" cy="6002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Xoay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(x, y)</a:t>
            </a:r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805C76ED-D587-C060-69FD-8B3B8C99997F}"/>
              </a:ext>
            </a:extLst>
          </p:cNvPr>
          <p:cNvSpPr/>
          <p:nvPr/>
        </p:nvSpPr>
        <p:spPr>
          <a:xfrm>
            <a:off x="4488332" y="3267625"/>
            <a:ext cx="2976150" cy="569166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Xoay</a:t>
            </a:r>
            <a:r>
              <a:rPr lang="en-US"/>
              <a:t> </a:t>
            </a:r>
            <a:r>
              <a:rPr lang="en-US" err="1"/>
              <a:t>trái</a:t>
            </a:r>
            <a:r>
              <a:rPr lang="en-US"/>
              <a:t>(x, y)</a:t>
            </a:r>
          </a:p>
        </p:txBody>
      </p:sp>
      <p:sp>
        <p:nvSpPr>
          <p:cNvPr id="56" name="Title 12">
            <a:extLst>
              <a:ext uri="{FF2B5EF4-FFF2-40B4-BE49-F238E27FC236}">
                <a16:creationId xmlns:a16="http://schemas.microsoft.com/office/drawing/2014/main" id="{ACB07FF6-CA4B-373D-084F-9D74DF0D6D90}"/>
              </a:ext>
            </a:extLst>
          </p:cNvPr>
          <p:cNvSpPr txBox="1">
            <a:spLocks/>
          </p:cNvSpPr>
          <p:nvPr/>
        </p:nvSpPr>
        <p:spPr>
          <a:xfrm>
            <a:off x="2076059" y="4783286"/>
            <a:ext cx="5618584" cy="516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>
              <a:latin typeface="UTM God's Word" panose="020406030505060202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627773-8C20-3E62-0367-5A7F3C4231DC}"/>
              </a:ext>
            </a:extLst>
          </p:cNvPr>
          <p:cNvSpPr txBox="1"/>
          <p:nvPr/>
        </p:nvSpPr>
        <p:spPr>
          <a:xfrm>
            <a:off x="1667201" y="5180174"/>
            <a:ext cx="8857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Tính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chất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cây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nhị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phân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tìm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kiếm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vẫn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được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bảo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  <a:cs typeface="Arial" panose="020B0604020202020204" pitchFamily="34" charset="0"/>
              </a:rPr>
              <a:t>toàn</a:t>
            </a:r>
            <a:r>
              <a:rPr lang="en-US" sz="2800" b="1">
                <a:latin typeface="UTM BryantLG" panose="02040603050506020204" pitchFamily="18" charset="0"/>
                <a:cs typeface="Arial" panose="020B0604020202020204" pitchFamily="34" charset="0"/>
              </a:rPr>
              <a:t>:</a:t>
            </a:r>
          </a:p>
          <a:p>
            <a:r>
              <a:rPr lang="en-US" sz="2800">
                <a:latin typeface="UTM BryantLG" panose="02040603050506020204" pitchFamily="18" charset="0"/>
                <a:cs typeface="Arial" panose="020B0604020202020204" pitchFamily="34" charset="0"/>
              </a:rPr>
              <a:t>key(c1) &lt; key(x) &lt; key(c2) &lt; key (y) &lt; key(c3)</a:t>
            </a:r>
          </a:p>
        </p:txBody>
      </p:sp>
      <p:sp>
        <p:nvSpPr>
          <p:cNvPr id="58" name="Arrow: Curved Down 57">
            <a:extLst>
              <a:ext uri="{FF2B5EF4-FFF2-40B4-BE49-F238E27FC236}">
                <a16:creationId xmlns:a16="http://schemas.microsoft.com/office/drawing/2014/main" id="{5874FBEE-2C34-A384-37DE-537BC7D0B742}"/>
              </a:ext>
            </a:extLst>
          </p:cNvPr>
          <p:cNvSpPr/>
          <p:nvPr/>
        </p:nvSpPr>
        <p:spPr>
          <a:xfrm rot="19263755">
            <a:off x="2207005" y="1945297"/>
            <a:ext cx="1477535" cy="622076"/>
          </a:xfrm>
          <a:prstGeom prst="curvedDownArrow">
            <a:avLst>
              <a:gd name="adj1" fmla="val 25000"/>
              <a:gd name="adj2" fmla="val 50000"/>
              <a:gd name="adj3" fmla="val 21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Curved Up 59">
            <a:extLst>
              <a:ext uri="{FF2B5EF4-FFF2-40B4-BE49-F238E27FC236}">
                <a16:creationId xmlns:a16="http://schemas.microsoft.com/office/drawing/2014/main" id="{9CFEF1FB-BF4C-7C00-D714-B5ACB5B1B5C8}"/>
              </a:ext>
            </a:extLst>
          </p:cNvPr>
          <p:cNvSpPr/>
          <p:nvPr/>
        </p:nvSpPr>
        <p:spPr>
          <a:xfrm rot="13104227">
            <a:off x="8609640" y="2014493"/>
            <a:ext cx="1447506" cy="54219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15031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purl.org/dc/dcmitype/"/>
    <ds:schemaRef ds:uri="230e9df3-be65-4c73-a93b-d1236ebd677e"/>
    <ds:schemaRef ds:uri="16c05727-aa75-4e4a-9b5f-8a80a1165891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1360</TotalTime>
  <Words>4132</Words>
  <Application>Microsoft Office PowerPoint</Application>
  <PresentationFormat>Widescreen</PresentationFormat>
  <Paragraphs>794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Cambria Math</vt:lpstr>
      <vt:lpstr>Courier New</vt:lpstr>
      <vt:lpstr>Tenorite</vt:lpstr>
      <vt:lpstr>UTM Banque</vt:lpstr>
      <vt:lpstr>UTM BryantLG</vt:lpstr>
      <vt:lpstr>UTM Facebook K&amp;T</vt:lpstr>
      <vt:lpstr>UTM God's Word</vt:lpstr>
      <vt:lpstr>Monoline</vt:lpstr>
      <vt:lpstr>TREAP</vt:lpstr>
      <vt:lpstr>Nội dung chính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THANK YOU for listening 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TREAP</dc:title>
  <dc:creator>Lâm Minh Tuấn</dc:creator>
  <cp:lastModifiedBy>Lâm Minh Tuấn</cp:lastModifiedBy>
  <cp:revision>5</cp:revision>
  <dcterms:created xsi:type="dcterms:W3CDTF">2022-10-30T14:26:59Z</dcterms:created>
  <dcterms:modified xsi:type="dcterms:W3CDTF">2023-02-23T04:03:55Z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