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304" r:id="rId5"/>
    <p:sldId id="303" r:id="rId6"/>
    <p:sldId id="306" r:id="rId7"/>
    <p:sldId id="302" r:id="rId8"/>
    <p:sldId id="307" r:id="rId9"/>
    <p:sldId id="308" r:id="rId10"/>
    <p:sldId id="309" r:id="rId11"/>
    <p:sldId id="311" r:id="rId12"/>
    <p:sldId id="31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16930-3FE1-44E1-ACCE-4A040000D7D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65F43-76A4-419C-BF66-EBD4D8EE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308fec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308fec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308fec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308fec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0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308fec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308fec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8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308fec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308fec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74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eb84fbe48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eb84fbe48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F8F3-1105-40AC-AAE1-F0C2A6D10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B674C-48B7-4E3D-A576-FFEF9E244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0510-54F4-415C-96AC-CC234D30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26F9-4021-47BB-8A1F-2938D823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40DC-D4D1-493A-A850-2833330E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22DF-A9FE-411C-8F1E-6B8A0474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516E7-5BD9-44D5-B399-2DB4C9B7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2732-97BE-4F0E-AEDA-ACDCEF2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D6AF-2F78-495F-AD1C-8B11F393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5917-DDCB-4BB0-AB5B-7D212E60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CD1F3-67B0-4347-9AEA-1B5C0F25D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C1644-0B99-4E28-8B4A-4B10F5F3C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AEEA-6991-4D6A-B93F-F56A86D6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F676-F438-477B-B5BC-138458EE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72B2-1720-4AAF-A542-7FC70163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4400" y="2542275"/>
            <a:ext cx="6723200" cy="11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62400" y="3930125"/>
            <a:ext cx="5867200" cy="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026933" y="1187056"/>
            <a:ext cx="1165067" cy="1625667"/>
          </a:xfrm>
          <a:custGeom>
            <a:avLst/>
            <a:gdLst/>
            <a:ahLst/>
            <a:cxnLst/>
            <a:rect l="l" t="t" r="r" b="b"/>
            <a:pathLst>
              <a:path w="34952" h="48770" extrusionOk="0">
                <a:moveTo>
                  <a:pt x="34952" y="1"/>
                </a:moveTo>
                <a:lnTo>
                  <a:pt x="1" y="22218"/>
                </a:lnTo>
                <a:lnTo>
                  <a:pt x="34952" y="48770"/>
                </a:lnTo>
                <a:lnTo>
                  <a:pt x="34952" y="1"/>
                </a:lnTo>
                <a:close/>
              </a:path>
            </a:pathLst>
          </a:custGeom>
          <a:gradFill>
            <a:gsLst>
              <a:gs pos="0">
                <a:srgbClr val="DE5926"/>
              </a:gs>
              <a:gs pos="100000">
                <a:srgbClr val="B8481D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7730501" y="0"/>
            <a:ext cx="4461500" cy="2135067"/>
          </a:xfrm>
          <a:custGeom>
            <a:avLst/>
            <a:gdLst/>
            <a:ahLst/>
            <a:cxnLst/>
            <a:rect l="l" t="t" r="r" b="b"/>
            <a:pathLst>
              <a:path w="133845" h="64052" extrusionOk="0">
                <a:moveTo>
                  <a:pt x="1" y="0"/>
                </a:moveTo>
                <a:lnTo>
                  <a:pt x="81824" y="62225"/>
                </a:lnTo>
                <a:cubicBezTo>
                  <a:pt x="83425" y="63438"/>
                  <a:pt x="85313" y="64052"/>
                  <a:pt x="87194" y="64052"/>
                </a:cubicBezTo>
                <a:cubicBezTo>
                  <a:pt x="88814" y="64052"/>
                  <a:pt x="90428" y="63597"/>
                  <a:pt x="91849" y="62677"/>
                </a:cubicBezTo>
                <a:lnTo>
                  <a:pt x="133845" y="36035"/>
                </a:lnTo>
                <a:lnTo>
                  <a:pt x="1338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382168" y="0"/>
            <a:ext cx="809833" cy="1056667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18244" y="0"/>
                </a:moveTo>
                <a:lnTo>
                  <a:pt x="0" y="24746"/>
                </a:lnTo>
                <a:lnTo>
                  <a:pt x="24295" y="31700"/>
                </a:lnTo>
                <a:lnTo>
                  <a:pt x="24295" y="0"/>
                </a:lnTo>
                <a:close/>
              </a:path>
            </a:pathLst>
          </a:custGeom>
          <a:gradFill>
            <a:gsLst>
              <a:gs pos="0">
                <a:srgbClr val="B23363"/>
              </a:gs>
              <a:gs pos="100000">
                <a:srgbClr val="95265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7056167" y="0"/>
            <a:ext cx="4934133" cy="1128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1" y="0"/>
                </a:moveTo>
                <a:lnTo>
                  <a:pt x="116143" y="33506"/>
                </a:lnTo>
                <a:cubicBezTo>
                  <a:pt x="116940" y="33731"/>
                  <a:pt x="117750" y="33840"/>
                  <a:pt x="118553" y="33840"/>
                </a:cubicBezTo>
                <a:cubicBezTo>
                  <a:pt x="121302" y="33840"/>
                  <a:pt x="123969" y="32561"/>
                  <a:pt x="125716" y="30255"/>
                </a:cubicBezTo>
                <a:lnTo>
                  <a:pt x="148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0" y="4031200"/>
            <a:ext cx="1168067" cy="1625667"/>
          </a:xfrm>
          <a:custGeom>
            <a:avLst/>
            <a:gdLst/>
            <a:ahLst/>
            <a:cxnLst/>
            <a:rect l="l" t="t" r="r" b="b"/>
            <a:pathLst>
              <a:path w="35042" h="48770" extrusionOk="0">
                <a:moveTo>
                  <a:pt x="0" y="0"/>
                </a:moveTo>
                <a:lnTo>
                  <a:pt x="0" y="48769"/>
                </a:lnTo>
                <a:lnTo>
                  <a:pt x="35041" y="265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22D57"/>
              </a:gs>
              <a:gs pos="100000">
                <a:srgbClr val="30062B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0" y="4722933"/>
            <a:ext cx="4461467" cy="2135067"/>
          </a:xfrm>
          <a:custGeom>
            <a:avLst/>
            <a:gdLst/>
            <a:ahLst/>
            <a:cxnLst/>
            <a:rect l="l" t="t" r="r" b="b"/>
            <a:pathLst>
              <a:path w="133844" h="64052" extrusionOk="0">
                <a:moveTo>
                  <a:pt x="46651" y="0"/>
                </a:moveTo>
                <a:cubicBezTo>
                  <a:pt x="45031" y="0"/>
                  <a:pt x="43417" y="455"/>
                  <a:pt x="41995" y="1375"/>
                </a:cubicBezTo>
                <a:lnTo>
                  <a:pt x="0" y="28017"/>
                </a:lnTo>
                <a:lnTo>
                  <a:pt x="0" y="64052"/>
                </a:lnTo>
                <a:lnTo>
                  <a:pt x="133844" y="64052"/>
                </a:lnTo>
                <a:lnTo>
                  <a:pt x="52020" y="1826"/>
                </a:lnTo>
                <a:cubicBezTo>
                  <a:pt x="50419" y="614"/>
                  <a:pt x="48531" y="0"/>
                  <a:pt x="46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1" y="5801333"/>
            <a:ext cx="809833" cy="1056667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0" y="0"/>
                </a:moveTo>
                <a:lnTo>
                  <a:pt x="0" y="31700"/>
                </a:lnTo>
                <a:lnTo>
                  <a:pt x="6051" y="31700"/>
                </a:lnTo>
                <a:lnTo>
                  <a:pt x="24294" y="69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79324"/>
              </a:gs>
              <a:gs pos="100000">
                <a:srgbClr val="A45C0A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168600" y="5730000"/>
            <a:ext cx="4934133" cy="1128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29472" y="0"/>
                </a:moveTo>
                <a:cubicBezTo>
                  <a:pt x="26727" y="0"/>
                  <a:pt x="24076" y="1279"/>
                  <a:pt x="22399" y="3585"/>
                </a:cubicBezTo>
                <a:lnTo>
                  <a:pt x="1" y="33840"/>
                </a:lnTo>
                <a:lnTo>
                  <a:pt x="148024" y="33840"/>
                </a:lnTo>
                <a:lnTo>
                  <a:pt x="31881" y="334"/>
                </a:lnTo>
                <a:cubicBezTo>
                  <a:pt x="31085" y="109"/>
                  <a:pt x="30275" y="0"/>
                  <a:pt x="29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484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51033" y="719333"/>
            <a:ext cx="7526400" cy="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4667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51000" y="1655867"/>
            <a:ext cx="10290000" cy="4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-2391664" y="-2629352"/>
            <a:ext cx="3032687" cy="5951072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rgbClr val="DE592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11241037" y="1933481"/>
            <a:ext cx="3032687" cy="5951072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050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3660200" y="4510400"/>
            <a:ext cx="4871600" cy="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282200" y="2593999"/>
            <a:ext cx="7627600" cy="1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3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5400000" flipH="1">
            <a:off x="3002695" y="-2913753"/>
            <a:ext cx="3032687" cy="5951072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 rot="5400000" flipH="1">
            <a:off x="260728" y="-2312720"/>
            <a:ext cx="3032687" cy="5951072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 rot="-5400000" flipH="1">
            <a:off x="8087562" y="3459615"/>
            <a:ext cx="3032687" cy="5951072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740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34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DA14-A760-4FCB-B35A-C91D0A80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657F-F2A3-4067-A7A4-04ADADE3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4577-17A1-4442-B8B2-233688E3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8511-CC66-4BBC-B429-D1CEBA73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910C-8155-4EED-AB3B-9528733E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D9B7-F99F-44A0-B834-BE249131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CB4D-9DEB-4B51-A254-F4B80B16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2D77-41D6-4E13-8C5E-29D29DB2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D2B8-D8E5-4DB9-91AD-47558BB4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8B74-577F-422C-8A4F-717D394F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F45C-4080-4031-A1D5-63EF6C72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D569-66C8-4076-ABBC-32822BE84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52D3-3B87-44E8-B719-4EFDDED61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F63B0-3DFB-468E-9485-552AC06B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F19D4-8517-4CA1-BF81-0D4BD3E9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0CAD-107E-4FF7-9685-9E7ADC80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CA6-8310-4BC1-8B52-97322408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A4B7-A759-4688-9911-3F183638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88F3-6100-4D5A-A6FC-1898C00F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512F4-6317-4369-853A-CAA05637E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30FA-C4E1-4765-A1EA-22996BFA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0607D-5980-4F29-A96B-CE0CDE6A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49635-2E54-44A4-B5CA-25F2C0A4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4CCED-F2D2-4A8A-B9CD-DBEFBA6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F9F5-17A3-4787-B3DB-1CDD012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6F605-ED84-4F3D-90BC-A5486944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0D2B-4CAA-4346-B629-8216AABA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19BBC-817A-42BA-98DD-48A2BC3A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821AB-C992-4DCC-8FAC-32BC6659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5FF83-A817-4504-8648-513529FA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6574-88CF-4240-9372-D75B1861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2D48-7F7E-4EE4-9E78-99C4EC69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17C7-81B4-497C-BF38-BB73CF78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9376B-61F6-4EDD-8025-BF509F97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1CA0-5E08-4836-870D-517E46CB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BA081-FFDD-4F31-9523-20C66FA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3F35C-5A16-4FCA-B0CA-0FC2B626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3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952A-2C8E-40DE-9DAD-AFF1439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84851-702B-4C17-9528-928BA3033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7EE6-FB04-48B5-A6D5-2A88CDDC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3A2B-8953-493B-AD3E-92F0CA42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F7B8B-792C-4D05-8195-AB77271C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0C98-A7A2-41BB-BBC4-A3CBACBD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134F0-2515-43FC-988B-DD5F655F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4D1D-3DB8-4A05-AE20-2A283A32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5D8-93D3-40B1-A938-55F4BA0B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CAC5-6BDA-4F30-A282-87ABA05DCC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1F6A-C619-43B7-A54B-FCA54616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6B27-0944-474C-9577-7807FDDAD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CEAB-2FAD-4E95-B49F-6410934BC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5274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ctrTitle"/>
          </p:nvPr>
        </p:nvSpPr>
        <p:spPr>
          <a:xfrm>
            <a:off x="631031" y="1398776"/>
            <a:ext cx="10929939" cy="203022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333" dirty="0">
                <a:latin typeface="Bahnschrift SemiBold" panose="020B0502040204020203" pitchFamily="34" charset="0"/>
              </a:rPr>
              <a:t>COMP2021</a:t>
            </a:r>
            <a:r>
              <a:rPr lang="en" dirty="0">
                <a:latin typeface="Bahnschrift SemiBold" panose="020B0502040204020203" pitchFamily="34" charset="0"/>
              </a:rPr>
              <a:t> </a:t>
            </a:r>
            <a:br>
              <a:rPr lang="en" dirty="0">
                <a:latin typeface="Bahnschrift SemiBold" panose="020B0502040204020203" pitchFamily="34" charset="0"/>
              </a:rPr>
            </a:br>
            <a:r>
              <a:rPr lang="en" sz="5867" dirty="0">
                <a:latin typeface="Bahnschrift SemiBold" panose="020B0502040204020203" pitchFamily="34" charset="0"/>
              </a:rPr>
              <a:t>Project Presentation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6" name="Google Shape;258;p32">
            <a:extLst>
              <a:ext uri="{FF2B5EF4-FFF2-40B4-BE49-F238E27FC236}">
                <a16:creationId xmlns:a16="http://schemas.microsoft.com/office/drawing/2014/main" id="{D5AE3AC6-46E5-498B-B05D-A23DE1C5A597}"/>
              </a:ext>
            </a:extLst>
          </p:cNvPr>
          <p:cNvSpPr txBox="1">
            <a:spLocks/>
          </p:cNvSpPr>
          <p:nvPr/>
        </p:nvSpPr>
        <p:spPr>
          <a:xfrm>
            <a:off x="1119980" y="4444112"/>
            <a:ext cx="10929939" cy="203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6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 defTabSz="1219170">
              <a:buClr>
                <a:srgbClr val="FFFFFF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 Light" panose="020B0502040204020203" pitchFamily="34" charset="0"/>
              </a:rPr>
              <a:t>Group 18</a:t>
            </a:r>
          </a:p>
          <a:p>
            <a:pPr algn="r" defTabSz="1219170">
              <a:buClr>
                <a:srgbClr val="FFFFFF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 Light" panose="020B0502040204020203" pitchFamily="34" charset="0"/>
              </a:rPr>
              <a:t>Group Members</a:t>
            </a:r>
          </a:p>
          <a:p>
            <a:pPr algn="r" defTabSz="1219170">
              <a:buClr>
                <a:srgbClr val="FFFFFF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 Light" panose="020B0502040204020203" pitchFamily="34" charset="0"/>
              </a:rPr>
              <a:t>Lam Chi Yuen (19052423D)</a:t>
            </a:r>
          </a:p>
          <a:p>
            <a:pPr algn="r" defTabSz="1219170">
              <a:buClr>
                <a:srgbClr val="FFFFFF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 Light" panose="020B0502040204020203" pitchFamily="34" charset="0"/>
              </a:rPr>
              <a:t>Lam Kwan Lok (19051723D)</a:t>
            </a:r>
          </a:p>
          <a:p>
            <a:pPr algn="r" defTabSz="1219170">
              <a:buClr>
                <a:srgbClr val="FFFFFF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 Light" panose="020B0502040204020203" pitchFamily="34" charset="0"/>
              </a:rPr>
              <a:t>Wong Tsz Fung (19059855D)</a:t>
            </a:r>
            <a:endParaRPr lang="en-US" sz="8000" kern="0" dirty="0">
              <a:solidFill>
                <a:srgbClr val="FFFFFF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F90-5217-4FAB-AB72-4BEA955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32" y="719333"/>
            <a:ext cx="10247909" cy="668800"/>
          </a:xfrm>
        </p:spPr>
        <p:txBody>
          <a:bodyPr/>
          <a:lstStyle/>
          <a:p>
            <a:r>
              <a:rPr lang="en-US" sz="3733" dirty="0">
                <a:latin typeface="Bahnschrift SemiBold" panose="020B0502040204020203" pitchFamily="34" charset="0"/>
                <a:ea typeface="HGSGothicE" panose="020B0400000000000000" pitchFamily="34" charset="-128"/>
              </a:rPr>
              <a:t>How OOP improve the reusability/scalability?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02088-4D87-44E4-BF23-0C508CC7C74C}"/>
              </a:ext>
            </a:extLst>
          </p:cNvPr>
          <p:cNvSpPr txBox="1"/>
          <p:nvPr/>
        </p:nvSpPr>
        <p:spPr>
          <a:xfrm>
            <a:off x="951033" y="2062480"/>
            <a:ext cx="9441665" cy="526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Encapsulation  Standard for data retrieval  less duplicated code  more reusable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0" lvl="3"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2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9413D-502C-4D25-ACBF-000050FCBB04}"/>
              </a:ext>
            </a:extLst>
          </p:cNvPr>
          <p:cNvSpPr/>
          <p:nvPr/>
        </p:nvSpPr>
        <p:spPr>
          <a:xfrm>
            <a:off x="1091859" y="4390083"/>
            <a:ext cx="2546555" cy="1189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5333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Criteria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F3B36-34CB-43DA-879A-8933C362EA08}"/>
              </a:ext>
            </a:extLst>
          </p:cNvPr>
          <p:cNvSpPr/>
          <p:nvPr/>
        </p:nvSpPr>
        <p:spPr>
          <a:xfrm>
            <a:off x="7501434" y="3383923"/>
            <a:ext cx="3011948" cy="1189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5333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Method1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858C0-48AD-4470-9522-35CD1C0241C0}"/>
              </a:ext>
            </a:extLst>
          </p:cNvPr>
          <p:cNvSpPr/>
          <p:nvPr/>
        </p:nvSpPr>
        <p:spPr>
          <a:xfrm>
            <a:off x="7501434" y="5122607"/>
            <a:ext cx="3011948" cy="1189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5333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Method2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2E8791-CCDB-496F-8CAE-902714FA2470}"/>
              </a:ext>
            </a:extLst>
          </p:cNvPr>
          <p:cNvSpPr/>
          <p:nvPr/>
        </p:nvSpPr>
        <p:spPr>
          <a:xfrm>
            <a:off x="3648006" y="4607621"/>
            <a:ext cx="2245033" cy="754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 err="1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stdgetter</a:t>
            </a:r>
            <a:endParaRPr lang="en-US" sz="3200" kern="0" dirty="0">
              <a:solidFill>
                <a:srgbClr val="FFFFFF"/>
              </a:solidFill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0D29AA4-FE61-4F7E-9187-18A3EBD44DC1}"/>
              </a:ext>
            </a:extLst>
          </p:cNvPr>
          <p:cNvSpPr/>
          <p:nvPr/>
        </p:nvSpPr>
        <p:spPr>
          <a:xfrm rot="3644589">
            <a:off x="6538568" y="3428416"/>
            <a:ext cx="317331" cy="15825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313762F-A523-41FD-969F-C05819F1BBD7}"/>
              </a:ext>
            </a:extLst>
          </p:cNvPr>
          <p:cNvSpPr/>
          <p:nvPr/>
        </p:nvSpPr>
        <p:spPr>
          <a:xfrm rot="6961256">
            <a:off x="6489821" y="4980543"/>
            <a:ext cx="372731" cy="15739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47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F90-5217-4FAB-AB72-4BEA955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32" y="719333"/>
            <a:ext cx="10247909" cy="668800"/>
          </a:xfrm>
        </p:spPr>
        <p:txBody>
          <a:bodyPr/>
          <a:lstStyle/>
          <a:p>
            <a:r>
              <a:rPr lang="en-US" sz="3733" dirty="0">
                <a:latin typeface="Bahnschrift SemiBold" panose="020B0502040204020203" pitchFamily="34" charset="0"/>
                <a:ea typeface="HGSGothicE" panose="020B0400000000000000" pitchFamily="34" charset="-128"/>
              </a:rPr>
              <a:t>How OOP improve the reusability/scalability?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02088-4D87-44E4-BF23-0C508CC7C74C}"/>
              </a:ext>
            </a:extLst>
          </p:cNvPr>
          <p:cNvSpPr txBox="1"/>
          <p:nvPr/>
        </p:nvSpPr>
        <p:spPr>
          <a:xfrm>
            <a:off x="951033" y="2062480"/>
            <a:ext cx="9441665" cy="608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Scalability 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Need for coordination  OOP provides a standard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Allow efficient and effective code building 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0" lvl="3"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2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65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subTitle" idx="1"/>
          </p:nvPr>
        </p:nvSpPr>
        <p:spPr>
          <a:xfrm>
            <a:off x="2282200" y="2593999"/>
            <a:ext cx="7627600" cy="146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7200" dirty="0">
                <a:latin typeface="Bahnschrift" panose="020B0502040204020203" pitchFamily="34" charset="0"/>
              </a:rPr>
              <a:t>The End</a:t>
            </a:r>
            <a:endParaRPr sz="72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951033" y="719333"/>
            <a:ext cx="9441664" cy="6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Overall Architecture of our CVFS</a:t>
            </a:r>
            <a:endParaRPr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EEC5138-CA4F-4820-BBE7-8EC252FB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45" y="1741928"/>
            <a:ext cx="8709241" cy="4723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951033" y="719333"/>
            <a:ext cx="9441664" cy="6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Overall Architecture of our CVFS</a:t>
            </a:r>
            <a:endParaRPr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EEC5138-CA4F-4820-BBE7-8EC252FBF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2" b="71485"/>
          <a:stretch/>
        </p:blipFill>
        <p:spPr>
          <a:xfrm>
            <a:off x="440944" y="1866373"/>
            <a:ext cx="17531053" cy="40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5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951033" y="719333"/>
            <a:ext cx="9441664" cy="6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Overall Architecture of our CVFS</a:t>
            </a:r>
            <a:endParaRPr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EEC5138-CA4F-4820-BBE7-8EC252FBF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31" t="19626" r="1"/>
          <a:stretch/>
        </p:blipFill>
        <p:spPr>
          <a:xfrm>
            <a:off x="951033" y="1565579"/>
            <a:ext cx="9872488" cy="6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6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951033" y="719333"/>
            <a:ext cx="9441664" cy="6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Overall Architecture of our CVFS</a:t>
            </a:r>
            <a:endParaRPr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EEC5138-CA4F-4820-BBE7-8EC252FBF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19" b="45213"/>
          <a:stretch/>
        </p:blipFill>
        <p:spPr>
          <a:xfrm>
            <a:off x="3429535" y="1710656"/>
            <a:ext cx="5332931" cy="48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F90-5217-4FAB-AB72-4BEA955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33" y="719333"/>
            <a:ext cx="9208967" cy="6688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ea typeface="HGSGothicE" panose="020B0400000000000000" pitchFamily="34" charset="-128"/>
              </a:rPr>
              <a:t>Inheritance and Polymorphism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02088-4D87-44E4-BF23-0C508CC7C74C}"/>
              </a:ext>
            </a:extLst>
          </p:cNvPr>
          <p:cNvSpPr txBox="1"/>
          <p:nvPr/>
        </p:nvSpPr>
        <p:spPr>
          <a:xfrm>
            <a:off x="951033" y="2062481"/>
            <a:ext cx="8656319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Inheritance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Abstract class </a:t>
            </a:r>
            <a:r>
              <a:rPr lang="en-US" sz="1867" kern="0" dirty="0" err="1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CompFile</a:t>
            </a: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 </a:t>
            </a: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 </a:t>
            </a: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Document, Directory and Disk</a:t>
            </a: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No need for casting and “</a:t>
            </a:r>
            <a:r>
              <a:rPr lang="en-US" sz="1867" kern="0" dirty="0" err="1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instanceof</a:t>
            </a: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” </a:t>
            </a: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 less error and </a:t>
            </a:r>
            <a:r>
              <a:rPr lang="en-US" sz="1867" kern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more efficient</a:t>
            </a: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E.g. calculating the size of a file</a:t>
            </a: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0" lvl="3"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2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6238C-6F1B-4FF0-B7D0-E34277B5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3" y="3680191"/>
            <a:ext cx="4164573" cy="2738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16CCA-0C80-41B6-BA83-52A13848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45" y="3052257"/>
            <a:ext cx="5073904" cy="1255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31349-8114-4C34-B512-C983DB24B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4"/>
          <a:stretch/>
        </p:blipFill>
        <p:spPr>
          <a:xfrm>
            <a:off x="5813346" y="4357581"/>
            <a:ext cx="3794005" cy="22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F90-5217-4FAB-AB72-4BEA955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33" y="719333"/>
            <a:ext cx="9208967" cy="6688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ea typeface="HGSGothicE" panose="020B0400000000000000" pitchFamily="34" charset="-128"/>
              </a:rPr>
              <a:t>Inheritance and Polymorphism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02088-4D87-44E4-BF23-0C508CC7C74C}"/>
              </a:ext>
            </a:extLst>
          </p:cNvPr>
          <p:cNvSpPr txBox="1"/>
          <p:nvPr/>
        </p:nvSpPr>
        <p:spPr>
          <a:xfrm>
            <a:off x="951033" y="1669604"/>
            <a:ext cx="8656319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Polymorphism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Constructor chaining 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E.g.  Document constructor calling super()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Constructor overloading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e.g. Criteria constructor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Method overriding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e.g. </a:t>
            </a:r>
            <a:r>
              <a:rPr lang="en-US" sz="1867" kern="0" dirty="0" err="1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getSize</a:t>
            </a: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() for different files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Method overloading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E.g. Wrapper for recursive listing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0" lvl="3"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2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3294C-1337-4FED-BB49-3AA42492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1" y="5188396"/>
            <a:ext cx="5782388" cy="13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F90-5217-4FAB-AB72-4BEA955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32" y="719333"/>
            <a:ext cx="10247909" cy="668800"/>
          </a:xfrm>
        </p:spPr>
        <p:txBody>
          <a:bodyPr/>
          <a:lstStyle/>
          <a:p>
            <a:r>
              <a:rPr lang="en-US" sz="3733" dirty="0">
                <a:latin typeface="Bahnschrift SemiBold" panose="020B0502040204020203" pitchFamily="34" charset="0"/>
                <a:ea typeface="HGSGothicE" panose="020B0400000000000000" pitchFamily="34" charset="-128"/>
              </a:rPr>
              <a:t>How OOP improve the reusability/scalability?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02088-4D87-44E4-BF23-0C508CC7C74C}"/>
              </a:ext>
            </a:extLst>
          </p:cNvPr>
          <p:cNvSpPr txBox="1"/>
          <p:nvPr/>
        </p:nvSpPr>
        <p:spPr>
          <a:xfrm>
            <a:off x="951033" y="2062480"/>
            <a:ext cx="9441665" cy="444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2667" kern="0" dirty="0" err="1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Inhertiance</a:t>
            </a: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Arial"/>
              </a:rPr>
              <a:t> </a:t>
            </a: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 Easy to reuse and expand  e.g. File Types</a:t>
            </a:r>
          </a:p>
          <a:p>
            <a:pPr defTabSz="1219170">
              <a:buClr>
                <a:srgbClr val="F79324"/>
              </a:buClr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0" lvl="3"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2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FEFCD7-6753-479D-A9DE-9591B07647F2}"/>
              </a:ext>
            </a:extLst>
          </p:cNvPr>
          <p:cNvSpPr/>
          <p:nvPr/>
        </p:nvSpPr>
        <p:spPr>
          <a:xfrm>
            <a:off x="4355691" y="2772697"/>
            <a:ext cx="2845088" cy="1118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4800" kern="0" dirty="0" err="1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CompFile</a:t>
            </a:r>
            <a:endParaRPr lang="en-US" sz="4800" kern="0" dirty="0">
              <a:solidFill>
                <a:srgbClr val="FFFFFF"/>
              </a:solidFill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BFBA955-D4E5-4A50-8605-BE43B22B761F}"/>
              </a:ext>
            </a:extLst>
          </p:cNvPr>
          <p:cNvSpPr/>
          <p:nvPr/>
        </p:nvSpPr>
        <p:spPr>
          <a:xfrm rot="14196623">
            <a:off x="4526372" y="3572167"/>
            <a:ext cx="218733" cy="2058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DE6475-197A-404F-B947-EF45882D8298}"/>
              </a:ext>
            </a:extLst>
          </p:cNvPr>
          <p:cNvSpPr/>
          <p:nvPr/>
        </p:nvSpPr>
        <p:spPr>
          <a:xfrm rot="7606558">
            <a:off x="6974774" y="3618219"/>
            <a:ext cx="218733" cy="2058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F1234-D54F-4740-8AED-8D2C36DBDF0D}"/>
              </a:ext>
            </a:extLst>
          </p:cNvPr>
          <p:cNvSpPr/>
          <p:nvPr/>
        </p:nvSpPr>
        <p:spPr>
          <a:xfrm>
            <a:off x="1621549" y="5356493"/>
            <a:ext cx="3166760" cy="1118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4800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725CE-B4B5-4DEB-A4FA-B52B2B84847D}"/>
              </a:ext>
            </a:extLst>
          </p:cNvPr>
          <p:cNvSpPr/>
          <p:nvPr/>
        </p:nvSpPr>
        <p:spPr>
          <a:xfrm>
            <a:off x="6851925" y="5351136"/>
            <a:ext cx="3166760" cy="1118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4800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60849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F90-5217-4FAB-AB72-4BEA955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32" y="719333"/>
            <a:ext cx="10247909" cy="668800"/>
          </a:xfrm>
        </p:spPr>
        <p:txBody>
          <a:bodyPr/>
          <a:lstStyle/>
          <a:p>
            <a:r>
              <a:rPr lang="en-US" sz="3733" dirty="0">
                <a:latin typeface="Bahnschrift SemiBold" panose="020B0502040204020203" pitchFamily="34" charset="0"/>
                <a:ea typeface="HGSGothicE" panose="020B0400000000000000" pitchFamily="34" charset="-128"/>
              </a:rPr>
              <a:t>How OOP improve the reusability/scalability?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02088-4D87-44E4-BF23-0C508CC7C74C}"/>
              </a:ext>
            </a:extLst>
          </p:cNvPr>
          <p:cNvSpPr txBox="1"/>
          <p:nvPr/>
        </p:nvSpPr>
        <p:spPr>
          <a:xfrm>
            <a:off x="951033" y="2062480"/>
            <a:ext cx="9441665" cy="526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rgbClr val="F79324"/>
                </a:solidFill>
                <a:latin typeface="Bahnschrift" panose="020B0502040204020203" pitchFamily="34" charset="0"/>
                <a:cs typeface="Arial"/>
                <a:sym typeface="Wingdings" panose="05000000000000000000" pitchFamily="2" charset="2"/>
              </a:rPr>
              <a:t>Encapsulation  Standard for data retrieval  less duplicated code  more reusable</a:t>
            </a: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26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Wingdings" panose="05000000000000000000" pitchFamily="2" charset="2"/>
            </a:endParaRPr>
          </a:p>
          <a:p>
            <a:pPr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1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indent="-380990" defTabSz="1219170">
              <a:buClr>
                <a:srgbClr val="F79324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0" lvl="3" defTabSz="1219170">
              <a:buClr>
                <a:srgbClr val="F79324"/>
              </a:buClr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  <a:p>
            <a:pPr marL="380990" lvl="2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F79324"/>
              </a:solidFill>
              <a:latin typeface="Bahnschrift" panose="020B0502040204020203" pitchFamily="34" charset="0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9413D-502C-4D25-ACBF-000050FCBB04}"/>
              </a:ext>
            </a:extLst>
          </p:cNvPr>
          <p:cNvSpPr/>
          <p:nvPr/>
        </p:nvSpPr>
        <p:spPr>
          <a:xfrm>
            <a:off x="1091859" y="4390083"/>
            <a:ext cx="2546555" cy="1189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5333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Criteria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F3B36-34CB-43DA-879A-8933C362EA08}"/>
              </a:ext>
            </a:extLst>
          </p:cNvPr>
          <p:cNvSpPr/>
          <p:nvPr/>
        </p:nvSpPr>
        <p:spPr>
          <a:xfrm>
            <a:off x="7501434" y="3383923"/>
            <a:ext cx="3011948" cy="1189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5333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Method1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858C0-48AD-4470-9522-35CD1C0241C0}"/>
              </a:ext>
            </a:extLst>
          </p:cNvPr>
          <p:cNvSpPr/>
          <p:nvPr/>
        </p:nvSpPr>
        <p:spPr>
          <a:xfrm>
            <a:off x="7501434" y="5122607"/>
            <a:ext cx="3011948" cy="1189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5333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Method2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FF88A-11E6-47B4-9381-01C2BFF3290B}"/>
              </a:ext>
            </a:extLst>
          </p:cNvPr>
          <p:cNvSpPr/>
          <p:nvPr/>
        </p:nvSpPr>
        <p:spPr>
          <a:xfrm>
            <a:off x="5256401" y="3635458"/>
            <a:ext cx="2245033" cy="754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getter1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2E8791-CCDB-496F-8CAE-902714FA2470}"/>
              </a:ext>
            </a:extLst>
          </p:cNvPr>
          <p:cNvSpPr/>
          <p:nvPr/>
        </p:nvSpPr>
        <p:spPr>
          <a:xfrm>
            <a:off x="5256401" y="5340145"/>
            <a:ext cx="2245033" cy="754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FFFFFF"/>
                </a:solidFill>
                <a:latin typeface="Bahnschrift" panose="020B0502040204020203" pitchFamily="34" charset="0"/>
                <a:sym typeface="Arial"/>
              </a:rPr>
              <a:t>getter2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0D29AA4-FE61-4F7E-9187-18A3EBD44DC1}"/>
              </a:ext>
            </a:extLst>
          </p:cNvPr>
          <p:cNvSpPr/>
          <p:nvPr/>
        </p:nvSpPr>
        <p:spPr>
          <a:xfrm rot="3644589">
            <a:off x="4388069" y="3734652"/>
            <a:ext cx="254732" cy="91630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313762F-A523-41FD-969F-C05819F1BBD7}"/>
              </a:ext>
            </a:extLst>
          </p:cNvPr>
          <p:cNvSpPr/>
          <p:nvPr/>
        </p:nvSpPr>
        <p:spPr>
          <a:xfrm rot="6961256">
            <a:off x="4495274" y="5121631"/>
            <a:ext cx="254732" cy="91630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0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onomist CV by Slidesgo">
  <a:themeElements>
    <a:clrScheme name="Simple Light">
      <a:dk1>
        <a:srgbClr val="0E1D39"/>
      </a:dk1>
      <a:lt1>
        <a:srgbClr val="FFFFFF"/>
      </a:lt1>
      <a:dk2>
        <a:srgbClr val="F79324"/>
      </a:dk2>
      <a:lt2>
        <a:srgbClr val="622D57"/>
      </a:lt2>
      <a:accent1>
        <a:srgbClr val="0E1D39"/>
      </a:accent1>
      <a:accent2>
        <a:srgbClr val="F79324"/>
      </a:accent2>
      <a:accent3>
        <a:srgbClr val="622D57"/>
      </a:accent3>
      <a:accent4>
        <a:srgbClr val="B23363"/>
      </a:accent4>
      <a:accent5>
        <a:srgbClr val="DE5926"/>
      </a:accent5>
      <a:accent6>
        <a:srgbClr val="4F2249"/>
      </a:accent6>
      <a:hlink>
        <a:srgbClr val="0E1D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100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Livvic</vt:lpstr>
      <vt:lpstr>Roboto Condensed Light</vt:lpstr>
      <vt:lpstr>Arial</vt:lpstr>
      <vt:lpstr>Bahnschrift</vt:lpstr>
      <vt:lpstr>Bahnschrift Light</vt:lpstr>
      <vt:lpstr>Bahnschrift SemiBold</vt:lpstr>
      <vt:lpstr>Calibri</vt:lpstr>
      <vt:lpstr>Calibri Light</vt:lpstr>
      <vt:lpstr>Oswald</vt:lpstr>
      <vt:lpstr>Oswald Regular</vt:lpstr>
      <vt:lpstr>Roboto</vt:lpstr>
      <vt:lpstr>Roboto Medium</vt:lpstr>
      <vt:lpstr>Office Theme</vt:lpstr>
      <vt:lpstr>Economist CV by Slidesgo</vt:lpstr>
      <vt:lpstr>COMP2021  Project Presentation</vt:lpstr>
      <vt:lpstr>Overall Architecture of our CVFS</vt:lpstr>
      <vt:lpstr>Overall Architecture of our CVFS</vt:lpstr>
      <vt:lpstr>Overall Architecture of our CVFS</vt:lpstr>
      <vt:lpstr>Overall Architecture of our CVFS</vt:lpstr>
      <vt:lpstr>Inheritance and Polymorphism</vt:lpstr>
      <vt:lpstr>Inheritance and Polymorphism</vt:lpstr>
      <vt:lpstr>How OOP improve the reusability/scalability?</vt:lpstr>
      <vt:lpstr>How OOP improve the reusability/scalability?</vt:lpstr>
      <vt:lpstr>How OOP improve the reusability/scalability?</vt:lpstr>
      <vt:lpstr>How OOP improve the reusability/scalability?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COMP2021  Project Presentation</dc:title>
  <dc:creator>Lam Chi Yuen</dc:creator>
  <cp:lastModifiedBy>Lam Chi Yuen</cp:lastModifiedBy>
  <cp:revision>2</cp:revision>
  <dcterms:created xsi:type="dcterms:W3CDTF">2020-11-26T07:31:44Z</dcterms:created>
  <dcterms:modified xsi:type="dcterms:W3CDTF">2020-11-26T07:43:43Z</dcterms:modified>
</cp:coreProperties>
</file>