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85" r:id="rId4"/>
    <p:sldId id="259" r:id="rId5"/>
    <p:sldId id="261" r:id="rId6"/>
    <p:sldId id="286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4" r:id="rId35"/>
    <p:sldId id="315" r:id="rId36"/>
    <p:sldId id="316" r:id="rId37"/>
  </p:sldIdLst>
  <p:sldSz cx="9144000" cy="6858000" type="screen4x3"/>
  <p:notesSz cx="6858000" cy="9144000"/>
  <p:embeddedFontLst>
    <p:embeddedFont>
      <p:font typeface="Roboto Slab" panose="020B0604020202020204" charset="0"/>
      <p:regular r:id="rId39"/>
      <p:bold r:id="rId40"/>
    </p:embeddedFont>
    <p:embeddedFont>
      <p:font typeface="Source Sans Pr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BEA614A9-23F1-4F99-8CC8-FBA4599CDB64}">
          <p14:sldIdLst>
            <p14:sldId id="256"/>
            <p14:sldId id="258"/>
            <p14:sldId id="285"/>
            <p14:sldId id="259"/>
            <p14:sldId id="261"/>
            <p14:sldId id="286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D3D45-47F6-479D-AE75-EAE8896BC8EF}">
  <a:tblStyle styleId="{EBDD3D45-47F6-479D-AE75-EAE8896BC8E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921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78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45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1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7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131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955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59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057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58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78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4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423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27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571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49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841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73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01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29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776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33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10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09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905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026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480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477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01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251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49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9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7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8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61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4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64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482912" y="1327735"/>
            <a:ext cx="8661088" cy="5790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0" dirty="0" smtClean="0">
                <a:solidFill>
                  <a:schemeClr val="tx1"/>
                </a:solidFill>
              </a:rPr>
              <a:t>Môn học: Kỹ năng chuyên nghiệp cho kỹ </a:t>
            </a:r>
            <a:r>
              <a:rPr lang="en" sz="3200" b="0" dirty="0" smtClean="0">
                <a:solidFill>
                  <a:schemeClr val="tx1"/>
                </a:solidFill>
              </a:rPr>
              <a:t>sư</a:t>
            </a:r>
            <a:endParaRPr lang="en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5" y="123376"/>
            <a:ext cx="780290" cy="780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1" y="53008"/>
            <a:ext cx="895572" cy="882512"/>
          </a:xfrm>
          <a:prstGeom prst="rect">
            <a:avLst/>
          </a:prstGeom>
        </p:spPr>
      </p:pic>
      <p:sp>
        <p:nvSpPr>
          <p:cNvPr id="6" name="Shape 61"/>
          <p:cNvSpPr txBox="1">
            <a:spLocks/>
          </p:cNvSpPr>
          <p:nvPr/>
        </p:nvSpPr>
        <p:spPr>
          <a:xfrm>
            <a:off x="904064" y="1908278"/>
            <a:ext cx="7156174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Xây dựng hệ thống quản lý thư viện sử dụng mã vạch</a:t>
            </a:r>
            <a:endParaRPr lang="en" dirty="0"/>
          </a:p>
        </p:txBody>
      </p:sp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735CD7B-F6AB-435D-A153-EB886A47FF54}" type="slidenum">
              <a:rPr lang="en-US" sz="2800" b="1" smtClean="0"/>
              <a:t>1</a:t>
            </a:fld>
            <a:endParaRPr lang="en-US" sz="2800" b="1" dirty="0"/>
          </a:p>
        </p:txBody>
      </p:sp>
      <p:sp>
        <p:nvSpPr>
          <p:cNvPr id="7" name="Shape 61"/>
          <p:cNvSpPr txBox="1">
            <a:spLocks/>
          </p:cNvSpPr>
          <p:nvPr/>
        </p:nvSpPr>
        <p:spPr>
          <a:xfrm>
            <a:off x="482912" y="1874902"/>
            <a:ext cx="8661088" cy="8066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4400" u="sng" dirty="0" smtClean="0"/>
              <a:t>Thuyết minh đề tài:</a:t>
            </a:r>
            <a:endParaRPr lang="en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định nghĩa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4" y="2093101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 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ví</a:t>
            </a:r>
            <a:r>
              <a:rPr lang="en-US" i="1" dirty="0" smtClean="0"/>
              <a:t> </a:t>
            </a:r>
            <a:r>
              <a:rPr lang="en-US" i="1" dirty="0" err="1" smtClean="0"/>
              <a:t>dụ</a:t>
            </a:r>
            <a:r>
              <a:rPr lang="en-US" i="1" dirty="0" smtClean="0"/>
              <a:t> </a:t>
            </a:r>
            <a:r>
              <a:rPr lang="en-US" i="1" dirty="0" err="1" smtClean="0"/>
              <a:t>về</a:t>
            </a:r>
            <a:r>
              <a:rPr lang="en-US" i="1" dirty="0" smtClean="0"/>
              <a:t> </a:t>
            </a:r>
            <a:r>
              <a:rPr lang="en-US" i="1" dirty="0" err="1" smtClean="0"/>
              <a:t>mã</a:t>
            </a:r>
            <a:r>
              <a:rPr lang="en-US" i="1" dirty="0" smtClean="0"/>
              <a:t> </a:t>
            </a:r>
            <a:r>
              <a:rPr lang="en-US" i="1" dirty="0" err="1" smtClean="0"/>
              <a:t>vạch</a:t>
            </a:r>
            <a:endParaRPr lang="en" i="1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6" name="Picture 2" descr="ba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12" y="3070053"/>
            <a:ext cx="2256319" cy="18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0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-69624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công cụ sử dụng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65043" y="966666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indent="-228600">
              <a:lnSpc>
                <a:spcPct val="15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Nhiều</a:t>
            </a:r>
            <a:r>
              <a:rPr lang="en-US" dirty="0" smtClean="0"/>
              <a:t> module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50" name="Picture 2" descr="NetBe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06" y="1691530"/>
            <a:ext cx="5056879" cy="220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993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công cụ sử dụng</a:t>
            </a:r>
            <a:endParaRPr lang="en" sz="4000" b="1" dirty="0"/>
          </a:p>
        </p:txBody>
      </p:sp>
      <p:pic>
        <p:nvPicPr>
          <p:cNvPr id="3074" name="Picture 2" descr="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9" y="936899"/>
            <a:ext cx="4177884" cy="25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-114780" y="698144"/>
            <a:ext cx="7562501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Java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 marL="457200" indent="-228600">
              <a:lnSpc>
                <a:spcPct val="150000"/>
              </a:lnSpc>
            </a:pP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 smtClean="0"/>
              <a:t>phú</a:t>
            </a:r>
            <a:endParaRPr lang="en-US" dirty="0" smtClean="0"/>
          </a:p>
          <a:p>
            <a:pPr marL="457200" indent="-228600">
              <a:lnSpc>
                <a:spcPct val="150000"/>
              </a:lnSpc>
            </a:pP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pPr marL="457200" lvl="0" indent="-228600">
              <a:lnSpc>
                <a:spcPct val="150000"/>
              </a:lnSpc>
            </a:pP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endParaRPr lang="en-US" dirty="0"/>
          </a:p>
          <a:p>
            <a:pPr marL="457200" indent="-228600">
              <a:lnSpc>
                <a:spcPct val="150000"/>
              </a:lnSpc>
            </a:pPr>
            <a:endParaRPr lang="vi-VN" dirty="0"/>
          </a:p>
          <a:p>
            <a:pPr marL="457200" indent="-228600">
              <a:lnSpc>
                <a:spcPct val="150000"/>
              </a:lnSpc>
            </a:pPr>
            <a:endParaRPr lang="vi-V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2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1362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công cụ sử dụng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0" y="675946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MySQL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L</a:t>
            </a:r>
            <a:r>
              <a:rPr lang="en" dirty="0" smtClean="0"/>
              <a:t>inh hoạt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Tính thực thi cao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Chế độ bảo mật dữ liệu mạnh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Dễ dàng quản lý</a:t>
            </a: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098" name="Picture 2" descr="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63" y="1731835"/>
            <a:ext cx="4787486" cy="19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6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công cụ sử dụng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0" y="688370"/>
            <a:ext cx="8706678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Internet: Selenium</a:t>
            </a: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122" name="Picture 2" descr="selen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992" y="1373477"/>
            <a:ext cx="3396008" cy="28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34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917086" y="3316986"/>
            <a:ext cx="3701836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CFD8DC"/>
                </a:solidFill>
              </a:rPr>
              <a:t>3.</a:t>
            </a:r>
            <a:endParaRPr lang="en" sz="66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Phân tích </a:t>
            </a:r>
            <a:br>
              <a:rPr lang="en" sz="5400" dirty="0" smtClean="0"/>
            </a:br>
            <a:r>
              <a:rPr lang="en" sz="5400" dirty="0" smtClean="0"/>
              <a:t>và thiết kế </a:t>
            </a:r>
            <a:br>
              <a:rPr lang="en" sz="5400" dirty="0" smtClean="0"/>
            </a:br>
            <a:r>
              <a:rPr lang="en" sz="5400" dirty="0" smtClean="0"/>
              <a:t>hệ thống</a:t>
            </a:r>
            <a:endParaRPr lang="en" sz="5400" dirty="0"/>
          </a:p>
        </p:txBody>
      </p:sp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48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14779" y="31806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 smtClean="0"/>
              <a:t>Thiết kế cơ sở dữ liệu</a:t>
            </a:r>
            <a:endParaRPr lang="en" sz="4000" b="1" dirty="0"/>
          </a:p>
        </p:txBody>
      </p:sp>
      <p:pic>
        <p:nvPicPr>
          <p:cNvPr id="6146" name="Picture 2" descr="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" y="1407360"/>
            <a:ext cx="9101326" cy="45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15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Các chức năng chính của hệ thống</a:t>
            </a:r>
            <a:endParaRPr lang="en" sz="2800" b="1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1116350" y="1828800"/>
            <a:ext cx="3061950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Khách</a:t>
            </a:r>
            <a:endParaRPr lang="en"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Tra cứu thông tin sách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Đăng ký tài khoản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Đăng nhập vào hệ thống</a:t>
            </a:r>
            <a:endParaRPr lang="en" sz="1800" dirty="0"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853988" y="1866161"/>
            <a:ext cx="3020012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Người quản trị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Cập nhật, thêm, xóa thủ thư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Cập nhật, thêm, xóa độc giả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Sao lưu và khôi phụ dữ liệu</a:t>
            </a:r>
            <a:endParaRPr lang="en" sz="18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853988" y="3982499"/>
            <a:ext cx="3265150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Thủ thư</a:t>
            </a:r>
            <a:endParaRPr lang="en"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Quản lý cuốn sách: tìm kiếm, thêm, cập nhật, xóa sách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Quản lý độc giả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Quản lý mượn, trả sách: xem, cập nhật thông tin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Tổng hợp báo cáo định kỳ</a:t>
            </a:r>
            <a:endParaRPr lang="en" sz="1800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4973968" y="1586930"/>
            <a:ext cx="435021" cy="323445"/>
            <a:chOff x="5247525" y="3007275"/>
            <a:chExt cx="517575" cy="384825"/>
          </a:xfrm>
        </p:grpSpPr>
        <p:sp>
          <p:nvSpPr>
            <p:cNvPr id="272" name="Shape 2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4901266" y="3548507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1268274" y="1516427"/>
            <a:ext cx="345970" cy="325504"/>
            <a:chOff x="5972700" y="2330200"/>
            <a:chExt cx="411625" cy="387275"/>
          </a:xfrm>
        </p:grpSpPr>
        <p:sp>
          <p:nvSpPr>
            <p:cNvPr id="304" name="Shape 30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93" name="Shape 258"/>
          <p:cNvSpPr txBox="1">
            <a:spLocks noGrp="1"/>
          </p:cNvSpPr>
          <p:nvPr>
            <p:ph type="body" idx="3"/>
          </p:nvPr>
        </p:nvSpPr>
        <p:spPr>
          <a:xfrm>
            <a:off x="1158288" y="4004590"/>
            <a:ext cx="3020012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Độc giả</a:t>
            </a:r>
            <a:endParaRPr lang="en"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Xem, cập nhật thông tin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Tra cứu danh sách mượn, trả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Tìm kiếm, xem thông tin sách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grpSp>
        <p:nvGrpSpPr>
          <p:cNvPr id="94" name="Shape 274"/>
          <p:cNvGrpSpPr/>
          <p:nvPr/>
        </p:nvGrpSpPr>
        <p:grpSpPr>
          <a:xfrm>
            <a:off x="1379714" y="3691638"/>
            <a:ext cx="215966" cy="342398"/>
            <a:chOff x="6718575" y="2318625"/>
            <a:chExt cx="256950" cy="407375"/>
          </a:xfrm>
        </p:grpSpPr>
        <p:sp>
          <p:nvSpPr>
            <p:cNvPr id="9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60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uiExpand="1" build="allAtOnce"/>
      <p:bldP spid="257" grpId="0" uiExpand="1" build="allAtOnce"/>
      <p:bldP spid="259" grpId="0" uiExpand="1" build="allAtOnce"/>
      <p:bldP spid="93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-236874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Sơ đồ phân cấp chức năng</a:t>
            </a:r>
            <a:endParaRPr lang="en" sz="2800" b="1" dirty="0"/>
          </a:p>
        </p:txBody>
      </p:sp>
      <p:pic>
        <p:nvPicPr>
          <p:cNvPr id="7170" name="Picture 2" descr="TF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0025"/>
            <a:ext cx="9144000" cy="597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74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36525" y="2949325"/>
            <a:ext cx="355109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CFD8DC"/>
                </a:solidFill>
              </a:rPr>
              <a:t>4.</a:t>
            </a:r>
            <a:endParaRPr lang="en" sz="66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Sản phẩm </a:t>
            </a:r>
            <a:br>
              <a:rPr lang="en" sz="5400" dirty="0" smtClean="0"/>
            </a:br>
            <a:r>
              <a:rPr lang="en" sz="5400" dirty="0" smtClean="0"/>
              <a:t>cuối cùng</a:t>
            </a:r>
            <a:endParaRPr lang="en" sz="5400" dirty="0"/>
          </a:p>
        </p:txBody>
      </p:sp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19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624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 smtClean="0"/>
              <a:t>Nhóm 6</a:t>
            </a:r>
            <a:endParaRPr lang="en" sz="60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041152" y="2119625"/>
            <a:ext cx="790406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3600" dirty="0" smtClean="0"/>
              <a:t>Nguyễn Văn Đức – 1510807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 smtClean="0"/>
              <a:t>V</a:t>
            </a:r>
            <a:r>
              <a:rPr lang="en" sz="3600" dirty="0" smtClean="0"/>
              <a:t>ăn Minh Hào – 1510901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3600" dirty="0" smtClean="0"/>
              <a:t>Nguyễn Văn Thành – 1513056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3600" dirty="0" smtClean="0"/>
              <a:t>Hoàng Lê Chánh Tú – 1513919 </a:t>
            </a:r>
            <a:endParaRPr lang="en" sz="3600" dirty="0"/>
          </a:p>
        </p:txBody>
      </p:sp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Oval 9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-236874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Màn hình khởi động</a:t>
            </a:r>
            <a:endParaRPr lang="en" sz="2800" b="1" dirty="0"/>
          </a:p>
        </p:txBody>
      </p:sp>
      <p:pic>
        <p:nvPicPr>
          <p:cNvPr id="8194" name="Picture 2" descr="start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0" y="1025525"/>
            <a:ext cx="8874125" cy="567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/>
              <a:t>2</a:t>
            </a:r>
            <a:r>
              <a:rPr lang="en-US" sz="2800" b="1" dirty="0" smtClean="0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03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-236874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Màn hình chính</a:t>
            </a:r>
            <a:endParaRPr lang="en" sz="2800" b="1" dirty="0"/>
          </a:p>
        </p:txBody>
      </p:sp>
      <p:pic>
        <p:nvPicPr>
          <p:cNvPr id="9218" name="Picture 2" descr="main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" y="890525"/>
            <a:ext cx="9097630" cy="54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21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75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-236874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Thông tin quyển sách được hiển thị</a:t>
            </a:r>
            <a:endParaRPr lang="en" sz="2800" b="1" dirty="0"/>
          </a:p>
        </p:txBody>
      </p:sp>
      <p:pic>
        <p:nvPicPr>
          <p:cNvPr id="10244" name="Picture 4" descr="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909575"/>
            <a:ext cx="9097630" cy="54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22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327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81000" y="1822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Màn hình đăng nhập</a:t>
            </a:r>
            <a:endParaRPr lang="en" sz="2800" b="1" dirty="0"/>
          </a:p>
        </p:txBody>
      </p:sp>
      <p:pic>
        <p:nvPicPr>
          <p:cNvPr id="11266" name="Picture 2" descr="sign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37" y="1409699"/>
            <a:ext cx="3476963" cy="462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58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81000" y="1822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Màn hình đăng ký tài khoản</a:t>
            </a:r>
            <a:endParaRPr lang="en" sz="2800" b="1" dirty="0"/>
          </a:p>
        </p:txBody>
      </p:sp>
      <p:pic>
        <p:nvPicPr>
          <p:cNvPr id="12290" name="Picture 2" descr="sign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497012"/>
            <a:ext cx="571500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24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77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Danh sách thủ thư</a:t>
            </a:r>
            <a:br>
              <a:rPr lang="en" sz="2800" b="1" dirty="0" smtClean="0"/>
            </a:br>
            <a:r>
              <a:rPr lang="en" sz="2800" b="1" dirty="0" smtClean="0"/>
              <a:t>được liệt kê dưới quyền của quản trị viên</a:t>
            </a:r>
            <a:endParaRPr lang="en" sz="2800" b="1" dirty="0"/>
          </a:p>
        </p:txBody>
      </p:sp>
      <p:pic>
        <p:nvPicPr>
          <p:cNvPr id="14338" name="Picture 2" descr="li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" y="974999"/>
            <a:ext cx="9127715" cy="54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25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918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Thêm thủ thư</a:t>
            </a:r>
            <a:endParaRPr lang="en" sz="2800" b="1" dirty="0"/>
          </a:p>
        </p:txBody>
      </p:sp>
      <p:pic>
        <p:nvPicPr>
          <p:cNvPr id="15362" name="Picture 2" descr="li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32149"/>
            <a:ext cx="9143999" cy="545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26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784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Chỉnh sửa thông tin thủ thư</a:t>
            </a:r>
            <a:endParaRPr lang="en" sz="2800" b="1" dirty="0"/>
          </a:p>
        </p:txBody>
      </p:sp>
      <p:pic>
        <p:nvPicPr>
          <p:cNvPr id="16386" name="Picture 2" descr="li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1016549"/>
            <a:ext cx="9162894" cy="54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27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34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Thống kê độc giả</a:t>
            </a:r>
            <a:endParaRPr lang="en" sz="2800" b="1" dirty="0"/>
          </a:p>
        </p:txBody>
      </p:sp>
      <p:pic>
        <p:nvPicPr>
          <p:cNvPr id="17410" name="Picture 2" descr="read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16943"/>
            <a:ext cx="9144000" cy="54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28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80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Sao lưu và phục hồi dữ liệu</a:t>
            </a:r>
            <a:endParaRPr lang="en" sz="2800" b="1" dirty="0"/>
          </a:p>
        </p:txBody>
      </p:sp>
      <p:pic>
        <p:nvPicPr>
          <p:cNvPr id="19458" name="Picture 2" descr="back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09650"/>
            <a:ext cx="9144000" cy="5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29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14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678547" y="497673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Mục lục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6" y="2216451"/>
            <a:ext cx="665707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Giới thiệu</a:t>
            </a:r>
          </a:p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ác định nghĩa và công cụ sử dụng</a:t>
            </a:r>
          </a:p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hân tích, thiết kế hệ thống</a:t>
            </a:r>
          </a:p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ản phẩm cuối cùng</a:t>
            </a:r>
          </a:p>
          <a:p>
            <a:pPr marL="514350" lvl="0" indent="-514350" rtl="0">
              <a:spcBef>
                <a:spcPts val="0"/>
              </a:spcBef>
              <a:buAutoNum type="arabicPeriod"/>
            </a:pPr>
            <a:r>
              <a:rPr lang="e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Tổng kết</a:t>
            </a:r>
            <a:endParaRPr lang="e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150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Chức năng tìm kiếm sách của độc giả</a:t>
            </a:r>
            <a:endParaRPr lang="en" sz="2800" b="1" dirty="0"/>
          </a:p>
        </p:txBody>
      </p:sp>
      <p:pic>
        <p:nvPicPr>
          <p:cNvPr id="20482" name="Picture 2" descr="search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4049"/>
            <a:ext cx="9166954" cy="55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/>
              <a:t>3</a:t>
            </a:r>
            <a:r>
              <a:rPr lang="en-US" sz="2800" b="1" dirty="0" smtClean="0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82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48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/>
              <a:t>Chức năng xem, chỉnh sửa thông tin của độc giả</a:t>
            </a:r>
            <a:endParaRPr lang="en" sz="2800" b="1" dirty="0"/>
          </a:p>
        </p:txBody>
      </p:sp>
      <p:pic>
        <p:nvPicPr>
          <p:cNvPr id="21506" name="Picture 2" descr="infor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7499"/>
            <a:ext cx="9144000" cy="5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31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2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36525" y="2949325"/>
            <a:ext cx="3087266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CFD8DC"/>
                </a:solidFill>
              </a:rPr>
              <a:t>5.</a:t>
            </a:r>
            <a:endParaRPr lang="en" sz="66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5400" dirty="0" smtClean="0"/>
              <a:t>T</a:t>
            </a:r>
            <a:r>
              <a:rPr lang="en" sz="5400" dirty="0" smtClean="0"/>
              <a:t>ổng kết</a:t>
            </a:r>
            <a:endParaRPr lang="en" sz="5400" dirty="0"/>
          </a:p>
        </p:txBody>
      </p:sp>
      <p:sp>
        <p:nvSpPr>
          <p:cNvPr id="3" name="Oval 2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32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38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err="1" smtClean="0"/>
              <a:t>Kết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quả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đạt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được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5" y="2556910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Thiết kế được cơ sở dữ liệu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Đ</a:t>
            </a:r>
            <a:r>
              <a:rPr lang="en" dirty="0" smtClean="0"/>
              <a:t>ảm bảo được các chức năng quản lý thư viện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33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802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0" y="18553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err="1" smtClean="0"/>
              <a:t>Những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khó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khăn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và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hạn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chế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2" y="1029672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Chưa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34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565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0" y="18553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err="1" smtClean="0"/>
              <a:t>Phương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hướng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phát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triển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2" y="1029672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triền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triền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(</a:t>
            </a:r>
            <a:r>
              <a:rPr lang="en-US" dirty="0" err="1" smtClean="0"/>
              <a:t>trên</a:t>
            </a:r>
            <a:r>
              <a:rPr lang="en-US" dirty="0" smtClean="0"/>
              <a:t> 100.000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</a:t>
            </a:r>
            <a:endParaRPr lang="en" dirty="0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35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28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1"/>
          <p:cNvSpPr txBox="1">
            <a:spLocks/>
          </p:cNvSpPr>
          <p:nvPr/>
        </p:nvSpPr>
        <p:spPr>
          <a:xfrm>
            <a:off x="1036586" y="914364"/>
            <a:ext cx="7156174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Cảm ơn cô và các bạn đã lắng nghe!!</a:t>
            </a:r>
            <a:endParaRPr lang="en" dirty="0"/>
          </a:p>
        </p:txBody>
      </p:sp>
      <p:sp>
        <p:nvSpPr>
          <p:cNvPr id="3" name="Oval 2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36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26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Giới thiệu</a:t>
            </a:r>
            <a:endParaRPr lang="en" sz="5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46025" y="3710548"/>
            <a:ext cx="3807853" cy="1046400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 smtClean="0"/>
              <a:t>Mục tiêu đề tài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5" y="2556910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Phân tích, thiết kế hệ thống quản lý thư viện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Giảm bớt gánh nặng cho thủ thư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Triển khai bằng phần mềm cụ thể, dễ sử dụng</a:t>
            </a: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 smtClean="0"/>
              <a:t>Phạm vi đề tài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5" y="2556910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Ứng dụng những kiến thức đã học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Giải quyết các yêu cầu thực tế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Hướng tới sử dụng cho thư viện quy mô lớn (trên 10.000 đầu sách)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86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467062" y="893625"/>
            <a:ext cx="4015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 smtClean="0"/>
              <a:t>Yêu cầu</a:t>
            </a:r>
            <a:br>
              <a:rPr lang="en" sz="6000" b="1" dirty="0" smtClean="0"/>
            </a:br>
            <a:r>
              <a:rPr lang="en" sz="6000" b="1" dirty="0" smtClean="0"/>
              <a:t>hệ thống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467062" y="2636625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Giao diện thân thiện</a:t>
            </a:r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Tốc độ truy xuất cao</a:t>
            </a:r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3" name="Shape 106"/>
          <p:cNvSpPr txBox="1">
            <a:spLocks/>
          </p:cNvSpPr>
          <p:nvPr/>
        </p:nvSpPr>
        <p:spPr>
          <a:xfrm>
            <a:off x="467062" y="4087741"/>
            <a:ext cx="4897876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</a:t>
            </a:r>
            <a:r>
              <a:rPr lang="en" dirty="0" smtClean="0"/>
              <a:t>ao lưu, khôi phục dữ liệu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Có các chức năng cơ bản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5" name="Oval 1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678547" y="2667629"/>
            <a:ext cx="6153488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>
                <a:solidFill>
                  <a:srgbClr val="CFD8DC"/>
                </a:solidFill>
              </a:rPr>
              <a:t>2</a:t>
            </a:r>
            <a:r>
              <a:rPr lang="en" sz="6600" dirty="0" smtClean="0">
                <a:solidFill>
                  <a:srgbClr val="CFD8DC"/>
                </a:solidFill>
              </a:rPr>
              <a:t>.</a:t>
            </a:r>
            <a:endParaRPr lang="en" sz="66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Các định nghĩa và</a:t>
            </a:r>
            <a:br>
              <a:rPr lang="en" sz="5400" dirty="0" smtClean="0"/>
            </a:br>
            <a:r>
              <a:rPr lang="en" sz="5400" dirty="0" smtClean="0"/>
              <a:t>công cụ sử dụng</a:t>
            </a:r>
            <a:endParaRPr lang="en" sz="5400" dirty="0"/>
          </a:p>
        </p:txBody>
      </p:sp>
      <p:sp>
        <p:nvSpPr>
          <p:cNvPr id="4" name="Oval 3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76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3162" y="1258965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 dirty="0" smtClean="0"/>
              <a:t>C</a:t>
            </a:r>
            <a:r>
              <a:rPr lang="en" sz="4000" b="1" dirty="0" smtClean="0"/>
              <a:t>ác định nghĩa</a:t>
            </a:r>
            <a:endParaRPr lang="en" sz="4000" b="1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36105" y="2556910"/>
            <a:ext cx="8145815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Cơ sở dữ liệu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Hệ quản trị cơ sở dữ liệu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</a:t>
            </a:r>
            <a:r>
              <a:rPr lang="en" dirty="0" smtClean="0"/>
              <a:t>hực thể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Mô hình thực thể - liên kết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53008" y="6142383"/>
            <a:ext cx="683279" cy="662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38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741</Words>
  <Application>Microsoft Office PowerPoint</Application>
  <PresentationFormat>On-screen Show (4:3)</PresentationFormat>
  <Paragraphs>184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Roboto Slab</vt:lpstr>
      <vt:lpstr>Arial</vt:lpstr>
      <vt:lpstr>Wingdings</vt:lpstr>
      <vt:lpstr>Source Sans Pro</vt:lpstr>
      <vt:lpstr>Cordelia template</vt:lpstr>
      <vt:lpstr>Môn học: Kỹ năng chuyên nghiệp cho kỹ sư</vt:lpstr>
      <vt:lpstr>Nhóm 6</vt:lpstr>
      <vt:lpstr>Mục lục</vt:lpstr>
      <vt:lpstr>1. Giới thiệu</vt:lpstr>
      <vt:lpstr>Mục tiêu đề tài</vt:lpstr>
      <vt:lpstr>Phạm vi đề tài</vt:lpstr>
      <vt:lpstr>Yêu cầu hệ thống</vt:lpstr>
      <vt:lpstr>2. Các định nghĩa và công cụ sử dụng</vt:lpstr>
      <vt:lpstr>Các định nghĩa</vt:lpstr>
      <vt:lpstr>Các định nghĩa</vt:lpstr>
      <vt:lpstr>Các công cụ sử dụng</vt:lpstr>
      <vt:lpstr>Các công cụ sử dụng</vt:lpstr>
      <vt:lpstr>Các công cụ sử dụng</vt:lpstr>
      <vt:lpstr>Các công cụ sử dụng</vt:lpstr>
      <vt:lpstr>3. Phân tích  và thiết kế  hệ thống</vt:lpstr>
      <vt:lpstr>Thiết kế cơ sở dữ liệu</vt:lpstr>
      <vt:lpstr>Các chức năng chính của hệ thống</vt:lpstr>
      <vt:lpstr>Sơ đồ phân cấp chức năng</vt:lpstr>
      <vt:lpstr>4. Sản phẩm  cuối cùng</vt:lpstr>
      <vt:lpstr>Màn hình khởi động</vt:lpstr>
      <vt:lpstr>Màn hình chính</vt:lpstr>
      <vt:lpstr>Thông tin quyển sách được hiển thị</vt:lpstr>
      <vt:lpstr>Màn hình đăng nhập</vt:lpstr>
      <vt:lpstr>Màn hình đăng ký tài khoản</vt:lpstr>
      <vt:lpstr>Danh sách thủ thư được liệt kê dưới quyền của quản trị viên</vt:lpstr>
      <vt:lpstr>Thêm thủ thư</vt:lpstr>
      <vt:lpstr>Chỉnh sửa thông tin thủ thư</vt:lpstr>
      <vt:lpstr>Thống kê độc giả</vt:lpstr>
      <vt:lpstr>Sao lưu và phục hồi dữ liệu</vt:lpstr>
      <vt:lpstr>Chức năng tìm kiếm sách của độc giả</vt:lpstr>
      <vt:lpstr>Chức năng xem, chỉnh sửa thông tin của độc giả</vt:lpstr>
      <vt:lpstr>5. Tổng kết</vt:lpstr>
      <vt:lpstr>Kết quả đạt được</vt:lpstr>
      <vt:lpstr>Những khó khăn và hạn chế</vt:lpstr>
      <vt:lpstr>Phương 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Đức Nguyễn Văn</cp:lastModifiedBy>
  <cp:revision>28</cp:revision>
  <dcterms:modified xsi:type="dcterms:W3CDTF">2017-05-12T12:05:38Z</dcterms:modified>
</cp:coreProperties>
</file>