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5" r:id="rId4"/>
    <p:sldId id="276" r:id="rId5"/>
    <p:sldId id="273" r:id="rId6"/>
    <p:sldId id="271" r:id="rId7"/>
    <p:sldId id="277" r:id="rId8"/>
    <p:sldId id="278" r:id="rId9"/>
    <p:sldId id="272" r:id="rId10"/>
    <p:sldId id="258" r:id="rId11"/>
    <p:sldId id="279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Checking for Missing Values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the percentage of fraud and non fraud transactions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Separate the Data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71D67D5D-013C-4885-A61E-A3F99D7C7108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/>
        <a:lstStyle/>
        <a:p>
          <a:endParaRPr lang="en-US"/>
        </a:p>
      </dgm:t>
    </dgm:pt>
    <dgm:pt modelId="{BC16BF20-A847-48B0-889B-BA6389A79929}" type="sibTrans" cxnId="{7CDF5A89-87DF-4CC1-8943-7A0E14869583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 custLinFactNeighborX="-13636" custLinFactNeighborY="-83372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 custLinFactNeighborX="-739" custLinFactNeighborY="8824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 custScaleY="92436" custLinFactNeighborX="-238" custLinFactNeighborY="-62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0"/>
          <a:ext cx="4267198" cy="14420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Checking for Missing Values</a:t>
          </a:r>
        </a:p>
      </dsp:txBody>
      <dsp:txXfrm>
        <a:off x="70397" y="70397"/>
        <a:ext cx="4126404" cy="1301304"/>
      </dsp:txXfrm>
    </dsp:sp>
    <dsp:sp modelId="{6EA3914A-CB7F-4A5E-9543-C3A39D9197C9}">
      <dsp:nvSpPr>
        <dsp:cNvPr id="0" name=""/>
        <dsp:cNvSpPr/>
      </dsp:nvSpPr>
      <dsp:spPr>
        <a:xfrm>
          <a:off x="0" y="1507051"/>
          <a:ext cx="426719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1507051"/>
        <a:ext cx="4267198" cy="430560"/>
      </dsp:txXfrm>
    </dsp:sp>
    <dsp:sp modelId="{81203336-F3DE-4B3A-BCF4-0F68C23AC2BB}">
      <dsp:nvSpPr>
        <dsp:cNvPr id="0" name=""/>
        <dsp:cNvSpPr/>
      </dsp:nvSpPr>
      <dsp:spPr>
        <a:xfrm>
          <a:off x="0" y="1975603"/>
          <a:ext cx="4267198" cy="144209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the percentage of fraud and non fraud transactions</a:t>
          </a:r>
        </a:p>
      </dsp:txBody>
      <dsp:txXfrm>
        <a:off x="70397" y="2046000"/>
        <a:ext cx="4126404" cy="1301304"/>
      </dsp:txXfrm>
    </dsp:sp>
    <dsp:sp modelId="{782956A5-ADC8-4959-B856-589B9D9B9635}">
      <dsp:nvSpPr>
        <dsp:cNvPr id="0" name=""/>
        <dsp:cNvSpPr/>
      </dsp:nvSpPr>
      <dsp:spPr>
        <a:xfrm>
          <a:off x="0" y="3379709"/>
          <a:ext cx="426719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3379709"/>
        <a:ext cx="4267198" cy="430560"/>
      </dsp:txXfrm>
    </dsp:sp>
    <dsp:sp modelId="{D64CB5D5-837D-47FC-9E42-A26D800BC695}">
      <dsp:nvSpPr>
        <dsp:cNvPr id="0" name=""/>
        <dsp:cNvSpPr/>
      </dsp:nvSpPr>
      <dsp:spPr>
        <a:xfrm>
          <a:off x="0" y="3810002"/>
          <a:ext cx="4267198" cy="13330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Separate the Data</a:t>
          </a:r>
        </a:p>
      </dsp:txBody>
      <dsp:txXfrm>
        <a:off x="65073" y="3875075"/>
        <a:ext cx="4137052" cy="1202871"/>
      </dsp:txXfrm>
    </dsp:sp>
    <dsp:sp modelId="{08B7B17B-8600-44B0-B235-389E5D71D804}">
      <dsp:nvSpPr>
        <dsp:cNvPr id="0" name=""/>
        <dsp:cNvSpPr/>
      </dsp:nvSpPr>
      <dsp:spPr>
        <a:xfrm>
          <a:off x="0" y="5143287"/>
          <a:ext cx="426719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5143287"/>
        <a:ext cx="4267198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7/16/2024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7/16/2024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7/16/2024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7/16/2024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7/16/2024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 Fraud Detection Using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1295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Analysis of Transaction Data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Konstantinos Lamprou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finger touching a screen">
            <a:extLst>
              <a:ext uri="{FF2B5EF4-FFF2-40B4-BE49-F238E27FC236}">
                <a16:creationId xmlns:a16="http://schemas.microsoft.com/office/drawing/2014/main" id="{A7D373B0-E6F7-4AC2-6080-CDE86C83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85" y="0"/>
            <a:ext cx="740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A91877-F282-DE91-3A5B-7C6F2597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162560"/>
            <a:ext cx="8077199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52F10F-1523-DB08-2C20-FE47545AB646}"/>
              </a:ext>
            </a:extLst>
          </p:cNvPr>
          <p:cNvSpPr/>
          <p:nvPr/>
        </p:nvSpPr>
        <p:spPr>
          <a:xfrm>
            <a:off x="531812" y="2038156"/>
            <a:ext cx="5867400" cy="31434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E88CE-D80C-94A6-52CE-5B6710A8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40" y="2219034"/>
            <a:ext cx="4972744" cy="278168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633585-FBF8-37AA-AB85-B560583D1841}"/>
              </a:ext>
            </a:extLst>
          </p:cNvPr>
          <p:cNvSpPr/>
          <p:nvPr/>
        </p:nvSpPr>
        <p:spPr>
          <a:xfrm>
            <a:off x="6704012" y="152400"/>
            <a:ext cx="5105400" cy="6477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Metrics</a:t>
            </a:r>
            <a:endParaRPr lang="el-G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92.39%</a:t>
            </a:r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correctly identifies fraud and non-fraud cases 92.39% of the time, indicating high overall performance.</a:t>
            </a:r>
            <a:endParaRPr lang="el-G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0 (Non-fraud): 96%</a:t>
            </a:r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precision indicates that 96% of transactions labeled as non-fraud are actually</a:t>
            </a:r>
            <a:r>
              <a:rPr lang="el-G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  <a:r>
              <a:rPr lang="el-G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fraudulent.</a:t>
            </a:r>
            <a:endParaRPr lang="el-G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1 (Fraud): 90%</a:t>
            </a:r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90% of transactions labeled as fraud are truly fraudulent</a:t>
            </a:r>
            <a:endParaRPr lang="el-G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</a:t>
            </a:r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0 (Non-fraud): 89%</a:t>
            </a:r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successfully identifies 89% of actual non-fraudulent transactions.</a:t>
            </a:r>
            <a:endParaRPr lang="el-G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1 (Fraud): 96%</a:t>
            </a:r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captures 96% of all actual fraudulent transactions, minimizing missed fraud cases.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808-FAC8-C87F-766D-5A7D321F7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E88515-C961-08A5-AC6E-21210BDB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162560"/>
            <a:ext cx="8077199" cy="990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684F6F-F5FB-7C17-B7DE-79DAF18C74B5}"/>
              </a:ext>
            </a:extLst>
          </p:cNvPr>
          <p:cNvSpPr/>
          <p:nvPr/>
        </p:nvSpPr>
        <p:spPr>
          <a:xfrm>
            <a:off x="531812" y="1447800"/>
            <a:ext cx="5867400" cy="480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7B72C5-8D89-F39E-075D-2DE8053CA403}"/>
              </a:ext>
            </a:extLst>
          </p:cNvPr>
          <p:cNvSpPr/>
          <p:nvPr/>
        </p:nvSpPr>
        <p:spPr>
          <a:xfrm>
            <a:off x="6704012" y="152400"/>
            <a:ext cx="5105400" cy="6477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Metrics</a:t>
            </a:r>
            <a:endParaRPr lang="el-G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Analysis: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Positives (TP): 94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Correctly identified 94 fraudulent transactions.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Negatives (TN): 88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Correctly identified 88 non-fraudulent transactions.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Positives (FP): 11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 non-fraudulent transactions incorrectly labeled as fraud.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Negatives (FN): 4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4 fraudulent transactions incorrectly labeled as non-fraud.</a:t>
            </a:r>
          </a:p>
          <a:p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8A551-8BB9-D7DB-4361-75BAFAFA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70" y="1676401"/>
            <a:ext cx="434428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239EB-FD19-C929-4A57-6960CE805361}"/>
              </a:ext>
            </a:extLst>
          </p:cNvPr>
          <p:cNvSpPr txBox="1"/>
          <p:nvPr/>
        </p:nvSpPr>
        <p:spPr>
          <a:xfrm>
            <a:off x="531812" y="762000"/>
            <a:ext cx="861218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Summary: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developed a logistic regression model for credit card fraud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high accuracy (92.39%) in identifying fraudulent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 balanced dataset using under sampling to handle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304800"/>
            <a:ext cx="10972801" cy="1295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3" y="1981200"/>
            <a:ext cx="7848600" cy="4495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Credit Card Fraud Detection using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Credit Card Fraud Detection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Transactions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284,807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31 (including 'Time', 'Amount', and 28 anonymized features 'V1'-'V28’)</a:t>
            </a:r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'Class’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Distribution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Highly imbalanced (99.83% legitimate transactions, 0.17% fraudulent transactions)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erson looking at a magnifying glass&#10;&#10;Description automatically generated">
            <a:extLst>
              <a:ext uri="{FF2B5EF4-FFF2-40B4-BE49-F238E27FC236}">
                <a16:creationId xmlns:a16="http://schemas.microsoft.com/office/drawing/2014/main" id="{22800340-D30A-4B27-B153-A59F4BB4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3" y="0"/>
            <a:ext cx="406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12D5-5A1B-70DA-0A67-A794029B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315EBCF-493A-BCB2-C35D-80DFB7EB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304800"/>
            <a:ext cx="10972801" cy="1295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Context: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9971-5460-98DB-DD88-07B1A323A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3213" y="2468941"/>
            <a:ext cx="65531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Mitigating financial losses due to fraudulent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Handling imbalanced data for effective fraud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Utilizing machine learning to improve detection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FA2471-EDBB-DEF0-1129-3143FC9ADBF9}"/>
              </a:ext>
            </a:extLst>
          </p:cNvPr>
          <p:cNvSpPr/>
          <p:nvPr/>
        </p:nvSpPr>
        <p:spPr>
          <a:xfrm>
            <a:off x="7159623" y="699770"/>
            <a:ext cx="3808413" cy="5458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ctr"/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Under sampling to balance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 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Logistic Regression for simplicity and interpretability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Outcome Expectation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precision and recall to minimize false positives and negatives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 security and trust in financial transactions</a:t>
            </a:r>
          </a:p>
          <a:p>
            <a:pPr algn="ctr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6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B8FE-B715-5330-A9CE-902D04F06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88B8B5D-AB11-5CF0-E428-C79B001A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304800"/>
            <a:ext cx="5487987" cy="76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Overview: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00885-8F0E-17A8-B704-9F2632E2D9B3}"/>
              </a:ext>
            </a:extLst>
          </p:cNvPr>
          <p:cNvSpPr/>
          <p:nvPr/>
        </p:nvSpPr>
        <p:spPr>
          <a:xfrm>
            <a:off x="1293812" y="1524000"/>
            <a:ext cx="9982200" cy="4191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 Source: </a:t>
            </a:r>
          </a:p>
          <a:p>
            <a:pPr algn="ctr"/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Credit Card Fraud Detection </a:t>
            </a:r>
          </a:p>
          <a:p>
            <a:pPr algn="ctr"/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 Number of Records: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284,807 transactions</a:t>
            </a:r>
          </a:p>
          <a:p>
            <a:pPr algn="ctr"/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Features: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31 (including the target variable 'Class’)</a:t>
            </a:r>
          </a:p>
          <a:p>
            <a:pPr algn="ctr"/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Distribution: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Highly imbalanced (0 - Legitimate: 99.83%, 1 - Fraudulent: 0.17%)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3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71372" cy="6858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3360396"/>
              </p:ext>
            </p:extLst>
          </p:nvPr>
        </p:nvGraphicFramePr>
        <p:xfrm>
          <a:off x="227014" y="1066800"/>
          <a:ext cx="4267198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A0AE16F-D885-24A2-FA61-5F9F58C30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264" y="1066800"/>
            <a:ext cx="7162799" cy="1361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9CC48D-4665-42E8-69EC-C1BFB7C1E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156" y="3048000"/>
            <a:ext cx="6536056" cy="1114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5901A5-489B-7246-352A-2C8033EE0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212" y="4953000"/>
            <a:ext cx="3124200" cy="11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71372" cy="9144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944345-AD2B-056B-3ABC-7D1571D9FDD1}"/>
              </a:ext>
            </a:extLst>
          </p:cNvPr>
          <p:cNvSpPr/>
          <p:nvPr/>
        </p:nvSpPr>
        <p:spPr>
          <a:xfrm>
            <a:off x="609440" y="1752600"/>
            <a:ext cx="4494371" cy="3886200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Distribution Before Under</a:t>
            </a:r>
            <a:r>
              <a:rPr lang="el-G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l-G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l-G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showing the imbalance between legitimate and fraudulent transactions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22082E-5D64-2BB8-47C6-5FEA8914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600200"/>
            <a:ext cx="5782716" cy="45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EEF1A-4910-5FAA-25FA-80140B79B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18F9-A5A9-CEDD-A5F9-363BF9EE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4" y="152400"/>
            <a:ext cx="3733798" cy="914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Sampling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ED5B-35AB-16C3-402E-A4A7AED62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3212" y="1306312"/>
            <a:ext cx="8686800" cy="522488"/>
          </a:xfrm>
        </p:spPr>
        <p:txBody>
          <a:bodyPr/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did we choose under-sampling to address class imbalance?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E37239-473E-6A0B-1806-9FB81E19D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612" y="2238119"/>
            <a:ext cx="1112519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Imbalance: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had a significa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 class imbalance with fraudulent transactions being a minority (0.17%) compared to non-fraudulent ones (99.83%).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Model Performance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Under-sampling helps balance the class distribution by reducing the number of majority class instances (non-fraudulent transactions), making it easier for the model to learn patterns from both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Mitigate Bias: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under-sampling, we reduce the bias towards the majority class, which can lead to more accurate predictions for the minority class (fraudulent transactions).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8C2C3-D526-B642-6B04-F5D7B7D1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4724400"/>
            <a:ext cx="5889137" cy="18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D5B3-49E0-70D4-A591-6D12E2E3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4" y="152400"/>
            <a:ext cx="8229598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the Model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029EC-7F8D-CBC8-50AC-0A9A6CD8D6EB}"/>
              </a:ext>
            </a:extLst>
          </p:cNvPr>
          <p:cNvSpPr txBox="1"/>
          <p:nvPr/>
        </p:nvSpPr>
        <p:spPr>
          <a:xfrm>
            <a:off x="608014" y="1600200"/>
            <a:ext cx="6095998" cy="121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is a widely used machine learning algorithm, particularly effective for binary classification tasks such as fraud detection. Here are the main reasons for choosing logistic regression in this context: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1B0643-F04C-A0CF-5964-F6F766195D9C}"/>
              </a:ext>
            </a:extLst>
          </p:cNvPr>
          <p:cNvSpPr/>
          <p:nvPr/>
        </p:nvSpPr>
        <p:spPr>
          <a:xfrm>
            <a:off x="1751012" y="3190240"/>
            <a:ext cx="9677398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Simplicity and Effectiveness</a:t>
            </a:r>
            <a:r>
              <a:rPr lang="en-US" sz="1600" dirty="0"/>
              <a:t>: Logistic regression provides a straightforward and effective solution for separating two classes, such as identifying fraudulent transactions.</a:t>
            </a:r>
            <a:endParaRPr lang="el-GR" sz="1600" dirty="0"/>
          </a:p>
          <a:p>
            <a:pPr algn="ctr"/>
            <a:endParaRPr lang="el-GR" sz="1600" dirty="0"/>
          </a:p>
          <a:p>
            <a:pPr algn="ctr"/>
            <a:r>
              <a:rPr lang="en-US" sz="1600" b="1" u="sng" dirty="0"/>
              <a:t>Interpretability</a:t>
            </a:r>
            <a:r>
              <a:rPr lang="en-US" sz="1600" dirty="0"/>
              <a:t>: Predictions from logistic regression are easily interpretable as probabilities, allowing for clear understanding of how each variable affects the likelihood of classification.</a:t>
            </a:r>
            <a:endParaRPr lang="el-GR" sz="1600" dirty="0"/>
          </a:p>
          <a:p>
            <a:pPr algn="ctr"/>
            <a:endParaRPr lang="el-GR" sz="1600" dirty="0"/>
          </a:p>
          <a:p>
            <a:pPr algn="ctr"/>
            <a:r>
              <a:rPr lang="en-US" sz="1600" b="1" u="sng" dirty="0"/>
              <a:t>Good Performance on Medium-Sized Datasets</a:t>
            </a:r>
            <a:r>
              <a:rPr lang="en-US" sz="1600" dirty="0"/>
              <a:t>: Especially when dealing with medium-sized datasets and moderate class imbalances, logistic regression demonstrates good performance without requiring complex computations.</a:t>
            </a:r>
          </a:p>
        </p:txBody>
      </p:sp>
    </p:spTree>
    <p:extLst>
      <p:ext uri="{BB962C8B-B14F-4D97-AF65-F5344CB8AC3E}">
        <p14:creationId xmlns:p14="http://schemas.microsoft.com/office/powerpoint/2010/main" val="26272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65BF7F-C215-4D94-D0F5-7E37987E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228600"/>
            <a:ext cx="93726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E6B1ED-3E92-172A-DB14-26EC4E7A97FA}"/>
              </a:ext>
            </a:extLst>
          </p:cNvPr>
          <p:cNvSpPr/>
          <p:nvPr/>
        </p:nvSpPr>
        <p:spPr>
          <a:xfrm>
            <a:off x="989012" y="2743200"/>
            <a:ext cx="3639058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FACF8C-04CE-A94A-D548-46D85C16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4" y="3048000"/>
            <a:ext cx="3450908" cy="114729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8FD89-5AD0-C7E1-4E48-8954E657C319}"/>
              </a:ext>
            </a:extLst>
          </p:cNvPr>
          <p:cNvCxnSpPr>
            <a:cxnSpLocks/>
          </p:cNvCxnSpPr>
          <p:nvPr/>
        </p:nvCxnSpPr>
        <p:spPr>
          <a:xfrm>
            <a:off x="4628070" y="3619500"/>
            <a:ext cx="1085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CD3A8A-49CE-D828-A4E5-19A492541B79}"/>
              </a:ext>
            </a:extLst>
          </p:cNvPr>
          <p:cNvSpPr/>
          <p:nvPr/>
        </p:nvSpPr>
        <p:spPr>
          <a:xfrm>
            <a:off x="5865812" y="2637170"/>
            <a:ext cx="4915586" cy="2049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383A25-569C-6D7E-6FE2-D4A85E4C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2" y="2743200"/>
            <a:ext cx="4419601" cy="18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222</TotalTime>
  <Words>672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Marketing 16x9</vt:lpstr>
      <vt:lpstr>Credit Card Fraud Detection Using Logistic Regression</vt:lpstr>
      <vt:lpstr>Project Introduction</vt:lpstr>
      <vt:lpstr>Business Context: </vt:lpstr>
      <vt:lpstr>Dataset Overview: </vt:lpstr>
      <vt:lpstr>Data Preprocessing</vt:lpstr>
      <vt:lpstr>Exploratory Data Analysis</vt:lpstr>
      <vt:lpstr>Under Sampling</vt:lpstr>
      <vt:lpstr>Choosing the Model – Logistic Regression</vt:lpstr>
      <vt:lpstr>Logistic Regression</vt:lpstr>
      <vt:lpstr>Model Evaluation</vt:lpstr>
      <vt:lpstr>Model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Logistic Regression</dc:title>
  <dc:creator>Konstantinos Lamprou</dc:creator>
  <cp:lastModifiedBy>Konstantinos Lamprou</cp:lastModifiedBy>
  <cp:revision>2</cp:revision>
  <dcterms:created xsi:type="dcterms:W3CDTF">2024-07-16T08:21:24Z</dcterms:created>
  <dcterms:modified xsi:type="dcterms:W3CDTF">2024-07-16T12:03:51Z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