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1" r:id="rId7"/>
    <p:sldId id="260" r:id="rId8"/>
    <p:sldId id="264" r:id="rId9"/>
    <p:sldId id="265" r:id="rId10"/>
  </p:sldIdLst>
  <p:sldSz cx="18288000" cy="10287000"/>
  <p:notesSz cx="6858000" cy="9144000"/>
  <p:embeddedFontLst>
    <p:embeddedFont>
      <p:font typeface="Archivo Black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07" autoAdjust="0"/>
  </p:normalViewPr>
  <p:slideViewPr>
    <p:cSldViewPr>
      <p:cViewPr varScale="1">
        <p:scale>
          <a:sx n="34" d="100"/>
          <a:sy n="34" d="100"/>
        </p:scale>
        <p:origin x="87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9ACC4F-D224-FBA8-CFAB-2EAECE0A04CB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8F8B51-0C3A-D802-3FF7-057616A41EE8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E3DFDF-9B97-AB49-D1F9-9C1B7973D3D2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DCD857-42F4-C928-A3ED-AFC1D818445D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D5616-9333-5044-9AD7-56B5E2A4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92C96A0A-DE28-DA53-01E7-E725ACF4E4AB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82AB907C-24B0-1982-F4B4-362044F57D77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4FF40F85-309A-E036-D4EB-F9BFDE8D4CE3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0470F711-6842-9EC9-E34A-E768A7E528F4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01259925-5F5B-6474-3563-4DD144F9F89B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6FA59003-5F5F-3AC6-8E8E-00B3E621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90B42B77-390D-335F-A6F9-34D6181A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0F74172A-60D8-F4D7-403E-6A64CD049AB1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182A3E6C-837E-761A-ADF3-52DEF5D6FCA2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4F4C237C-70A6-934B-D7C1-1C7501035627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94789A-2903-7565-43E2-9ADC3EB8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D4F38E5-9732-5497-15CA-45837285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606FAC-799E-5712-E57B-1A07A4AB6B21}"/>
              </a:ext>
            </a:extLst>
          </p:cNvPr>
          <p:cNvSpPr txBox="1"/>
          <p:nvPr/>
        </p:nvSpPr>
        <p:spPr>
          <a:xfrm>
            <a:off x="1779395" y="2573565"/>
            <a:ext cx="1472921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Introdução</a:t>
            </a:r>
          </a:p>
          <a:p>
            <a:r>
              <a:rPr lang="pt-BR" sz="3600" dirty="0"/>
              <a:t>A Indústria 4.0, marcada pela integração de tecnologias avançadas como a Internet das Coisas (IoT) e a computação em nuvem, está transformando processos produtivos em diversos setores. Este trabalho apresenta um sistema simulado de monitoramento de máquinas industriais, que utiliza Python para criar uma solução simples e eficiente para coletar e analisar dados. Mesmo sem a necessidade de hardware ou bancos de dados externos, o projeto simula cenários reais, destacando o potencial de tecnologias acessíveis em aplicações acadêmicas e práticas.</a:t>
            </a:r>
          </a:p>
        </p:txBody>
      </p:sp>
    </p:spTree>
    <p:extLst>
      <p:ext uri="{BB962C8B-B14F-4D97-AF65-F5344CB8AC3E}">
        <p14:creationId xmlns:p14="http://schemas.microsoft.com/office/powerpoint/2010/main" val="171077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4B50A-E6B9-13B5-5DA3-06BEC8FF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9B0FF519-121B-1F5D-B4BD-A49B68F5F313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93A60E55-2564-564E-4975-5C70536E9C6D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6C11B655-01DE-A09C-371E-E499E31E5617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4B7384F8-A276-E58B-C4F6-C05660E56431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4C3C939B-4651-D783-7918-5FE5F6CBFBE8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2792A316-600B-7096-6C13-E436A2C22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4AA14F84-3AA2-CDEE-311A-1AD4F277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FB6065CA-641F-7D89-CD09-5B753B048C38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1A73532F-1553-4317-A0FA-BB18AB7C2491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4B1D4B78-4744-9A1C-2001-F1E74AF64416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8F1E6F2D-C61D-EA8F-A691-3C4BC949B3CA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C3C2F3E-3464-E4ED-58D2-AF115131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D9397B4-DDFF-F7A9-AD4C-5C7B70C8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D11D38-7D29-A517-6F8B-B83016193B1E}"/>
              </a:ext>
            </a:extLst>
          </p:cNvPr>
          <p:cNvSpPr txBox="1"/>
          <p:nvPr/>
        </p:nvSpPr>
        <p:spPr>
          <a:xfrm>
            <a:off x="3124200" y="388352"/>
            <a:ext cx="1203960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Destaques do Projeto</a:t>
            </a:r>
          </a:p>
          <a:p>
            <a:pPr>
              <a:buFont typeface="+mj-lt"/>
              <a:buAutoNum type="arabicPeriod"/>
            </a:pPr>
            <a:r>
              <a:rPr lang="pt-BR" sz="3600" b="1" dirty="0"/>
              <a:t>Simulação Local: O sistema é inteiramente desenvolvido em Python, dispensando a necessidade de hardware ou integrações externas.</a:t>
            </a:r>
          </a:p>
          <a:p>
            <a:pPr>
              <a:buFont typeface="+mj-lt"/>
              <a:buAutoNum type="arabicPeriod"/>
            </a:pPr>
            <a:endParaRPr lang="pt-BR" sz="3600" b="1" dirty="0"/>
          </a:p>
          <a:p>
            <a:pPr>
              <a:buFont typeface="+mj-lt"/>
              <a:buAutoNum type="arabicPeriod"/>
            </a:pPr>
            <a:r>
              <a:rPr lang="pt-BR" sz="3600" b="1" dirty="0"/>
              <a:t>Monitoramento de Parâmetros: As máquinas simuladas são monitoradas em tempo real quanto à temperatura e umidade.</a:t>
            </a:r>
          </a:p>
          <a:p>
            <a:pPr>
              <a:buFont typeface="+mj-lt"/>
              <a:buAutoNum type="arabicPeriod"/>
            </a:pPr>
            <a:endParaRPr lang="pt-BR" sz="3600" b="1" dirty="0"/>
          </a:p>
          <a:p>
            <a:pPr>
              <a:buFont typeface="+mj-lt"/>
              <a:buAutoNum type="arabicPeriod"/>
            </a:pPr>
            <a:r>
              <a:rPr lang="pt-BR" sz="3600" b="1" dirty="0"/>
              <a:t>Alertas Automáticos: O sistema emite alertas caso os limites críticos sejam excedidos, permitindo ações preventivas.</a:t>
            </a:r>
          </a:p>
          <a:p>
            <a:pPr>
              <a:buFont typeface="+mj-lt"/>
              <a:buAutoNum type="arabicPeriod"/>
            </a:pPr>
            <a:endParaRPr lang="pt-BR" sz="3600" b="1" dirty="0"/>
          </a:p>
          <a:p>
            <a:pPr>
              <a:buFont typeface="+mj-lt"/>
              <a:buAutoNum type="arabicPeriod"/>
            </a:pPr>
            <a:r>
              <a:rPr lang="pt-BR" sz="3600" b="1" dirty="0"/>
              <a:t>Visualização Gráfica: Dados monitorados são apresentados em gráficos claros e salvos automaticamente para futuras análises.</a:t>
            </a:r>
          </a:p>
          <a:p>
            <a:pPr>
              <a:buFont typeface="+mj-lt"/>
              <a:buAutoNum type="arabicPeriod"/>
            </a:pPr>
            <a:endParaRPr lang="pt-BR" sz="3600" b="1" dirty="0"/>
          </a:p>
          <a:p>
            <a:pPr>
              <a:buFont typeface="+mj-lt"/>
              <a:buAutoNum type="arabicPeriod"/>
            </a:pPr>
            <a:r>
              <a:rPr lang="pt-BR" sz="3600" b="1" dirty="0"/>
              <a:t>Personalização: Permite ajustes de limites críticos e intervalos de monitoramento.</a:t>
            </a:r>
          </a:p>
        </p:txBody>
      </p:sp>
    </p:spTree>
    <p:extLst>
      <p:ext uri="{BB962C8B-B14F-4D97-AF65-F5344CB8AC3E}">
        <p14:creationId xmlns:p14="http://schemas.microsoft.com/office/powerpoint/2010/main" val="188624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BF5FB-BEE7-C874-F79F-2FE862B1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76EEC36C-06A8-D471-C897-17DF44065F4B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ED200723-D00F-3E81-5D77-CCACDF23F7BF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02D60293-E9EC-94D6-69BC-390CCCAA51AE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39D609AA-C890-D50E-FF6A-1C420E8113CA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8AA81A7A-E58D-6B63-BFEF-09EDE0EE589E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AF51BFA2-9702-063D-15B3-D4FEEF72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8E4BF1A2-16DA-C1A0-180B-7717EA30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5D93A261-7859-5395-0C43-F0A0327E460B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A54E3222-47C8-331E-58C1-19287D58B86C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6663CB61-201C-3624-0CD8-42E0680C6DB8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0328B85B-094B-9F6F-C945-015D3D4BE0AD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3B8A9C7-0EF2-5B5B-1034-058F1EF3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2A6824C-8D5D-F1D8-D56D-91D03186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278C38-4209-2DF6-0C4C-149702C03626}"/>
              </a:ext>
            </a:extLst>
          </p:cNvPr>
          <p:cNvSpPr txBox="1"/>
          <p:nvPr/>
        </p:nvSpPr>
        <p:spPr>
          <a:xfrm>
            <a:off x="1153765" y="609863"/>
            <a:ext cx="9144000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/>
            <a:r>
              <a:rPr lang="pt-BR" sz="3600" dirty="0"/>
              <a:t>Funcionamento do Sistema</a:t>
            </a:r>
          </a:p>
          <a:p>
            <a:pPr lvl="1"/>
            <a:r>
              <a:rPr lang="pt-BR" sz="3600" dirty="0"/>
              <a:t>O sistema funciona em um ciclo contínuo:</a:t>
            </a:r>
          </a:p>
          <a:p>
            <a:r>
              <a:rPr lang="pt-BR" sz="3600" b="1" dirty="0"/>
              <a:t>1. Configuração Inicial</a:t>
            </a:r>
          </a:p>
          <a:p>
            <a:r>
              <a:rPr lang="pt-BR" sz="3600" dirty="0"/>
              <a:t> O sistema permite ao usuário definir os limites</a:t>
            </a:r>
          </a:p>
          <a:p>
            <a:r>
              <a:rPr lang="pt-BR" sz="3600" dirty="0"/>
              <a:t> críticos de temperatura e umidade antes de </a:t>
            </a:r>
          </a:p>
          <a:p>
            <a:r>
              <a:rPr lang="pt-BR" sz="3600" dirty="0"/>
              <a:t> iniciar o monitoramento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FA959CB-6C3D-8A1F-1055-B3B173FE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2" y="4068687"/>
            <a:ext cx="16725755" cy="61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7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79FBA-ABF0-06A8-D4F5-1D9054AC9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F7C86D70-1E9B-DF81-A591-3DC79E4F7ED0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ADE09B14-1C8E-D6E5-23AD-A56F49B96A58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680E704D-2737-989C-B959-907BB1AC086F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811456D0-409F-BCA5-EDE3-0255DDBE8B97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1CC4296C-F474-F54D-2CE9-4B3426395398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F6DC000E-80D3-4B9E-F904-92A770E7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705C612F-C83D-3969-0474-EA4CB74D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B2890BE0-B6D5-C6E6-F568-73DD763787E7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8A5AA1FA-D8DC-ED59-4A8F-BAA47D438B3C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1050454A-2895-C64D-A778-CC074E8D7441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ECFC4C15-7C4C-51B9-3BFC-7F023995D5D4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18D77DC-9516-E630-9476-146CAFA9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5DFCF21-2C59-72CF-D325-339DDB00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C5D75B-4897-2376-63FF-8B4188ED0992}"/>
              </a:ext>
            </a:extLst>
          </p:cNvPr>
          <p:cNvSpPr txBox="1"/>
          <p:nvPr/>
        </p:nvSpPr>
        <p:spPr>
          <a:xfrm>
            <a:off x="1153765" y="110614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2. Monitoramento Contínuo</a:t>
            </a:r>
          </a:p>
          <a:p>
            <a:r>
              <a:rPr lang="pt-BR" sz="3600" dirty="0"/>
              <a:t>O programa coleta dados simulados de sensores a cada ciclo, analisa os valores e exibe os resultados no terminal.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FAD3629-AFA4-9E57-0E8A-FD2A3E14B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3" y="3414464"/>
            <a:ext cx="17281172" cy="39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4D7A5-A0A2-9469-CB08-267AA949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348CB0E6-AA08-EC5C-6409-8FA6D6A4A77E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257F2246-568A-1D24-4545-A041273299BF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13B00F8D-7E1F-C89E-6C67-7ADDE21E5A31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533908C8-8A55-A591-787B-725284FF4A0A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E5226315-C642-4A82-F89C-088B3B01DD16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EF38CB1F-8CB4-BA48-60F0-38934A3E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303E4189-E5B1-D61C-DE3A-22D72F3E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7CDD6B66-D8BE-ECCE-9BF0-A7D224A5E93E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7DEFEA32-2643-AD08-A9E7-461B5A908690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23D84143-8B00-AE42-0FE9-B01B0EC87CF0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6120C143-9E53-1474-90E6-087DB61F170D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FCC7BAB-9B2B-C026-EAD6-C00D4DF1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4B8421-575F-5370-9B26-FA12C155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F78B86-5DC7-CDC2-6171-59E9014EE1F7}"/>
              </a:ext>
            </a:extLst>
          </p:cNvPr>
          <p:cNvSpPr txBox="1"/>
          <p:nvPr/>
        </p:nvSpPr>
        <p:spPr>
          <a:xfrm>
            <a:off x="1153765" y="110614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3. Emissão de Alertas</a:t>
            </a:r>
          </a:p>
          <a:p>
            <a:r>
              <a:rPr lang="pt-BR" sz="3600" dirty="0"/>
              <a:t>O sistema verifica os valores coletados em relação aos limites definidos. Se ultrapassarem os limites, emite alertas no terminal. Esta função gera dados aleatórios para temperatura, umidade e eficiência para cada máquina.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FFFB5B6-1108-0236-7D91-039A493DC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65" y="4843403"/>
            <a:ext cx="17066334" cy="43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6ED1F-4C5C-C80A-03FB-C03557AFE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0487175F-D753-2B92-B91D-2EC3A025E909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26E55726-D15B-2D11-AE78-BB1B5598317F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597CF8AA-54F6-313A-FCDC-FA2DDC013A67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4428E9D4-519C-B085-6176-82E166C37898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C1FF79E3-21C0-27D6-8232-1B9458851C53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4D25BC6B-08EF-0E92-E192-A87C83DB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0E26629A-BE64-C519-3E1F-BB9AEA6E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A3365F26-8EAF-A749-750C-4ADCE763BB67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DBE3768D-F89E-1444-F17A-40302399BB16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8184BC0D-AA91-5341-D6FD-AF476E12EE29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88E2A450-2008-CE77-F65F-9C6F8EF7E8EA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7251BF-74A8-77E2-E6CA-DED3A78C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9F36FA7-D2A8-C483-25F5-8844044C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249017-5BB9-6263-DFA4-6BA42178C7CA}"/>
              </a:ext>
            </a:extLst>
          </p:cNvPr>
          <p:cNvSpPr txBox="1"/>
          <p:nvPr/>
        </p:nvSpPr>
        <p:spPr>
          <a:xfrm>
            <a:off x="1153765" y="110614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4. Armazenamento de Dados</a:t>
            </a:r>
          </a:p>
          <a:p>
            <a:r>
              <a:rPr lang="pt-BR" sz="3600" dirty="0"/>
              <a:t>Os dados coletados são armazenados no dicionário dados, que organiza as informações por máquina. </a:t>
            </a:r>
          </a:p>
          <a:p>
            <a:r>
              <a:rPr lang="pt-BR" sz="3600" dirty="0"/>
              <a:t>Cada máquina possui listas para armazenar a temperatura, umidade, eficiência e a contagem de alertas. Esses dados são atualizados a cada ciclo de monitoramento e podem ser acessados para análise ou visualização nos gráficos e estatísticas.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B93EF97-B787-7F8A-0CD0-7221F04B6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15" y="7091114"/>
            <a:ext cx="16887391" cy="31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287EA-CC52-4EE9-E769-404DB7EE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7DCF708E-FBE3-33EC-AD00-8CCC7E4405B4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FB96BB1E-DDF7-B49E-A9DF-DECC914C98AF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A97873E0-A035-60B9-B5D7-3099FF646B23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9A625BE2-7093-5DD4-7B1B-8AE00DB54B6C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1C0EF3FA-0758-22D8-8171-2A3E401232AA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BAEC29C7-AE8A-EA17-5BDB-D3CAD405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7EF0B825-0F27-4E80-2BBE-EFDD32FE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EDC90449-ADC4-B1EC-7FF0-ABDCDB2C1C20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64E68FA6-2063-3DE4-37D7-8C1FA016A17F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FB5D38DC-F9E1-6A28-07B2-0865E1078363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3B80C531-6327-042E-5AB2-E4A11A913780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DCA7C1-ED9C-367B-4A2B-54591987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68CE963-7325-3452-2152-FAD2B363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F71B42-AFD8-183F-F03A-23602DD015A5}"/>
              </a:ext>
            </a:extLst>
          </p:cNvPr>
          <p:cNvSpPr txBox="1"/>
          <p:nvPr/>
        </p:nvSpPr>
        <p:spPr>
          <a:xfrm>
            <a:off x="1153765" y="110614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5. Estatísticas e Gráficos</a:t>
            </a:r>
          </a:p>
          <a:p>
            <a:r>
              <a:rPr lang="pt-BR" sz="3600" dirty="0"/>
              <a:t>Ao encerrar o monitoramento, o sistema exibe estatísticas consolidadas e gera gráficos da evolução da temperatura e umidade. Cria a pasta “Gráficos”, caso ela não exista e salva os arquivos lá.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4C212A5-7D72-D483-7DAD-C32E592A4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40599"/>
            <a:ext cx="13052669" cy="631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37F49-A769-2464-CDD3-D826A78DB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>
            <a:extLst>
              <a:ext uri="{FF2B5EF4-FFF2-40B4-BE49-F238E27FC236}">
                <a16:creationId xmlns:a16="http://schemas.microsoft.com/office/drawing/2014/main" id="{1A0026D9-C232-5AD6-4C02-4DF1FBCAE347}"/>
              </a:ext>
            </a:extLst>
          </p:cNvPr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 hidden="1">
            <a:extLst>
              <a:ext uri="{FF2B5EF4-FFF2-40B4-BE49-F238E27FC236}">
                <a16:creationId xmlns:a16="http://schemas.microsoft.com/office/drawing/2014/main" id="{4BF3810C-7882-DD99-80F1-96A6EBD64439}"/>
              </a:ext>
            </a:extLst>
          </p:cNvPr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 hidden="1">
            <a:extLst>
              <a:ext uri="{FF2B5EF4-FFF2-40B4-BE49-F238E27FC236}">
                <a16:creationId xmlns:a16="http://schemas.microsoft.com/office/drawing/2014/main" id="{AD6E55D9-7205-BA1A-C521-6BB2F79EEE4E}"/>
              </a:ext>
            </a:extLst>
          </p:cNvPr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 hidden="1">
            <a:extLst>
              <a:ext uri="{FF2B5EF4-FFF2-40B4-BE49-F238E27FC236}">
                <a16:creationId xmlns:a16="http://schemas.microsoft.com/office/drawing/2014/main" id="{1DDBC291-8E5B-F81E-3513-78A9D00BCCAE}"/>
              </a:ext>
            </a:extLst>
          </p:cNvPr>
          <p:cNvSpPr txBox="1"/>
          <p:nvPr/>
        </p:nvSpPr>
        <p:spPr>
          <a:xfrm>
            <a:off x="1028700" y="248920"/>
            <a:ext cx="16230600" cy="8207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IV JORNADA DE PESQUISA, EXTENSÃO E INTERNACIONALIZAÇÃO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spc="689" dirty="0">
                <a:solidFill>
                  <a:srgbClr val="000000"/>
                </a:solidFill>
                <a:latin typeface="Archivo Black"/>
              </a:rPr>
              <a:t>FACULDADE ESTÁCIO DE CARAPICUÍBA                  </a:t>
            </a:r>
          </a:p>
        </p:txBody>
      </p:sp>
      <p:sp>
        <p:nvSpPr>
          <p:cNvPr id="8" name="TextBox 8" hidden="1">
            <a:extLst>
              <a:ext uri="{FF2B5EF4-FFF2-40B4-BE49-F238E27FC236}">
                <a16:creationId xmlns:a16="http://schemas.microsoft.com/office/drawing/2014/main" id="{20495DBF-6FB5-F03E-967C-E9EE1A7EC136}"/>
              </a:ext>
            </a:extLst>
          </p:cNvPr>
          <p:cNvSpPr txBox="1"/>
          <p:nvPr/>
        </p:nvSpPr>
        <p:spPr>
          <a:xfrm>
            <a:off x="0" y="8449533"/>
            <a:ext cx="18288000" cy="772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659" dirty="0">
                <a:solidFill>
                  <a:srgbClr val="000000"/>
                </a:solidFill>
                <a:latin typeface="Archivo Black"/>
              </a:rPr>
              <a:t>DIÁLOGOS ENTRE O PASSADO, PRESENTE E FUTURO REGIONAL: UMA INTERAÇÃO ENTRE ACADÊMICOS E SOCIEDADE CARAPICUIBANA</a:t>
            </a:r>
          </a:p>
        </p:txBody>
      </p:sp>
      <p:pic>
        <p:nvPicPr>
          <p:cNvPr id="9" name="Imagem 8" hidden="1">
            <a:extLst>
              <a:ext uri="{FF2B5EF4-FFF2-40B4-BE49-F238E27FC236}">
                <a16:creationId xmlns:a16="http://schemas.microsoft.com/office/drawing/2014/main" id="{129B56CC-9512-5A01-A43E-3E744BD6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33" y="0"/>
            <a:ext cx="1115665" cy="1115665"/>
          </a:xfrm>
          <a:prstGeom prst="rect">
            <a:avLst/>
          </a:prstGeom>
        </p:spPr>
      </p:pic>
      <p:pic>
        <p:nvPicPr>
          <p:cNvPr id="10" name="Imagem 9" hidden="1">
            <a:extLst>
              <a:ext uri="{FF2B5EF4-FFF2-40B4-BE49-F238E27FC236}">
                <a16:creationId xmlns:a16="http://schemas.microsoft.com/office/drawing/2014/main" id="{3B2E651A-6FF4-B43F-449B-0E941521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" y="0"/>
            <a:ext cx="1115665" cy="1115665"/>
          </a:xfrm>
          <a:prstGeom prst="rect">
            <a:avLst/>
          </a:prstGeom>
        </p:spPr>
      </p:pic>
      <p:sp>
        <p:nvSpPr>
          <p:cNvPr id="6" name="CaixaDeTexto 5" hidden="1">
            <a:extLst>
              <a:ext uri="{FF2B5EF4-FFF2-40B4-BE49-F238E27FC236}">
                <a16:creationId xmlns:a16="http://schemas.microsoft.com/office/drawing/2014/main" id="{6AD42834-FF18-9E00-3F70-684E39EDF06E}"/>
              </a:ext>
            </a:extLst>
          </p:cNvPr>
          <p:cNvSpPr txBox="1"/>
          <p:nvPr/>
        </p:nvSpPr>
        <p:spPr>
          <a:xfrm>
            <a:off x="3695700" y="1403162"/>
            <a:ext cx="108966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spc="659" dirty="0">
                <a:solidFill>
                  <a:srgbClr val="000000"/>
                </a:solidFill>
                <a:latin typeface="Archivo Black"/>
              </a:rPr>
              <a:t>ANÁLISE E DESENVOLVIMENTO DE SISTEMAS </a:t>
            </a:r>
            <a:endParaRPr lang="pt-BR" sz="2300" dirty="0"/>
          </a:p>
        </p:txBody>
      </p:sp>
      <p:sp>
        <p:nvSpPr>
          <p:cNvPr id="11" name="CaixaDeTexto 10" hidden="1">
            <a:extLst>
              <a:ext uri="{FF2B5EF4-FFF2-40B4-BE49-F238E27FC236}">
                <a16:creationId xmlns:a16="http://schemas.microsoft.com/office/drawing/2014/main" id="{87936763-01E7-D7CE-68A3-27412FF9F55C}"/>
              </a:ext>
            </a:extLst>
          </p:cNvPr>
          <p:cNvSpPr txBox="1"/>
          <p:nvPr/>
        </p:nvSpPr>
        <p:spPr>
          <a:xfrm>
            <a:off x="5181599" y="1866360"/>
            <a:ext cx="86106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APLIC.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DE CLOUD, IoT </a:t>
            </a:r>
            <a:r>
              <a:rPr lang="pt-BR" sz="2300" dirty="0">
                <a:solidFill>
                  <a:srgbClr val="121212"/>
                </a:solidFill>
                <a:latin typeface="Archivo Black" panose="020B0604020202020204" charset="0"/>
              </a:rPr>
              <a:t>e</a:t>
            </a:r>
            <a:r>
              <a:rPr lang="pt-BR" sz="2300" i="0" dirty="0">
                <a:solidFill>
                  <a:srgbClr val="121212"/>
                </a:solidFill>
                <a:effectLst/>
                <a:latin typeface="Archivo Black" panose="020B0604020202020204" charset="0"/>
              </a:rPr>
              <a:t> INDUSTRIA 4.0 EM PYTHON</a:t>
            </a:r>
          </a:p>
        </p:txBody>
      </p:sp>
      <p:sp>
        <p:nvSpPr>
          <p:cNvPr id="12" name="CaixaDeTexto 11" hidden="1">
            <a:extLst>
              <a:ext uri="{FF2B5EF4-FFF2-40B4-BE49-F238E27FC236}">
                <a16:creationId xmlns:a16="http://schemas.microsoft.com/office/drawing/2014/main" id="{95D635DD-3409-A92E-C34B-B5DCB69D0710}"/>
              </a:ext>
            </a:extLst>
          </p:cNvPr>
          <p:cNvSpPr txBox="1"/>
          <p:nvPr/>
        </p:nvSpPr>
        <p:spPr>
          <a:xfrm>
            <a:off x="4824404" y="3293246"/>
            <a:ext cx="93249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00" dirty="0">
                <a:latin typeface="Archivo Black" panose="020B0604020202020204" charset="0"/>
              </a:rPr>
              <a:t>SIMULADOR DE MONITORAMENTO PARA INDUSTRIA 4.0</a:t>
            </a:r>
          </a:p>
        </p:txBody>
      </p:sp>
      <p:sp>
        <p:nvSpPr>
          <p:cNvPr id="13" name="CaixaDeTexto 12" hidden="1">
            <a:extLst>
              <a:ext uri="{FF2B5EF4-FFF2-40B4-BE49-F238E27FC236}">
                <a16:creationId xmlns:a16="http://schemas.microsoft.com/office/drawing/2014/main" id="{26AE1B7A-56C3-F2F6-1032-4FDEBE9C9FEB}"/>
              </a:ext>
            </a:extLst>
          </p:cNvPr>
          <p:cNvSpPr txBox="1"/>
          <p:nvPr/>
        </p:nvSpPr>
        <p:spPr>
          <a:xfrm>
            <a:off x="6340091" y="4820334"/>
            <a:ext cx="560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Arthur Henrique Dantas Lima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34AA81C-E54B-C109-8C4C-A80C1998E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-9525"/>
            <a:ext cx="1115665" cy="11156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A916CB5-4E3B-6CA3-FD58-675D9CA3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660" y="-9525"/>
            <a:ext cx="1115665" cy="111566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5DE16-F14C-347B-39AE-9E7FAF2B323A}"/>
              </a:ext>
            </a:extLst>
          </p:cNvPr>
          <p:cNvSpPr txBox="1"/>
          <p:nvPr/>
        </p:nvSpPr>
        <p:spPr>
          <a:xfrm>
            <a:off x="1144240" y="1752471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Este projeto destaca como tecnologias simples e acessíveis podem ser aplicadas na simulação de sistemas industriais modernos. Apesar de não utilizar hardware real, ele demonstra conceitos importantes de IoT e Indústria 4.0, como a automação, o monitoramento contínuo e a análise de dados.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9631D9-B777-EAB3-3CAD-839B5EF94409}"/>
              </a:ext>
            </a:extLst>
          </p:cNvPr>
          <p:cNvSpPr txBox="1"/>
          <p:nvPr/>
        </p:nvSpPr>
        <p:spPr>
          <a:xfrm>
            <a:off x="1153765" y="110614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0675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924</Words>
  <Application>Microsoft Office PowerPoint</Application>
  <PresentationFormat>Personalizar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Archivo Black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Brand Guidelines Presentation</dc:title>
  <dc:creator>Ricardo Feres Ribeiro</dc:creator>
  <cp:lastModifiedBy>Arthur Dantas</cp:lastModifiedBy>
  <cp:revision>7</cp:revision>
  <dcterms:created xsi:type="dcterms:W3CDTF">2006-08-16T00:00:00Z</dcterms:created>
  <dcterms:modified xsi:type="dcterms:W3CDTF">2024-11-21T20:46:53Z</dcterms:modified>
  <dc:identifier>DAFjL8QR9qI</dc:identifier>
</cp:coreProperties>
</file>