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102"/>
  </p:handoutMasterIdLst>
  <p:sldIdLst>
    <p:sldId id="256" r:id="rId3"/>
    <p:sldId id="855" r:id="rId5"/>
    <p:sldId id="975" r:id="rId6"/>
    <p:sldId id="851" r:id="rId7"/>
    <p:sldId id="852" r:id="rId8"/>
    <p:sldId id="853" r:id="rId9"/>
    <p:sldId id="854" r:id="rId10"/>
    <p:sldId id="918" r:id="rId11"/>
    <p:sldId id="925" r:id="rId12"/>
    <p:sldId id="919" r:id="rId13"/>
    <p:sldId id="927" r:id="rId14"/>
    <p:sldId id="932" r:id="rId15"/>
    <p:sldId id="928" r:id="rId16"/>
    <p:sldId id="933" r:id="rId17"/>
    <p:sldId id="940" r:id="rId18"/>
    <p:sldId id="937" r:id="rId19"/>
    <p:sldId id="946" r:id="rId20"/>
    <p:sldId id="984" r:id="rId21"/>
    <p:sldId id="936" r:id="rId22"/>
    <p:sldId id="935" r:id="rId23"/>
    <p:sldId id="941" r:id="rId24"/>
    <p:sldId id="939" r:id="rId25"/>
    <p:sldId id="942" r:id="rId26"/>
    <p:sldId id="943" r:id="rId27"/>
    <p:sldId id="945" r:id="rId28"/>
    <p:sldId id="944" r:id="rId29"/>
    <p:sldId id="1017" r:id="rId30"/>
    <p:sldId id="1018" r:id="rId31"/>
    <p:sldId id="1053" r:id="rId32"/>
    <p:sldId id="1005" r:id="rId33"/>
    <p:sldId id="521" r:id="rId34"/>
    <p:sldId id="765" r:id="rId35"/>
    <p:sldId id="981" r:id="rId36"/>
    <p:sldId id="759" r:id="rId37"/>
    <p:sldId id="760" r:id="rId38"/>
    <p:sldId id="989" r:id="rId39"/>
    <p:sldId id="990" r:id="rId40"/>
    <p:sldId id="994" r:id="rId41"/>
    <p:sldId id="991" r:id="rId42"/>
    <p:sldId id="996" r:id="rId43"/>
    <p:sldId id="993" r:id="rId44"/>
    <p:sldId id="997" r:id="rId45"/>
    <p:sldId id="998" r:id="rId46"/>
    <p:sldId id="1001" r:id="rId47"/>
    <p:sldId id="999" r:id="rId48"/>
    <p:sldId id="1000" r:id="rId49"/>
    <p:sldId id="1002" r:id="rId50"/>
    <p:sldId id="1003" r:id="rId51"/>
    <p:sldId id="1004" r:id="rId52"/>
    <p:sldId id="560" r:id="rId53"/>
    <p:sldId id="665" r:id="rId54"/>
    <p:sldId id="664" r:id="rId55"/>
    <p:sldId id="669" r:id="rId56"/>
    <p:sldId id="1038" r:id="rId57"/>
    <p:sldId id="670" r:id="rId58"/>
    <p:sldId id="674" r:id="rId59"/>
    <p:sldId id="1035" r:id="rId60"/>
    <p:sldId id="788" r:id="rId61"/>
    <p:sldId id="676" r:id="rId62"/>
    <p:sldId id="1039" r:id="rId63"/>
    <p:sldId id="1040" r:id="rId64"/>
    <p:sldId id="677" r:id="rId65"/>
    <p:sldId id="680" r:id="rId66"/>
    <p:sldId id="681" r:id="rId67"/>
    <p:sldId id="1060" r:id="rId68"/>
    <p:sldId id="682" r:id="rId69"/>
    <p:sldId id="684" r:id="rId70"/>
    <p:sldId id="685" r:id="rId71"/>
    <p:sldId id="1045" r:id="rId72"/>
    <p:sldId id="1046" r:id="rId73"/>
    <p:sldId id="690" r:id="rId74"/>
    <p:sldId id="1036" r:id="rId75"/>
    <p:sldId id="1037" r:id="rId76"/>
    <p:sldId id="688" r:id="rId77"/>
    <p:sldId id="691" r:id="rId78"/>
    <p:sldId id="692" r:id="rId79"/>
    <p:sldId id="794" r:id="rId80"/>
    <p:sldId id="1020" r:id="rId81"/>
    <p:sldId id="1026" r:id="rId82"/>
    <p:sldId id="1042" r:id="rId83"/>
    <p:sldId id="1028" r:id="rId84"/>
    <p:sldId id="1029" r:id="rId85"/>
    <p:sldId id="1030" r:id="rId86"/>
    <p:sldId id="1047" r:id="rId87"/>
    <p:sldId id="1055" r:id="rId88"/>
    <p:sldId id="1050" r:id="rId89"/>
    <p:sldId id="1057" r:id="rId90"/>
    <p:sldId id="1058" r:id="rId91"/>
    <p:sldId id="1059" r:id="rId92"/>
    <p:sldId id="1056" r:id="rId93"/>
    <p:sldId id="1048" r:id="rId94"/>
    <p:sldId id="800" r:id="rId95"/>
    <p:sldId id="792" r:id="rId96"/>
    <p:sldId id="1049" r:id="rId97"/>
    <p:sldId id="798" r:id="rId98"/>
    <p:sldId id="789" r:id="rId99"/>
    <p:sldId id="1032" r:id="rId100"/>
    <p:sldId id="1033" r:id="rId101"/>
  </p:sldIdLst>
  <p:sldSz cx="9144000" cy="6858000" type="screen4x3"/>
  <p:notesSz cx="6797675" cy="9874250"/>
  <p:defaultTextStyle>
    <a:defPPr>
      <a:defRPr lang="en-US"/>
    </a:defPPr>
    <a:lvl1pPr algn="l" defTabSz="457200" rtl="0" fontAlgn="base">
      <a:spcBef>
        <a:spcPct val="0"/>
      </a:spcBef>
      <a:spcAft>
        <a:spcPct val="0"/>
      </a:spcAft>
      <a:defRPr sz="2400" kern="1200">
        <a:solidFill>
          <a:schemeClr val="tx1"/>
        </a:solidFill>
        <a:latin typeface="Arial" panose="020B0604020202020204" pitchFamily="34" charset="0"/>
        <a:ea typeface="MS PGothic" panose="020B0600070205080204" pitchFamily="-107" charset="-128"/>
        <a:cs typeface="+mn-cs"/>
      </a:defRPr>
    </a:lvl1pPr>
    <a:lvl2pPr marL="457200" algn="l" defTabSz="457200" rtl="0" fontAlgn="base">
      <a:spcBef>
        <a:spcPct val="0"/>
      </a:spcBef>
      <a:spcAft>
        <a:spcPct val="0"/>
      </a:spcAft>
      <a:defRPr sz="2400" kern="1200">
        <a:solidFill>
          <a:schemeClr val="tx1"/>
        </a:solidFill>
        <a:latin typeface="Arial" panose="020B0604020202020204" pitchFamily="34" charset="0"/>
        <a:ea typeface="MS PGothic" panose="020B0600070205080204" pitchFamily="-107" charset="-128"/>
        <a:cs typeface="+mn-cs"/>
      </a:defRPr>
    </a:lvl2pPr>
    <a:lvl3pPr marL="914400" algn="l" defTabSz="457200" rtl="0" fontAlgn="base">
      <a:spcBef>
        <a:spcPct val="0"/>
      </a:spcBef>
      <a:spcAft>
        <a:spcPct val="0"/>
      </a:spcAft>
      <a:defRPr sz="2400" kern="1200">
        <a:solidFill>
          <a:schemeClr val="tx1"/>
        </a:solidFill>
        <a:latin typeface="Arial" panose="020B0604020202020204" pitchFamily="34" charset="0"/>
        <a:ea typeface="MS PGothic" panose="020B0600070205080204" pitchFamily="-107" charset="-128"/>
        <a:cs typeface="+mn-cs"/>
      </a:defRPr>
    </a:lvl3pPr>
    <a:lvl4pPr marL="1371600" algn="l" defTabSz="457200" rtl="0" fontAlgn="base">
      <a:spcBef>
        <a:spcPct val="0"/>
      </a:spcBef>
      <a:spcAft>
        <a:spcPct val="0"/>
      </a:spcAft>
      <a:defRPr sz="2400" kern="1200">
        <a:solidFill>
          <a:schemeClr val="tx1"/>
        </a:solidFill>
        <a:latin typeface="Arial" panose="020B0604020202020204" pitchFamily="34" charset="0"/>
        <a:ea typeface="MS PGothic" panose="020B0600070205080204" pitchFamily="-107" charset="-128"/>
        <a:cs typeface="+mn-cs"/>
      </a:defRPr>
    </a:lvl4pPr>
    <a:lvl5pPr marL="1828800" algn="l" defTabSz="457200" rtl="0" fontAlgn="base">
      <a:spcBef>
        <a:spcPct val="0"/>
      </a:spcBef>
      <a:spcAft>
        <a:spcPct val="0"/>
      </a:spcAft>
      <a:defRPr sz="2400" kern="1200">
        <a:solidFill>
          <a:schemeClr val="tx1"/>
        </a:solidFill>
        <a:latin typeface="Arial" panose="020B0604020202020204" pitchFamily="34" charset="0"/>
        <a:ea typeface="MS PGothic" panose="020B0600070205080204" pitchFamily="-107"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107"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107"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107"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107" charset="-128"/>
        <a:cs typeface="+mn-cs"/>
      </a:defRPr>
    </a:lvl9pPr>
  </p:defaultTextStyle>
  <p:extLst>
    <p:ext uri="{521415D9-36F7-43E2-AB2F-B90AF26B5E84}">
      <p14:sectionLst xmlns:p14="http://schemas.microsoft.com/office/powerpoint/2010/main">
        <p14:section name="Title" id="{29E1807C-CD1F-824A-B1F3-1D2288A48691}">
          <p14:sldIdLst>
            <p14:sldId id="256"/>
            <p14:sldId id="855"/>
            <p14:sldId id="975"/>
            <p14:sldId id="851"/>
            <p14:sldId id="852"/>
            <p14:sldId id="853"/>
            <p14:sldId id="854"/>
          </p14:sldIdLst>
        </p14:section>
        <p14:section name="EGM restart" id="{ADE93C09-F0A0-7B45-8838-8DAB850DE4AD}">
          <p14:sldIdLst/>
        </p14:section>
        <p14:section name="Device status and events" id="{9563F163-3F6D-094A-B0B7-18793810C7C2}">
          <p14:sldIdLst>
            <p14:sldId id="918"/>
            <p14:sldId id="925"/>
            <p14:sldId id="919"/>
            <p14:sldId id="927"/>
            <p14:sldId id="932"/>
            <p14:sldId id="928"/>
            <p14:sldId id="933"/>
            <p14:sldId id="940"/>
            <p14:sldId id="937"/>
            <p14:sldId id="946"/>
            <p14:sldId id="984"/>
            <p14:sldId id="936"/>
            <p14:sldId id="935"/>
            <p14:sldId id="941"/>
            <p14:sldId id="939"/>
            <p14:sldId id="942"/>
            <p14:sldId id="943"/>
            <p14:sldId id="945"/>
            <p14:sldId id="944"/>
            <p14:sldId id="1017"/>
            <p14:sldId id="1018"/>
            <p14:sldId id="1053"/>
            <p14:sldId id="1005"/>
          </p14:sldIdLst>
        </p14:section>
        <p14:section name="Disable mechanism" id="{6198194C-C58B-844B-96CD-F95AE77305AC}">
          <p14:sldIdLst>
            <p14:sldId id="521"/>
            <p14:sldId id="765"/>
            <p14:sldId id="981"/>
            <p14:sldId id="759"/>
            <p14:sldId id="760"/>
            <p14:sldId id="989"/>
            <p14:sldId id="990"/>
            <p14:sldId id="994"/>
            <p14:sldId id="991"/>
            <p14:sldId id="996"/>
            <p14:sldId id="993"/>
            <p14:sldId id="997"/>
            <p14:sldId id="998"/>
            <p14:sldId id="1001"/>
            <p14:sldId id="999"/>
            <p14:sldId id="1000"/>
            <p14:sldId id="1002"/>
            <p14:sldId id="1003"/>
            <p14:sldId id="1004"/>
            <p14:sldId id="560"/>
          </p14:sldIdLst>
        </p14:section>
        <p14:section name="Event subscription and report" id="{551283A6-5BBF-0A48-9F6C-663C50EE82AF}">
          <p14:sldIdLst>
            <p14:sldId id="665"/>
            <p14:sldId id="664"/>
            <p14:sldId id="669"/>
            <p14:sldId id="1038"/>
            <p14:sldId id="670"/>
            <p14:sldId id="674"/>
            <p14:sldId id="1035"/>
            <p14:sldId id="788"/>
            <p14:sldId id="676"/>
            <p14:sldId id="1039"/>
            <p14:sldId id="1040"/>
            <p14:sldId id="677"/>
            <p14:sldId id="680"/>
            <p14:sldId id="681"/>
            <p14:sldId id="1060"/>
            <p14:sldId id="682"/>
            <p14:sldId id="684"/>
            <p14:sldId id="685"/>
            <p14:sldId id="1045"/>
            <p14:sldId id="1046"/>
            <p14:sldId id="690"/>
            <p14:sldId id="1036"/>
            <p14:sldId id="1037"/>
            <p14:sldId id="688"/>
            <p14:sldId id="691"/>
            <p14:sldId id="692"/>
            <p14:sldId id="794"/>
          </p14:sldIdLst>
        </p14:section>
        <p14:section name="Connection monitoring" id="{969A1087-C646-2949-B53A-213593BA2D7D}">
          <p14:sldIdLst>
            <p14:sldId id="1020"/>
            <p14:sldId id="1026"/>
            <p14:sldId id="1042"/>
            <p14:sldId id="1028"/>
            <p14:sldId id="1029"/>
            <p14:sldId id="1030"/>
            <p14:sldId id="1047"/>
            <p14:sldId id="1055"/>
            <p14:sldId id="1050"/>
            <p14:sldId id="1057"/>
            <p14:sldId id="1058"/>
            <p14:sldId id="1059"/>
            <p14:sldId id="1056"/>
            <p14:sldId id="1048"/>
            <p14:sldId id="800"/>
            <p14:sldId id="792"/>
            <p14:sldId id="1049"/>
            <p14:sldId id="798"/>
            <p14:sldId id="789"/>
          </p14:sldIdLst>
        </p14:section>
        <p14:section name="Left over. may be deleted soon" id="{01176BE2-6DBD-6A47-8456-FDD2BEA08431}">
          <p14:sldIdLst>
            <p14:sldId id="1032"/>
            <p14:sldId id="103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3333FF"/>
    <a:srgbClr val="FF000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8" autoAdjust="0"/>
    <p:restoredTop sz="93814" autoAdjust="0"/>
  </p:normalViewPr>
  <p:slideViewPr>
    <p:cSldViewPr snapToObjects="1">
      <p:cViewPr varScale="1">
        <p:scale>
          <a:sx n="107" d="100"/>
          <a:sy n="107" d="100"/>
        </p:scale>
        <p:origin x="60" y="640"/>
      </p:cViewPr>
      <p:guideLst>
        <p:guide orient="horz" pos="2160"/>
        <p:guide pos="2880"/>
      </p:guideLst>
    </p:cSldViewPr>
  </p:slideViewPr>
  <p:outlineViewPr>
    <p:cViewPr>
      <p:scale>
        <a:sx n="33" d="100"/>
        <a:sy n="33" d="100"/>
      </p:scale>
      <p:origin x="0" y="121784"/>
    </p:cViewPr>
  </p:outlineViewPr>
  <p:notesTextViewPr>
    <p:cViewPr>
      <p:scale>
        <a:sx n="100" d="100"/>
        <a:sy n="100" d="100"/>
      </p:scale>
      <p:origin x="0" y="0"/>
    </p:cViewPr>
  </p:notesTextViewPr>
  <p:sorterViewPr>
    <p:cViewPr>
      <p:scale>
        <a:sx n="89" d="100"/>
        <a:sy n="89" d="100"/>
      </p:scale>
      <p:origin x="0" y="8274"/>
    </p:cViewPr>
  </p:sorterViewPr>
  <p:notesViewPr>
    <p:cSldViewPr snapToObjects="1">
      <p:cViewPr varScale="1">
        <p:scale>
          <a:sx n="77" d="100"/>
          <a:sy n="77" d="100"/>
        </p:scale>
        <p:origin x="-2052" y="-96"/>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5" Type="http://schemas.openxmlformats.org/officeDocument/2006/relationships/tableStyles" Target="tableStyles.xml"/><Relationship Id="rId104" Type="http://schemas.openxmlformats.org/officeDocument/2006/relationships/viewProps" Target="viewProps.xml"/><Relationship Id="rId103" Type="http://schemas.openxmlformats.org/officeDocument/2006/relationships/presProps" Target="presProps.xml"/><Relationship Id="rId102" Type="http://schemas.openxmlformats.org/officeDocument/2006/relationships/handoutMaster" Target="handoutMasters/handoutMaster1.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3" name="Rectangle 5"/>
          <p:cNvSpPr>
            <a:spLocks noGrp="1" noChangeArrowheads="1"/>
          </p:cNvSpPr>
          <p:nvPr>
            <p:ph type="sldNum" sz="quarter" idx="3"/>
          </p:nvPr>
        </p:nvSpPr>
        <p:spPr bwMode="auto">
          <a:xfrm>
            <a:off x="3850392" y="9380003"/>
            <a:ext cx="2946123" cy="492911"/>
          </a:xfrm>
          <a:prstGeom prst="rect">
            <a:avLst/>
          </a:prstGeom>
          <a:noFill/>
          <a:ln w="9525">
            <a:noFill/>
            <a:miter lim="800000"/>
          </a:ln>
          <a:effectLst/>
        </p:spPr>
        <p:txBody>
          <a:bodyPr vert="horz" wrap="square" lIns="91271" tIns="45636" rIns="91271" bIns="45636" numCol="1" anchor="b" anchorCtr="0" compatLnSpc="1"/>
          <a:lstStyle>
            <a:lvl1pPr algn="r" eaLnBrk="0" hangingPunct="0">
              <a:defRPr sz="1200">
                <a:ea typeface="MS PGothic" panose="020B0600070205080204" pitchFamily="-107" charset="-128"/>
              </a:defRPr>
            </a:lvl1pPr>
          </a:lstStyle>
          <a:p>
            <a:pPr>
              <a:defRPr/>
            </a:pPr>
            <a:fld id="{813C6B86-B2EB-4CF4-AB5B-32C0B32020D8}" type="slidenum">
              <a:rPr lang="zh-TW" altLang="en-US"/>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2944963" cy="492911"/>
          </a:xfrm>
          <a:prstGeom prst="rect">
            <a:avLst/>
          </a:prstGeom>
          <a:noFill/>
          <a:ln w="9525">
            <a:noFill/>
            <a:miter lim="800000"/>
          </a:ln>
          <a:effectLst/>
        </p:spPr>
        <p:txBody>
          <a:bodyPr vert="horz" wrap="square" lIns="91271" tIns="45636" rIns="91271" bIns="45636" numCol="1" anchor="t" anchorCtr="0" compatLnSpc="1"/>
          <a:lstStyle>
            <a:lvl1pPr eaLnBrk="0" hangingPunct="0">
              <a:defRPr sz="1200">
                <a:ea typeface="MS PGothic" panose="020B0600070205080204" pitchFamily="-107" charset="-128"/>
              </a:defRPr>
            </a:lvl1pPr>
          </a:lstStyle>
          <a:p>
            <a:pPr>
              <a:defRPr/>
            </a:pPr>
            <a:endParaRPr lang="en-US" altLang="zh-TW"/>
          </a:p>
        </p:txBody>
      </p:sp>
      <p:sp>
        <p:nvSpPr>
          <p:cNvPr id="104451" name="Rectangle 3"/>
          <p:cNvSpPr>
            <a:spLocks noGrp="1" noChangeArrowheads="1"/>
          </p:cNvSpPr>
          <p:nvPr>
            <p:ph type="dt" idx="1"/>
          </p:nvPr>
        </p:nvSpPr>
        <p:spPr bwMode="auto">
          <a:xfrm>
            <a:off x="3850392" y="0"/>
            <a:ext cx="2946123" cy="492911"/>
          </a:xfrm>
          <a:prstGeom prst="rect">
            <a:avLst/>
          </a:prstGeom>
          <a:noFill/>
          <a:ln w="9525">
            <a:noFill/>
            <a:miter lim="800000"/>
          </a:ln>
          <a:effectLst/>
        </p:spPr>
        <p:txBody>
          <a:bodyPr vert="horz" wrap="square" lIns="91271" tIns="45636" rIns="91271" bIns="45636" numCol="1" anchor="t" anchorCtr="0" compatLnSpc="1"/>
          <a:lstStyle>
            <a:lvl1pPr algn="r" eaLnBrk="0" hangingPunct="0">
              <a:defRPr sz="1200">
                <a:ea typeface="MS PGothic" panose="020B0600070205080204" pitchFamily="-107" charset="-128"/>
              </a:defRPr>
            </a:lvl1pPr>
          </a:lstStyle>
          <a:p>
            <a:pPr>
              <a:defRPr/>
            </a:pPr>
            <a:fld id="{031F49F5-AB15-4395-B737-AFC455A22DCA}" type="datetime1">
              <a:rPr lang="zh-TW" altLang="en-US"/>
            </a:fld>
            <a:endParaRPr lang="en-US" altLang="zh-TW"/>
          </a:p>
        </p:txBody>
      </p:sp>
      <p:sp>
        <p:nvSpPr>
          <p:cNvPr id="89092" name="Rectangle 4"/>
          <p:cNvSpPr>
            <a:spLocks noGrp="1" noRot="1" noChangeAspect="1" noChangeArrowheads="1" noTextEdit="1"/>
          </p:cNvSpPr>
          <p:nvPr>
            <p:ph type="sldImg" idx="2"/>
          </p:nvPr>
        </p:nvSpPr>
        <p:spPr bwMode="auto">
          <a:xfrm>
            <a:off x="931863" y="741363"/>
            <a:ext cx="4935537" cy="3703637"/>
          </a:xfrm>
          <a:prstGeom prst="rect">
            <a:avLst/>
          </a:prstGeom>
          <a:noFill/>
          <a:ln w="9525">
            <a:solidFill>
              <a:srgbClr val="000000"/>
            </a:solidFill>
            <a:miter lim="800000"/>
          </a:ln>
        </p:spPr>
      </p:sp>
      <p:sp>
        <p:nvSpPr>
          <p:cNvPr id="104453" name="Rectangle 5"/>
          <p:cNvSpPr>
            <a:spLocks noGrp="1" noChangeArrowheads="1"/>
          </p:cNvSpPr>
          <p:nvPr>
            <p:ph type="body" sz="quarter" idx="3"/>
          </p:nvPr>
        </p:nvSpPr>
        <p:spPr bwMode="auto">
          <a:xfrm>
            <a:off x="679072" y="4690003"/>
            <a:ext cx="5439533" cy="4442878"/>
          </a:xfrm>
          <a:prstGeom prst="rect">
            <a:avLst/>
          </a:prstGeom>
          <a:noFill/>
          <a:ln w="9525">
            <a:noFill/>
            <a:miter lim="800000"/>
          </a:ln>
          <a:effectLst/>
        </p:spPr>
        <p:txBody>
          <a:bodyPr vert="horz" wrap="square" lIns="91271" tIns="45636" rIns="91271" bIns="45636" numCol="1" anchor="t" anchorCtr="0" compatLnSpc="1"/>
          <a:lstStyle/>
          <a:p>
            <a:pPr lvl="0"/>
            <a:r>
              <a:rPr lang="zh-TW" altLang="en-US" noProof="0"/>
              <a:t>按一下以編輯母片</a:t>
            </a:r>
            <a:endParaRPr lang="zh-TW" altLang="en-US" noProof="0"/>
          </a:p>
          <a:p>
            <a:pPr lvl="1"/>
            <a:r>
              <a:rPr lang="zh-TW" altLang="en-US" noProof="0"/>
              <a:t>第二層</a:t>
            </a:r>
            <a:endParaRPr lang="zh-TW" altLang="en-US" noProof="0"/>
          </a:p>
          <a:p>
            <a:pPr lvl="2"/>
            <a:r>
              <a:rPr lang="zh-TW" altLang="en-US" noProof="0"/>
              <a:t>第三層</a:t>
            </a:r>
            <a:endParaRPr lang="zh-TW" altLang="en-US" noProof="0"/>
          </a:p>
          <a:p>
            <a:pPr lvl="3"/>
            <a:r>
              <a:rPr lang="zh-TW" altLang="en-US" noProof="0"/>
              <a:t>第四層</a:t>
            </a:r>
            <a:endParaRPr lang="zh-TW" altLang="en-US" noProof="0"/>
          </a:p>
          <a:p>
            <a:pPr lvl="4"/>
            <a:r>
              <a:rPr lang="zh-TW" altLang="en-US" noProof="0"/>
              <a:t>第五層</a:t>
            </a:r>
            <a:endParaRPr lang="zh-TW" altLang="en-US" noProof="0"/>
          </a:p>
        </p:txBody>
      </p:sp>
      <p:sp>
        <p:nvSpPr>
          <p:cNvPr id="104454" name="Rectangle 6"/>
          <p:cNvSpPr>
            <a:spLocks noGrp="1" noChangeArrowheads="1"/>
          </p:cNvSpPr>
          <p:nvPr>
            <p:ph type="ftr" sz="quarter" idx="4"/>
          </p:nvPr>
        </p:nvSpPr>
        <p:spPr bwMode="auto">
          <a:xfrm>
            <a:off x="0" y="9380003"/>
            <a:ext cx="2944963" cy="492911"/>
          </a:xfrm>
          <a:prstGeom prst="rect">
            <a:avLst/>
          </a:prstGeom>
          <a:noFill/>
          <a:ln w="9525">
            <a:noFill/>
            <a:miter lim="800000"/>
          </a:ln>
          <a:effectLst/>
        </p:spPr>
        <p:txBody>
          <a:bodyPr vert="horz" wrap="square" lIns="91271" tIns="45636" rIns="91271" bIns="45636" numCol="1" anchor="b" anchorCtr="0" compatLnSpc="1"/>
          <a:lstStyle>
            <a:lvl1pPr eaLnBrk="0" hangingPunct="0">
              <a:defRPr sz="1200">
                <a:ea typeface="MS PGothic" panose="020B0600070205080204" pitchFamily="-107" charset="-128"/>
              </a:defRPr>
            </a:lvl1pPr>
          </a:lstStyle>
          <a:p>
            <a:pPr>
              <a:defRPr/>
            </a:pPr>
            <a:endParaRPr lang="en-US" altLang="zh-TW"/>
          </a:p>
        </p:txBody>
      </p:sp>
      <p:sp>
        <p:nvSpPr>
          <p:cNvPr id="104455" name="Rectangle 7"/>
          <p:cNvSpPr>
            <a:spLocks noGrp="1" noChangeArrowheads="1"/>
          </p:cNvSpPr>
          <p:nvPr>
            <p:ph type="sldNum" sz="quarter" idx="5"/>
          </p:nvPr>
        </p:nvSpPr>
        <p:spPr bwMode="auto">
          <a:xfrm>
            <a:off x="3850392" y="9380003"/>
            <a:ext cx="2946123" cy="492911"/>
          </a:xfrm>
          <a:prstGeom prst="rect">
            <a:avLst/>
          </a:prstGeom>
          <a:noFill/>
          <a:ln w="9525">
            <a:noFill/>
            <a:miter lim="800000"/>
          </a:ln>
          <a:effectLst/>
        </p:spPr>
        <p:txBody>
          <a:bodyPr vert="horz" wrap="square" lIns="91271" tIns="45636" rIns="91271" bIns="45636" numCol="1" anchor="b" anchorCtr="0" compatLnSpc="1"/>
          <a:lstStyle>
            <a:lvl1pPr algn="r" eaLnBrk="0" hangingPunct="0">
              <a:defRPr sz="1200">
                <a:ea typeface="MS PGothic" panose="020B0600070205080204" pitchFamily="-107" charset="-128"/>
              </a:defRPr>
            </a:lvl1pPr>
          </a:lstStyle>
          <a:p>
            <a:pPr>
              <a:defRPr/>
            </a:pPr>
            <a:fld id="{8C45F812-ABAC-45CF-8F11-B108BABF7BF8}" type="slidenum">
              <a:rPr lang="zh-TW" altLang="en-US"/>
            </a:fld>
            <a:endParaRPr lang="en-US" altLang="zh-TW"/>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Calibri" panose="020F0502020204030204" charset="0"/>
        <a:ea typeface="MS PGothic" panose="020B0600070205080204" pitchFamily="-107" charset="-128"/>
        <a:cs typeface="MS PGothic" panose="020B0600070205080204" pitchFamily="-107" charset="-128"/>
      </a:defRPr>
    </a:lvl1pPr>
    <a:lvl2pPr marL="457200" algn="l" defTabSz="457200" rtl="0" eaLnBrk="0" fontAlgn="base" hangingPunct="0">
      <a:spcBef>
        <a:spcPct val="30000"/>
      </a:spcBef>
      <a:spcAft>
        <a:spcPct val="0"/>
      </a:spcAft>
      <a:defRPr sz="1200" kern="1200">
        <a:solidFill>
          <a:schemeClr val="tx1"/>
        </a:solidFill>
        <a:latin typeface="Calibri" panose="020F0502020204030204" charset="0"/>
        <a:ea typeface="MS PGothic" panose="020B0600070205080204" pitchFamily="-107" charset="-128"/>
        <a:cs typeface="+mn-cs"/>
      </a:defRPr>
    </a:lvl2pPr>
    <a:lvl3pPr marL="914400" algn="l" defTabSz="457200" rtl="0" eaLnBrk="0" fontAlgn="base" hangingPunct="0">
      <a:spcBef>
        <a:spcPct val="30000"/>
      </a:spcBef>
      <a:spcAft>
        <a:spcPct val="0"/>
      </a:spcAft>
      <a:defRPr sz="1200" kern="1200">
        <a:solidFill>
          <a:schemeClr val="tx1"/>
        </a:solidFill>
        <a:latin typeface="Calibri" panose="020F0502020204030204" charset="0"/>
        <a:ea typeface="MS PGothic" panose="020B0600070205080204" pitchFamily="-107" charset="-128"/>
        <a:cs typeface="+mn-cs"/>
      </a:defRPr>
    </a:lvl3pPr>
    <a:lvl4pPr marL="1371600" algn="l" defTabSz="457200" rtl="0" eaLnBrk="0" fontAlgn="base" hangingPunct="0">
      <a:spcBef>
        <a:spcPct val="30000"/>
      </a:spcBef>
      <a:spcAft>
        <a:spcPct val="0"/>
      </a:spcAft>
      <a:defRPr sz="1200" kern="1200">
        <a:solidFill>
          <a:schemeClr val="tx1"/>
        </a:solidFill>
        <a:latin typeface="Calibri" panose="020F0502020204030204" charset="0"/>
        <a:ea typeface="MS PGothic" panose="020B0600070205080204" pitchFamily="-107" charset="-128"/>
        <a:cs typeface="+mn-cs"/>
      </a:defRPr>
    </a:lvl4pPr>
    <a:lvl5pPr marL="1828800" algn="l" defTabSz="457200" rtl="0" eaLnBrk="0" fontAlgn="base" hangingPunct="0">
      <a:spcBef>
        <a:spcPct val="30000"/>
      </a:spcBef>
      <a:spcAft>
        <a:spcPct val="0"/>
      </a:spcAft>
      <a:defRPr sz="1200" kern="1200">
        <a:solidFill>
          <a:schemeClr val="tx1"/>
        </a:solidFill>
        <a:latin typeface="Calibri" panose="020F0502020204030204" charset="0"/>
        <a:ea typeface="MS PGothic" panose="020B0600070205080204"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p:sp>
      <p:sp>
        <p:nvSpPr>
          <p:cNvPr id="90115" name="Rectangle 3"/>
          <p:cNvSpPr>
            <a:spLocks noGrp="1" noChangeArrowheads="1"/>
          </p:cNvSpPr>
          <p:nvPr>
            <p:ph type="body" idx="1"/>
          </p:nvPr>
        </p:nvSpPr>
        <p:spPr>
          <a:noFill/>
        </p:spPr>
        <p:txBody>
          <a:bodyPr/>
          <a:lstStyle/>
          <a:p>
            <a:pPr eaLnBrk="1" hangingPunct="1"/>
            <a:endParaRPr lang="zh-TW" altLang="en-US">
              <a:latin typeface="Calibri" panose="020F0502020204030204" charset="0"/>
              <a:ea typeface="MS PGothic" panose="020B0600070205080204" pitchFamily="-107"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jcmglobal.com</a:t>
            </a:r>
            <a:r>
              <a:rPr lang="en-US" dirty="0"/>
              <a:t>/en/products/</a:t>
            </a:r>
            <a:r>
              <a:rPr lang="en-US" dirty="0" err="1"/>
              <a:t>productdetails.aspx?ProdID</a:t>
            </a:r>
            <a:r>
              <a:rPr lang="en-US" dirty="0"/>
              <a:t>=UBA</a:t>
            </a:r>
            <a:endParaRPr lang="en-US" dirty="0"/>
          </a:p>
        </p:txBody>
      </p:sp>
      <p:sp>
        <p:nvSpPr>
          <p:cNvPr id="4" name="Slide Number Placeholder 3"/>
          <p:cNvSpPr>
            <a:spLocks noGrp="1"/>
          </p:cNvSpPr>
          <p:nvPr>
            <p:ph type="sldNum" sz="quarter" idx="10"/>
          </p:nvPr>
        </p:nvSpPr>
        <p:spPr/>
        <p:txBody>
          <a:bodyPr/>
          <a:lstStyle/>
          <a:p>
            <a:pPr>
              <a:defRPr/>
            </a:pPr>
            <a:fld id="{8C45F812-ABAC-45CF-8F11-B108BABF7BF8}" type="slidenum">
              <a:rPr lang="zh-TW" altLang="en-US" smtClean="0"/>
            </a:fld>
            <a:endParaRPr lang="en-US"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jcmglobal.com</a:t>
            </a:r>
            <a:r>
              <a:rPr lang="en-US" dirty="0"/>
              <a:t>/en/products/</a:t>
            </a:r>
            <a:r>
              <a:rPr lang="en-US" dirty="0" err="1"/>
              <a:t>productdetails.aspx?ProdID</a:t>
            </a:r>
            <a:r>
              <a:rPr lang="en-US" dirty="0"/>
              <a:t>=PAYCHECK</a:t>
            </a:r>
            <a:endParaRPr lang="en-US" dirty="0"/>
          </a:p>
        </p:txBody>
      </p:sp>
      <p:sp>
        <p:nvSpPr>
          <p:cNvPr id="4" name="Slide Number Placeholder 3"/>
          <p:cNvSpPr>
            <a:spLocks noGrp="1"/>
          </p:cNvSpPr>
          <p:nvPr>
            <p:ph type="sldNum" sz="quarter" idx="10"/>
          </p:nvPr>
        </p:nvSpPr>
        <p:spPr/>
        <p:txBody>
          <a:bodyPr/>
          <a:lstStyle/>
          <a:p>
            <a:pPr>
              <a:defRPr/>
            </a:pPr>
            <a:fld id="{8C45F812-ABAC-45CF-8F11-B108BABF7BF8}" type="slidenum">
              <a:rPr lang="zh-TW" altLang="en-US" smtClean="0"/>
            </a:fld>
            <a:endParaRPr lang="en-US" altLang="zh-TW"/>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C45F812-ABAC-45CF-8F11-B108BABF7BF8}" type="slidenum">
              <a:rPr lang="zh-TW" altLang="en-US" smtClean="0"/>
            </a:fld>
            <a:endParaRPr lang="en-US" altLang="zh-TW"/>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event log keeps track of whether the events are acknowledged. The EGM will retry sending commands for events not acknowledged by hosts.</a:t>
            </a:r>
            <a:endParaRPr lang="en-US" dirty="0"/>
          </a:p>
        </p:txBody>
      </p:sp>
      <p:sp>
        <p:nvSpPr>
          <p:cNvPr id="4" name="Slide Number Placeholder 3"/>
          <p:cNvSpPr>
            <a:spLocks noGrp="1"/>
          </p:cNvSpPr>
          <p:nvPr>
            <p:ph type="sldNum" sz="quarter" idx="10"/>
          </p:nvPr>
        </p:nvSpPr>
        <p:spPr/>
        <p:txBody>
          <a:bodyPr/>
          <a:lstStyle/>
          <a:p>
            <a:pPr>
              <a:defRPr/>
            </a:pPr>
            <a:fld id="{8C45F812-ABAC-45CF-8F11-B108BABF7BF8}" type="slidenum">
              <a:rPr lang="zh-TW" altLang="en-US" smtClean="0"/>
            </a:fld>
            <a:endParaRPr lang="en-US" altLang="zh-TW"/>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event log keeps track of whether the events are acknowledged. The EGM will retry sending commands for events not acknowledged by hosts.</a:t>
            </a:r>
            <a:endParaRPr lang="en-US" dirty="0"/>
          </a:p>
        </p:txBody>
      </p:sp>
      <p:sp>
        <p:nvSpPr>
          <p:cNvPr id="4" name="Slide Number Placeholder 3"/>
          <p:cNvSpPr>
            <a:spLocks noGrp="1"/>
          </p:cNvSpPr>
          <p:nvPr>
            <p:ph type="sldNum" sz="quarter" idx="10"/>
          </p:nvPr>
        </p:nvSpPr>
        <p:spPr/>
        <p:txBody>
          <a:bodyPr/>
          <a:lstStyle/>
          <a:p>
            <a:pPr>
              <a:defRPr/>
            </a:pPr>
            <a:fld id="{8C45F812-ABAC-45CF-8F11-B108BABF7BF8}" type="slidenum">
              <a:rPr lang="zh-TW" altLang="en-US" smtClean="0"/>
            </a:fld>
            <a:endParaRPr lang="en-US" altLang="zh-TW"/>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362585">
              <a:defRPr/>
            </a:pPr>
            <a:endParaRPr lang="en-US" sz="1000" dirty="0">
              <a:solidFill>
                <a:srgbClr val="FF0000"/>
              </a:solidFill>
            </a:endParaRPr>
          </a:p>
        </p:txBody>
      </p:sp>
      <p:sp>
        <p:nvSpPr>
          <p:cNvPr id="4" name="Slide Number Placeholder 3"/>
          <p:cNvSpPr>
            <a:spLocks noGrp="1"/>
          </p:cNvSpPr>
          <p:nvPr>
            <p:ph type="sldNum" sz="quarter" idx="10"/>
          </p:nvPr>
        </p:nvSpPr>
        <p:spPr/>
        <p:txBody>
          <a:bodyPr/>
          <a:lstStyle/>
          <a:p>
            <a:pPr>
              <a:defRPr/>
            </a:pPr>
            <a:fld id="{8C45F812-ABAC-45CF-8F11-B108BABF7BF8}" type="slidenum">
              <a:rPr lang="zh-TW" altLang="en-US" smtClean="0"/>
            </a:fld>
            <a:endParaRPr lang="en-US" altLang="zh-TW"/>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TW" altLang="en-US" sz="1800">
              <a:solidFill>
                <a:srgbClr val="FFFFFF"/>
              </a:solidFill>
              <a:ea typeface="MS PGothic" panose="020B0600070205080204" pitchFamily="-107" charset="-128"/>
            </a:endParaRPr>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TW" altLang="en-US" sz="1800">
              <a:solidFill>
                <a:srgbClr val="FFFFFF"/>
              </a:solidFill>
              <a:ea typeface="MS PGothic" panose="020B0600070205080204" pitchFamily="-107" charset="-128"/>
            </a:endParaRPr>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TW" altLang="en-US" sz="1800">
              <a:solidFill>
                <a:srgbClr val="FFFFFF"/>
              </a:solidFill>
              <a:ea typeface="MS PGothic" panose="020B0600070205080204" pitchFamily="-107" charset="-128"/>
            </a:endParaRPr>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0F474EB4-FB87-4C4D-AE5D-5516688BFCF0}" type="datetime1">
              <a:rPr lang="zh-TW" altLang="en-US"/>
            </a:fld>
            <a:endParaRPr lang="en-US" altLang="zh-TW"/>
          </a:p>
        </p:txBody>
      </p:sp>
      <p:sp>
        <p:nvSpPr>
          <p:cNvPr id="10" name="Footer Placeholder 16"/>
          <p:cNvSpPr>
            <a:spLocks noGrp="1"/>
          </p:cNvSpPr>
          <p:nvPr>
            <p:ph type="ftr" sz="quarter" idx="11"/>
          </p:nvPr>
        </p:nvSpPr>
        <p:spPr>
          <a:xfrm>
            <a:off x="2085975" y="236538"/>
            <a:ext cx="5867400" cy="365125"/>
          </a:xfrm>
        </p:spPr>
        <p:txBody>
          <a:bodyPr/>
          <a:lstStyle>
            <a:lvl1pPr>
              <a:defRPr/>
            </a:lvl1pPr>
          </a:lstStyle>
          <a:p>
            <a:pPr>
              <a:defRPr/>
            </a:pPr>
            <a:endParaRPr lang="en-US" altLang="zh-TW"/>
          </a:p>
        </p:txBody>
      </p:sp>
      <p:sp>
        <p:nvSpPr>
          <p:cNvPr id="11" name="Slide Number Placeholder 28"/>
          <p:cNvSpPr>
            <a:spLocks noGrp="1"/>
          </p:cNvSpPr>
          <p:nvPr>
            <p:ph type="sldNum" sz="quarter" idx="12"/>
          </p:nvPr>
        </p:nvSpPr>
        <p:spPr>
          <a:xfrm>
            <a:off x="8001000" y="228600"/>
            <a:ext cx="838200" cy="381000"/>
          </a:xfrm>
        </p:spPr>
        <p:txBody>
          <a:bodyPr/>
          <a:lstStyle>
            <a:lvl1pPr algn="r">
              <a:defRPr>
                <a:solidFill>
                  <a:schemeClr val="tx2"/>
                </a:solidFill>
              </a:defRPr>
            </a:lvl1pPr>
          </a:lstStyle>
          <a:p>
            <a:pPr>
              <a:defRPr/>
            </a:pPr>
            <a:fld id="{7DA65360-DCCC-4E60-8748-FA043103B924}" type="slidenum">
              <a:rPr lang="zh-TW" altLang="en-US"/>
            </a:fld>
            <a:endParaRPr lang="en-US" altLang="zh-TW">
              <a:solidFill>
                <a:srgbClr val="E0D3BA"/>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AC21081A-A94D-4E6B-A145-0F6AED87A1AB}" type="datetime1">
              <a:rPr lang="zh-TW" altLang="en-US"/>
            </a:fld>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1pPr>
              <a:defRPr/>
            </a:lvl1pPr>
          </a:lstStyle>
          <a:p>
            <a:pPr>
              <a:defRPr/>
            </a:pPr>
            <a:fld id="{54A753C7-128D-414C-A260-5FF2183D8CF2}" type="slidenum">
              <a:rPr lang="zh-TW" altLang="en-US"/>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TW" altLang="en-US" sz="1800">
              <a:solidFill>
                <a:srgbClr val="FFFFFF"/>
              </a:solidFill>
              <a:ea typeface="MS PGothic" panose="020B0600070205080204" pitchFamily="-107" charset="-128"/>
            </a:endParaRPr>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TW" altLang="en-US" sz="1800">
              <a:solidFill>
                <a:srgbClr val="FFFFFF"/>
              </a:solidFill>
              <a:ea typeface="MS PGothic" panose="020B0600070205080204" pitchFamily="-107" charset="-128"/>
            </a:endParaRPr>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TW" altLang="en-US" sz="1800">
              <a:solidFill>
                <a:srgbClr val="FFFFFF"/>
              </a:solidFill>
              <a:ea typeface="MS PGothic" panose="020B0600070205080204" pitchFamily="-107" charset="-128"/>
            </a:endParaRPr>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1ADFFF5B-9701-4A60-BBA2-39BC9F352102}" type="datetime1">
              <a:rPr lang="zh-TW" altLang="en-US"/>
            </a:fld>
            <a:endParaRPr lang="en-US" altLang="zh-TW"/>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ltLang="zh-TW"/>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3EAF52F6-35BD-491F-B6B6-F96D31B4B87F}" type="slidenum">
              <a:rPr lang="zh-TW" altLang="en-US"/>
            </a:fld>
            <a:endParaRPr lang="en-US" altLang="zh-TW"/>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788C75BE-886D-49A3-875A-151C8691466A}" type="datetime1">
              <a:rPr lang="zh-TW" altLang="en-US"/>
            </a:fld>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1pPr>
              <a:defRPr/>
            </a:lvl1pPr>
          </a:lstStyle>
          <a:p>
            <a:pPr>
              <a:defRPr/>
            </a:pPr>
            <a:fld id="{E445F73C-7DCB-4CA0-8FFC-767D731AB870}" type="slidenum">
              <a:rPr lang="zh-TW" altLang="en-US"/>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TW" altLang="en-US" sz="1800">
              <a:solidFill>
                <a:srgbClr val="FFFFFF"/>
              </a:solidFill>
              <a:ea typeface="MS PGothic" panose="020B0600070205080204" pitchFamily="-107" charset="-128"/>
            </a:endParaRPr>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TW" altLang="en-US" sz="1800">
              <a:solidFill>
                <a:srgbClr val="FFFFFF"/>
              </a:solidFill>
              <a:ea typeface="MS PGothic" panose="020B0600070205080204" pitchFamily="-107" charset="-128"/>
            </a:endParaRPr>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TW" altLang="en-US" sz="1800">
              <a:solidFill>
                <a:srgbClr val="FFFFFF"/>
              </a:solidFill>
              <a:ea typeface="MS PGothic" panose="020B0600070205080204" pitchFamily="-107" charset="-128"/>
            </a:endParaRPr>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53C03B61-E021-4B82-8144-CEA8390F8B88}" type="datetime1">
              <a:rPr lang="zh-TW" altLang="en-US"/>
            </a:fld>
            <a:endParaRPr lang="en-US" altLang="zh-TW"/>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lvl1pPr>
          </a:lstStyle>
          <a:p>
            <a:pPr>
              <a:defRPr/>
            </a:pPr>
            <a:fld id="{0A6C12EE-9294-4ED0-96EA-0C948ECFE216}" type="slidenum">
              <a:rPr lang="zh-TW" altLang="en-US"/>
            </a:fld>
            <a:endParaRPr lang="en-US" altLang="zh-TW"/>
          </a:p>
        </p:txBody>
      </p:sp>
      <p:sp>
        <p:nvSpPr>
          <p:cNvPr id="9" name="Footer Placeholder 13"/>
          <p:cNvSpPr>
            <a:spLocks noGrp="1"/>
          </p:cNvSpPr>
          <p:nvPr>
            <p:ph type="ftr" sz="quarter" idx="12"/>
          </p:nvPr>
        </p:nvSpPr>
        <p:spPr/>
        <p:txBody>
          <a:bodyPr/>
          <a:lstStyle>
            <a:lvl1pPr>
              <a:defRPr/>
            </a:lvl1pPr>
          </a:lstStyle>
          <a:p>
            <a:pPr>
              <a:defRPr/>
            </a:pPr>
            <a:endParaRPr lang="en-US" altLang="zh-TW"/>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7"/>
          <p:cNvSpPr>
            <a:spLocks noGrp="1"/>
          </p:cNvSpPr>
          <p:nvPr>
            <p:ph type="dt" sz="half" idx="10"/>
          </p:nvPr>
        </p:nvSpPr>
        <p:spPr/>
        <p:txBody>
          <a:bodyPr/>
          <a:lstStyle>
            <a:lvl1pPr>
              <a:defRPr/>
            </a:lvl1pPr>
          </a:lstStyle>
          <a:p>
            <a:pPr>
              <a:defRPr/>
            </a:pPr>
            <a:fld id="{4C6012DC-7068-4C2B-A3ED-1CC5815B6AD4}" type="datetime1">
              <a:rPr lang="zh-TW" altLang="en-US"/>
            </a:fld>
            <a:endParaRPr lang="en-US" altLang="zh-TW"/>
          </a:p>
        </p:txBody>
      </p:sp>
      <p:sp>
        <p:nvSpPr>
          <p:cNvPr id="6" name="Slide Number Placeholder 9"/>
          <p:cNvSpPr>
            <a:spLocks noGrp="1"/>
          </p:cNvSpPr>
          <p:nvPr>
            <p:ph type="sldNum" sz="quarter" idx="11"/>
          </p:nvPr>
        </p:nvSpPr>
        <p:spPr/>
        <p:txBody>
          <a:bodyPr/>
          <a:lstStyle>
            <a:lvl1pPr>
              <a:defRPr/>
            </a:lvl1pPr>
          </a:lstStyle>
          <a:p>
            <a:pPr>
              <a:defRPr/>
            </a:pPr>
            <a:fld id="{52E6848A-9385-4457-B62B-9AAF17DE1F6F}" type="slidenum">
              <a:rPr lang="zh-TW" altLang="en-US"/>
            </a:fld>
            <a:endParaRPr lang="en-US" altLang="zh-TW"/>
          </a:p>
        </p:txBody>
      </p:sp>
      <p:sp>
        <p:nvSpPr>
          <p:cNvPr id="7" name="Footer Placeholder 11"/>
          <p:cNvSpPr>
            <a:spLocks noGrp="1"/>
          </p:cNvSpPr>
          <p:nvPr>
            <p:ph type="ftr" sz="quarter" idx="12"/>
          </p:nvPr>
        </p:nvSpPr>
        <p:spPr/>
        <p:txBody>
          <a:bodyPr/>
          <a:lstStyle>
            <a:lvl1pPr>
              <a:defRPr/>
            </a:lvl1pPr>
          </a:lstStyle>
          <a:p>
            <a:pPr>
              <a:defRPr/>
            </a:pPr>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endParaRPr lang="en-US"/>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endParaRPr lang="en-US"/>
          </a:p>
        </p:txBody>
      </p:sp>
      <p:sp>
        <p:nvSpPr>
          <p:cNvPr id="7" name="Date Placeholder 9"/>
          <p:cNvSpPr>
            <a:spLocks noGrp="1"/>
          </p:cNvSpPr>
          <p:nvPr>
            <p:ph type="dt" sz="half" idx="10"/>
          </p:nvPr>
        </p:nvSpPr>
        <p:spPr/>
        <p:txBody>
          <a:bodyPr/>
          <a:lstStyle>
            <a:lvl1pPr>
              <a:defRPr/>
            </a:lvl1pPr>
          </a:lstStyle>
          <a:p>
            <a:pPr>
              <a:defRPr/>
            </a:pPr>
            <a:fld id="{F071243C-92D8-490E-BF22-658BAB7CB597}" type="datetime1">
              <a:rPr lang="zh-TW" altLang="en-US"/>
            </a:fld>
            <a:endParaRPr lang="en-US" altLang="zh-TW"/>
          </a:p>
        </p:txBody>
      </p:sp>
      <p:sp>
        <p:nvSpPr>
          <p:cNvPr id="8" name="Slide Number Placeholder 11"/>
          <p:cNvSpPr>
            <a:spLocks noGrp="1"/>
          </p:cNvSpPr>
          <p:nvPr>
            <p:ph type="sldNum" sz="quarter" idx="11"/>
          </p:nvPr>
        </p:nvSpPr>
        <p:spPr/>
        <p:txBody>
          <a:bodyPr/>
          <a:lstStyle>
            <a:lvl1pPr>
              <a:defRPr/>
            </a:lvl1pPr>
          </a:lstStyle>
          <a:p>
            <a:pPr>
              <a:defRPr/>
            </a:pPr>
            <a:fld id="{B58F0C14-1986-4B36-9EB6-D53A5A8CC5B8}" type="slidenum">
              <a:rPr lang="zh-TW" altLang="en-US"/>
            </a:fld>
            <a:endParaRPr lang="en-US" altLang="zh-TW"/>
          </a:p>
        </p:txBody>
      </p:sp>
      <p:sp>
        <p:nvSpPr>
          <p:cNvPr id="9" name="Footer Placeholder 13"/>
          <p:cNvSpPr>
            <a:spLocks noGrp="1"/>
          </p:cNvSpPr>
          <p:nvPr>
            <p:ph type="ftr" sz="quarter" idx="12"/>
          </p:nvPr>
        </p:nvSpPr>
        <p:spPr/>
        <p:txBody>
          <a:bodyPr/>
          <a:lstStyle>
            <a:lvl1pPr>
              <a:defRPr/>
            </a:lvl1pPr>
          </a:lstStyle>
          <a:p>
            <a:pPr>
              <a:defRPr/>
            </a:pPr>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5AEE1CAC-48C7-49A5-BFA4-28F10D1B579B}" type="datetime1">
              <a:rPr lang="zh-TW" altLang="en-US"/>
            </a:fld>
            <a:endParaRPr lang="en-US" altLang="zh-TW"/>
          </a:p>
        </p:txBody>
      </p:sp>
      <p:sp>
        <p:nvSpPr>
          <p:cNvPr id="4" name="Footer Placeholder 3"/>
          <p:cNvSpPr>
            <a:spLocks noGrp="1"/>
          </p:cNvSpPr>
          <p:nvPr>
            <p:ph type="ftr" sz="quarter" idx="11"/>
          </p:nvPr>
        </p:nvSpPr>
        <p:spPr/>
        <p:txBody>
          <a:bodyPr/>
          <a:lstStyle>
            <a:lvl1pPr>
              <a:defRPr/>
            </a:lvl1pPr>
          </a:lstStyle>
          <a:p>
            <a:pPr>
              <a:defRPr/>
            </a:pPr>
            <a:endParaRPr lang="en-US" altLang="zh-TW"/>
          </a:p>
        </p:txBody>
      </p:sp>
      <p:sp>
        <p:nvSpPr>
          <p:cNvPr id="5" name="Slide Number Placeholder 4"/>
          <p:cNvSpPr>
            <a:spLocks noGrp="1"/>
          </p:cNvSpPr>
          <p:nvPr>
            <p:ph type="sldNum" sz="quarter" idx="12"/>
          </p:nvPr>
        </p:nvSpPr>
        <p:spPr/>
        <p:txBody>
          <a:bodyPr/>
          <a:lstStyle>
            <a:lvl1pPr>
              <a:defRPr/>
            </a:lvl1pPr>
          </a:lstStyle>
          <a:p>
            <a:pPr>
              <a:defRPr/>
            </a:pPr>
            <a:fld id="{A95E5AAE-4C8A-4699-B4EF-58BB6AF7F80C}" type="slidenum">
              <a:rPr lang="zh-TW" altLang="en-US"/>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DA6F2390-CE1C-41B7-949C-151EB30E3D1F}" type="datetime1">
              <a:rPr lang="zh-TW" altLang="en-US"/>
            </a:fld>
            <a:endParaRPr lang="en-US" altLang="zh-TW"/>
          </a:p>
        </p:txBody>
      </p:sp>
      <p:sp>
        <p:nvSpPr>
          <p:cNvPr id="3" name="Footer Placeholder 2"/>
          <p:cNvSpPr>
            <a:spLocks noGrp="1"/>
          </p:cNvSpPr>
          <p:nvPr>
            <p:ph type="ftr" sz="quarter" idx="11"/>
          </p:nvPr>
        </p:nvSpPr>
        <p:spPr/>
        <p:txBody>
          <a:bodyPr/>
          <a:lstStyle>
            <a:lvl1pPr>
              <a:defRPr/>
            </a:lvl1pPr>
          </a:lstStyle>
          <a:p>
            <a:pPr>
              <a:defRPr/>
            </a:pPr>
            <a:endParaRPr lang="en-US" altLang="zh-TW"/>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FB387942-A87D-4B0A-BDC0-51DF27F4BF48}" type="slidenum">
              <a:rPr lang="zh-TW" altLang="en-US"/>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endParaRPr lang="en-US"/>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lvl1pPr>
              <a:defRPr/>
            </a:lvl1pPr>
          </a:lstStyle>
          <a:p>
            <a:pPr>
              <a:defRPr/>
            </a:pPr>
            <a:fld id="{63C59F09-88EE-465B-8E3E-05B382D0C8FA}" type="datetime1">
              <a:rPr lang="zh-TW" altLang="en-US"/>
            </a:fld>
            <a:endParaRPr lang="en-US" altLang="zh-TW"/>
          </a:p>
        </p:txBody>
      </p:sp>
      <p:sp>
        <p:nvSpPr>
          <p:cNvPr id="6" name="Footer Placeholder 5"/>
          <p:cNvSpPr>
            <a:spLocks noGrp="1"/>
          </p:cNvSpPr>
          <p:nvPr>
            <p:ph type="ftr" sz="quarter" idx="11"/>
          </p:nvPr>
        </p:nvSpPr>
        <p:spPr/>
        <p:txBody>
          <a:bodyPr/>
          <a:lstStyle>
            <a:lvl1pPr>
              <a:defRPr/>
            </a:lvl1pPr>
          </a:lstStyle>
          <a:p>
            <a:pPr>
              <a:defRPr/>
            </a:pPr>
            <a:endParaRPr lang="en-US" altLang="zh-TW"/>
          </a:p>
        </p:txBody>
      </p:sp>
      <p:sp>
        <p:nvSpPr>
          <p:cNvPr id="7" name="Slide Number Placeholder 6"/>
          <p:cNvSpPr>
            <a:spLocks noGrp="1"/>
          </p:cNvSpPr>
          <p:nvPr>
            <p:ph type="sldNum" sz="quarter" idx="12"/>
          </p:nvPr>
        </p:nvSpPr>
        <p:spPr/>
        <p:txBody>
          <a:bodyPr/>
          <a:lstStyle>
            <a:lvl1pPr>
              <a:defRPr/>
            </a:lvl1pPr>
          </a:lstStyle>
          <a:p>
            <a:pPr>
              <a:defRPr/>
            </a:pPr>
            <a:fld id="{3613AE8F-5901-4BBA-A4AF-2ACEB2AB5022}" type="slidenum">
              <a:rPr lang="zh-TW" altLang="en-US"/>
            </a:fld>
            <a:endParaRPr lang="en-US" altLang="zh-TW">
              <a:solidFill>
                <a:srgbClr val="91967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TW" altLang="en-US" sz="1800">
              <a:solidFill>
                <a:srgbClr val="FFFFFF"/>
              </a:solidFill>
              <a:ea typeface="MS PGothic" panose="020B0600070205080204" pitchFamily="-107" charset="-128"/>
            </a:endParaRPr>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TW" altLang="en-US" sz="1800">
              <a:solidFill>
                <a:srgbClr val="FFFFFF"/>
              </a:solidFill>
              <a:ea typeface="MS PGothic" panose="020B0600070205080204" pitchFamily="-107" charset="-128"/>
            </a:endParaRPr>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TW" altLang="en-US" sz="1800">
              <a:solidFill>
                <a:srgbClr val="FFFFFF"/>
              </a:solidFill>
              <a:ea typeface="MS PGothic" panose="020B0600070205080204" pitchFamily="-107" charset="-128"/>
            </a:endParaRPr>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TW" altLang="en-US" sz="1800">
              <a:solidFill>
                <a:srgbClr val="FFFFFF"/>
              </a:solidFill>
              <a:ea typeface="MS PGothic" panose="020B0600070205080204" pitchFamily="-107" charset="-128"/>
            </a:endParaRPr>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endParaRPr lang="en-US"/>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a:lstStyle>
            <a:lvl1pPr>
              <a:defRPr/>
            </a:lvl1pPr>
          </a:lstStyle>
          <a:p>
            <a:pPr>
              <a:defRPr/>
            </a:pPr>
            <a:fld id="{78437913-EB11-4FF6-999A-2C881A49F2A4}" type="datetime1">
              <a:rPr lang="zh-TW" altLang="en-US"/>
            </a:fld>
            <a:endParaRPr lang="en-US" altLang="zh-TW"/>
          </a:p>
        </p:txBody>
      </p:sp>
      <p:sp>
        <p:nvSpPr>
          <p:cNvPr id="10" name="Slide Number Placeholder 12"/>
          <p:cNvSpPr>
            <a:spLocks noGrp="1"/>
          </p:cNvSpPr>
          <p:nvPr>
            <p:ph type="sldNum" sz="quarter" idx="11"/>
          </p:nvPr>
        </p:nvSpPr>
        <p:spPr>
          <a:xfrm>
            <a:off x="0" y="4667250"/>
            <a:ext cx="1447800" cy="663575"/>
          </a:xfrm>
        </p:spPr>
        <p:txBody>
          <a:bodyPr/>
          <a:lstStyle>
            <a:lvl1pPr>
              <a:defRPr sz="2800"/>
            </a:lvl1pPr>
          </a:lstStyle>
          <a:p>
            <a:pPr>
              <a:defRPr/>
            </a:pPr>
            <a:fld id="{052392B0-4A8B-4E0B-916B-C0704D8BA7BA}" type="slidenum">
              <a:rPr lang="zh-TW" altLang="en-US"/>
            </a:fld>
            <a:endParaRPr lang="en-US" altLang="zh-TW"/>
          </a:p>
        </p:txBody>
      </p:sp>
      <p:sp>
        <p:nvSpPr>
          <p:cNvPr id="11" name="Footer Placeholder 13"/>
          <p:cNvSpPr>
            <a:spLocks noGrp="1"/>
          </p:cNvSpPr>
          <p:nvPr>
            <p:ph type="ftr" sz="quarter" idx="12"/>
          </p:nvPr>
        </p:nvSpPr>
        <p:spPr>
          <a:xfrm>
            <a:off x="1600200" y="6248400"/>
            <a:ext cx="4572000" cy="365125"/>
          </a:xfrm>
        </p:spPr>
        <p:txBody>
          <a:bodyPr/>
          <a:lstStyle>
            <a:lvl1pPr>
              <a:defRPr/>
            </a:lvl1pPr>
          </a:lstStyle>
          <a:p>
            <a:pPr>
              <a:defRPr/>
            </a:pPr>
            <a:endParaRPr lang="en-US" altLang="zh-TW"/>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ln>
        </p:spPr>
        <p:txBody>
          <a:bodyPr vert="horz" wrap="square" lIns="91440" tIns="45720" rIns="91440" bIns="45720" numCol="1" anchor="ctr" anchorCtr="0" compatLnSpc="1"/>
          <a:lstStyle/>
          <a:p>
            <a:pPr lvl="0"/>
            <a:r>
              <a:rPr lang="en-US" altLang="zh-TW"/>
              <a:t>Click to edit Master title style</a:t>
            </a:r>
            <a:endParaRPr lang="en-US" altLang="zh-TW"/>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ln>
        </p:spPr>
        <p:txBody>
          <a:bodyPr vert="horz" wrap="square" lIns="91440" tIns="45720" rIns="91440" bIns="45720" numCol="1" anchor="t" anchorCtr="0" compatLnSpc="1"/>
          <a:lstStyle/>
          <a:p>
            <a:pPr lvl="0"/>
            <a:r>
              <a:rPr lang="en-US" altLang="zh-TW"/>
              <a:t>Click to edit Master text styles</a:t>
            </a:r>
            <a:endParaRPr lang="en-US" altLang="zh-TW"/>
          </a:p>
          <a:p>
            <a:pPr lvl="1"/>
            <a:r>
              <a:rPr lang="en-US" altLang="zh-TW"/>
              <a:t>Second level</a:t>
            </a:r>
            <a:endParaRPr lang="en-US" altLang="zh-TW"/>
          </a:p>
          <a:p>
            <a:pPr lvl="2"/>
            <a:r>
              <a:rPr lang="en-US" altLang="zh-TW"/>
              <a:t>Third level</a:t>
            </a:r>
            <a:endParaRPr lang="en-US" altLang="zh-TW"/>
          </a:p>
          <a:p>
            <a:pPr lvl="3"/>
            <a:r>
              <a:rPr lang="en-US" altLang="zh-TW"/>
              <a:t>Fourth level</a:t>
            </a:r>
            <a:endParaRPr lang="en-US" altLang="zh-TW"/>
          </a:p>
          <a:p>
            <a:pPr lvl="4"/>
            <a:r>
              <a:rPr lang="en-US" altLang="zh-TW"/>
              <a:t>Fifth level</a:t>
            </a:r>
            <a:endParaRPr lang="en-US" altLang="zh-TW"/>
          </a:p>
        </p:txBody>
      </p:sp>
      <p:sp>
        <p:nvSpPr>
          <p:cNvPr id="14" name="Date Placeholder 13"/>
          <p:cNvSpPr>
            <a:spLocks noGrp="1"/>
          </p:cNvSpPr>
          <p:nvPr>
            <p:ph type="dt" sz="half" idx="2"/>
          </p:nvPr>
        </p:nvSpPr>
        <p:spPr>
          <a:xfrm>
            <a:off x="6096000" y="6248400"/>
            <a:ext cx="2667000" cy="365125"/>
          </a:xfrm>
          <a:prstGeom prst="rect">
            <a:avLst/>
          </a:prstGeom>
        </p:spPr>
        <p:txBody>
          <a:bodyPr vert="horz" wrap="square" lIns="91440" tIns="45720" rIns="91440" bIns="45720" numCol="1" anchor="ctr" anchorCtr="0" compatLnSpc="1"/>
          <a:lstStyle>
            <a:lvl1pPr>
              <a:defRPr sz="1400">
                <a:solidFill>
                  <a:schemeClr val="tx2"/>
                </a:solidFill>
                <a:ea typeface="MS PGothic" panose="020B0600070205080204" pitchFamily="-107" charset="-128"/>
              </a:defRPr>
            </a:lvl1pPr>
          </a:lstStyle>
          <a:p>
            <a:pPr>
              <a:defRPr/>
            </a:pPr>
            <a:fld id="{AE02F319-1A44-487A-BCF5-15827686A9F2}" type="datetime1">
              <a:rPr lang="zh-TW" altLang="en-US"/>
            </a:fld>
            <a:endParaRPr lang="en-US" altLang="zh-TW">
              <a:solidFill>
                <a:srgbClr val="FFFFFF"/>
              </a:solidFill>
            </a:endParaRPr>
          </a:p>
        </p:txBody>
      </p:sp>
      <p:sp>
        <p:nvSpPr>
          <p:cNvPr id="3" name="Footer Placeholder 2"/>
          <p:cNvSpPr>
            <a:spLocks noGrp="1"/>
          </p:cNvSpPr>
          <p:nvPr>
            <p:ph type="ftr" sz="quarter" idx="3"/>
          </p:nvPr>
        </p:nvSpPr>
        <p:spPr>
          <a:xfrm>
            <a:off x="609600" y="6248400"/>
            <a:ext cx="5421313" cy="365125"/>
          </a:xfrm>
          <a:prstGeom prst="rect">
            <a:avLst/>
          </a:prstGeom>
        </p:spPr>
        <p:txBody>
          <a:bodyPr vert="horz" wrap="square" lIns="91440" tIns="45720" rIns="91440" bIns="45720" numCol="1" anchor="ctr" anchorCtr="0" compatLnSpc="1"/>
          <a:lstStyle>
            <a:lvl1pPr algn="r">
              <a:defRPr sz="1400">
                <a:solidFill>
                  <a:schemeClr val="tx2"/>
                </a:solidFill>
                <a:ea typeface="MS PGothic" panose="020B0600070205080204" pitchFamily="-107" charset="-128"/>
              </a:defRPr>
            </a:lvl1pPr>
          </a:lstStyle>
          <a:p>
            <a:pPr>
              <a:defRPr/>
            </a:pPr>
            <a:endParaRPr lang="en-US" altLang="zh-TW"/>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TW" altLang="en-US" sz="1800">
              <a:solidFill>
                <a:srgbClr val="FFFFFF"/>
              </a:solidFill>
              <a:ea typeface="MS PGothic" panose="020B0600070205080204" pitchFamily="-107" charset="-128"/>
            </a:endParaRPr>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TW" altLang="en-US" sz="1800">
              <a:solidFill>
                <a:srgbClr val="FFFFFF"/>
              </a:solidFill>
              <a:ea typeface="MS PGothic" panose="020B0600070205080204" pitchFamily="-107" charset="-128"/>
            </a:endParaRPr>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TW" altLang="en-US" sz="1800">
              <a:solidFill>
                <a:srgbClr val="FFFFFF"/>
              </a:solidFill>
              <a:ea typeface="MS PGothic" panose="020B0600070205080204" pitchFamily="-107" charset="-128"/>
            </a:endParaRPr>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normAutofit/>
          </a:bodyPr>
          <a:lstStyle>
            <a:lvl1pPr algn="ctr">
              <a:defRPr sz="1400" b="1">
                <a:solidFill>
                  <a:srgbClr val="FFFFFF"/>
                </a:solidFill>
                <a:ea typeface="MS PGothic" panose="020B0600070205080204" pitchFamily="-107" charset="-128"/>
              </a:defRPr>
            </a:lvl1pPr>
          </a:lstStyle>
          <a:p>
            <a:pPr>
              <a:defRPr/>
            </a:pPr>
            <a:fld id="{4E55B48A-8034-4449-999D-4D63C36542F1}" type="slidenum">
              <a:rPr lang="zh-TW" altLang="en-US"/>
            </a:fld>
            <a:endParaRPr lang="en-US" altLang="zh-TW" sz="1600">
              <a:solidFill>
                <a:srgbClr val="91967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4400" kern="1200">
          <a:solidFill>
            <a:schemeClr val="tx2"/>
          </a:solidFill>
          <a:latin typeface="+mj-lt"/>
          <a:ea typeface="MS PGothic" panose="020B0600070205080204" pitchFamily="-107" charset="-128"/>
          <a:cs typeface="MS PGothic" panose="020B0600070205080204" pitchFamily="-107" charset="-128"/>
        </a:defRPr>
      </a:lvl1pPr>
      <a:lvl2pPr algn="l" rtl="0" eaLnBrk="0" fontAlgn="base" hangingPunct="0">
        <a:spcBef>
          <a:spcPct val="0"/>
        </a:spcBef>
        <a:spcAft>
          <a:spcPct val="0"/>
        </a:spcAft>
        <a:defRPr sz="4400">
          <a:solidFill>
            <a:schemeClr val="tx2"/>
          </a:solidFill>
          <a:latin typeface="Tw Cen MT" panose="020B0602020104020603" charset="-18"/>
          <a:ea typeface="MS PGothic" panose="020B0600070205080204" pitchFamily="-107" charset="-128"/>
          <a:cs typeface="MS PGothic" panose="020B0600070205080204" pitchFamily="-107" charset="-128"/>
        </a:defRPr>
      </a:lvl2pPr>
      <a:lvl3pPr algn="l" rtl="0" eaLnBrk="0" fontAlgn="base" hangingPunct="0">
        <a:spcBef>
          <a:spcPct val="0"/>
        </a:spcBef>
        <a:spcAft>
          <a:spcPct val="0"/>
        </a:spcAft>
        <a:defRPr sz="4400">
          <a:solidFill>
            <a:schemeClr val="tx2"/>
          </a:solidFill>
          <a:latin typeface="Tw Cen MT" panose="020B0602020104020603" charset="-18"/>
          <a:ea typeface="MS PGothic" panose="020B0600070205080204" pitchFamily="-107" charset="-128"/>
          <a:cs typeface="MS PGothic" panose="020B0600070205080204" pitchFamily="-107" charset="-128"/>
        </a:defRPr>
      </a:lvl3pPr>
      <a:lvl4pPr algn="l" rtl="0" eaLnBrk="0" fontAlgn="base" hangingPunct="0">
        <a:spcBef>
          <a:spcPct val="0"/>
        </a:spcBef>
        <a:spcAft>
          <a:spcPct val="0"/>
        </a:spcAft>
        <a:defRPr sz="4400">
          <a:solidFill>
            <a:schemeClr val="tx2"/>
          </a:solidFill>
          <a:latin typeface="Tw Cen MT" panose="020B0602020104020603" charset="-18"/>
          <a:ea typeface="MS PGothic" panose="020B0600070205080204" pitchFamily="-107" charset="-128"/>
          <a:cs typeface="MS PGothic" panose="020B0600070205080204" pitchFamily="-107" charset="-128"/>
        </a:defRPr>
      </a:lvl4pPr>
      <a:lvl5pPr algn="l" rtl="0" eaLnBrk="0" fontAlgn="base" hangingPunct="0">
        <a:spcBef>
          <a:spcPct val="0"/>
        </a:spcBef>
        <a:spcAft>
          <a:spcPct val="0"/>
        </a:spcAft>
        <a:defRPr sz="4400">
          <a:solidFill>
            <a:schemeClr val="tx2"/>
          </a:solidFill>
          <a:latin typeface="Tw Cen MT" panose="020B0602020104020603" charset="-18"/>
          <a:ea typeface="MS PGothic" panose="020B0600070205080204" pitchFamily="-107" charset="-128"/>
          <a:cs typeface="MS PGothic" panose="020B0600070205080204" pitchFamily="-107" charset="-128"/>
        </a:defRPr>
      </a:lvl5pPr>
      <a:lvl6pPr marL="457200" algn="l" rtl="0" fontAlgn="base">
        <a:spcBef>
          <a:spcPct val="0"/>
        </a:spcBef>
        <a:spcAft>
          <a:spcPct val="0"/>
        </a:spcAft>
        <a:defRPr sz="4400">
          <a:solidFill>
            <a:schemeClr val="tx2"/>
          </a:solidFill>
          <a:latin typeface="Tw Cen MT" panose="020B0602020104020603" charset="-18"/>
          <a:ea typeface="MS PGothic" panose="020B0600070205080204" pitchFamily="-107" charset="-128"/>
          <a:cs typeface="MS PGothic" panose="020B0600070205080204" pitchFamily="-107" charset="-128"/>
        </a:defRPr>
      </a:lvl6pPr>
      <a:lvl7pPr marL="914400" algn="l" rtl="0" fontAlgn="base">
        <a:spcBef>
          <a:spcPct val="0"/>
        </a:spcBef>
        <a:spcAft>
          <a:spcPct val="0"/>
        </a:spcAft>
        <a:defRPr sz="4400">
          <a:solidFill>
            <a:schemeClr val="tx2"/>
          </a:solidFill>
          <a:latin typeface="Tw Cen MT" panose="020B0602020104020603" charset="-18"/>
          <a:ea typeface="MS PGothic" panose="020B0600070205080204" pitchFamily="-107" charset="-128"/>
          <a:cs typeface="MS PGothic" panose="020B0600070205080204" pitchFamily="-107" charset="-128"/>
        </a:defRPr>
      </a:lvl7pPr>
      <a:lvl8pPr marL="1371600" algn="l" rtl="0" fontAlgn="base">
        <a:spcBef>
          <a:spcPct val="0"/>
        </a:spcBef>
        <a:spcAft>
          <a:spcPct val="0"/>
        </a:spcAft>
        <a:defRPr sz="4400">
          <a:solidFill>
            <a:schemeClr val="tx2"/>
          </a:solidFill>
          <a:latin typeface="Tw Cen MT" panose="020B0602020104020603" charset="-18"/>
          <a:ea typeface="MS PGothic" panose="020B0600070205080204" pitchFamily="-107" charset="-128"/>
          <a:cs typeface="MS PGothic" panose="020B0600070205080204" pitchFamily="-107" charset="-128"/>
        </a:defRPr>
      </a:lvl8pPr>
      <a:lvl9pPr marL="1828800" algn="l" rtl="0" fontAlgn="base">
        <a:spcBef>
          <a:spcPct val="0"/>
        </a:spcBef>
        <a:spcAft>
          <a:spcPct val="0"/>
        </a:spcAft>
        <a:defRPr sz="4400">
          <a:solidFill>
            <a:schemeClr val="tx2"/>
          </a:solidFill>
          <a:latin typeface="Tw Cen MT" panose="020B0602020104020603" charset="-18"/>
          <a:ea typeface="MS PGothic" panose="020B0600070205080204" pitchFamily="-107" charset="-128"/>
          <a:cs typeface="MS PGothic" panose="020B0600070205080204" pitchFamily="-107" charset="-128"/>
        </a:defRPr>
      </a:lvl9pPr>
    </p:titleStyle>
    <p:body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S PGothic" panose="020B0600070205080204" pitchFamily="-107" charset="-128"/>
          <a:cs typeface="MS PGothic" panose="020B0600070205080204" pitchFamily="-107" charset="-128"/>
        </a:defRPr>
      </a:lvl1pPr>
      <a:lvl2pPr marL="640080" indent="-273050" algn="l" rtl="0" eaLnBrk="0" fontAlgn="base" hangingPunct="0">
        <a:spcBef>
          <a:spcPts val="550"/>
        </a:spcBef>
        <a:spcAft>
          <a:spcPct val="0"/>
        </a:spcAft>
        <a:buClr>
          <a:schemeClr val="accent1"/>
        </a:buClr>
        <a:buSzPct val="70000"/>
        <a:buFont typeface="Wingdings 2" panose="05020102010507070707" pitchFamily="-107" charset="2"/>
        <a:buChar char=""/>
        <a:defRPr sz="2600" kern="1200">
          <a:solidFill>
            <a:schemeClr val="tx1"/>
          </a:solidFill>
          <a:latin typeface="+mn-lt"/>
          <a:ea typeface="MS PGothic" panose="020B0600070205080204" pitchFamily="-107" charset="-128"/>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S PGothic" panose="020B0600070205080204" pitchFamily="-107" charset="-128"/>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S PGothic" panose="020B0600070205080204" pitchFamily="-107" charset="-128"/>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S PGothic" panose="020B0600070205080204" pitchFamily="-107" charset="-128"/>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4.emf"/><Relationship Id="rId2" Type="http://schemas.openxmlformats.org/officeDocument/2006/relationships/oleObject" Target="../embeddings/oleObject3.bin"/><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6.xml"/><Relationship Id="rId3" Type="http://schemas.openxmlformats.org/officeDocument/2006/relationships/image" Target="../media/image4.emf"/><Relationship Id="rId2" Type="http://schemas.openxmlformats.org/officeDocument/2006/relationships/oleObject" Target="../embeddings/oleObject4.bin"/><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emf"/><Relationship Id="rId1" Type="http://schemas.openxmlformats.org/officeDocument/2006/relationships/image" Target="../media/image7.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4.emf"/><Relationship Id="rId2" Type="http://schemas.openxmlformats.org/officeDocument/2006/relationships/oleObject" Target="../embeddings/oleObject5.bin"/><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6.xml"/><Relationship Id="rId3" Type="http://schemas.openxmlformats.org/officeDocument/2006/relationships/image" Target="../media/image4.emf"/><Relationship Id="rId2" Type="http://schemas.openxmlformats.org/officeDocument/2006/relationships/oleObject" Target="../embeddings/oleObject6.bin"/><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6.xml"/><Relationship Id="rId3" Type="http://schemas.openxmlformats.org/officeDocument/2006/relationships/image" Target="../media/image4.emf"/><Relationship Id="rId2" Type="http://schemas.openxmlformats.org/officeDocument/2006/relationships/oleObject" Target="../embeddings/oleObject7.bin"/><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45.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6.xml"/><Relationship Id="rId3" Type="http://schemas.openxmlformats.org/officeDocument/2006/relationships/image" Target="../media/image4.emf"/><Relationship Id="rId2" Type="http://schemas.openxmlformats.org/officeDocument/2006/relationships/oleObject" Target="../embeddings/oleObject8.bin"/><Relationship Id="rId1" Type="http://schemas.openxmlformats.org/officeDocument/2006/relationships/image" Target="../media/image3.png"/></Relationships>
</file>

<file path=ppt/slides/_rels/slide46.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6.xml"/><Relationship Id="rId3" Type="http://schemas.openxmlformats.org/officeDocument/2006/relationships/image" Target="../media/image4.emf"/><Relationship Id="rId2" Type="http://schemas.openxmlformats.org/officeDocument/2006/relationships/oleObject" Target="../embeddings/oleObject9.bin"/><Relationship Id="rId1"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6.xml"/><Relationship Id="rId3" Type="http://schemas.openxmlformats.org/officeDocument/2006/relationships/image" Target="../media/image4.emf"/><Relationship Id="rId2" Type="http://schemas.openxmlformats.org/officeDocument/2006/relationships/oleObject" Target="../embeddings/oleObject10.bin"/><Relationship Id="rId1" Type="http://schemas.openxmlformats.org/officeDocument/2006/relationships/image" Target="../media/image3.png"/></Relationships>
</file>

<file path=ppt/slides/_rels/slide49.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6.xml"/><Relationship Id="rId3" Type="http://schemas.openxmlformats.org/officeDocument/2006/relationships/image" Target="../media/image4.emf"/><Relationship Id="rId2" Type="http://schemas.openxmlformats.org/officeDocument/2006/relationships/oleObject" Target="../embeddings/oleObject11.bin"/><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oleObject" Target="../embeddings/oleObject2.bin"/><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2.xml"/><Relationship Id="rId4" Type="http://schemas.openxmlformats.org/officeDocument/2006/relationships/image" Target="../media/image11.jpeg"/><Relationship Id="rId3" Type="http://schemas.openxmlformats.org/officeDocument/2006/relationships/image" Target="../media/image4.emf"/><Relationship Id="rId2" Type="http://schemas.openxmlformats.org/officeDocument/2006/relationships/oleObject" Target="../embeddings/oleObject12.bin"/><Relationship Id="rId1"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13.bin"/></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slideLayout" Target="../slideLayouts/slideLayout6.xml"/><Relationship Id="rId3" Type="http://schemas.openxmlformats.org/officeDocument/2006/relationships/image" Target="../media/image4.emf"/><Relationship Id="rId2" Type="http://schemas.openxmlformats.org/officeDocument/2006/relationships/oleObject" Target="../embeddings/oleObject14.bin"/><Relationship Id="rId1" Type="http://schemas.openxmlformats.org/officeDocument/2006/relationships/image" Target="../media/image3.png"/></Relationships>
</file>

<file path=ppt/slides/_rels/slide62.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2.xml"/><Relationship Id="rId3" Type="http://schemas.openxmlformats.org/officeDocument/2006/relationships/image" Target="../media/image4.emf"/><Relationship Id="rId2" Type="http://schemas.openxmlformats.org/officeDocument/2006/relationships/oleObject" Target="../embeddings/oleObject15.bin"/><Relationship Id="rId1"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slideLayout" Target="../slideLayouts/slideLayout6.xml"/><Relationship Id="rId3" Type="http://schemas.openxmlformats.org/officeDocument/2006/relationships/image" Target="../media/image4.emf"/><Relationship Id="rId2" Type="http://schemas.openxmlformats.org/officeDocument/2006/relationships/oleObject" Target="../embeddings/oleObject16.bin"/><Relationship Id="rId1" Type="http://schemas.openxmlformats.org/officeDocument/2006/relationships/image" Target="../media/image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advansys.si/products/slotscanner/accounting-cage/" TargetMode="External"/><Relationship Id="rId3" Type="http://schemas.openxmlformats.org/officeDocument/2006/relationships/hyperlink" Target="http://www.aristocrat.com.au/products/systems/documents/oasis%20360%20overview%200710.pdf" TargetMode="External"/><Relationship Id="rId2" Type="http://schemas.openxmlformats.org/officeDocument/2006/relationships/hyperlink" Target="http://www.ballytech.com/Systems/Accounting/SMS" TargetMode="External"/><Relationship Id="rId1" Type="http://schemas.openxmlformats.org/officeDocument/2006/relationships/hyperlink" Target="http://www.igt.com/mo-en/systems/sbx.aspx"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6.xml"/><Relationship Id="rId3" Type="http://schemas.openxmlformats.org/officeDocument/2006/relationships/image" Target="../media/image4.emf"/><Relationship Id="rId2" Type="http://schemas.openxmlformats.org/officeDocument/2006/relationships/oleObject" Target="../embeddings/oleObject17.bin"/><Relationship Id="rId1" Type="http://schemas.openxmlformats.org/officeDocument/2006/relationships/image" Target="../media/image3.png"/></Relationships>
</file>

<file path=ppt/slides/_rels/slide72.xml.rels><?xml version="1.0" encoding="UTF-8" standalone="yes"?>
<Relationships xmlns="http://schemas.openxmlformats.org/package/2006/relationships"><Relationship Id="rId5" Type="http://schemas.openxmlformats.org/officeDocument/2006/relationships/vmlDrawing" Target="../drawings/vmlDrawing17.vml"/><Relationship Id="rId4" Type="http://schemas.openxmlformats.org/officeDocument/2006/relationships/slideLayout" Target="../slideLayouts/slideLayout6.xml"/><Relationship Id="rId3" Type="http://schemas.openxmlformats.org/officeDocument/2006/relationships/image" Target="../media/image4.emf"/><Relationship Id="rId2" Type="http://schemas.openxmlformats.org/officeDocument/2006/relationships/oleObject" Target="../embeddings/oleObject18.bin"/><Relationship Id="rId1" Type="http://schemas.openxmlformats.org/officeDocument/2006/relationships/image" Target="../media/image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2.xml"/><Relationship Id="rId4" Type="http://schemas.openxmlformats.org/officeDocument/2006/relationships/oleObject" Target="../embeddings/oleObject20.bin"/><Relationship Id="rId3" Type="http://schemas.openxmlformats.org/officeDocument/2006/relationships/image" Target="../media/image4.emf"/><Relationship Id="rId2" Type="http://schemas.openxmlformats.org/officeDocument/2006/relationships/oleObject" Target="../embeddings/oleObject19.bin"/><Relationship Id="rId1" Type="http://schemas.openxmlformats.org/officeDocument/2006/relationships/image" Target="../media/image3.png"/></Relationships>
</file>

<file path=ppt/slides/_rels/slide83.xml.rels><?xml version="1.0" encoding="UTF-8" standalone="yes"?>
<Relationships xmlns="http://schemas.openxmlformats.org/package/2006/relationships"><Relationship Id="rId5" Type="http://schemas.openxmlformats.org/officeDocument/2006/relationships/vmlDrawing" Target="../drawings/vmlDrawing19.vml"/><Relationship Id="rId4" Type="http://schemas.openxmlformats.org/officeDocument/2006/relationships/slideLayout" Target="../slideLayouts/slideLayout2.xml"/><Relationship Id="rId3" Type="http://schemas.openxmlformats.org/officeDocument/2006/relationships/image" Target="../media/image4.emf"/><Relationship Id="rId2" Type="http://schemas.openxmlformats.org/officeDocument/2006/relationships/oleObject" Target="../embeddings/oleObject21.bin"/><Relationship Id="rId1" Type="http://schemas.openxmlformats.org/officeDocument/2006/relationships/image" Target="../media/image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vmlDrawing" Target="../drawings/vmlDrawing20.vml"/><Relationship Id="rId5" Type="http://schemas.openxmlformats.org/officeDocument/2006/relationships/slideLayout" Target="../slideLayouts/slideLayout2.xml"/><Relationship Id="rId4" Type="http://schemas.openxmlformats.org/officeDocument/2006/relationships/oleObject" Target="../embeddings/oleObject23.bin"/><Relationship Id="rId3" Type="http://schemas.openxmlformats.org/officeDocument/2006/relationships/image" Target="../media/image4.emf"/><Relationship Id="rId2" Type="http://schemas.openxmlformats.org/officeDocument/2006/relationships/oleObject" Target="../embeddings/oleObject22.bin"/><Relationship Id="rId1" Type="http://schemas.openxmlformats.org/officeDocument/2006/relationships/image" Target="../media/image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5" Type="http://schemas.openxmlformats.org/officeDocument/2006/relationships/vmlDrawing" Target="../drawings/vmlDrawing21.vml"/><Relationship Id="rId4" Type="http://schemas.openxmlformats.org/officeDocument/2006/relationships/slideLayout" Target="../slideLayouts/slideLayout2.xml"/><Relationship Id="rId3" Type="http://schemas.openxmlformats.org/officeDocument/2006/relationships/image" Target="../media/image4.emf"/><Relationship Id="rId2" Type="http://schemas.openxmlformats.org/officeDocument/2006/relationships/oleObject" Target="../embeddings/oleObject24.bin"/><Relationship Id="rId1" Type="http://schemas.openxmlformats.org/officeDocument/2006/relationships/image" Target="../media/image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8"/>
          <p:cNvSpPr>
            <a:spLocks noGrp="1"/>
          </p:cNvSpPr>
          <p:nvPr>
            <p:ph type="sldNum" sz="quarter" idx="12"/>
          </p:nvPr>
        </p:nvSpPr>
        <p:spPr bwMode="auto">
          <a:noFill/>
          <a:ln>
            <a:miter lim="800000"/>
          </a:ln>
        </p:spPr>
        <p:txBody>
          <a:bodyPr/>
          <a:lstStyle/>
          <a:p>
            <a:fld id="{8DDF6E5B-14C9-4B8C-90B7-3426E6F4F514}" type="slidenum">
              <a:rPr lang="zh-TW" altLang="en-US" smtClean="0">
                <a:ea typeface="MS PGothic" panose="020B0600070205080204" pitchFamily="-107" charset="-128"/>
              </a:rPr>
            </a:fld>
            <a:endParaRPr lang="en-US" altLang="zh-TW">
              <a:solidFill>
                <a:srgbClr val="E0D3BA"/>
              </a:solidFill>
              <a:ea typeface="MS PGothic" panose="020B0600070205080204" pitchFamily="-107" charset="-128"/>
            </a:endParaRPr>
          </a:p>
        </p:txBody>
      </p:sp>
      <p:sp>
        <p:nvSpPr>
          <p:cNvPr id="13315" name="Slide Number Placeholder 28"/>
          <p:cNvSpPr txBox="1">
            <a:spLocks noGrp="1"/>
          </p:cNvSpPr>
          <p:nvPr/>
        </p:nvSpPr>
        <p:spPr bwMode="auto">
          <a:xfrm>
            <a:off x="8001000" y="228600"/>
            <a:ext cx="838200" cy="381000"/>
          </a:xfrm>
          <a:prstGeom prst="rect">
            <a:avLst/>
          </a:prstGeom>
          <a:noFill/>
          <a:ln w="9525">
            <a:noFill/>
            <a:miter lim="800000"/>
          </a:ln>
        </p:spPr>
        <p:txBody>
          <a:bodyPr anchor="ctr"/>
          <a:lstStyle/>
          <a:p>
            <a:pPr algn="r"/>
            <a:fld id="{23A4558F-C29B-47A5-92F9-5ECB38BB8C62}" type="slidenum">
              <a:rPr lang="zh-TW" altLang="en-US" sz="1400" b="1">
                <a:solidFill>
                  <a:schemeClr val="tx2"/>
                </a:solidFill>
              </a:rPr>
            </a:fld>
            <a:endParaRPr lang="en-US" altLang="zh-TW" sz="1400" b="1">
              <a:solidFill>
                <a:srgbClr val="E0D3BA"/>
              </a:solidFill>
            </a:endParaRPr>
          </a:p>
        </p:txBody>
      </p:sp>
      <p:sp>
        <p:nvSpPr>
          <p:cNvPr id="13316" name="Slide Number Placeholder 28"/>
          <p:cNvSpPr txBox="1">
            <a:spLocks noGrp="1"/>
          </p:cNvSpPr>
          <p:nvPr/>
        </p:nvSpPr>
        <p:spPr bwMode="auto">
          <a:xfrm>
            <a:off x="8001000" y="228600"/>
            <a:ext cx="838200" cy="381000"/>
          </a:xfrm>
          <a:prstGeom prst="rect">
            <a:avLst/>
          </a:prstGeom>
          <a:noFill/>
          <a:ln w="9525">
            <a:noFill/>
            <a:miter lim="800000"/>
          </a:ln>
        </p:spPr>
        <p:txBody>
          <a:bodyPr anchor="ctr"/>
          <a:lstStyle/>
          <a:p>
            <a:pPr algn="r"/>
            <a:fld id="{49E987BB-F061-45BC-A443-5B486C58FFAD}" type="slidenum">
              <a:rPr lang="zh-TW" altLang="en-US" sz="1400" b="1">
                <a:solidFill>
                  <a:schemeClr val="tx2"/>
                </a:solidFill>
              </a:rPr>
            </a:fld>
            <a:endParaRPr lang="en-US" altLang="zh-TW" sz="1400" b="1">
              <a:solidFill>
                <a:srgbClr val="E0D3BA"/>
              </a:solidFill>
            </a:endParaRPr>
          </a:p>
        </p:txBody>
      </p:sp>
      <p:sp>
        <p:nvSpPr>
          <p:cNvPr id="13317" name="Title 1"/>
          <p:cNvSpPr>
            <a:spLocks noGrp="1"/>
          </p:cNvSpPr>
          <p:nvPr>
            <p:ph type="ctrTitle"/>
          </p:nvPr>
        </p:nvSpPr>
        <p:spPr/>
        <p:txBody>
          <a:bodyPr/>
          <a:lstStyle/>
          <a:p>
            <a:pPr eaLnBrk="1" hangingPunct="1"/>
            <a:r>
              <a:rPr lang="en-US" altLang="zh-TW" cap="none" dirty="0">
                <a:ea typeface="MS PGothic" panose="020B0600070205080204" pitchFamily="-107" charset="-128"/>
              </a:rPr>
              <a:t>Slot floor monitoring</a:t>
            </a:r>
            <a:endParaRPr lang="en-US" altLang="zh-TW" cap="none" dirty="0">
              <a:ea typeface="MS PGothic" panose="020B0600070205080204" pitchFamily="-107" charset="-128"/>
            </a:endParaRPr>
          </a:p>
        </p:txBody>
      </p:sp>
      <p:sp>
        <p:nvSpPr>
          <p:cNvPr id="13318" name="Subtitle 2"/>
          <p:cNvSpPr>
            <a:spLocks noGrp="1"/>
          </p:cNvSpPr>
          <p:nvPr>
            <p:ph type="subTitle" idx="1"/>
          </p:nvPr>
        </p:nvSpPr>
        <p:spPr>
          <a:xfrm>
            <a:off x="2362200" y="6049963"/>
            <a:ext cx="6705600" cy="685800"/>
          </a:xfrm>
        </p:spPr>
        <p:txBody>
          <a:bodyPr/>
          <a:lstStyle/>
          <a:p>
            <a:pPr eaLnBrk="1" hangingPunct="1"/>
            <a:r>
              <a:rPr lang="en-US" altLang="zh-TW" dirty="0">
                <a:ea typeface="MS PGothic" panose="020B0600070205080204" pitchFamily="-107" charset="-128"/>
              </a:rPr>
              <a:t>Chapter 3</a:t>
            </a:r>
            <a:endParaRPr lang="en-US" altLang="zh-TW" dirty="0">
              <a:ea typeface="MS PGothic" panose="020B0600070205080204" pitchFamily="-107"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GLI-13 Significant events</a:t>
            </a:r>
            <a:endParaRPr lang="en-US" dirty="0"/>
          </a:p>
        </p:txBody>
      </p:sp>
      <p:sp>
        <p:nvSpPr>
          <p:cNvPr id="3" name="Content Placeholder 2"/>
          <p:cNvSpPr>
            <a:spLocks noGrp="1"/>
          </p:cNvSpPr>
          <p:nvPr>
            <p:ph sz="quarter" idx="1"/>
          </p:nvPr>
        </p:nvSpPr>
        <p:spPr/>
        <p:txBody>
          <a:bodyPr/>
          <a:lstStyle/>
          <a:p>
            <a:r>
              <a:rPr lang="en-US" sz="2800" dirty="0"/>
              <a:t>GLI-13 requires an EGM to notify the slot floor monitoring system in the following cases:</a:t>
            </a:r>
            <a:endParaRPr lang="en-US" sz="2800" dirty="0"/>
          </a:p>
          <a:p>
            <a:pPr lvl="1"/>
            <a:r>
              <a:rPr lang="en-US" sz="2400" dirty="0"/>
              <a:t>Power reset or power failure</a:t>
            </a:r>
            <a:endParaRPr lang="en-US" sz="2400" dirty="0"/>
          </a:p>
          <a:p>
            <a:pPr lvl="1"/>
            <a:r>
              <a:rPr lang="en-US" sz="2400" dirty="0"/>
              <a:t>Low RAM battery power</a:t>
            </a:r>
            <a:endParaRPr lang="en-US" sz="2400" dirty="0"/>
          </a:p>
          <a:p>
            <a:pPr lvl="1"/>
            <a:r>
              <a:rPr lang="en-US" sz="2400" dirty="0"/>
              <a:t>Door openings</a:t>
            </a:r>
            <a:endParaRPr lang="en-US" sz="2400" dirty="0"/>
          </a:p>
          <a:p>
            <a:pPr lvl="1"/>
            <a:r>
              <a:rPr lang="en-US" sz="2400" dirty="0"/>
              <a:t>Reel spin errors</a:t>
            </a:r>
            <a:endParaRPr lang="en-US" sz="2400" dirty="0"/>
          </a:p>
          <a:p>
            <a:pPr lvl="1"/>
            <a:r>
              <a:rPr lang="en-US" sz="2400" dirty="0"/>
              <a:t>Bill validator errors: stacker full, bill jam</a:t>
            </a:r>
            <a:endParaRPr lang="en-US" sz="2400" dirty="0"/>
          </a:p>
          <a:p>
            <a:pPr lvl="1"/>
            <a:r>
              <a:rPr lang="en-US" sz="2400" dirty="0"/>
              <a:t>Printer errors: printer empty/ paper low, printer disconnect / failure</a:t>
            </a:r>
            <a:endParaRPr lang="en-US" sz="2400" dirty="0"/>
          </a:p>
          <a:p>
            <a:pPr lvl="1"/>
            <a:r>
              <a:rPr lang="en-US" sz="2400" dirty="0" err="1"/>
              <a:t>Handpay</a:t>
            </a:r>
            <a:r>
              <a:rPr lang="en-US" sz="2400" dirty="0"/>
              <a:t> condition (large win, progressive, cancel credit) </a:t>
            </a:r>
            <a:r>
              <a:rPr lang="en-US" sz="1800" dirty="0">
                <a:solidFill>
                  <a:schemeClr val="bg1">
                    <a:lumMod val="65000"/>
                  </a:schemeClr>
                </a:solidFill>
              </a:rPr>
              <a:t>(</a:t>
            </a:r>
            <a:r>
              <a:rPr lang="en-US" sz="1800" dirty="0" err="1">
                <a:solidFill>
                  <a:schemeClr val="bg1">
                    <a:lumMod val="65000"/>
                  </a:schemeClr>
                </a:solidFill>
              </a:rPr>
              <a:t>handpay</a:t>
            </a:r>
            <a:r>
              <a:rPr lang="en-US" sz="1800" dirty="0">
                <a:solidFill>
                  <a:schemeClr val="bg1">
                    <a:lumMod val="65000"/>
                  </a:schemeClr>
                </a:solidFill>
              </a:rPr>
              <a:t> locking in section B. more detail in later chapters.)</a:t>
            </a:r>
            <a:endParaRPr lang="en-US" sz="1800" dirty="0">
              <a:solidFill>
                <a:schemeClr val="bg1">
                  <a:lumMod val="65000"/>
                </a:schemeClr>
              </a:solidFill>
            </a:endParaRPr>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hardware devices</a:t>
            </a:r>
            <a:endParaRPr lang="en-US" dirty="0"/>
          </a:p>
        </p:txBody>
      </p:sp>
      <p:sp>
        <p:nvSpPr>
          <p:cNvPr id="3" name="Content Placeholder 2"/>
          <p:cNvSpPr>
            <a:spLocks noGrp="1"/>
          </p:cNvSpPr>
          <p:nvPr>
            <p:ph sz="quarter" idx="1"/>
          </p:nvPr>
        </p:nvSpPr>
        <p:spPr>
          <a:xfrm>
            <a:off x="612648" y="1600200"/>
            <a:ext cx="5759552" cy="4495800"/>
          </a:xfrm>
        </p:spPr>
        <p:txBody>
          <a:bodyPr/>
          <a:lstStyle/>
          <a:p>
            <a:r>
              <a:rPr lang="en-US" dirty="0"/>
              <a:t>This section studies status change, events and profile of three common hardware devices.</a:t>
            </a:r>
            <a:endParaRPr lang="en-US" dirty="0"/>
          </a:p>
          <a:p>
            <a:r>
              <a:rPr lang="en-US" dirty="0"/>
              <a:t>You’ll also see how G2S events satisfy the GLI-13 requirements on significant events.</a:t>
            </a:r>
            <a:endParaRPr lang="en-US" dirty="0"/>
          </a:p>
          <a:p>
            <a:r>
              <a:rPr lang="en-US" dirty="0"/>
              <a:t>Exercise: map GLI significant events to G2S events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
        <p:nvSpPr>
          <p:cNvPr id="5" name="Rounded Rectangle 4"/>
          <p:cNvSpPr/>
          <p:nvPr/>
        </p:nvSpPr>
        <p:spPr>
          <a:xfrm>
            <a:off x="6516216" y="1600200"/>
            <a:ext cx="2160240" cy="4277072"/>
          </a:xfrm>
          <a:prstGeom prst="roundRect">
            <a:avLst>
              <a:gd name="adj" fmla="val 5749"/>
            </a:avLst>
          </a:prstGeom>
          <a:solidFill>
            <a:schemeClr val="accent3">
              <a:lumMod val="20000"/>
              <a:lumOff val="80000"/>
            </a:schemeClr>
          </a:solidFill>
        </p:spPr>
        <p:style>
          <a:lnRef idx="2">
            <a:schemeClr val="accent3"/>
          </a:lnRef>
          <a:fillRef idx="1">
            <a:schemeClr val="lt1"/>
          </a:fillRef>
          <a:effectRef idx="0">
            <a:schemeClr val="accent3"/>
          </a:effectRef>
          <a:fontRef idx="minor">
            <a:schemeClr val="dk1"/>
          </a:fontRef>
        </p:style>
        <p:txBody>
          <a:bodyPr wrap="none" lIns="108000" tIns="0" rtlCol="0" anchor="t" anchorCtr="1"/>
          <a:lstStyle/>
          <a:p>
            <a:pPr algn="ctr"/>
            <a:endParaRPr lang="en-US" dirty="0"/>
          </a:p>
        </p:txBody>
      </p:sp>
      <p:sp>
        <p:nvSpPr>
          <p:cNvPr id="6" name="Rounded Rectangle 5"/>
          <p:cNvSpPr/>
          <p:nvPr/>
        </p:nvSpPr>
        <p:spPr>
          <a:xfrm>
            <a:off x="6804248" y="3284984"/>
            <a:ext cx="1619429" cy="2805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a:solidFill>
                  <a:schemeClr val="tx1"/>
                </a:solidFill>
              </a:rPr>
              <a:t>cabinet</a:t>
            </a:r>
            <a:endParaRPr lang="en-US" dirty="0">
              <a:solidFill>
                <a:schemeClr val="tx1"/>
              </a:solidFill>
            </a:endParaRPr>
          </a:p>
        </p:txBody>
      </p:sp>
      <p:sp>
        <p:nvSpPr>
          <p:cNvPr id="7" name="Rounded Rectangle 6"/>
          <p:cNvSpPr/>
          <p:nvPr/>
        </p:nvSpPr>
        <p:spPr>
          <a:xfrm>
            <a:off x="6805053" y="4437112"/>
            <a:ext cx="1618624" cy="2805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err="1">
                <a:solidFill>
                  <a:schemeClr val="tx1"/>
                </a:solidFill>
              </a:rPr>
              <a:t>noteAcceptor</a:t>
            </a:r>
            <a:endParaRPr lang="en-US" dirty="0">
              <a:solidFill>
                <a:schemeClr val="tx1"/>
              </a:solidFill>
            </a:endParaRPr>
          </a:p>
        </p:txBody>
      </p:sp>
      <p:sp>
        <p:nvSpPr>
          <p:cNvPr id="8" name="Rounded Rectangle 7"/>
          <p:cNvSpPr/>
          <p:nvPr/>
        </p:nvSpPr>
        <p:spPr>
          <a:xfrm>
            <a:off x="6647306" y="1700808"/>
            <a:ext cx="1954070" cy="1512168"/>
          </a:xfrm>
          <a:prstGeom prst="round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tIns="0" rtlCol="0" anchor="t" anchorCtr="0"/>
          <a:lstStyle/>
          <a:p>
            <a:r>
              <a:rPr lang="en-US" sz="1800" i="1" dirty="0">
                <a:solidFill>
                  <a:schemeClr val="accent3">
                    <a:lumMod val="50000"/>
                  </a:schemeClr>
                </a:solidFill>
              </a:rPr>
              <a:t>For host 1</a:t>
            </a:r>
            <a:endParaRPr lang="en-US" sz="1800" i="1" dirty="0">
              <a:solidFill>
                <a:schemeClr val="accent3">
                  <a:lumMod val="50000"/>
                </a:schemeClr>
              </a:solidFill>
            </a:endParaRPr>
          </a:p>
          <a:p>
            <a:pPr algn="ctr"/>
            <a:endParaRPr lang="en-US" dirty="0"/>
          </a:p>
          <a:p>
            <a:pPr algn="ctr"/>
            <a:endParaRPr lang="en-US" dirty="0"/>
          </a:p>
        </p:txBody>
      </p:sp>
      <p:sp>
        <p:nvSpPr>
          <p:cNvPr id="9" name="Rounded Rectangle 8"/>
          <p:cNvSpPr/>
          <p:nvPr/>
        </p:nvSpPr>
        <p:spPr>
          <a:xfrm>
            <a:off x="6801317" y="2060848"/>
            <a:ext cx="1646132" cy="28803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a:solidFill>
                  <a:schemeClr val="tx1"/>
                </a:solidFill>
              </a:rPr>
              <a:t>communications</a:t>
            </a:r>
            <a:endParaRPr lang="en-US" dirty="0">
              <a:solidFill>
                <a:schemeClr val="tx1"/>
              </a:solidFill>
            </a:endParaRPr>
          </a:p>
        </p:txBody>
      </p:sp>
      <p:sp>
        <p:nvSpPr>
          <p:cNvPr id="10" name="Rounded Rectangle 9"/>
          <p:cNvSpPr/>
          <p:nvPr/>
        </p:nvSpPr>
        <p:spPr>
          <a:xfrm>
            <a:off x="6791322" y="2420888"/>
            <a:ext cx="1646132" cy="28803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a:solidFill>
                  <a:schemeClr val="tx1"/>
                </a:solidFill>
              </a:rPr>
              <a:t>meters</a:t>
            </a:r>
            <a:endParaRPr lang="en-US" dirty="0">
              <a:solidFill>
                <a:schemeClr val="tx1"/>
              </a:solidFill>
            </a:endParaRPr>
          </a:p>
        </p:txBody>
      </p:sp>
      <p:sp>
        <p:nvSpPr>
          <p:cNvPr id="11" name="Rounded Rectangle 10"/>
          <p:cNvSpPr/>
          <p:nvPr/>
        </p:nvSpPr>
        <p:spPr>
          <a:xfrm>
            <a:off x="6791322" y="2780928"/>
            <a:ext cx="1646132" cy="28803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err="1">
                <a:solidFill>
                  <a:schemeClr val="tx1"/>
                </a:solidFill>
              </a:rPr>
              <a:t>eventHandler</a:t>
            </a:r>
            <a:endParaRPr lang="en-US" dirty="0">
              <a:solidFill>
                <a:schemeClr val="tx1"/>
              </a:solidFill>
            </a:endParaRPr>
          </a:p>
        </p:txBody>
      </p:sp>
      <p:sp>
        <p:nvSpPr>
          <p:cNvPr id="12" name="Rounded Rectangle 11"/>
          <p:cNvSpPr/>
          <p:nvPr/>
        </p:nvSpPr>
        <p:spPr>
          <a:xfrm>
            <a:off x="6805053" y="4797152"/>
            <a:ext cx="1618624" cy="2805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a:solidFill>
                  <a:schemeClr val="tx1"/>
                </a:solidFill>
              </a:rPr>
              <a:t>printer</a:t>
            </a:r>
            <a:endParaRPr lang="en-US" dirty="0">
              <a:solidFill>
                <a:schemeClr val="tx1"/>
              </a:solidFill>
            </a:endParaRPr>
          </a:p>
        </p:txBody>
      </p:sp>
      <p:sp>
        <p:nvSpPr>
          <p:cNvPr id="13" name="Rounded Rectangle 12"/>
          <p:cNvSpPr/>
          <p:nvPr/>
        </p:nvSpPr>
        <p:spPr>
          <a:xfrm>
            <a:off x="6805053" y="5157192"/>
            <a:ext cx="1593453" cy="2805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a:solidFill>
                  <a:schemeClr val="tx1"/>
                </a:solidFill>
              </a:rPr>
              <a:t>voucher</a:t>
            </a:r>
            <a:endParaRPr lang="en-US" dirty="0">
              <a:solidFill>
                <a:schemeClr val="tx1"/>
              </a:solidFill>
            </a:endParaRPr>
          </a:p>
        </p:txBody>
      </p:sp>
      <p:sp>
        <p:nvSpPr>
          <p:cNvPr id="14" name="Rounded Rectangle 13"/>
          <p:cNvSpPr/>
          <p:nvPr/>
        </p:nvSpPr>
        <p:spPr>
          <a:xfrm>
            <a:off x="6805053" y="5481234"/>
            <a:ext cx="1593453" cy="2805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err="1">
                <a:solidFill>
                  <a:schemeClr val="tx1"/>
                </a:solidFill>
              </a:rPr>
              <a:t>handpay</a:t>
            </a:r>
            <a:endParaRPr lang="en-US" dirty="0">
              <a:solidFill>
                <a:schemeClr val="tx1"/>
              </a:solidFill>
            </a:endParaRPr>
          </a:p>
        </p:txBody>
      </p:sp>
      <p:sp>
        <p:nvSpPr>
          <p:cNvPr id="15" name="Rounded Rectangle 14"/>
          <p:cNvSpPr/>
          <p:nvPr/>
        </p:nvSpPr>
        <p:spPr>
          <a:xfrm>
            <a:off x="6804248" y="4005064"/>
            <a:ext cx="1618624" cy="2805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err="1">
                <a:solidFill>
                  <a:schemeClr val="tx1"/>
                </a:solidFill>
              </a:rPr>
              <a:t>gamePlay</a:t>
            </a:r>
            <a:endParaRPr lang="en-US" dirty="0">
              <a:solidFill>
                <a:schemeClr val="tx1"/>
              </a:solidFill>
            </a:endParaRPr>
          </a:p>
        </p:txBody>
      </p:sp>
      <p:sp>
        <p:nvSpPr>
          <p:cNvPr id="16" name="Rounded Rectangle 15"/>
          <p:cNvSpPr/>
          <p:nvPr/>
        </p:nvSpPr>
        <p:spPr>
          <a:xfrm>
            <a:off x="6805053" y="3688488"/>
            <a:ext cx="1618624" cy="2805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err="1">
                <a:solidFill>
                  <a:schemeClr val="tx1"/>
                </a:solidFill>
              </a:rPr>
              <a:t>gamePlay</a:t>
            </a:r>
            <a:endParaRPr lang="en-US" dirty="0">
              <a:solidFill>
                <a:schemeClr val="tx1"/>
              </a:solidFill>
            </a:endParaRPr>
          </a:p>
        </p:txBody>
      </p:sp>
      <p:grpSp>
        <p:nvGrpSpPr>
          <p:cNvPr id="17" name="Group 16"/>
          <p:cNvGrpSpPr/>
          <p:nvPr/>
        </p:nvGrpSpPr>
        <p:grpSpPr>
          <a:xfrm>
            <a:off x="6930057" y="5877272"/>
            <a:ext cx="1369084" cy="834636"/>
            <a:chOff x="7226397" y="83665"/>
            <a:chExt cx="1822325" cy="1187923"/>
          </a:xfrm>
        </p:grpSpPr>
        <p:cxnSp>
          <p:nvCxnSpPr>
            <p:cNvPr id="18" name="Straight Connector 17"/>
            <p:cNvCxnSpPr/>
            <p:nvPr/>
          </p:nvCxnSpPr>
          <p:spPr>
            <a:xfrm>
              <a:off x="8143488" y="702330"/>
              <a:ext cx="360040" cy="0"/>
            </a:xfrm>
            <a:prstGeom prst="line">
              <a:avLst/>
            </a:prstGeom>
            <a:ln>
              <a:solidFill>
                <a:schemeClr val="tx2">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7783448" y="782226"/>
              <a:ext cx="360040" cy="0"/>
            </a:xfrm>
            <a:prstGeom prst="line">
              <a:avLst/>
            </a:prstGeom>
            <a:ln>
              <a:solidFill>
                <a:schemeClr val="tx2">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21" name="Picture 65" descr="EGM"/>
            <p:cNvPicPr>
              <a:picLocks noChangeAspect="1" noChangeArrowheads="1"/>
            </p:cNvPicPr>
            <p:nvPr/>
          </p:nvPicPr>
          <p:blipFill>
            <a:blip r:embed="rId1" cstate="print"/>
            <a:srcRect/>
            <a:stretch>
              <a:fillRect/>
            </a:stretch>
          </p:blipFill>
          <p:spPr bwMode="auto">
            <a:xfrm>
              <a:off x="8487134" y="83665"/>
              <a:ext cx="561588" cy="1050713"/>
            </a:xfrm>
            <a:prstGeom prst="rect">
              <a:avLst/>
            </a:prstGeom>
            <a:noFill/>
            <a:ln w="9525">
              <a:noFill/>
              <a:miter lim="800000"/>
              <a:headEnd/>
              <a:tailEnd/>
            </a:ln>
          </p:spPr>
        </p:pic>
        <p:graphicFrame>
          <p:nvGraphicFramePr>
            <p:cNvPr id="22" name="Object 5"/>
            <p:cNvGraphicFramePr>
              <a:graphicFrameLocks noChangeAspect="1"/>
            </p:cNvGraphicFramePr>
            <p:nvPr/>
          </p:nvGraphicFramePr>
          <p:xfrm>
            <a:off x="7226397" y="352882"/>
            <a:ext cx="553190" cy="918706"/>
          </p:xfrm>
          <a:graphic>
            <a:graphicData uri="http://schemas.openxmlformats.org/presentationml/2006/ole">
              <mc:AlternateContent xmlns:mc="http://schemas.openxmlformats.org/markup-compatibility/2006">
                <mc:Choice xmlns:v="urn:schemas-microsoft-com:vml" Requires="v">
                  <p:oleObj spid="_x0000_s499869" name="Visio" r:id="rId2" imgW="716915" imgH="1183640" progId="Visio.Drawing.11">
                    <p:embed/>
                  </p:oleObj>
                </mc:Choice>
                <mc:Fallback>
                  <p:oleObj name="Visio" r:id="rId2" imgW="716915" imgH="1183640" progId="Visio.Drawing.11">
                    <p:embed/>
                    <p:pic>
                      <p:nvPicPr>
                        <p:cNvPr id="0" name="Picture 1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397" y="352882"/>
                          <a:ext cx="553190" cy="9187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4" name="Straight Connector 23"/>
            <p:cNvCxnSpPr/>
            <p:nvPr/>
          </p:nvCxnSpPr>
          <p:spPr>
            <a:xfrm>
              <a:off x="8143488" y="486306"/>
              <a:ext cx="0" cy="785282"/>
            </a:xfrm>
            <a:prstGeom prst="line">
              <a:avLst/>
            </a:prstGeom>
            <a:ln>
              <a:solidFill>
                <a:schemeClr val="tx2">
                  <a:lumMod val="75000"/>
                  <a:lumOff val="25000"/>
                </a:schemeClr>
              </a:solidFill>
            </a:ln>
          </p:spPr>
          <p:style>
            <a:lnRef idx="2">
              <a:schemeClr val="accent1"/>
            </a:lnRef>
            <a:fillRef idx="0">
              <a:schemeClr val="accent1"/>
            </a:fillRef>
            <a:effectRef idx="1">
              <a:schemeClr val="accent1"/>
            </a:effectRef>
            <a:fontRef idx="minor">
              <a:schemeClr val="tx1"/>
            </a:fontRef>
          </p:style>
        </p:cxnSp>
      </p:grpSp>
      <p:pic>
        <p:nvPicPr>
          <p:cNvPr id="499715" name="Picture 3" descr="C:\Users\philiplei\Desktop\Map-Marker-Drawing-Pin-Right-Pink-icon.png"/>
          <p:cNvPicPr>
            <a:picLocks noChangeAspect="1" noChangeArrowheads="1"/>
          </p:cNvPicPr>
          <p:nvPr/>
        </p:nvPicPr>
        <p:blipFill>
          <a:blip r:embed="rId4" cstate="print"/>
          <a:srcRect/>
          <a:stretch>
            <a:fillRect/>
          </a:stretch>
        </p:blipFill>
        <p:spPr bwMode="auto">
          <a:xfrm>
            <a:off x="8110563" y="3047999"/>
            <a:ext cx="384547" cy="384547"/>
          </a:xfrm>
          <a:prstGeom prst="rect">
            <a:avLst/>
          </a:prstGeom>
          <a:noFill/>
        </p:spPr>
      </p:pic>
      <p:pic>
        <p:nvPicPr>
          <p:cNvPr id="26" name="Picture 3" descr="C:\Users\philiplei\Desktop\Map-Marker-Drawing-Pin-Right-Pink-icon.png"/>
          <p:cNvPicPr>
            <a:picLocks noChangeAspect="1" noChangeArrowheads="1"/>
          </p:cNvPicPr>
          <p:nvPr/>
        </p:nvPicPr>
        <p:blipFill>
          <a:blip r:embed="rId4" cstate="print"/>
          <a:srcRect/>
          <a:stretch>
            <a:fillRect/>
          </a:stretch>
        </p:blipFill>
        <p:spPr bwMode="auto">
          <a:xfrm>
            <a:off x="8100392" y="4221088"/>
            <a:ext cx="384547" cy="384547"/>
          </a:xfrm>
          <a:prstGeom prst="rect">
            <a:avLst/>
          </a:prstGeom>
          <a:noFill/>
        </p:spPr>
      </p:pic>
      <p:pic>
        <p:nvPicPr>
          <p:cNvPr id="27" name="Picture 3" descr="C:\Users\philiplei\Desktop\Map-Marker-Drawing-Pin-Right-Pink-icon.png"/>
          <p:cNvPicPr>
            <a:picLocks noChangeAspect="1" noChangeArrowheads="1"/>
          </p:cNvPicPr>
          <p:nvPr/>
        </p:nvPicPr>
        <p:blipFill>
          <a:blip r:embed="rId4" cstate="print"/>
          <a:srcRect/>
          <a:stretch>
            <a:fillRect/>
          </a:stretch>
        </p:blipFill>
        <p:spPr bwMode="auto">
          <a:xfrm>
            <a:off x="8100392" y="4628629"/>
            <a:ext cx="384547" cy="384547"/>
          </a:xfrm>
          <a:prstGeom prst="rect">
            <a:avLst/>
          </a:prstGeom>
          <a:noFill/>
        </p:spPr>
      </p:pic>
      <p:pic>
        <p:nvPicPr>
          <p:cNvPr id="28" name="Picture 3" descr="C:\Users\philiplei\Desktop\Map-Marker-Drawing-Pin-Right-Pink-icon.png"/>
          <p:cNvPicPr>
            <a:picLocks noChangeAspect="1" noChangeArrowheads="1"/>
          </p:cNvPicPr>
          <p:nvPr/>
        </p:nvPicPr>
        <p:blipFill>
          <a:blip r:embed="rId4" cstate="print"/>
          <a:srcRect/>
          <a:stretch>
            <a:fillRect/>
          </a:stretch>
        </p:blipFill>
        <p:spPr bwMode="auto">
          <a:xfrm>
            <a:off x="6635725" y="5348709"/>
            <a:ext cx="384547" cy="384547"/>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Cabinet device</a:t>
            </a:r>
            <a:endParaRPr lang="en-US" dirty="0"/>
          </a:p>
        </p:txBody>
      </p:sp>
      <p:sp>
        <p:nvSpPr>
          <p:cNvPr id="3" name="Content Placeholder 2"/>
          <p:cNvSpPr>
            <a:spLocks noGrp="1"/>
          </p:cNvSpPr>
          <p:nvPr>
            <p:ph sz="quarter" idx="1"/>
          </p:nvPr>
        </p:nvSpPr>
        <p:spPr/>
        <p:txBody>
          <a:bodyPr/>
          <a:lstStyle/>
          <a:p>
            <a:r>
              <a:rPr lang="en-US" dirty="0"/>
              <a:t>The </a:t>
            </a:r>
            <a:r>
              <a:rPr lang="en-US" dirty="0">
                <a:solidFill>
                  <a:srgbClr val="0000CC"/>
                </a:solidFill>
              </a:rPr>
              <a:t>cabinet</a:t>
            </a:r>
            <a:r>
              <a:rPr lang="en-US" dirty="0"/>
              <a:t> device represents the physical housing of the EGM.</a:t>
            </a:r>
            <a:endParaRPr lang="en-US" dirty="0"/>
          </a:p>
          <a:p>
            <a:r>
              <a:rPr lang="en-US" dirty="0"/>
              <a:t>Maintain status and fire events for the following:</a:t>
            </a:r>
            <a:endParaRPr lang="en-US" dirty="0"/>
          </a:p>
          <a:p>
            <a:pPr lvl="1"/>
            <a:r>
              <a:rPr lang="en-US" dirty="0"/>
              <a:t>Door open</a:t>
            </a:r>
            <a:endParaRPr lang="en-US" dirty="0"/>
          </a:p>
          <a:p>
            <a:pPr lvl="1"/>
            <a:r>
              <a:rPr lang="en-US" dirty="0"/>
              <a:t>Service lamp</a:t>
            </a:r>
            <a:endParaRPr lang="en-US" dirty="0"/>
          </a:p>
          <a:p>
            <a:pPr lvl="1"/>
            <a:r>
              <a:rPr lang="en-US" dirty="0"/>
              <a:t>Other cabinet faults</a:t>
            </a:r>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pic>
        <p:nvPicPr>
          <p:cNvPr id="6" name="Picture 65" descr="EGM"/>
          <p:cNvPicPr>
            <a:picLocks noChangeAspect="1" noChangeArrowheads="1"/>
          </p:cNvPicPr>
          <p:nvPr/>
        </p:nvPicPr>
        <p:blipFill>
          <a:blip r:embed="rId1" cstate="print"/>
          <a:srcRect/>
          <a:stretch>
            <a:fillRect/>
          </a:stretch>
        </p:blipFill>
        <p:spPr bwMode="auto">
          <a:xfrm>
            <a:off x="6896796" y="3717032"/>
            <a:ext cx="1193460" cy="208823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Cabinet status</a:t>
            </a:r>
            <a:endParaRPr lang="en-US" dirty="0"/>
          </a:p>
        </p:txBody>
      </p:sp>
      <p:sp>
        <p:nvSpPr>
          <p:cNvPr id="3" name="Content Placeholder 2"/>
          <p:cNvSpPr>
            <a:spLocks noGrp="1"/>
          </p:cNvSpPr>
          <p:nvPr>
            <p:ph sz="quarter" idx="1"/>
          </p:nvPr>
        </p:nvSpPr>
        <p:spPr/>
        <p:txBody>
          <a:bodyPr/>
          <a:lstStyle/>
          <a:p>
            <a:r>
              <a:rPr lang="en-US" sz="2400" dirty="0"/>
              <a:t>A host can retrieve the Cabinet status with </a:t>
            </a:r>
            <a:r>
              <a:rPr lang="en-US" sz="2400" dirty="0" err="1">
                <a:solidFill>
                  <a:srgbClr val="0000FF"/>
                </a:solidFill>
              </a:rPr>
              <a:t>getCabinetStatus</a:t>
            </a:r>
            <a:r>
              <a:rPr lang="en-US" sz="2400" dirty="0">
                <a:solidFill>
                  <a:srgbClr val="0000FF"/>
                </a:solidFill>
              </a:rPr>
              <a:t> / </a:t>
            </a:r>
            <a:r>
              <a:rPr lang="en-US" sz="2400" dirty="0" err="1">
                <a:solidFill>
                  <a:srgbClr val="0000FF"/>
                </a:solidFill>
              </a:rPr>
              <a:t>cabinetStatus</a:t>
            </a:r>
            <a:r>
              <a:rPr lang="en-US" sz="2400" dirty="0">
                <a:solidFill>
                  <a:srgbClr val="0000FF"/>
                </a:solidFill>
              </a:rPr>
              <a:t>.</a:t>
            </a:r>
            <a:endParaRPr lang="en-US" sz="2400" dirty="0">
              <a:solidFill>
                <a:srgbClr val="0000FF"/>
              </a:solidFill>
            </a:endParaRPr>
          </a:p>
          <a:p>
            <a:r>
              <a:rPr lang="en-US" sz="2400" dirty="0" err="1">
                <a:solidFill>
                  <a:srgbClr val="0000FF"/>
                </a:solidFill>
              </a:rPr>
              <a:t>cabinetStatus</a:t>
            </a:r>
            <a:r>
              <a:rPr lang="en-US" sz="2400" dirty="0">
                <a:solidFill>
                  <a:srgbClr val="0000FF"/>
                </a:solidFill>
              </a:rPr>
              <a:t> </a:t>
            </a:r>
            <a:r>
              <a:rPr lang="en-US" sz="2400" dirty="0"/>
              <a:t>contains</a:t>
            </a:r>
            <a:endParaRPr lang="en-US" sz="2400" dirty="0"/>
          </a:p>
          <a:p>
            <a:pPr lvl="1"/>
            <a:r>
              <a:rPr lang="en-US" sz="1800" dirty="0"/>
              <a:t>(EGM controlled) </a:t>
            </a:r>
            <a:r>
              <a:rPr lang="en-US" sz="1800" dirty="0" err="1">
                <a:solidFill>
                  <a:srgbClr val="00B050"/>
                </a:solidFill>
              </a:rPr>
              <a:t>egmEnabled</a:t>
            </a:r>
            <a:endParaRPr lang="en-US" sz="1800" dirty="0">
              <a:solidFill>
                <a:srgbClr val="00B050"/>
              </a:solidFill>
            </a:endParaRPr>
          </a:p>
          <a:p>
            <a:pPr lvl="1"/>
            <a:r>
              <a:rPr lang="en-US" sz="1800" dirty="0"/>
              <a:t>(Host controlled) </a:t>
            </a:r>
            <a:r>
              <a:rPr lang="en-US" sz="1800" dirty="0" err="1">
                <a:solidFill>
                  <a:srgbClr val="00B050"/>
                </a:solidFill>
              </a:rPr>
              <a:t>hostEnabled</a:t>
            </a:r>
            <a:r>
              <a:rPr lang="en-US" sz="1800" dirty="0"/>
              <a:t>, </a:t>
            </a:r>
            <a:r>
              <a:rPr lang="en-US" sz="1800" dirty="0" err="1">
                <a:solidFill>
                  <a:srgbClr val="00B050"/>
                </a:solidFill>
              </a:rPr>
              <a:t>hostLocked</a:t>
            </a:r>
            <a:r>
              <a:rPr lang="en-US" sz="1800" dirty="0"/>
              <a:t>, </a:t>
            </a:r>
            <a:r>
              <a:rPr lang="en-US" sz="1800" dirty="0" err="1">
                <a:solidFill>
                  <a:srgbClr val="00B050"/>
                </a:solidFill>
              </a:rPr>
              <a:t>enableGamePlay</a:t>
            </a:r>
            <a:r>
              <a:rPr lang="en-US" sz="1800" dirty="0"/>
              <a:t>, </a:t>
            </a:r>
            <a:r>
              <a:rPr lang="en-US" sz="1800" dirty="0" err="1">
                <a:solidFill>
                  <a:srgbClr val="00B050"/>
                </a:solidFill>
              </a:rPr>
              <a:t>enableMoneyIn</a:t>
            </a:r>
            <a:r>
              <a:rPr lang="en-US" sz="1800" dirty="0"/>
              <a:t> </a:t>
            </a:r>
            <a:endParaRPr lang="en-US" sz="1800" dirty="0">
              <a:solidFill>
                <a:srgbClr val="00B050"/>
              </a:solidFill>
            </a:endParaRPr>
          </a:p>
          <a:p>
            <a:pPr lvl="1"/>
            <a:r>
              <a:rPr lang="en-US" sz="1800" dirty="0"/>
              <a:t>(Door status and lamp) </a:t>
            </a:r>
            <a:r>
              <a:rPr lang="en-US" sz="1800" dirty="0" err="1">
                <a:solidFill>
                  <a:srgbClr val="00B050"/>
                </a:solidFill>
              </a:rPr>
              <a:t>cabinetDoorOpen</a:t>
            </a:r>
            <a:r>
              <a:rPr lang="en-US" sz="1800" dirty="0"/>
              <a:t>, </a:t>
            </a:r>
            <a:r>
              <a:rPr lang="en-US" sz="1800" dirty="0" err="1">
                <a:solidFill>
                  <a:srgbClr val="00B050"/>
                </a:solidFill>
              </a:rPr>
              <a:t>logicDoorOpen</a:t>
            </a:r>
            <a:r>
              <a:rPr lang="en-US" sz="1800" dirty="0"/>
              <a:t>, </a:t>
            </a:r>
            <a:r>
              <a:rPr lang="en-US" sz="1800" dirty="0" err="1">
                <a:solidFill>
                  <a:srgbClr val="00B050"/>
                </a:solidFill>
              </a:rPr>
              <a:t>auxDoorOpen</a:t>
            </a:r>
            <a:r>
              <a:rPr lang="en-US" sz="1800" dirty="0"/>
              <a:t>, </a:t>
            </a:r>
            <a:r>
              <a:rPr lang="en-US" sz="1800" dirty="0" err="1">
                <a:solidFill>
                  <a:srgbClr val="00B050"/>
                </a:solidFill>
              </a:rPr>
              <a:t>serviceLampOn</a:t>
            </a:r>
            <a:endParaRPr lang="en-US" sz="1800" dirty="0">
              <a:solidFill>
                <a:srgbClr val="00B050"/>
              </a:solidFill>
            </a:endParaRPr>
          </a:p>
          <a:p>
            <a:pPr lvl="1"/>
            <a:r>
              <a:rPr lang="en-US" sz="1800" dirty="0"/>
              <a:t>(extension g2sA) </a:t>
            </a:r>
            <a:r>
              <a:rPr lang="en-US" sz="1800" dirty="0" err="1">
                <a:solidFill>
                  <a:schemeClr val="accent6">
                    <a:lumMod val="75000"/>
                  </a:schemeClr>
                </a:solidFill>
                <a:ea typeface="+mn-ea"/>
              </a:rPr>
              <a:t>generalFault</a:t>
            </a:r>
            <a:r>
              <a:rPr lang="en-US" sz="1800" dirty="0"/>
              <a:t>, </a:t>
            </a:r>
            <a:r>
              <a:rPr lang="en-US" sz="1800" dirty="0" err="1">
                <a:solidFill>
                  <a:schemeClr val="accent6">
                    <a:lumMod val="75000"/>
                  </a:schemeClr>
                </a:solidFill>
                <a:ea typeface="+mn-ea"/>
              </a:rPr>
              <a:t>reelTilt</a:t>
            </a:r>
            <a:r>
              <a:rPr lang="en-US" sz="1800" dirty="0"/>
              <a:t>, </a:t>
            </a:r>
            <a:r>
              <a:rPr lang="en-US" sz="1800" dirty="0" err="1">
                <a:solidFill>
                  <a:schemeClr val="accent6">
                    <a:lumMod val="75000"/>
                  </a:schemeClr>
                </a:solidFill>
                <a:ea typeface="+mn-ea"/>
              </a:rPr>
              <a:t>videoDisplayFault</a:t>
            </a:r>
            <a:r>
              <a:rPr lang="en-US" sz="1800" dirty="0"/>
              <a:t>, </a:t>
            </a:r>
            <a:r>
              <a:rPr lang="en-US" sz="1800" dirty="0" err="1">
                <a:solidFill>
                  <a:schemeClr val="accent6">
                    <a:lumMod val="75000"/>
                  </a:schemeClr>
                </a:solidFill>
                <a:ea typeface="+mn-ea"/>
              </a:rPr>
              <a:t>nvStorageFault</a:t>
            </a:r>
            <a:r>
              <a:rPr lang="en-US" sz="1800" dirty="0"/>
              <a:t>, </a:t>
            </a:r>
            <a:r>
              <a:rPr lang="en-US" sz="1800" dirty="0" err="1">
                <a:solidFill>
                  <a:schemeClr val="accent6">
                    <a:lumMod val="75000"/>
                  </a:schemeClr>
                </a:solidFill>
                <a:ea typeface="+mn-ea"/>
              </a:rPr>
              <a:t>generalMemoryFault</a:t>
            </a:r>
            <a:endParaRPr lang="en-US" sz="1800" dirty="0">
              <a:solidFill>
                <a:schemeClr val="accent6">
                  <a:lumMod val="75000"/>
                </a:schemeClr>
              </a:solidFill>
              <a:ea typeface="+mn-ea"/>
            </a:endParaRPr>
          </a:p>
          <a:p>
            <a:pPr lvl="1"/>
            <a:r>
              <a:rPr lang="en-US" sz="1800" dirty="0"/>
              <a:t>Other attributes that aggregate the status of all devices </a:t>
            </a:r>
            <a:r>
              <a:rPr lang="en-US" sz="1800" dirty="0">
                <a:solidFill>
                  <a:schemeClr val="bg1">
                    <a:lumMod val="65000"/>
                  </a:schemeClr>
                </a:solidFill>
              </a:rPr>
              <a:t>(to be discussed in Section C)</a:t>
            </a:r>
            <a:endParaRPr lang="en-US" sz="1800" dirty="0">
              <a:solidFill>
                <a:schemeClr val="bg1">
                  <a:lumMod val="65000"/>
                </a:schemeClr>
              </a:solidFill>
            </a:endParaRPr>
          </a:p>
          <a:p>
            <a:r>
              <a:rPr lang="en-US" sz="2400" dirty="0"/>
              <a:t>When the status changes, host is notified by events</a:t>
            </a:r>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Sample commands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pic>
        <p:nvPicPr>
          <p:cNvPr id="6" name="Picture 65" descr="EGM"/>
          <p:cNvPicPr>
            <a:picLocks noChangeAspect="1" noChangeArrowheads="1"/>
          </p:cNvPicPr>
          <p:nvPr/>
        </p:nvPicPr>
        <p:blipFill>
          <a:blip r:embed="rId1" cstate="print"/>
          <a:srcRect/>
          <a:stretch>
            <a:fillRect/>
          </a:stretch>
        </p:blipFill>
        <p:spPr bwMode="auto">
          <a:xfrm>
            <a:off x="7956376" y="1505441"/>
            <a:ext cx="429251" cy="803115"/>
          </a:xfrm>
          <a:prstGeom prst="rect">
            <a:avLst/>
          </a:prstGeom>
          <a:noFill/>
          <a:ln w="9525">
            <a:noFill/>
            <a:miter lim="800000"/>
            <a:headEnd/>
            <a:tailEnd/>
          </a:ln>
        </p:spPr>
      </p:pic>
      <p:graphicFrame>
        <p:nvGraphicFramePr>
          <p:cNvPr id="8" name="Object 5"/>
          <p:cNvGraphicFramePr>
            <a:graphicFrameLocks noChangeAspect="1"/>
          </p:cNvGraphicFramePr>
          <p:nvPr/>
        </p:nvGraphicFramePr>
        <p:xfrm>
          <a:off x="539552" y="1669124"/>
          <a:ext cx="385028" cy="639432"/>
        </p:xfrm>
        <a:graphic>
          <a:graphicData uri="http://schemas.openxmlformats.org/presentationml/2006/ole">
            <mc:AlternateContent xmlns:mc="http://schemas.openxmlformats.org/markup-compatibility/2006">
              <mc:Choice xmlns:v="urn:schemas-microsoft-com:vml" Requires="v">
                <p:oleObj spid="_x0000_s500896" name="Visio" r:id="rId2" imgW="716915" imgH="1183640" progId="Visio.Drawing.11">
                  <p:embed/>
                </p:oleObj>
              </mc:Choice>
              <mc:Fallback>
                <p:oleObj name="Visio" r:id="rId2" imgW="716915" imgH="1183640" progId="Visio.Drawing.11">
                  <p:embed/>
                  <p:pic>
                    <p:nvPicPr>
                      <p:cNvPr id="0" name="Picture 1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669124"/>
                        <a:ext cx="385028" cy="639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ight Arrow 9"/>
          <p:cNvSpPr/>
          <p:nvPr/>
        </p:nvSpPr>
        <p:spPr>
          <a:xfrm rot="10800000">
            <a:off x="7380312" y="2924944"/>
            <a:ext cx="387988"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ight Arrow 10"/>
          <p:cNvSpPr/>
          <p:nvPr/>
        </p:nvSpPr>
        <p:spPr>
          <a:xfrm>
            <a:off x="1043608" y="1628800"/>
            <a:ext cx="387988"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ounded Rectangle 11"/>
          <p:cNvSpPr/>
          <p:nvPr/>
        </p:nvSpPr>
        <p:spPr>
          <a:xfrm>
            <a:off x="1043608" y="3140968"/>
            <a:ext cx="6768752" cy="3384376"/>
          </a:xfrm>
          <a:prstGeom prst="roundRect">
            <a:avLst>
              <a:gd name="adj" fmla="val 5542"/>
            </a:avLst>
          </a:prstGeom>
          <a:ln w="6350"/>
        </p:spPr>
        <p:style>
          <a:lnRef idx="2">
            <a:schemeClr val="accent4"/>
          </a:lnRef>
          <a:fillRef idx="1">
            <a:schemeClr val="lt1"/>
          </a:fillRef>
          <a:effectRef idx="0">
            <a:schemeClr val="accent4"/>
          </a:effectRef>
          <a:fontRef idx="minor">
            <a:schemeClr val="dk1"/>
          </a:fontRef>
        </p:style>
        <p:txBody>
          <a:bodyPr rtlCol="0" anchor="ctr"/>
          <a:lstStyle/>
          <a:p>
            <a:r>
              <a:rPr lang="en-US" sz="1800" dirty="0"/>
              <a:t>&lt;</a:t>
            </a:r>
            <a:r>
              <a:rPr lang="en-US" sz="1800" dirty="0">
                <a:solidFill>
                  <a:srgbClr val="0000CC"/>
                </a:solidFill>
              </a:rPr>
              <a:t>cabinet</a:t>
            </a:r>
            <a:r>
              <a:rPr lang="en-US" sz="1800" dirty="0"/>
              <a:t> </a:t>
            </a:r>
            <a:r>
              <a:rPr lang="en-US" sz="1800" dirty="0" err="1">
                <a:solidFill>
                  <a:srgbClr val="7030A0"/>
                </a:solidFill>
              </a:rPr>
              <a:t>deviceId</a:t>
            </a:r>
            <a:r>
              <a:rPr lang="en-US" sz="1800" dirty="0">
                <a:solidFill>
                  <a:srgbClr val="7030A0"/>
                </a:solidFill>
              </a:rPr>
              <a:t>="1"</a:t>
            </a:r>
            <a:r>
              <a:rPr lang="en-US" sz="1800" dirty="0"/>
              <a:t> </a:t>
            </a:r>
            <a:r>
              <a:rPr lang="en-US" sz="1800" dirty="0" err="1"/>
              <a:t>sessionType</a:t>
            </a:r>
            <a:r>
              <a:rPr lang="en-US" sz="1800" dirty="0"/>
              <a:t>="</a:t>
            </a:r>
            <a:r>
              <a:rPr lang="en-US" sz="1800" dirty="0">
                <a:solidFill>
                  <a:srgbClr val="7030A0"/>
                </a:solidFill>
              </a:rPr>
              <a:t>G2S_response</a:t>
            </a:r>
            <a:r>
              <a:rPr lang="en-US" sz="1800" dirty="0"/>
              <a:t>" ... &gt;</a:t>
            </a:r>
            <a:endParaRPr lang="en-US" sz="1800" dirty="0"/>
          </a:p>
          <a:p>
            <a:r>
              <a:rPr lang="en-US" sz="1800" dirty="0"/>
              <a:t>     &lt;</a:t>
            </a:r>
            <a:r>
              <a:rPr lang="en-US" sz="1800" dirty="0" err="1">
                <a:solidFill>
                  <a:srgbClr val="0000CC"/>
                </a:solidFill>
              </a:rPr>
              <a:t>cabinetStatus</a:t>
            </a:r>
            <a:r>
              <a:rPr lang="en-US" sz="1800" dirty="0"/>
              <a:t> </a:t>
            </a:r>
            <a:endParaRPr lang="en-US" sz="1800" dirty="0"/>
          </a:p>
          <a:p>
            <a:r>
              <a:rPr lang="en-US" sz="1800" dirty="0"/>
              <a:t>          </a:t>
            </a:r>
            <a:r>
              <a:rPr lang="en-US" sz="1800" dirty="0" err="1">
                <a:solidFill>
                  <a:srgbClr val="00B050"/>
                </a:solidFill>
              </a:rPr>
              <a:t>egmEnabled</a:t>
            </a:r>
            <a:r>
              <a:rPr lang="en-US" sz="1800" dirty="0"/>
              <a:t>="true"  </a:t>
            </a:r>
            <a:r>
              <a:rPr lang="en-US" sz="1800" dirty="0" err="1">
                <a:solidFill>
                  <a:srgbClr val="00B050"/>
                </a:solidFill>
              </a:rPr>
              <a:t>hostEnabled</a:t>
            </a:r>
            <a:r>
              <a:rPr lang="en-US" sz="1800" dirty="0"/>
              <a:t>="true" </a:t>
            </a:r>
            <a:r>
              <a:rPr lang="en-US" sz="1800" dirty="0" err="1">
                <a:solidFill>
                  <a:srgbClr val="00B050"/>
                </a:solidFill>
              </a:rPr>
              <a:t>hostLocked</a:t>
            </a:r>
            <a:r>
              <a:rPr lang="en-US" sz="1800" dirty="0"/>
              <a:t>="false" </a:t>
            </a:r>
            <a:endParaRPr lang="en-US" sz="1800" dirty="0"/>
          </a:p>
          <a:p>
            <a:r>
              <a:rPr lang="en-US" sz="1800" dirty="0"/>
              <a:t>          </a:t>
            </a:r>
            <a:r>
              <a:rPr lang="en-US" sz="1800" dirty="0" err="1">
                <a:solidFill>
                  <a:srgbClr val="00B050"/>
                </a:solidFill>
              </a:rPr>
              <a:t>enableGamePlay</a:t>
            </a:r>
            <a:r>
              <a:rPr lang="en-US" sz="1800" dirty="0"/>
              <a:t>="true" </a:t>
            </a:r>
            <a:r>
              <a:rPr lang="en-US" sz="1800" dirty="0" err="1">
                <a:solidFill>
                  <a:srgbClr val="00B050"/>
                </a:solidFill>
              </a:rPr>
              <a:t>enableMoneyIn</a:t>
            </a:r>
            <a:r>
              <a:rPr lang="en-US" sz="1800" dirty="0"/>
              <a:t>="true"</a:t>
            </a:r>
            <a:endParaRPr lang="en-US" sz="1800" dirty="0"/>
          </a:p>
          <a:p>
            <a:r>
              <a:rPr lang="en-US" sz="1800" dirty="0">
                <a:solidFill>
                  <a:srgbClr val="00B050"/>
                </a:solidFill>
              </a:rPr>
              <a:t>          </a:t>
            </a:r>
            <a:r>
              <a:rPr lang="en-US" sz="1800" dirty="0" err="1">
                <a:solidFill>
                  <a:srgbClr val="00B050"/>
                </a:solidFill>
              </a:rPr>
              <a:t>logicDoorOpen</a:t>
            </a:r>
            <a:r>
              <a:rPr lang="en-US" sz="1800" dirty="0">
                <a:solidFill>
                  <a:schemeClr val="tx1"/>
                </a:solidFill>
              </a:rPr>
              <a:t>="false" </a:t>
            </a:r>
            <a:r>
              <a:rPr lang="en-US" sz="1800" dirty="0" err="1">
                <a:solidFill>
                  <a:srgbClr val="00B050"/>
                </a:solidFill>
              </a:rPr>
              <a:t>cabinetDoorOpen</a:t>
            </a:r>
            <a:r>
              <a:rPr lang="en-US" sz="1800" dirty="0">
                <a:solidFill>
                  <a:schemeClr val="tx1"/>
                </a:solidFill>
              </a:rPr>
              <a:t>="false" ... </a:t>
            </a:r>
            <a:endParaRPr lang="en-US" sz="1800" dirty="0">
              <a:solidFill>
                <a:schemeClr val="tx1"/>
              </a:solidFill>
            </a:endParaRPr>
          </a:p>
          <a:p>
            <a:r>
              <a:rPr lang="en-US" sz="1800" dirty="0">
                <a:solidFill>
                  <a:schemeClr val="tx1"/>
                </a:solidFill>
              </a:rPr>
              <a:t>          </a:t>
            </a:r>
            <a:r>
              <a:rPr lang="en-US" sz="1800" dirty="0" err="1">
                <a:solidFill>
                  <a:srgbClr val="00B050"/>
                </a:solidFill>
              </a:rPr>
              <a:t>serviceLampOn</a:t>
            </a:r>
            <a:r>
              <a:rPr lang="en-US" sz="1800" dirty="0">
                <a:solidFill>
                  <a:schemeClr val="tx1"/>
                </a:solidFill>
              </a:rPr>
              <a:t>="false" </a:t>
            </a:r>
            <a:endParaRPr lang="en-US" sz="1800" dirty="0">
              <a:solidFill>
                <a:schemeClr val="tx1"/>
              </a:solidFill>
            </a:endParaRPr>
          </a:p>
          <a:p>
            <a:r>
              <a:rPr lang="en-US" sz="1800" dirty="0">
                <a:solidFill>
                  <a:schemeClr val="accent6">
                    <a:lumMod val="75000"/>
                  </a:schemeClr>
                </a:solidFill>
              </a:rPr>
              <a:t>          g2sA:generalFault</a:t>
            </a:r>
            <a:r>
              <a:rPr lang="en-US" sz="1800" dirty="0">
                <a:solidFill>
                  <a:schemeClr val="tx1"/>
                </a:solidFill>
              </a:rPr>
              <a:t>="false"  </a:t>
            </a:r>
            <a:r>
              <a:rPr lang="en-US" sz="1800" dirty="0">
                <a:solidFill>
                  <a:schemeClr val="accent6">
                    <a:lumMod val="75000"/>
                  </a:schemeClr>
                </a:solidFill>
              </a:rPr>
              <a:t>g2sA:reelTilt</a:t>
            </a:r>
            <a:r>
              <a:rPr lang="en-US" sz="1800" dirty="0">
                <a:solidFill>
                  <a:schemeClr val="tx1"/>
                </a:solidFill>
              </a:rPr>
              <a:t>="false"</a:t>
            </a:r>
            <a:endParaRPr lang="en-US" sz="1800" dirty="0">
              <a:solidFill>
                <a:schemeClr val="tx1"/>
              </a:solidFill>
            </a:endParaRPr>
          </a:p>
          <a:p>
            <a:r>
              <a:rPr lang="en-US" sz="1800" dirty="0">
                <a:solidFill>
                  <a:schemeClr val="accent6">
                    <a:lumMod val="75000"/>
                  </a:schemeClr>
                </a:solidFill>
              </a:rPr>
              <a:t>          g2sA:videoDisplayFault</a:t>
            </a:r>
            <a:r>
              <a:rPr lang="en-US" sz="1800" dirty="0">
                <a:solidFill>
                  <a:schemeClr val="tx1"/>
                </a:solidFill>
              </a:rPr>
              <a:t>="false"  </a:t>
            </a:r>
            <a:r>
              <a:rPr lang="en-US" sz="1800" dirty="0">
                <a:solidFill>
                  <a:schemeClr val="accent6">
                    <a:lumMod val="75000"/>
                  </a:schemeClr>
                </a:solidFill>
              </a:rPr>
              <a:t>g2sA: </a:t>
            </a:r>
            <a:r>
              <a:rPr lang="en-US" sz="1800" dirty="0" err="1">
                <a:solidFill>
                  <a:schemeClr val="accent6">
                    <a:lumMod val="75000"/>
                  </a:schemeClr>
                </a:solidFill>
              </a:rPr>
              <a:t>nvStorageFault</a:t>
            </a:r>
            <a:r>
              <a:rPr lang="en-US" sz="1800" dirty="0">
                <a:solidFill>
                  <a:schemeClr val="tx1"/>
                </a:solidFill>
              </a:rPr>
              <a:t>="false"</a:t>
            </a:r>
            <a:endParaRPr lang="en-US" sz="1800" dirty="0">
              <a:solidFill>
                <a:schemeClr val="tx1"/>
              </a:solidFill>
            </a:endParaRPr>
          </a:p>
          <a:p>
            <a:r>
              <a:rPr lang="en-US" sz="1800" dirty="0">
                <a:solidFill>
                  <a:schemeClr val="accent6">
                    <a:lumMod val="75000"/>
                  </a:schemeClr>
                </a:solidFill>
              </a:rPr>
              <a:t>          g2sA:generalMemoryFault</a:t>
            </a:r>
            <a:r>
              <a:rPr lang="en-US" sz="1800" dirty="0">
                <a:solidFill>
                  <a:schemeClr val="tx1"/>
                </a:solidFill>
              </a:rPr>
              <a:t>="false"  </a:t>
            </a:r>
            <a:endParaRPr lang="en-US" sz="1800" dirty="0">
              <a:solidFill>
                <a:schemeClr val="tx1"/>
              </a:solidFill>
            </a:endParaRPr>
          </a:p>
          <a:p>
            <a:r>
              <a:rPr lang="en-US" sz="1800" dirty="0">
                <a:solidFill>
                  <a:srgbClr val="C00000"/>
                </a:solidFill>
              </a:rPr>
              <a:t>          </a:t>
            </a:r>
            <a:r>
              <a:rPr lang="en-US" sz="1800" dirty="0" err="1">
                <a:solidFill>
                  <a:srgbClr val="C00000"/>
                </a:solidFill>
              </a:rPr>
              <a:t>egmState</a:t>
            </a:r>
            <a:r>
              <a:rPr lang="en-US" sz="1800" dirty="0">
                <a:solidFill>
                  <a:srgbClr val="C00000"/>
                </a:solidFill>
              </a:rPr>
              <a:t>="G2S_enabled"  …</a:t>
            </a:r>
            <a:endParaRPr lang="en-US" sz="1800" dirty="0">
              <a:solidFill>
                <a:srgbClr val="C00000"/>
              </a:solidFill>
            </a:endParaRPr>
          </a:p>
          <a:p>
            <a:r>
              <a:rPr lang="en-US" sz="1800" dirty="0"/>
              <a:t>     /&gt;</a:t>
            </a:r>
            <a:br>
              <a:rPr lang="en-US" sz="1800" dirty="0"/>
            </a:br>
            <a:r>
              <a:rPr lang="en-US" sz="1800" dirty="0"/>
              <a:t>&lt;/</a:t>
            </a:r>
            <a:r>
              <a:rPr lang="en-US" sz="1800" dirty="0">
                <a:solidFill>
                  <a:srgbClr val="0000CC"/>
                </a:solidFill>
              </a:rPr>
              <a:t>cabinet</a:t>
            </a:r>
            <a:r>
              <a:rPr lang="en-US" sz="1800" dirty="0"/>
              <a:t>&gt;</a:t>
            </a:r>
            <a:endParaRPr lang="en-US" sz="1800" dirty="0"/>
          </a:p>
        </p:txBody>
      </p:sp>
      <p:sp>
        <p:nvSpPr>
          <p:cNvPr id="13" name="Rounded Rectangle 12"/>
          <p:cNvSpPr/>
          <p:nvPr/>
        </p:nvSpPr>
        <p:spPr>
          <a:xfrm>
            <a:off x="1043608" y="1844824"/>
            <a:ext cx="6768752" cy="864096"/>
          </a:xfrm>
          <a:prstGeom prst="roundRect">
            <a:avLst>
              <a:gd name="adj" fmla="val 5542"/>
            </a:avLst>
          </a:prstGeom>
          <a:ln w="6350"/>
        </p:spPr>
        <p:style>
          <a:lnRef idx="2">
            <a:schemeClr val="accent4"/>
          </a:lnRef>
          <a:fillRef idx="1">
            <a:schemeClr val="lt1"/>
          </a:fillRef>
          <a:effectRef idx="0">
            <a:schemeClr val="accent4"/>
          </a:effectRef>
          <a:fontRef idx="minor">
            <a:schemeClr val="dk1"/>
          </a:fontRef>
        </p:style>
        <p:txBody>
          <a:bodyPr rtlCol="0" anchor="ctr"/>
          <a:lstStyle/>
          <a:p>
            <a:r>
              <a:rPr lang="en-US" sz="1800" dirty="0"/>
              <a:t>&lt;</a:t>
            </a:r>
            <a:r>
              <a:rPr lang="en-US" sz="1800" dirty="0">
                <a:solidFill>
                  <a:srgbClr val="0000CC"/>
                </a:solidFill>
              </a:rPr>
              <a:t>cabinet</a:t>
            </a:r>
            <a:r>
              <a:rPr lang="en-US" sz="1800" dirty="0"/>
              <a:t> </a:t>
            </a:r>
            <a:r>
              <a:rPr lang="en-US" sz="1800" dirty="0" err="1">
                <a:solidFill>
                  <a:srgbClr val="7030A0"/>
                </a:solidFill>
              </a:rPr>
              <a:t>deviceId</a:t>
            </a:r>
            <a:r>
              <a:rPr lang="en-US" sz="1800" dirty="0">
                <a:solidFill>
                  <a:srgbClr val="7030A0"/>
                </a:solidFill>
              </a:rPr>
              <a:t>="1" </a:t>
            </a:r>
            <a:r>
              <a:rPr lang="en-US" sz="1800" dirty="0" err="1"/>
              <a:t>sessionType</a:t>
            </a:r>
            <a:r>
              <a:rPr lang="en-US" sz="1800" dirty="0"/>
              <a:t>="</a:t>
            </a:r>
            <a:r>
              <a:rPr lang="en-US" sz="1800" dirty="0">
                <a:solidFill>
                  <a:srgbClr val="7030A0"/>
                </a:solidFill>
              </a:rPr>
              <a:t>G2S_request</a:t>
            </a:r>
            <a:r>
              <a:rPr lang="en-US" sz="1800" dirty="0"/>
              <a:t>" ... &gt;</a:t>
            </a:r>
            <a:endParaRPr lang="en-US" sz="1800" dirty="0"/>
          </a:p>
          <a:p>
            <a:r>
              <a:rPr lang="en-US" sz="1800" dirty="0"/>
              <a:t>     &lt;</a:t>
            </a:r>
            <a:r>
              <a:rPr lang="en-US" sz="1800" dirty="0" err="1">
                <a:solidFill>
                  <a:srgbClr val="0000CC"/>
                </a:solidFill>
              </a:rPr>
              <a:t>getCabinetStatus</a:t>
            </a:r>
            <a:r>
              <a:rPr lang="en-US" sz="1800" dirty="0"/>
              <a:t> /&gt; </a:t>
            </a:r>
            <a:endParaRPr lang="en-US" sz="1800" dirty="0"/>
          </a:p>
          <a:p>
            <a:r>
              <a:rPr lang="en-US" sz="1800" dirty="0"/>
              <a:t>&lt;/</a:t>
            </a:r>
            <a:r>
              <a:rPr lang="en-US" sz="1800" dirty="0">
                <a:solidFill>
                  <a:srgbClr val="0000CC"/>
                </a:solidFill>
              </a:rPr>
              <a:t>cabinet</a:t>
            </a:r>
            <a:r>
              <a:rPr lang="en-US" sz="1800" dirty="0"/>
              <a:t>&gt;</a:t>
            </a:r>
            <a:endParaRPr lang="en-US" sz="1800" dirty="0"/>
          </a:p>
        </p:txBody>
      </p:sp>
      <p:sp>
        <p:nvSpPr>
          <p:cNvPr id="14" name="Rounded Rectangle 13"/>
          <p:cNvSpPr/>
          <p:nvPr/>
        </p:nvSpPr>
        <p:spPr>
          <a:xfrm>
            <a:off x="4860032" y="5733256"/>
            <a:ext cx="3384376" cy="360040"/>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r>
              <a:rPr lang="en-US" sz="1600" dirty="0"/>
              <a:t>Aggregate status to be discussed</a:t>
            </a:r>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and status updates</a:t>
            </a:r>
            <a:endParaRPr lang="en-US" dirty="0"/>
          </a:p>
        </p:txBody>
      </p:sp>
      <p:sp>
        <p:nvSpPr>
          <p:cNvPr id="3" name="Content Placeholder 2"/>
          <p:cNvSpPr>
            <a:spLocks noGrp="1"/>
          </p:cNvSpPr>
          <p:nvPr>
            <p:ph sz="quarter" idx="1"/>
          </p:nvPr>
        </p:nvSpPr>
        <p:spPr/>
        <p:txBody>
          <a:bodyPr/>
          <a:lstStyle/>
          <a:p>
            <a:r>
              <a:rPr lang="en-US" sz="2400" dirty="0"/>
              <a:t>When a significant event happens, there is usually update in some status attributes.</a:t>
            </a:r>
            <a:endParaRPr lang="en-US" sz="2400" dirty="0"/>
          </a:p>
          <a:p>
            <a:pPr lvl="1"/>
            <a:r>
              <a:rPr lang="en-US" sz="2000" dirty="0"/>
              <a:t>The EGM fires events when status attributes change. For example, if cabinet door is opened, CBE307 is fired, and the attribute </a:t>
            </a:r>
            <a:r>
              <a:rPr lang="en-US" sz="2000" dirty="0" err="1"/>
              <a:t>cabinetDoorOpen</a:t>
            </a:r>
            <a:r>
              <a:rPr lang="en-US" sz="2000" dirty="0"/>
              <a:t> = true. When the door is closed, CBE308 is fired, and the attribute </a:t>
            </a:r>
            <a:r>
              <a:rPr lang="en-US" sz="2000" dirty="0" err="1"/>
              <a:t>cabinetDoorOpen</a:t>
            </a:r>
            <a:r>
              <a:rPr lang="en-US" sz="2000" dirty="0"/>
              <a:t>=false.</a:t>
            </a:r>
            <a:endParaRPr lang="en-US" sz="2000" dirty="0"/>
          </a:p>
          <a:p>
            <a:r>
              <a:rPr lang="en-US" sz="2400" dirty="0"/>
              <a:t>In case of door open or cabinet fault, the EGM disables the cabinet device</a:t>
            </a:r>
            <a:endParaRPr lang="en-US" sz="2400" dirty="0"/>
          </a:p>
          <a:p>
            <a:pPr lvl="1"/>
            <a:r>
              <a:rPr lang="en-US" sz="2000" dirty="0"/>
              <a:t>Set the status attribute </a:t>
            </a:r>
            <a:r>
              <a:rPr lang="en-US" sz="2000" dirty="0" err="1"/>
              <a:t>egmEnabled</a:t>
            </a:r>
            <a:r>
              <a:rPr lang="en-US" sz="2000" dirty="0"/>
              <a:t>=false</a:t>
            </a:r>
            <a:endParaRPr lang="en-US" sz="2000" dirty="0"/>
          </a:p>
          <a:p>
            <a:pPr lvl="1"/>
            <a:r>
              <a:rPr lang="en-US" sz="2000" dirty="0"/>
              <a:t>Reset to </a:t>
            </a:r>
            <a:r>
              <a:rPr lang="en-US" sz="2000" dirty="0" err="1"/>
              <a:t>egmEnabled</a:t>
            </a:r>
            <a:r>
              <a:rPr lang="en-US" sz="2000" dirty="0"/>
              <a:t>=true when doors closed and all faults cleared.</a:t>
            </a:r>
            <a:endParaRPr lang="en-US" sz="2000" dirty="0"/>
          </a:p>
          <a:p>
            <a:r>
              <a:rPr lang="en-US" sz="2300" dirty="0"/>
              <a:t>Changes to </a:t>
            </a:r>
            <a:r>
              <a:rPr lang="en-US" sz="2300" dirty="0" err="1"/>
              <a:t>egmEnabled</a:t>
            </a:r>
            <a:r>
              <a:rPr lang="en-US" sz="2300" dirty="0"/>
              <a:t> fire events</a:t>
            </a:r>
            <a:endParaRPr lang="en-US" sz="2300" dirty="0"/>
          </a:p>
          <a:p>
            <a:pPr lvl="1"/>
            <a:r>
              <a:rPr lang="en-US" sz="2000" dirty="0"/>
              <a:t>CBE001 Device Disabled by EGM</a:t>
            </a:r>
            <a:endParaRPr lang="en-US" sz="2000" dirty="0"/>
          </a:p>
          <a:p>
            <a:pPr lvl="1"/>
            <a:r>
              <a:rPr lang="en-US" sz="2000" dirty="0"/>
              <a:t>CBE002 Device Not Disabled by EGM</a:t>
            </a:r>
            <a:endParaRPr lang="en-US" sz="20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
        <p:nvSpPr>
          <p:cNvPr id="5" name="Rounded Rectangle 4"/>
          <p:cNvSpPr/>
          <p:nvPr/>
        </p:nvSpPr>
        <p:spPr>
          <a:xfrm>
            <a:off x="6012160" y="4149080"/>
            <a:ext cx="2952328" cy="504056"/>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r>
              <a:rPr lang="en-US" sz="1600" dirty="0"/>
              <a:t>'EGM disables' = </a:t>
            </a:r>
            <a:br>
              <a:rPr lang="en-US" sz="1600" dirty="0"/>
            </a:br>
            <a:r>
              <a:rPr lang="en-US" sz="1600" dirty="0"/>
              <a:t>device disabled by local fault</a:t>
            </a:r>
            <a:endParaRPr 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Status changes and related events</a:t>
            </a:r>
            <a:endParaRPr lang="en-US" dirty="0"/>
          </a:p>
        </p:txBody>
      </p:sp>
      <p:graphicFrame>
        <p:nvGraphicFramePr>
          <p:cNvPr id="6" name="Content Placeholder 5"/>
          <p:cNvGraphicFramePr>
            <a:graphicFrameLocks noGrp="1"/>
          </p:cNvGraphicFramePr>
          <p:nvPr>
            <p:ph sz="quarter" idx="1"/>
          </p:nvPr>
        </p:nvGraphicFramePr>
        <p:xfrm>
          <a:off x="612775" y="1600200"/>
          <a:ext cx="7487617" cy="5090160"/>
        </p:xfrm>
        <a:graphic>
          <a:graphicData uri="http://schemas.openxmlformats.org/drawingml/2006/table">
            <a:tbl>
              <a:tblPr firstRow="1" bandRow="1">
                <a:tableStyleId>{17292A2E-F333-43FB-9621-5CBBE7FDCDCB}</a:tableStyleId>
              </a:tblPr>
              <a:tblGrid>
                <a:gridCol w="2735089"/>
                <a:gridCol w="4752528"/>
              </a:tblGrid>
              <a:tr h="370840">
                <a:tc>
                  <a:txBody>
                    <a:bodyPr/>
                    <a:lstStyle/>
                    <a:p>
                      <a:r>
                        <a:rPr lang="en-US" dirty="0"/>
                        <a:t>Status</a:t>
                      </a:r>
                      <a:r>
                        <a:rPr lang="en-US" baseline="0" dirty="0"/>
                        <a:t> attribute</a:t>
                      </a:r>
                      <a:endParaRPr lang="en-US" dirty="0"/>
                    </a:p>
                  </a:txBody>
                  <a:tcPr/>
                </a:tc>
                <a:tc>
                  <a:txBody>
                    <a:bodyPr/>
                    <a:lstStyle/>
                    <a:p>
                      <a:r>
                        <a:rPr lang="en-US" dirty="0"/>
                        <a:t>Events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err="1"/>
                        <a:t>cabinetDoorOpen</a:t>
                      </a:r>
                      <a:endParaRPr lang="en-US" dirty="0"/>
                    </a:p>
                  </a:txBody>
                  <a:tcPr/>
                </a:tc>
                <a:tc>
                  <a:txBody>
                    <a:bodyPr/>
                    <a:lstStyle/>
                    <a:p>
                      <a:r>
                        <a:rPr lang="en-US" dirty="0">
                          <a:solidFill>
                            <a:srgbClr val="C00000"/>
                          </a:solidFill>
                        </a:rPr>
                        <a:t>CBE307</a:t>
                      </a:r>
                      <a:r>
                        <a:rPr lang="en-US" dirty="0"/>
                        <a:t> Cabinet</a:t>
                      </a:r>
                      <a:r>
                        <a:rPr lang="en-US" baseline="0" dirty="0"/>
                        <a:t> door opened. </a:t>
                      </a:r>
                      <a:r>
                        <a:rPr lang="en-US" baseline="0" dirty="0">
                          <a:solidFill>
                            <a:srgbClr val="00B050"/>
                          </a:solidFill>
                        </a:rPr>
                        <a:t>CBE308</a:t>
                      </a:r>
                      <a:r>
                        <a:rPr lang="en-US" baseline="0" dirty="0"/>
                        <a:t> closed</a:t>
                      </a:r>
                      <a:endParaRPr lang="en-US" dirty="0"/>
                    </a:p>
                  </a:txBody>
                  <a:tcPr/>
                </a:tc>
              </a:tr>
              <a:tr h="370840">
                <a:tc>
                  <a:txBody>
                    <a:bodyPr/>
                    <a:lstStyle/>
                    <a:p>
                      <a:r>
                        <a:rPr lang="en-US" dirty="0" err="1"/>
                        <a:t>logicDoorOpen</a:t>
                      </a:r>
                      <a:endParaRPr lang="en-US" dirty="0"/>
                    </a:p>
                  </a:txBody>
                  <a:tcPr/>
                </a:tc>
                <a:tc>
                  <a:txBody>
                    <a:bodyPr/>
                    <a:lstStyle/>
                    <a:p>
                      <a:r>
                        <a:rPr lang="en-US" dirty="0">
                          <a:solidFill>
                            <a:srgbClr val="C00000"/>
                          </a:solidFill>
                        </a:rPr>
                        <a:t>CBE303</a:t>
                      </a:r>
                      <a:r>
                        <a:rPr lang="en-US" dirty="0"/>
                        <a:t> Logic door</a:t>
                      </a:r>
                      <a:r>
                        <a:rPr lang="en-US" baseline="0" dirty="0"/>
                        <a:t> opened. </a:t>
                      </a:r>
                      <a:r>
                        <a:rPr lang="en-US" baseline="0" dirty="0">
                          <a:solidFill>
                            <a:srgbClr val="00B050"/>
                          </a:solidFill>
                        </a:rPr>
                        <a:t>CBE304</a:t>
                      </a:r>
                      <a:r>
                        <a:rPr lang="en-US" baseline="0" dirty="0"/>
                        <a:t> closed</a:t>
                      </a:r>
                      <a:endParaRPr lang="en-US" dirty="0"/>
                    </a:p>
                  </a:txBody>
                  <a:tcPr/>
                </a:tc>
              </a:tr>
              <a:tr h="370840">
                <a:tc>
                  <a:txBody>
                    <a:bodyPr/>
                    <a:lstStyle/>
                    <a:p>
                      <a:r>
                        <a:rPr lang="en-US" dirty="0" err="1"/>
                        <a:t>auxDoorOpen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solidFill>
                            <a:srgbClr val="C00000"/>
                          </a:solidFill>
                        </a:rPr>
                        <a:t>CBE305</a:t>
                      </a:r>
                      <a:r>
                        <a:rPr lang="en-US" dirty="0"/>
                        <a:t> Auxiliary door</a:t>
                      </a:r>
                      <a:r>
                        <a:rPr lang="en-US" baseline="0" dirty="0"/>
                        <a:t> opened. </a:t>
                      </a:r>
                      <a:r>
                        <a:rPr lang="en-US" baseline="0" dirty="0">
                          <a:solidFill>
                            <a:srgbClr val="00B050"/>
                          </a:solidFill>
                        </a:rPr>
                        <a:t>CBE306</a:t>
                      </a:r>
                      <a:r>
                        <a:rPr lang="en-US" baseline="0" dirty="0"/>
                        <a:t> closed</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g2sA:generalFault</a:t>
                      </a:r>
                      <a:br>
                        <a:rPr lang="en-US" dirty="0"/>
                      </a:br>
                      <a:r>
                        <a:rPr lang="en-US" dirty="0"/>
                        <a:t>g2sA:reelTilt</a:t>
                      </a:r>
                      <a:endParaRPr lang="en-US" dirty="0"/>
                    </a:p>
                  </a:txBody>
                  <a:tcPr/>
                </a:tc>
                <a:tc>
                  <a:txBody>
                    <a:bodyPr/>
                    <a:lstStyle/>
                    <a:p>
                      <a:r>
                        <a:rPr kumimoji="0" lang="en-US" sz="1800" kern="1200" baseline="0" dirty="0">
                          <a:solidFill>
                            <a:srgbClr val="C00000"/>
                          </a:solidFill>
                        </a:rPr>
                        <a:t>CBE309</a:t>
                      </a:r>
                      <a:r>
                        <a:rPr kumimoji="0" lang="en-US" sz="1800" kern="1200" baseline="0" dirty="0"/>
                        <a:t> General cabinet fault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kern="1200" dirty="0"/>
                        <a:t>g2sA:videoDisplayFault</a:t>
                      </a:r>
                      <a:endParaRPr kumimoji="0" lang="en-US" kern="1200" dirty="0">
                        <a:solidFill>
                          <a:schemeClr val="tx1"/>
                        </a:solidFill>
                        <a:latin typeface="+mn-lt"/>
                        <a:ea typeface="+mn-ea"/>
                        <a:cs typeface="+mn-cs"/>
                      </a:endParaRPr>
                    </a:p>
                  </a:txBody>
                  <a:tcPr/>
                </a:tc>
                <a:tc>
                  <a:txBody>
                    <a:bodyPr/>
                    <a:lstStyle/>
                    <a:p>
                      <a:r>
                        <a:rPr kumimoji="0" lang="en-US" sz="1800" kern="1200" baseline="0" dirty="0">
                          <a:solidFill>
                            <a:srgbClr val="C00000"/>
                          </a:solidFill>
                        </a:rPr>
                        <a:t>CBE310</a:t>
                      </a:r>
                      <a:r>
                        <a:rPr kumimoji="0" lang="en-US" sz="1800" kern="1200" baseline="0" dirty="0"/>
                        <a:t> Video Display Error</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kern="1200" dirty="0"/>
                        <a:t>g2sA:nvStorageFault</a:t>
                      </a:r>
                      <a:endParaRPr kumimoji="0" lang="en-US" kern="1200" dirty="0">
                        <a:solidFill>
                          <a:schemeClr val="tx1"/>
                        </a:solidFill>
                        <a:latin typeface="+mn-lt"/>
                        <a:ea typeface="+mn-ea"/>
                        <a:cs typeface="+mn-cs"/>
                      </a:endParaRPr>
                    </a:p>
                  </a:txBody>
                  <a:tcPr/>
                </a:tc>
                <a:tc>
                  <a:txBody>
                    <a:bodyPr/>
                    <a:lstStyle/>
                    <a:p>
                      <a:r>
                        <a:rPr kumimoji="0" lang="en-US" sz="1800" kern="1200" baseline="0" dirty="0">
                          <a:solidFill>
                            <a:srgbClr val="C00000"/>
                          </a:solidFill>
                        </a:rPr>
                        <a:t>CBE311</a:t>
                      </a:r>
                      <a:r>
                        <a:rPr kumimoji="0" lang="en-US" sz="1800" kern="1200" baseline="0" dirty="0"/>
                        <a:t> Non-Volatile Storage Fault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kern="1200" dirty="0"/>
                        <a:t>g2sA:generalMemoryFault</a:t>
                      </a:r>
                      <a:endParaRPr kumimoji="0" lang="en-US" kern="1200" dirty="0">
                        <a:solidFill>
                          <a:schemeClr val="tx1"/>
                        </a:solidFill>
                        <a:latin typeface="+mn-lt"/>
                        <a:ea typeface="+mn-ea"/>
                        <a:cs typeface="+mn-cs"/>
                      </a:endParaRPr>
                    </a:p>
                  </a:txBody>
                  <a:tcPr/>
                </a:tc>
                <a:tc>
                  <a:txBody>
                    <a:bodyPr/>
                    <a:lstStyle/>
                    <a:p>
                      <a:r>
                        <a:rPr kumimoji="0" lang="en-US" sz="1800" kern="1200" baseline="0" dirty="0">
                          <a:solidFill>
                            <a:srgbClr val="C00000"/>
                          </a:solidFill>
                        </a:rPr>
                        <a:t>CBE312</a:t>
                      </a:r>
                      <a:r>
                        <a:rPr kumimoji="0" lang="en-US" sz="1800" kern="1200" baseline="0" dirty="0"/>
                        <a:t> General Memory Fault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1" dirty="0"/>
                        <a:t>The above</a:t>
                      </a:r>
                      <a:r>
                        <a:rPr lang="en-US" i="1" baseline="0" dirty="0"/>
                        <a:t> faults</a:t>
                      </a:r>
                      <a:endParaRPr lang="en-US" i="1" dirty="0"/>
                    </a:p>
                  </a:txBody>
                  <a:tcPr/>
                </a:tc>
                <a:tc>
                  <a:txBody>
                    <a:bodyPr/>
                    <a:lstStyle/>
                    <a:p>
                      <a:r>
                        <a:rPr kumimoji="0" lang="en-US" sz="1800" kern="1200" baseline="0" dirty="0">
                          <a:solidFill>
                            <a:srgbClr val="00B050"/>
                          </a:solidFill>
                        </a:rPr>
                        <a:t>CBE313</a:t>
                      </a:r>
                      <a:r>
                        <a:rPr kumimoji="0" lang="en-US" sz="1800" kern="1200" baseline="0" dirty="0"/>
                        <a:t> All Cabinet Faults Cleared</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dirty="0"/>
                    </a:p>
                  </a:txBody>
                  <a:tcPr/>
                </a:tc>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err="1"/>
                        <a:t>serviceLampOn</a:t>
                      </a:r>
                      <a:endParaRPr lang="en-US" dirty="0"/>
                    </a:p>
                  </a:txBody>
                  <a:tcPr/>
                </a:tc>
                <a:tc>
                  <a:txBody>
                    <a:bodyPr/>
                    <a:lstStyle/>
                    <a:p>
                      <a:r>
                        <a:rPr lang="en-US" dirty="0"/>
                        <a:t>CBE301 Service lamp</a:t>
                      </a:r>
                      <a:r>
                        <a:rPr lang="en-US" baseline="0" dirty="0"/>
                        <a:t> on. CBE302 off</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i="1" dirty="0"/>
                        <a:t>--</a:t>
                      </a:r>
                      <a:r>
                        <a:rPr lang="en-US" i="1" baseline="0" dirty="0"/>
                        <a:t>-</a:t>
                      </a:r>
                      <a:endParaRPr lang="en-US" i="1" dirty="0"/>
                    </a:p>
                  </a:txBody>
                  <a:tcPr/>
                </a:tc>
                <a:tc>
                  <a:txBody>
                    <a:bodyPr/>
                    <a:lstStyle/>
                    <a:p>
                      <a:r>
                        <a:rPr kumimoji="0" lang="en-US" sz="1800" kern="1200" baseline="0" dirty="0">
                          <a:solidFill>
                            <a:schemeClr val="tx1"/>
                          </a:solidFill>
                          <a:latin typeface="+mn-lt"/>
                          <a:ea typeface="+mn-ea"/>
                          <a:cs typeface="+mn-cs"/>
                        </a:rPr>
                        <a:t>CBE323 Backup Battery Low</a:t>
                      </a:r>
                      <a:endParaRPr kumimoji="0" lang="en-US" sz="1800" kern="1200" baseline="0" dirty="0">
                        <a:solidFill>
                          <a:schemeClr val="tx1"/>
                        </a:solidFill>
                        <a:latin typeface="+mn-lt"/>
                        <a:ea typeface="+mn-ea"/>
                        <a:cs typeface="+mn-cs"/>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i="1" dirty="0"/>
                        <a:t>--</a:t>
                      </a:r>
                      <a:r>
                        <a:rPr lang="en-US" i="1" baseline="0" dirty="0"/>
                        <a:t>-</a:t>
                      </a:r>
                      <a:endParaRPr lang="en-US" i="1" dirty="0"/>
                    </a:p>
                  </a:txBody>
                  <a:tcPr/>
                </a:tc>
                <a:tc>
                  <a:txBody>
                    <a:bodyPr/>
                    <a:lstStyle/>
                    <a:p>
                      <a:r>
                        <a:rPr kumimoji="0" lang="en-US" sz="1800" kern="1200" baseline="0" dirty="0">
                          <a:solidFill>
                            <a:schemeClr val="tx1"/>
                          </a:solidFill>
                          <a:latin typeface="+mn-lt"/>
                          <a:ea typeface="+mn-ea"/>
                          <a:cs typeface="+mn-cs"/>
                        </a:rPr>
                        <a:t>CBE325 EGM Power Up/Restart</a:t>
                      </a:r>
                      <a:endParaRPr kumimoji="0" lang="en-US" sz="1800" kern="1200" baseline="0" dirty="0">
                        <a:solidFill>
                          <a:schemeClr val="tx1"/>
                        </a:solidFill>
                        <a:latin typeface="+mn-lt"/>
                        <a:ea typeface="+mn-ea"/>
                        <a:cs typeface="+mn-cs"/>
                      </a:endParaRPr>
                    </a:p>
                  </a:txBody>
                  <a:tcPr/>
                </a:tc>
              </a:tr>
            </a:tbl>
          </a:graphicData>
        </a:graphic>
      </p:graphicFrame>
      <p:sp>
        <p:nvSpPr>
          <p:cNvPr id="3" name="Slide Number Placeholder 2"/>
          <p:cNvSpPr>
            <a:spLocks noGrp="1"/>
          </p:cNvSpPr>
          <p:nvPr>
            <p:ph type="sldNum" sz="quarter" idx="12"/>
          </p:nvPr>
        </p:nvSpPr>
        <p:spPr/>
        <p:txBody>
          <a:bodyPr>
            <a:normAutofit fontScale="85000" lnSpcReduction="20000"/>
          </a:bodyPr>
          <a:lstStyle/>
          <a:p>
            <a:pPr>
              <a:defRPr/>
            </a:pPr>
            <a:fld id="{A95E5AAE-4C8A-4699-B4EF-58BB6AF7F80C}" type="slidenum">
              <a:rPr lang="zh-TW" altLang="en-US" smtClean="0"/>
            </a:fld>
            <a:endParaRPr lang="en-US" altLang="zh-TW"/>
          </a:p>
        </p:txBody>
      </p:sp>
      <p:sp>
        <p:nvSpPr>
          <p:cNvPr id="8" name="Up-Down Arrow 7"/>
          <p:cNvSpPr/>
          <p:nvPr/>
        </p:nvSpPr>
        <p:spPr>
          <a:xfrm>
            <a:off x="3203848" y="3140968"/>
            <a:ext cx="144016" cy="1944216"/>
          </a:xfrm>
          <a:prstGeom prst="up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ounded Rectangle 8"/>
          <p:cNvSpPr/>
          <p:nvPr/>
        </p:nvSpPr>
        <p:spPr>
          <a:xfrm>
            <a:off x="6588425" y="5877272"/>
            <a:ext cx="2304055" cy="741080"/>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r>
              <a:rPr lang="en-US" sz="1600" dirty="0"/>
              <a:t>These four events do not affect </a:t>
            </a:r>
            <a:r>
              <a:rPr lang="en-US" sz="1600" dirty="0" err="1"/>
              <a:t>egmEnabled</a:t>
            </a:r>
            <a:r>
              <a:rPr lang="en-US" sz="1600" dirty="0"/>
              <a:t>…</a:t>
            </a:r>
            <a:endParaRPr lang="en-US" sz="1600" dirty="0"/>
          </a:p>
        </p:txBody>
      </p:sp>
      <p:sp>
        <p:nvSpPr>
          <p:cNvPr id="11" name="Rounded Rectangle 10"/>
          <p:cNvSpPr/>
          <p:nvPr/>
        </p:nvSpPr>
        <p:spPr>
          <a:xfrm>
            <a:off x="6588425" y="3068960"/>
            <a:ext cx="2304055" cy="1080120"/>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r>
              <a:rPr lang="en-US" sz="1600" dirty="0"/>
              <a:t>Events in </a:t>
            </a:r>
            <a:r>
              <a:rPr lang="en-US" sz="1600" dirty="0">
                <a:solidFill>
                  <a:srgbClr val="C00000"/>
                </a:solidFill>
              </a:rPr>
              <a:t>RED</a:t>
            </a:r>
            <a:r>
              <a:rPr lang="en-US" sz="1600" dirty="0"/>
              <a:t> disables the device. Events in </a:t>
            </a:r>
            <a:r>
              <a:rPr lang="en-US" sz="1600" dirty="0">
                <a:solidFill>
                  <a:srgbClr val="00B050"/>
                </a:solidFill>
              </a:rPr>
              <a:t>GREEN</a:t>
            </a:r>
            <a:r>
              <a:rPr lang="en-US" sz="1600" dirty="0"/>
              <a:t> may enable the device.</a:t>
            </a: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Doors in cabinet</a:t>
            </a:r>
            <a:endParaRPr lang="en-US" dirty="0"/>
          </a:p>
        </p:txBody>
      </p:sp>
      <p:sp>
        <p:nvSpPr>
          <p:cNvPr id="3" name="Content Placeholder 2"/>
          <p:cNvSpPr>
            <a:spLocks noGrp="1"/>
          </p:cNvSpPr>
          <p:nvPr>
            <p:ph sz="quarter" idx="1"/>
          </p:nvPr>
        </p:nvSpPr>
        <p:spPr/>
        <p:txBody>
          <a:bodyPr/>
          <a:lstStyle/>
          <a:p>
            <a:r>
              <a:rPr lang="en-US" sz="2400" dirty="0"/>
              <a:t>Doors in G2S cabinet class are logical</a:t>
            </a:r>
            <a:endParaRPr lang="en-US" sz="2400" dirty="0"/>
          </a:p>
          <a:p>
            <a:pPr lvl="1"/>
            <a:r>
              <a:rPr lang="en-US" sz="2000" dirty="0">
                <a:solidFill>
                  <a:srgbClr val="00B050"/>
                </a:solidFill>
              </a:rPr>
              <a:t>Logic door</a:t>
            </a:r>
            <a:r>
              <a:rPr lang="en-US" sz="2000" dirty="0"/>
              <a:t> provides access to the main processor board, game chips or other components related to game determination</a:t>
            </a:r>
            <a:endParaRPr lang="en-US" sz="2000" dirty="0"/>
          </a:p>
          <a:p>
            <a:pPr lvl="1"/>
            <a:r>
              <a:rPr lang="en-US" sz="2000" dirty="0">
                <a:solidFill>
                  <a:srgbClr val="00B050"/>
                </a:solidFill>
              </a:rPr>
              <a:t>Auxiliary door </a:t>
            </a:r>
            <a:r>
              <a:rPr lang="en-US" sz="2000" dirty="0"/>
              <a:t>provides access to auxiliary storage area used to store cashbox or other items of value. (e.g. remove stacker, fill the hopper)</a:t>
            </a:r>
            <a:endParaRPr lang="en-US" sz="2000" dirty="0"/>
          </a:p>
          <a:p>
            <a:pPr lvl="1"/>
            <a:r>
              <a:rPr lang="en-US" sz="2000" dirty="0">
                <a:solidFill>
                  <a:srgbClr val="00B050"/>
                </a:solidFill>
              </a:rPr>
              <a:t>Cabinet door </a:t>
            </a:r>
            <a:r>
              <a:rPr lang="en-US" sz="2000" dirty="0"/>
              <a:t>provides access to other components</a:t>
            </a:r>
            <a:endParaRPr lang="en-US" sz="2000" dirty="0"/>
          </a:p>
          <a:p>
            <a:r>
              <a:rPr lang="en-US" sz="2400" dirty="0"/>
              <a:t>Opening a physical door may trigger &gt;1 logical door open event. </a:t>
            </a:r>
            <a:endParaRPr lang="en-US" sz="2400" dirty="0"/>
          </a:p>
          <a:p>
            <a:r>
              <a:rPr lang="en-US" sz="2400" dirty="0"/>
              <a:t>In a real EGM, you may need to open aux door before opening the stacker door. </a:t>
            </a:r>
            <a:r>
              <a:rPr lang="en-US" sz="1800" dirty="0">
                <a:solidFill>
                  <a:schemeClr val="bg1">
                    <a:lumMod val="65000"/>
                  </a:schemeClr>
                </a:solidFill>
              </a:rPr>
              <a:t>(no implemented in RST)</a:t>
            </a:r>
            <a:endParaRPr lang="en-US" sz="2400" dirty="0">
              <a:solidFill>
                <a:schemeClr val="bg1">
                  <a:lumMod val="65000"/>
                </a:schemeClr>
              </a:solidFill>
            </a:endParaRPr>
          </a:p>
          <a:p>
            <a:r>
              <a:rPr lang="en-US" sz="2400" dirty="0"/>
              <a:t>Cabinet device has meters and status attributes that record the door open count and time of last open</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B387942-A87D-4B0A-BDC0-51DF27F4BF48}" type="slidenum">
              <a:rPr lang="zh-TW" altLang="en-US" smtClean="0"/>
            </a:fld>
            <a:endParaRPr lang="en-US" altLang="zh-TW"/>
          </a:p>
        </p:txBody>
      </p:sp>
      <p:pic>
        <p:nvPicPr>
          <p:cNvPr id="5" name="Picture 4"/>
          <p:cNvPicPr>
            <a:picLocks noChangeAspect="1"/>
          </p:cNvPicPr>
          <p:nvPr/>
        </p:nvPicPr>
        <p:blipFill>
          <a:blip r:embed="rId1"/>
          <a:stretch>
            <a:fillRect/>
          </a:stretch>
        </p:blipFill>
        <p:spPr>
          <a:xfrm>
            <a:off x="22424" y="1340768"/>
            <a:ext cx="4045520" cy="4645168"/>
          </a:xfrm>
          <a:prstGeom prst="rect">
            <a:avLst/>
          </a:prstGeom>
        </p:spPr>
      </p:pic>
      <p:pic>
        <p:nvPicPr>
          <p:cNvPr id="4" name="Picture 3"/>
          <p:cNvPicPr>
            <a:picLocks noChangeAspect="1"/>
          </p:cNvPicPr>
          <p:nvPr/>
        </p:nvPicPr>
        <p:blipFill>
          <a:blip r:embed="rId2"/>
          <a:stretch>
            <a:fillRect/>
          </a:stretch>
        </p:blipFill>
        <p:spPr>
          <a:xfrm>
            <a:off x="3184054" y="833845"/>
            <a:ext cx="5959946" cy="525945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Acceptor device</a:t>
            </a:r>
            <a:endParaRPr lang="en-US" dirty="0"/>
          </a:p>
        </p:txBody>
      </p:sp>
      <p:sp>
        <p:nvSpPr>
          <p:cNvPr id="3" name="Content Placeholder 2"/>
          <p:cNvSpPr>
            <a:spLocks noGrp="1"/>
          </p:cNvSpPr>
          <p:nvPr>
            <p:ph sz="quarter" idx="1"/>
          </p:nvPr>
        </p:nvSpPr>
        <p:spPr/>
        <p:txBody>
          <a:bodyPr/>
          <a:lstStyle/>
          <a:p>
            <a:r>
              <a:rPr lang="en-US" dirty="0"/>
              <a:t>A </a:t>
            </a:r>
            <a:r>
              <a:rPr lang="en-US" dirty="0" err="1">
                <a:solidFill>
                  <a:srgbClr val="0000CC"/>
                </a:solidFill>
              </a:rPr>
              <a:t>noteAcceptor</a:t>
            </a:r>
            <a:r>
              <a:rPr lang="en-US" dirty="0"/>
              <a:t> device represents one note acceptor (i.e. bill </a:t>
            </a:r>
            <a:r>
              <a:rPr lang="en-US" dirty="0" err="1"/>
              <a:t>validator</a:t>
            </a:r>
            <a:r>
              <a:rPr lang="en-US" dirty="0"/>
              <a:t>) device.</a:t>
            </a:r>
            <a:endParaRPr lang="en-US" dirty="0"/>
          </a:p>
          <a:p>
            <a:r>
              <a:rPr lang="en-US" dirty="0"/>
              <a:t>Maintain status and fire events for the following:</a:t>
            </a:r>
            <a:endParaRPr lang="en-US" dirty="0"/>
          </a:p>
          <a:p>
            <a:pPr lvl="1"/>
            <a:r>
              <a:rPr lang="en-US" dirty="0"/>
              <a:t>Stacker door open</a:t>
            </a:r>
            <a:endParaRPr lang="en-US" dirty="0"/>
          </a:p>
          <a:p>
            <a:pPr lvl="1"/>
            <a:r>
              <a:rPr lang="en-US" dirty="0"/>
              <a:t>Stacker removed</a:t>
            </a:r>
            <a:endParaRPr lang="en-US" dirty="0"/>
          </a:p>
          <a:p>
            <a:pPr lvl="1"/>
            <a:r>
              <a:rPr lang="en-US" dirty="0"/>
              <a:t>Stacker full</a:t>
            </a:r>
            <a:endParaRPr lang="en-US" dirty="0"/>
          </a:p>
          <a:p>
            <a:pPr lvl="1"/>
            <a:r>
              <a:rPr lang="en-US" dirty="0"/>
              <a:t>Stacker jammed and fault</a:t>
            </a:r>
            <a:endParaRPr lang="en-US" dirty="0"/>
          </a:p>
          <a:p>
            <a:pPr lvl="1"/>
            <a:r>
              <a:rPr lang="en-US" dirty="0"/>
              <a:t>Other device faults</a:t>
            </a:r>
            <a:endParaRPr lang="en-US" dirty="0"/>
          </a:p>
          <a:p>
            <a:pPr lvl="1"/>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pic>
        <p:nvPicPr>
          <p:cNvPr id="5" name="Picture 4" descr="uba-4.png"/>
          <p:cNvPicPr>
            <a:picLocks noChangeAspect="1"/>
          </p:cNvPicPr>
          <p:nvPr/>
        </p:nvPicPr>
        <p:blipFill>
          <a:blip r:embed="rId1"/>
          <a:stretch>
            <a:fillRect/>
          </a:stretch>
        </p:blipFill>
        <p:spPr>
          <a:xfrm>
            <a:off x="5364088" y="3140968"/>
            <a:ext cx="2921000" cy="2921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endParaRPr lang="en-US" dirty="0"/>
          </a:p>
        </p:txBody>
      </p:sp>
      <p:sp>
        <p:nvSpPr>
          <p:cNvPr id="3" name="Content Placeholder 2"/>
          <p:cNvSpPr>
            <a:spLocks noGrp="1"/>
          </p:cNvSpPr>
          <p:nvPr>
            <p:ph sz="quarter" idx="1"/>
          </p:nvPr>
        </p:nvSpPr>
        <p:spPr/>
        <p:txBody>
          <a:bodyPr/>
          <a:lstStyle/>
          <a:p>
            <a:r>
              <a:rPr lang="en-US" dirty="0"/>
              <a:t>Overview of MCS</a:t>
            </a:r>
            <a:endParaRPr lang="en-US" dirty="0"/>
          </a:p>
          <a:p>
            <a:endParaRPr lang="en-US" dirty="0"/>
          </a:p>
          <a:p>
            <a:r>
              <a:rPr lang="en-US" dirty="0"/>
              <a:t>A. Status and events from common hardware devices</a:t>
            </a:r>
            <a:endParaRPr lang="en-US" dirty="0"/>
          </a:p>
          <a:p>
            <a:r>
              <a:rPr lang="en-US" dirty="0"/>
              <a:t>B. EGM disable mechanism</a:t>
            </a:r>
            <a:endParaRPr lang="en-US" dirty="0"/>
          </a:p>
          <a:p>
            <a:r>
              <a:rPr lang="en-US" dirty="0"/>
              <a:t>C. Event subscription and report</a:t>
            </a:r>
            <a:endParaRPr lang="en-US" dirty="0"/>
          </a:p>
          <a:p>
            <a:r>
              <a:rPr lang="en-US" dirty="0"/>
              <a:t>D. Connection monitoring and event buffering</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in </a:t>
            </a:r>
            <a:r>
              <a:rPr lang="en-US" dirty="0" err="1"/>
              <a:t>noteAcceptorStatus</a:t>
            </a:r>
            <a:endParaRPr lang="en-US" dirty="0"/>
          </a:p>
        </p:txBody>
      </p:sp>
      <p:sp>
        <p:nvSpPr>
          <p:cNvPr id="3" name="Content Placeholder 2"/>
          <p:cNvSpPr>
            <a:spLocks noGrp="1"/>
          </p:cNvSpPr>
          <p:nvPr>
            <p:ph sz="quarter" idx="1"/>
          </p:nvPr>
        </p:nvSpPr>
        <p:spPr/>
        <p:txBody>
          <a:bodyPr/>
          <a:lstStyle/>
          <a:p>
            <a:r>
              <a:rPr lang="en-US" sz="2400" dirty="0"/>
              <a:t>A host can retrieve the </a:t>
            </a:r>
            <a:r>
              <a:rPr lang="en-US" sz="2400" dirty="0" err="1"/>
              <a:t>noteAcceptor</a:t>
            </a:r>
            <a:r>
              <a:rPr lang="en-US" sz="2400" dirty="0"/>
              <a:t> status with </a:t>
            </a:r>
            <a:r>
              <a:rPr lang="en-US" sz="2400" dirty="0" err="1">
                <a:solidFill>
                  <a:srgbClr val="0000FF"/>
                </a:solidFill>
              </a:rPr>
              <a:t>getNoteAcceptorStatus</a:t>
            </a:r>
            <a:r>
              <a:rPr lang="en-US" sz="2400" dirty="0">
                <a:solidFill>
                  <a:srgbClr val="0000FF"/>
                </a:solidFill>
              </a:rPr>
              <a:t> / </a:t>
            </a:r>
            <a:r>
              <a:rPr lang="en-US" sz="2400" dirty="0" err="1">
                <a:solidFill>
                  <a:srgbClr val="0000FF"/>
                </a:solidFill>
              </a:rPr>
              <a:t>noteAcceptorStatus</a:t>
            </a:r>
            <a:r>
              <a:rPr lang="en-US" sz="2400" dirty="0">
                <a:solidFill>
                  <a:srgbClr val="0000FF"/>
                </a:solidFill>
              </a:rPr>
              <a:t>.</a:t>
            </a:r>
            <a:endParaRPr lang="en-US" sz="2400" dirty="0">
              <a:solidFill>
                <a:srgbClr val="0000FF"/>
              </a:solidFill>
            </a:endParaRPr>
          </a:p>
          <a:p>
            <a:r>
              <a:rPr lang="en-US" sz="2400" dirty="0" err="1">
                <a:solidFill>
                  <a:srgbClr val="0000FF"/>
                </a:solidFill>
              </a:rPr>
              <a:t>noteAcceptorStatus</a:t>
            </a:r>
            <a:r>
              <a:rPr lang="en-US" sz="2400" dirty="0">
                <a:solidFill>
                  <a:srgbClr val="0000FF"/>
                </a:solidFill>
              </a:rPr>
              <a:t> </a:t>
            </a:r>
            <a:r>
              <a:rPr lang="en-US" sz="2400" dirty="0"/>
              <a:t>contains</a:t>
            </a:r>
            <a:endParaRPr lang="en-US" sz="2400" dirty="0"/>
          </a:p>
          <a:p>
            <a:pPr lvl="1"/>
            <a:r>
              <a:rPr lang="en-US" sz="2000" dirty="0" err="1">
                <a:solidFill>
                  <a:srgbClr val="00B050"/>
                </a:solidFill>
              </a:rPr>
              <a:t>doorOpen</a:t>
            </a:r>
            <a:r>
              <a:rPr lang="en-US" sz="2000" dirty="0"/>
              <a:t>, </a:t>
            </a:r>
            <a:r>
              <a:rPr lang="en-US" sz="2000" dirty="0" err="1">
                <a:solidFill>
                  <a:srgbClr val="00B050"/>
                </a:solidFill>
              </a:rPr>
              <a:t>stackerRemoved</a:t>
            </a:r>
            <a:endParaRPr lang="en-US" sz="2000" dirty="0">
              <a:solidFill>
                <a:srgbClr val="00B050"/>
              </a:solidFill>
            </a:endParaRPr>
          </a:p>
          <a:p>
            <a:pPr lvl="1"/>
            <a:r>
              <a:rPr lang="en-US" sz="2000" dirty="0" err="1">
                <a:solidFill>
                  <a:srgbClr val="00B050"/>
                </a:solidFill>
              </a:rPr>
              <a:t>stackerNearlyFull</a:t>
            </a:r>
            <a:r>
              <a:rPr lang="en-US" sz="2000" dirty="0"/>
              <a:t>, </a:t>
            </a:r>
            <a:r>
              <a:rPr lang="en-US" sz="2000" dirty="0" err="1">
                <a:solidFill>
                  <a:srgbClr val="00B050"/>
                </a:solidFill>
              </a:rPr>
              <a:t>stackerFull</a:t>
            </a:r>
            <a:r>
              <a:rPr lang="en-US" sz="2000" dirty="0"/>
              <a:t> </a:t>
            </a:r>
            <a:endParaRPr lang="en-US" sz="2000" dirty="0"/>
          </a:p>
          <a:p>
            <a:pPr lvl="1"/>
            <a:r>
              <a:rPr lang="en-US" sz="2000" dirty="0" err="1">
                <a:solidFill>
                  <a:srgbClr val="00B050"/>
                </a:solidFill>
              </a:rPr>
              <a:t>stackerJam</a:t>
            </a:r>
            <a:r>
              <a:rPr lang="en-US" sz="2000" dirty="0"/>
              <a:t>, </a:t>
            </a:r>
            <a:r>
              <a:rPr lang="en-US" sz="2000" dirty="0" err="1">
                <a:solidFill>
                  <a:srgbClr val="00B050"/>
                </a:solidFill>
              </a:rPr>
              <a:t>stackerFault</a:t>
            </a:r>
            <a:r>
              <a:rPr lang="en-US" sz="2000" dirty="0"/>
              <a:t>, </a:t>
            </a:r>
            <a:r>
              <a:rPr lang="en-US" sz="2000" dirty="0" err="1">
                <a:solidFill>
                  <a:srgbClr val="00B050"/>
                </a:solidFill>
              </a:rPr>
              <a:t>acceptorJam</a:t>
            </a:r>
            <a:r>
              <a:rPr lang="en-US" sz="2000" dirty="0"/>
              <a:t>, </a:t>
            </a:r>
            <a:r>
              <a:rPr lang="en-US" sz="2000" dirty="0" err="1">
                <a:solidFill>
                  <a:srgbClr val="00B050"/>
                </a:solidFill>
              </a:rPr>
              <a:t>acceptorFault</a:t>
            </a:r>
            <a:endParaRPr lang="en-US" sz="2000" dirty="0">
              <a:solidFill>
                <a:srgbClr val="00B050"/>
              </a:solidFill>
            </a:endParaRPr>
          </a:p>
          <a:p>
            <a:pPr lvl="1"/>
            <a:r>
              <a:rPr lang="en-US" sz="2000" dirty="0">
                <a:solidFill>
                  <a:srgbClr val="00B050"/>
                </a:solidFill>
              </a:rPr>
              <a:t>disconnected</a:t>
            </a:r>
            <a:r>
              <a:rPr lang="en-US" sz="2000" dirty="0"/>
              <a:t>, </a:t>
            </a:r>
            <a:r>
              <a:rPr lang="en-US" sz="2000" dirty="0" err="1">
                <a:solidFill>
                  <a:srgbClr val="00B050"/>
                </a:solidFill>
              </a:rPr>
              <a:t>illegalActivity</a:t>
            </a:r>
            <a:endParaRPr lang="en-US" sz="2000" dirty="0">
              <a:solidFill>
                <a:srgbClr val="00B050"/>
              </a:solidFill>
            </a:endParaRPr>
          </a:p>
          <a:p>
            <a:pPr lvl="1"/>
            <a:r>
              <a:rPr lang="en-US" sz="2000" dirty="0" err="1">
                <a:solidFill>
                  <a:srgbClr val="00B050"/>
                </a:solidFill>
              </a:rPr>
              <a:t>firmwareFault</a:t>
            </a:r>
            <a:r>
              <a:rPr lang="en-US" sz="2000" dirty="0"/>
              <a:t>, </a:t>
            </a:r>
            <a:r>
              <a:rPr lang="en-US" sz="2000" dirty="0" err="1">
                <a:solidFill>
                  <a:srgbClr val="00B050"/>
                </a:solidFill>
              </a:rPr>
              <a:t>mechanicalFault</a:t>
            </a:r>
            <a:r>
              <a:rPr lang="en-US" sz="2000" dirty="0"/>
              <a:t>, </a:t>
            </a:r>
            <a:r>
              <a:rPr lang="en-US" sz="2000" dirty="0" err="1">
                <a:solidFill>
                  <a:srgbClr val="00B050"/>
                </a:solidFill>
              </a:rPr>
              <a:t>opticalFault</a:t>
            </a:r>
            <a:r>
              <a:rPr lang="en-US" sz="2000" dirty="0"/>
              <a:t>, </a:t>
            </a:r>
            <a:r>
              <a:rPr lang="en-US" sz="2000" dirty="0" err="1">
                <a:solidFill>
                  <a:srgbClr val="00B050"/>
                </a:solidFill>
              </a:rPr>
              <a:t>componentFault</a:t>
            </a:r>
            <a:r>
              <a:rPr lang="en-US" sz="2000" dirty="0"/>
              <a:t>, </a:t>
            </a:r>
            <a:r>
              <a:rPr lang="en-US" sz="2000" dirty="0" err="1">
                <a:solidFill>
                  <a:srgbClr val="00B050"/>
                </a:solidFill>
              </a:rPr>
              <a:t>nvMemoryFault</a:t>
            </a:r>
            <a:endParaRPr lang="en-US" sz="2000" dirty="0">
              <a:solidFill>
                <a:srgbClr val="00B050"/>
              </a:solidFill>
            </a:endParaRPr>
          </a:p>
          <a:p>
            <a:r>
              <a:rPr lang="en-US" sz="2300" dirty="0"/>
              <a:t>Change of these status attributes trigger events</a:t>
            </a:r>
            <a:endParaRPr lang="en-US" sz="2300" dirty="0"/>
          </a:p>
          <a:p>
            <a:r>
              <a:rPr lang="en-US" sz="2300" dirty="0" err="1">
                <a:solidFill>
                  <a:srgbClr val="A6A6A6"/>
                </a:solidFill>
              </a:rPr>
              <a:t>noteAcceptorStatus</a:t>
            </a:r>
            <a:r>
              <a:rPr lang="en-US" sz="2300" dirty="0">
                <a:solidFill>
                  <a:srgbClr val="A6A6A6"/>
                </a:solidFill>
              </a:rPr>
              <a:t> also contains an attribute </a:t>
            </a:r>
            <a:r>
              <a:rPr lang="en-US" sz="2400" dirty="0" err="1">
                <a:solidFill>
                  <a:srgbClr val="008000"/>
                </a:solidFill>
              </a:rPr>
              <a:t>noteValueInEscrow</a:t>
            </a:r>
            <a:r>
              <a:rPr lang="en-US" sz="2400" dirty="0">
                <a:solidFill>
                  <a:srgbClr val="008000"/>
                </a:solidFill>
              </a:rPr>
              <a:t> </a:t>
            </a:r>
            <a:r>
              <a:rPr lang="en-US" sz="2400" dirty="0">
                <a:solidFill>
                  <a:srgbClr val="A6A6A6"/>
                </a:solidFill>
              </a:rPr>
              <a:t>for the value of note in escrow</a:t>
            </a:r>
            <a:endParaRPr lang="en-US" sz="2400" dirty="0">
              <a:solidFill>
                <a:srgbClr val="A6A6A6"/>
              </a:solidFill>
            </a:endParaRPr>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
        <p:nvSpPr>
          <p:cNvPr id="5" name="Rectangle 4"/>
          <p:cNvSpPr/>
          <p:nvPr/>
        </p:nvSpPr>
        <p:spPr>
          <a:xfrm>
            <a:off x="5580112" y="2996952"/>
            <a:ext cx="3240360" cy="576064"/>
          </a:xfrm>
          <a:prstGeom prst="rect">
            <a:avLst/>
          </a:prstGeom>
          <a:ln w="9525"/>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600" dirty="0"/>
              <a:t>Notice that </a:t>
            </a:r>
            <a:r>
              <a:rPr lang="en-US" sz="1600" dirty="0" err="1"/>
              <a:t>stackerNearlyFull</a:t>
            </a:r>
            <a:r>
              <a:rPr lang="en-US" sz="1600" dirty="0"/>
              <a:t> does not disable the note acceptor.</a:t>
            </a:r>
            <a:endParaRPr 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and status updates</a:t>
            </a:r>
            <a:endParaRPr lang="en-US" dirty="0"/>
          </a:p>
        </p:txBody>
      </p:sp>
      <p:sp>
        <p:nvSpPr>
          <p:cNvPr id="3" name="Content Placeholder 2"/>
          <p:cNvSpPr>
            <a:spLocks noGrp="1"/>
          </p:cNvSpPr>
          <p:nvPr>
            <p:ph sz="quarter" idx="1"/>
          </p:nvPr>
        </p:nvSpPr>
        <p:spPr/>
        <p:txBody>
          <a:bodyPr/>
          <a:lstStyle/>
          <a:p>
            <a:r>
              <a:rPr lang="en-US" sz="2400" dirty="0"/>
              <a:t>When some significant event happens, usually there is update in some status attributes.</a:t>
            </a:r>
            <a:endParaRPr lang="en-US" sz="2400" dirty="0"/>
          </a:p>
          <a:p>
            <a:pPr lvl="1"/>
            <a:r>
              <a:rPr lang="en-US" sz="2000" dirty="0"/>
              <a:t>During drop process, the stacker is removed, then an empty stacker is inserted. The EGM fires NAE103 when stacker is removed, and sets the attribute </a:t>
            </a:r>
            <a:r>
              <a:rPr lang="en-US" sz="2000" dirty="0" err="1"/>
              <a:t>stackerRemoved</a:t>
            </a:r>
            <a:r>
              <a:rPr lang="en-US" sz="2000" dirty="0"/>
              <a:t>=true. After insertion of an empty stacker, the EGM fires NAE104 and sets the attribute </a:t>
            </a:r>
            <a:r>
              <a:rPr lang="en-US" sz="2000" dirty="0" err="1"/>
              <a:t>stackerRemoved</a:t>
            </a:r>
            <a:r>
              <a:rPr lang="en-US" sz="2000" dirty="0"/>
              <a:t>=false.</a:t>
            </a:r>
            <a:endParaRPr lang="en-US" sz="2000" dirty="0"/>
          </a:p>
          <a:p>
            <a:r>
              <a:rPr lang="en-US" sz="2400" dirty="0"/>
              <a:t>In case of stacker removed or other NA faults, the EGM disables the </a:t>
            </a:r>
            <a:r>
              <a:rPr lang="en-US" sz="2400" dirty="0" err="1"/>
              <a:t>noteAcceptor</a:t>
            </a:r>
            <a:r>
              <a:rPr lang="en-US" sz="2400" dirty="0"/>
              <a:t> device</a:t>
            </a:r>
            <a:endParaRPr lang="en-US" sz="2400" dirty="0"/>
          </a:p>
          <a:p>
            <a:pPr lvl="1"/>
            <a:r>
              <a:rPr lang="en-US" sz="2000" dirty="0"/>
              <a:t>Set the status attribute </a:t>
            </a:r>
            <a:r>
              <a:rPr lang="en-US" sz="2000" dirty="0" err="1"/>
              <a:t>egmEnabled</a:t>
            </a:r>
            <a:r>
              <a:rPr lang="en-US" sz="2000" dirty="0"/>
              <a:t>=false</a:t>
            </a:r>
            <a:endParaRPr lang="en-US" sz="2000" dirty="0"/>
          </a:p>
          <a:p>
            <a:pPr lvl="1"/>
            <a:r>
              <a:rPr lang="en-US" sz="2000" dirty="0"/>
              <a:t>Reset to </a:t>
            </a:r>
            <a:r>
              <a:rPr lang="en-US" sz="2000" dirty="0" err="1"/>
              <a:t>egmEnabled</a:t>
            </a:r>
            <a:r>
              <a:rPr lang="en-US" sz="2000" dirty="0"/>
              <a:t>=true when all faults cleared</a:t>
            </a:r>
            <a:endParaRPr lang="en-US" sz="2000" dirty="0"/>
          </a:p>
          <a:p>
            <a:r>
              <a:rPr lang="en-US" sz="2300" dirty="0"/>
              <a:t>Changes to </a:t>
            </a:r>
            <a:r>
              <a:rPr lang="en-US" sz="2300" dirty="0" err="1"/>
              <a:t>egmEnabled</a:t>
            </a:r>
            <a:r>
              <a:rPr lang="en-US" sz="2300" dirty="0"/>
              <a:t> fire events</a:t>
            </a:r>
            <a:endParaRPr lang="en-US" sz="2300" dirty="0"/>
          </a:p>
          <a:p>
            <a:pPr lvl="1"/>
            <a:r>
              <a:rPr lang="en-US" sz="2000" dirty="0"/>
              <a:t>NAE001 Device Disabled by EGM</a:t>
            </a:r>
            <a:endParaRPr lang="en-US" sz="2000" dirty="0"/>
          </a:p>
          <a:p>
            <a:pPr lvl="1"/>
            <a:r>
              <a:rPr lang="en-US" sz="2000" dirty="0"/>
              <a:t>NAE002 Device Not Disabled by EGM</a:t>
            </a:r>
            <a:endParaRPr lang="en-US" sz="20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Status changes and related events</a:t>
            </a:r>
            <a:endParaRPr lang="en-US" dirty="0"/>
          </a:p>
        </p:txBody>
      </p:sp>
      <p:graphicFrame>
        <p:nvGraphicFramePr>
          <p:cNvPr id="6" name="Content Placeholder 5"/>
          <p:cNvGraphicFramePr>
            <a:graphicFrameLocks noGrp="1"/>
          </p:cNvGraphicFramePr>
          <p:nvPr>
            <p:ph sz="quarter" idx="1"/>
          </p:nvPr>
        </p:nvGraphicFramePr>
        <p:xfrm>
          <a:off x="612775" y="1556792"/>
          <a:ext cx="8153400" cy="5191760"/>
        </p:xfrm>
        <a:graphic>
          <a:graphicData uri="http://schemas.openxmlformats.org/drawingml/2006/table">
            <a:tbl>
              <a:tblPr firstRow="1" bandRow="1">
                <a:tableStyleId>{17292A2E-F333-43FB-9621-5CBBE7FDCDCB}</a:tableStyleId>
              </a:tblPr>
              <a:tblGrid>
                <a:gridCol w="2303041"/>
                <a:gridCol w="5850359"/>
              </a:tblGrid>
              <a:tr h="370840">
                <a:tc>
                  <a:txBody>
                    <a:bodyPr/>
                    <a:lstStyle/>
                    <a:p>
                      <a:r>
                        <a:rPr lang="en-US" dirty="0"/>
                        <a:t>Status</a:t>
                      </a:r>
                      <a:r>
                        <a:rPr lang="en-US" baseline="0" dirty="0"/>
                        <a:t> attribute</a:t>
                      </a:r>
                      <a:endParaRPr lang="en-US" dirty="0"/>
                    </a:p>
                  </a:txBody>
                  <a:tcPr/>
                </a:tc>
                <a:tc>
                  <a:txBody>
                    <a:bodyPr/>
                    <a:lstStyle/>
                    <a:p>
                      <a:r>
                        <a:rPr lang="en-US" dirty="0"/>
                        <a:t>Events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kern="1200" dirty="0" err="1">
                          <a:solidFill>
                            <a:schemeClr val="tx1"/>
                          </a:solidFill>
                          <a:latin typeface="+mn-lt"/>
                          <a:ea typeface="+mn-ea"/>
                          <a:cs typeface="+mn-cs"/>
                        </a:rPr>
                        <a:t>doorOpen</a:t>
                      </a:r>
                      <a:endParaRPr kumimoji="0" lang="en-US" kern="1200" dirty="0">
                        <a:solidFill>
                          <a:schemeClr val="tx1"/>
                        </a:solidFill>
                        <a:latin typeface="+mn-lt"/>
                        <a:ea typeface="+mn-ea"/>
                        <a:cs typeface="+mn-cs"/>
                      </a:endParaRPr>
                    </a:p>
                  </a:txBody>
                  <a:tcPr/>
                </a:tc>
                <a:tc>
                  <a:txBody>
                    <a:bodyPr/>
                    <a:lstStyle/>
                    <a:p>
                      <a:r>
                        <a:rPr kumimoji="0" lang="en-US" sz="1800" kern="1200" baseline="0" dirty="0">
                          <a:solidFill>
                            <a:srgbClr val="C00000"/>
                          </a:solidFill>
                          <a:latin typeface="+mn-lt"/>
                          <a:ea typeface="+mn-ea"/>
                          <a:cs typeface="+mn-cs"/>
                        </a:rPr>
                        <a:t>NAE112</a:t>
                      </a:r>
                      <a:r>
                        <a:rPr kumimoji="0" lang="en-US" sz="1800" kern="1200" baseline="0" dirty="0">
                          <a:solidFill>
                            <a:schemeClr val="tx1"/>
                          </a:solidFill>
                          <a:latin typeface="+mn-lt"/>
                          <a:ea typeface="+mn-ea"/>
                          <a:cs typeface="+mn-cs"/>
                        </a:rPr>
                        <a:t> Stacker door opened. </a:t>
                      </a:r>
                      <a:r>
                        <a:rPr kumimoji="0" lang="en-US" sz="1800" kern="1200" baseline="0" dirty="0">
                          <a:solidFill>
                            <a:srgbClr val="00B050"/>
                          </a:solidFill>
                          <a:latin typeface="+mn-lt"/>
                          <a:ea typeface="+mn-ea"/>
                          <a:cs typeface="+mn-cs"/>
                        </a:rPr>
                        <a:t>NAE113</a:t>
                      </a:r>
                      <a:r>
                        <a:rPr kumimoji="0" lang="en-US" sz="1800" kern="1200" baseline="0" dirty="0">
                          <a:solidFill>
                            <a:schemeClr val="tx1"/>
                          </a:solidFill>
                          <a:latin typeface="+mn-lt"/>
                          <a:ea typeface="+mn-ea"/>
                          <a:cs typeface="+mn-cs"/>
                        </a:rPr>
                        <a:t> closed</a:t>
                      </a:r>
                      <a:endParaRPr kumimoji="0" lang="en-US" sz="1800" kern="1200" baseline="0" dirty="0">
                        <a:solidFill>
                          <a:schemeClr val="tx1"/>
                        </a:solidFill>
                        <a:latin typeface="+mn-lt"/>
                        <a:ea typeface="+mn-ea"/>
                        <a:cs typeface="+mn-cs"/>
                      </a:endParaRPr>
                    </a:p>
                  </a:txBody>
                  <a:tcPr/>
                </a:tc>
              </a:tr>
              <a:tr h="370840">
                <a:tc>
                  <a:txBody>
                    <a:bodyPr/>
                    <a:lstStyle/>
                    <a:p>
                      <a:r>
                        <a:rPr kumimoji="0" lang="en-US" sz="1800" kern="1200" baseline="0" dirty="0" err="1">
                          <a:solidFill>
                            <a:schemeClr val="tx1"/>
                          </a:solidFill>
                          <a:latin typeface="+mn-lt"/>
                          <a:ea typeface="+mn-ea"/>
                          <a:cs typeface="+mn-cs"/>
                        </a:rPr>
                        <a:t>stackerRemoved</a:t>
                      </a:r>
                      <a:endParaRPr kumimoji="0" lang="en-US" kern="1200" dirty="0">
                        <a:solidFill>
                          <a:schemeClr val="tx1"/>
                        </a:solidFill>
                        <a:latin typeface="+mn-lt"/>
                        <a:ea typeface="+mn-ea"/>
                        <a:cs typeface="+mn-cs"/>
                      </a:endParaRPr>
                    </a:p>
                  </a:txBody>
                  <a:tcPr/>
                </a:tc>
                <a:tc>
                  <a:txBody>
                    <a:bodyPr/>
                    <a:lstStyle/>
                    <a:p>
                      <a:r>
                        <a:rPr kumimoji="0" lang="en-US" sz="1800" kern="1200" baseline="0" dirty="0">
                          <a:solidFill>
                            <a:srgbClr val="C00000"/>
                          </a:solidFill>
                          <a:latin typeface="+mn-lt"/>
                          <a:ea typeface="+mn-ea"/>
                          <a:cs typeface="+mn-cs"/>
                        </a:rPr>
                        <a:t>NAE103</a:t>
                      </a:r>
                      <a:r>
                        <a:rPr kumimoji="0" lang="en-US" sz="1800" kern="1200" baseline="0" dirty="0">
                          <a:solidFill>
                            <a:schemeClr val="tx1"/>
                          </a:solidFill>
                          <a:latin typeface="+mn-lt"/>
                          <a:ea typeface="+mn-ea"/>
                          <a:cs typeface="+mn-cs"/>
                        </a:rPr>
                        <a:t> Stacker removed. </a:t>
                      </a:r>
                      <a:r>
                        <a:rPr kumimoji="0" lang="en-US" sz="1800" kern="1200" baseline="0" dirty="0">
                          <a:solidFill>
                            <a:srgbClr val="00B050"/>
                          </a:solidFill>
                          <a:latin typeface="+mn-lt"/>
                          <a:ea typeface="+mn-ea"/>
                          <a:cs typeface="+mn-cs"/>
                        </a:rPr>
                        <a:t>NAE104</a:t>
                      </a:r>
                      <a:r>
                        <a:rPr kumimoji="0" lang="en-US" sz="1800" kern="1200" baseline="0" dirty="0">
                          <a:solidFill>
                            <a:schemeClr val="tx1"/>
                          </a:solidFill>
                          <a:latin typeface="+mn-lt"/>
                          <a:ea typeface="+mn-ea"/>
                          <a:cs typeface="+mn-cs"/>
                        </a:rPr>
                        <a:t> Stacker inserted.</a:t>
                      </a:r>
                      <a:endParaRPr kumimoji="0" lang="en-US" sz="1800" kern="1200" baseline="0" dirty="0">
                        <a:solidFill>
                          <a:schemeClr val="tx1"/>
                        </a:solidFill>
                        <a:latin typeface="+mn-lt"/>
                        <a:ea typeface="+mn-ea"/>
                        <a:cs typeface="+mn-cs"/>
                      </a:endParaRPr>
                    </a:p>
                  </a:txBody>
                  <a:tcPr/>
                </a:tc>
              </a:tr>
              <a:tr h="370840">
                <a:tc>
                  <a:txBody>
                    <a:bodyPr/>
                    <a:lstStyle/>
                    <a:p>
                      <a:r>
                        <a:rPr kumimoji="0" lang="en-US" sz="1800" kern="1200" baseline="0" dirty="0">
                          <a:solidFill>
                            <a:schemeClr val="tx1"/>
                          </a:solidFill>
                          <a:latin typeface="+mn-lt"/>
                          <a:ea typeface="+mn-ea"/>
                          <a:cs typeface="+mn-cs"/>
                        </a:rPr>
                        <a:t>disconnected</a:t>
                      </a:r>
                      <a:endParaRPr kumimoji="0" lang="en-US" kern="1200" dirty="0">
                        <a:solidFill>
                          <a:schemeClr val="tx1"/>
                        </a:solidFill>
                        <a:latin typeface="+mn-lt"/>
                        <a:ea typeface="+mn-ea"/>
                        <a:cs typeface="+mn-cs"/>
                      </a:endParaRPr>
                    </a:p>
                  </a:txBody>
                  <a:tcPr/>
                </a:tc>
                <a:tc>
                  <a:txBody>
                    <a:bodyPr/>
                    <a:lstStyle/>
                    <a:p>
                      <a:r>
                        <a:rPr kumimoji="0" lang="en-US" sz="1800" kern="1200" baseline="0" dirty="0">
                          <a:solidFill>
                            <a:srgbClr val="C00000"/>
                          </a:solidFill>
                          <a:latin typeface="+mn-lt"/>
                          <a:ea typeface="+mn-ea"/>
                          <a:cs typeface="+mn-cs"/>
                        </a:rPr>
                        <a:t>NAE901</a:t>
                      </a:r>
                      <a:r>
                        <a:rPr kumimoji="0" lang="en-US" sz="1800" kern="1200" baseline="0" dirty="0">
                          <a:solidFill>
                            <a:schemeClr val="tx1"/>
                          </a:solidFill>
                          <a:latin typeface="+mn-lt"/>
                          <a:ea typeface="+mn-ea"/>
                          <a:cs typeface="+mn-cs"/>
                        </a:rPr>
                        <a:t> Device Disconnected. </a:t>
                      </a:r>
                      <a:r>
                        <a:rPr kumimoji="0" lang="en-US" sz="1800" kern="1200" baseline="0" dirty="0">
                          <a:solidFill>
                            <a:srgbClr val="00B050"/>
                          </a:solidFill>
                          <a:latin typeface="+mn-lt"/>
                          <a:ea typeface="+mn-ea"/>
                          <a:cs typeface="+mn-cs"/>
                        </a:rPr>
                        <a:t>NAE902</a:t>
                      </a:r>
                      <a:r>
                        <a:rPr kumimoji="0" lang="en-US" sz="1800" kern="1200" baseline="0" dirty="0">
                          <a:solidFill>
                            <a:schemeClr val="tx1"/>
                          </a:solidFill>
                          <a:latin typeface="+mn-lt"/>
                          <a:ea typeface="+mn-ea"/>
                          <a:cs typeface="+mn-cs"/>
                        </a:rPr>
                        <a:t> connected.</a:t>
                      </a:r>
                      <a:endParaRPr kumimoji="0" lang="en-US" sz="1800" kern="1200" baseline="0" dirty="0">
                        <a:solidFill>
                          <a:schemeClr val="tx1"/>
                        </a:solidFill>
                        <a:latin typeface="+mn-lt"/>
                        <a:ea typeface="+mn-ea"/>
                        <a:cs typeface="+mn-cs"/>
                      </a:endParaRPr>
                    </a:p>
                  </a:txBody>
                  <a:tcPr/>
                </a:tc>
              </a:tr>
              <a:tr h="370840">
                <a:tc>
                  <a:txBody>
                    <a:bodyPr/>
                    <a:lstStyle/>
                    <a:p>
                      <a:r>
                        <a:rPr kumimoji="0" lang="en-US" kern="1200" dirty="0" err="1">
                          <a:solidFill>
                            <a:schemeClr val="tx1"/>
                          </a:solidFill>
                          <a:latin typeface="+mn-lt"/>
                          <a:ea typeface="+mn-ea"/>
                          <a:cs typeface="+mn-cs"/>
                        </a:rPr>
                        <a:t>stackerFull</a:t>
                      </a:r>
                      <a:endParaRPr kumimoji="0" lang="en-US" kern="1200" dirty="0">
                        <a:solidFill>
                          <a:schemeClr val="tx1"/>
                        </a:solidFill>
                        <a:latin typeface="+mn-lt"/>
                        <a:ea typeface="+mn-ea"/>
                        <a:cs typeface="+mn-cs"/>
                      </a:endParaRPr>
                    </a:p>
                  </a:txBody>
                  <a:tcPr/>
                </a:tc>
                <a:tc>
                  <a:txBody>
                    <a:bodyPr/>
                    <a:lstStyle/>
                    <a:p>
                      <a:r>
                        <a:rPr kumimoji="0" lang="en-US" sz="1800" kern="1200" baseline="0" dirty="0">
                          <a:solidFill>
                            <a:srgbClr val="C00000"/>
                          </a:solidFill>
                          <a:latin typeface="+mn-lt"/>
                          <a:ea typeface="+mn-ea"/>
                          <a:cs typeface="+mn-cs"/>
                        </a:rPr>
                        <a:t>NAE105</a:t>
                      </a:r>
                      <a:r>
                        <a:rPr kumimoji="0" lang="en-US" sz="1800" kern="1200" baseline="0" dirty="0">
                          <a:solidFill>
                            <a:schemeClr val="tx1"/>
                          </a:solidFill>
                          <a:latin typeface="+mn-lt"/>
                          <a:ea typeface="+mn-ea"/>
                          <a:cs typeface="+mn-cs"/>
                        </a:rPr>
                        <a:t> Stacker full</a:t>
                      </a:r>
                      <a:endParaRPr kumimoji="0" lang="en-US" sz="1800" kern="1200" baseline="0" dirty="0">
                        <a:solidFill>
                          <a:schemeClr val="tx1"/>
                        </a:solidFill>
                        <a:latin typeface="+mn-lt"/>
                        <a:ea typeface="+mn-ea"/>
                        <a:cs typeface="+mn-cs"/>
                      </a:endParaRPr>
                    </a:p>
                  </a:txBody>
                  <a:tcPr/>
                </a:tc>
              </a:tr>
              <a:tr h="370840">
                <a:tc>
                  <a:txBody>
                    <a:bodyPr/>
                    <a:lstStyle/>
                    <a:p>
                      <a:r>
                        <a:rPr kumimoji="0" lang="en-US" kern="1200" dirty="0" err="1">
                          <a:solidFill>
                            <a:schemeClr val="tx1"/>
                          </a:solidFill>
                          <a:latin typeface="+mn-lt"/>
                          <a:ea typeface="+mn-ea"/>
                          <a:cs typeface="+mn-cs"/>
                        </a:rPr>
                        <a:t>stackerJam</a:t>
                      </a:r>
                      <a:endParaRPr kumimoji="0" lang="en-US"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800" kern="1200" baseline="0" dirty="0">
                          <a:solidFill>
                            <a:srgbClr val="C00000"/>
                          </a:solidFill>
                          <a:latin typeface="+mn-lt"/>
                          <a:ea typeface="+mn-ea"/>
                          <a:cs typeface="+mn-cs"/>
                        </a:rPr>
                        <a:t>NAE106</a:t>
                      </a:r>
                      <a:r>
                        <a:rPr kumimoji="0" lang="en-US" sz="1800" kern="1200" baseline="0" dirty="0">
                          <a:solidFill>
                            <a:schemeClr val="tx1"/>
                          </a:solidFill>
                          <a:latin typeface="+mn-lt"/>
                          <a:ea typeface="+mn-ea"/>
                          <a:cs typeface="+mn-cs"/>
                        </a:rPr>
                        <a:t> Stacker jammed</a:t>
                      </a:r>
                      <a:endParaRPr kumimoji="0" lang="en-US" sz="1800" kern="1200" baseline="0" dirty="0">
                        <a:solidFill>
                          <a:schemeClr val="tx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kern="1200" dirty="0" err="1">
                          <a:solidFill>
                            <a:schemeClr val="tx1"/>
                          </a:solidFill>
                          <a:latin typeface="+mn-lt"/>
                          <a:ea typeface="+mn-ea"/>
                          <a:cs typeface="+mn-cs"/>
                        </a:rPr>
                        <a:t>stackerFault</a:t>
                      </a:r>
                      <a:endParaRPr kumimoji="0" lang="en-US" kern="1200" dirty="0">
                        <a:solidFill>
                          <a:schemeClr val="tx1"/>
                        </a:solidFill>
                        <a:latin typeface="+mn-lt"/>
                        <a:ea typeface="+mn-ea"/>
                        <a:cs typeface="+mn-cs"/>
                      </a:endParaRPr>
                    </a:p>
                  </a:txBody>
                  <a:tcPr/>
                </a:tc>
                <a:tc>
                  <a:txBody>
                    <a:bodyPr/>
                    <a:lstStyle/>
                    <a:p>
                      <a:r>
                        <a:rPr kumimoji="0" lang="en-US" sz="1800" kern="1200" baseline="0" dirty="0">
                          <a:solidFill>
                            <a:srgbClr val="C00000"/>
                          </a:solidFill>
                          <a:latin typeface="+mn-lt"/>
                          <a:ea typeface="+mn-ea"/>
                          <a:cs typeface="+mn-cs"/>
                        </a:rPr>
                        <a:t>NAE107</a:t>
                      </a:r>
                      <a:r>
                        <a:rPr kumimoji="0" lang="en-US" sz="1800" kern="1200" baseline="0" dirty="0">
                          <a:solidFill>
                            <a:schemeClr val="tx1"/>
                          </a:solidFill>
                          <a:latin typeface="+mn-lt"/>
                          <a:ea typeface="+mn-ea"/>
                          <a:cs typeface="+mn-cs"/>
                        </a:rPr>
                        <a:t> Stacker fault</a:t>
                      </a:r>
                      <a:endParaRPr kumimoji="0" lang="en-US" sz="1800" kern="1200" baseline="0" dirty="0">
                        <a:solidFill>
                          <a:schemeClr val="tx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kern="1200" dirty="0" err="1">
                          <a:solidFill>
                            <a:schemeClr val="tx1"/>
                          </a:solidFill>
                          <a:latin typeface="+mn-lt"/>
                          <a:ea typeface="+mn-ea"/>
                          <a:cs typeface="+mn-cs"/>
                        </a:rPr>
                        <a:t>acceptorJam</a:t>
                      </a:r>
                      <a:endParaRPr kumimoji="0" lang="en-US" kern="1200" dirty="0">
                        <a:solidFill>
                          <a:schemeClr val="tx1"/>
                        </a:solidFill>
                        <a:latin typeface="+mn-lt"/>
                        <a:ea typeface="+mn-ea"/>
                        <a:cs typeface="+mn-cs"/>
                      </a:endParaRPr>
                    </a:p>
                  </a:txBody>
                  <a:tcPr/>
                </a:tc>
                <a:tc>
                  <a:txBody>
                    <a:bodyPr/>
                    <a:lstStyle/>
                    <a:p>
                      <a:r>
                        <a:rPr kumimoji="0" lang="en-US" sz="1800" kern="1200" baseline="0" dirty="0">
                          <a:solidFill>
                            <a:srgbClr val="C00000"/>
                          </a:solidFill>
                          <a:latin typeface="+mn-lt"/>
                          <a:ea typeface="+mn-ea"/>
                          <a:cs typeface="+mn-cs"/>
                        </a:rPr>
                        <a:t>NAE101</a:t>
                      </a:r>
                      <a:r>
                        <a:rPr kumimoji="0" lang="en-US" sz="1800" kern="1200" baseline="0" dirty="0">
                          <a:solidFill>
                            <a:schemeClr val="tx1"/>
                          </a:solidFill>
                          <a:latin typeface="+mn-lt"/>
                          <a:ea typeface="+mn-ea"/>
                          <a:cs typeface="+mn-cs"/>
                        </a:rPr>
                        <a:t> Acceptor jammed</a:t>
                      </a:r>
                      <a:endParaRPr kumimoji="0" lang="en-US" sz="1800" kern="1200" baseline="0" dirty="0">
                        <a:solidFill>
                          <a:schemeClr val="tx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kern="1200" dirty="0" err="1">
                          <a:solidFill>
                            <a:schemeClr val="tx1"/>
                          </a:solidFill>
                          <a:latin typeface="+mn-lt"/>
                          <a:ea typeface="+mn-ea"/>
                          <a:cs typeface="+mn-cs"/>
                        </a:rPr>
                        <a:t>acceptorFault</a:t>
                      </a:r>
                      <a:endParaRPr kumimoji="0" lang="en-US" kern="1200" dirty="0">
                        <a:solidFill>
                          <a:schemeClr val="tx1"/>
                        </a:solidFill>
                        <a:latin typeface="+mn-lt"/>
                        <a:ea typeface="+mn-ea"/>
                        <a:cs typeface="+mn-cs"/>
                      </a:endParaRPr>
                    </a:p>
                  </a:txBody>
                  <a:tcPr/>
                </a:tc>
                <a:tc>
                  <a:txBody>
                    <a:bodyPr/>
                    <a:lstStyle/>
                    <a:p>
                      <a:r>
                        <a:rPr kumimoji="0" lang="en-US" sz="1800" kern="1200" baseline="0" dirty="0">
                          <a:solidFill>
                            <a:srgbClr val="C00000"/>
                          </a:solidFill>
                          <a:latin typeface="+mn-lt"/>
                          <a:ea typeface="+mn-ea"/>
                          <a:cs typeface="+mn-cs"/>
                        </a:rPr>
                        <a:t>NAE102</a:t>
                      </a:r>
                      <a:r>
                        <a:rPr kumimoji="0" lang="en-US" sz="1800" kern="1200" baseline="0" dirty="0">
                          <a:solidFill>
                            <a:schemeClr val="tx1"/>
                          </a:solidFill>
                          <a:latin typeface="+mn-lt"/>
                          <a:ea typeface="+mn-ea"/>
                          <a:cs typeface="+mn-cs"/>
                        </a:rPr>
                        <a:t> Acceptor fault</a:t>
                      </a:r>
                      <a:endParaRPr kumimoji="0" lang="en-US" sz="1800" kern="1200" baseline="0" dirty="0">
                        <a:solidFill>
                          <a:schemeClr val="tx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kern="1200" dirty="0" err="1">
                          <a:solidFill>
                            <a:schemeClr val="tx1"/>
                          </a:solidFill>
                          <a:latin typeface="+mn-lt"/>
                          <a:ea typeface="+mn-ea"/>
                          <a:cs typeface="+mn-cs"/>
                        </a:rPr>
                        <a:t>illegalActivity</a:t>
                      </a:r>
                      <a:endParaRPr kumimoji="0" lang="en-US" kern="1200" dirty="0">
                        <a:solidFill>
                          <a:schemeClr val="tx1"/>
                        </a:solidFill>
                        <a:latin typeface="+mn-lt"/>
                        <a:ea typeface="+mn-ea"/>
                        <a:cs typeface="+mn-cs"/>
                      </a:endParaRPr>
                    </a:p>
                  </a:txBody>
                  <a:tcPr/>
                </a:tc>
                <a:tc>
                  <a:txBody>
                    <a:bodyPr/>
                    <a:lstStyle/>
                    <a:p>
                      <a:r>
                        <a:rPr kumimoji="0" lang="en-US" sz="1800" kern="1200" baseline="0" dirty="0">
                          <a:solidFill>
                            <a:srgbClr val="C00000"/>
                          </a:solidFill>
                          <a:latin typeface="+mn-lt"/>
                          <a:ea typeface="+mn-ea"/>
                          <a:cs typeface="+mn-cs"/>
                        </a:rPr>
                        <a:t>NAE908</a:t>
                      </a:r>
                      <a:r>
                        <a:rPr kumimoji="0" lang="en-US" sz="1800" kern="1200" baseline="0" dirty="0">
                          <a:solidFill>
                            <a:schemeClr val="tx1"/>
                          </a:solidFill>
                          <a:latin typeface="+mn-lt"/>
                          <a:ea typeface="+mn-ea"/>
                          <a:cs typeface="+mn-cs"/>
                        </a:rPr>
                        <a:t> Illegal activity detected</a:t>
                      </a:r>
                      <a:endParaRPr kumimoji="0" lang="en-US" sz="1800" kern="1200" baseline="0" dirty="0">
                        <a:solidFill>
                          <a:schemeClr val="tx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kern="1200" dirty="0"/>
                        <a:t>… other faults </a:t>
                      </a:r>
                      <a:endParaRPr kumimoji="0" lang="en-US" kern="1200" dirty="0">
                        <a:solidFill>
                          <a:schemeClr val="tx1"/>
                        </a:solidFill>
                        <a:latin typeface="+mn-lt"/>
                        <a:ea typeface="+mn-ea"/>
                        <a:cs typeface="+mn-cs"/>
                      </a:endParaRPr>
                    </a:p>
                  </a:txBody>
                  <a:tcPr/>
                </a:tc>
                <a:tc>
                  <a:txBody>
                    <a:bodyPr/>
                    <a:lstStyle/>
                    <a:p>
                      <a:r>
                        <a:rPr kumimoji="0" lang="en-US" sz="1800" kern="1200" baseline="0" dirty="0">
                          <a:solidFill>
                            <a:srgbClr val="C00000"/>
                          </a:solidFill>
                          <a:latin typeface="+mn-lt"/>
                          <a:ea typeface="+mn-ea"/>
                          <a:cs typeface="+mn-cs"/>
                        </a:rPr>
                        <a:t>NAE903</a:t>
                      </a:r>
                      <a:r>
                        <a:rPr kumimoji="0" lang="en-US" sz="1800" kern="1200" baseline="0" dirty="0">
                          <a:solidFill>
                            <a:schemeClr val="tx1"/>
                          </a:solidFill>
                          <a:latin typeface="+mn-lt"/>
                          <a:ea typeface="+mn-ea"/>
                          <a:cs typeface="+mn-cs"/>
                        </a:rPr>
                        <a:t> – </a:t>
                      </a:r>
                      <a:r>
                        <a:rPr kumimoji="0" lang="en-US" sz="1800" kern="1200" baseline="0" dirty="0">
                          <a:solidFill>
                            <a:srgbClr val="C00000"/>
                          </a:solidFill>
                          <a:latin typeface="+mn-lt"/>
                          <a:ea typeface="+mn-ea"/>
                          <a:cs typeface="+mn-cs"/>
                        </a:rPr>
                        <a:t>907</a:t>
                      </a:r>
                      <a:r>
                        <a:rPr kumimoji="0" lang="en-US" sz="1800" kern="1200" baseline="0" dirty="0">
                          <a:solidFill>
                            <a:schemeClr val="tx1"/>
                          </a:solidFill>
                          <a:latin typeface="+mn-lt"/>
                          <a:ea typeface="+mn-ea"/>
                          <a:cs typeface="+mn-cs"/>
                        </a:rPr>
                        <a:t> </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The above</a:t>
                      </a:r>
                      <a:r>
                        <a:rPr lang="en-US" baseline="0" dirty="0"/>
                        <a:t> faults</a:t>
                      </a:r>
                      <a:endParaRPr lang="en-US" i="1" dirty="0"/>
                    </a:p>
                  </a:txBody>
                  <a:tcPr/>
                </a:tc>
                <a:tc>
                  <a:txBody>
                    <a:bodyPr/>
                    <a:lstStyle/>
                    <a:p>
                      <a:r>
                        <a:rPr kumimoji="0" lang="en-US" sz="1800" kern="1200" baseline="0" dirty="0">
                          <a:solidFill>
                            <a:srgbClr val="00B050"/>
                          </a:solidFill>
                          <a:latin typeface="+mn-lt"/>
                          <a:ea typeface="+mn-ea"/>
                          <a:cs typeface="+mn-cs"/>
                        </a:rPr>
                        <a:t>NAE099</a:t>
                      </a:r>
                      <a:r>
                        <a:rPr kumimoji="0" lang="en-US" sz="1800" kern="1200" baseline="0" dirty="0">
                          <a:solidFill>
                            <a:schemeClr val="tx1"/>
                          </a:solidFill>
                          <a:latin typeface="+mn-lt"/>
                          <a:ea typeface="+mn-ea"/>
                          <a:cs typeface="+mn-cs"/>
                        </a:rPr>
                        <a:t> All device faults cleared</a:t>
                      </a:r>
                      <a:endParaRPr kumimoji="0" lang="en-US" sz="1800" kern="1200" baseline="0" dirty="0">
                        <a:solidFill>
                          <a:schemeClr val="tx1"/>
                        </a:solidFill>
                        <a:latin typeface="+mn-lt"/>
                        <a:ea typeface="+mn-ea"/>
                        <a:cs typeface="+mn-cs"/>
                      </a:endParaRPr>
                    </a:p>
                  </a:txBody>
                  <a:tcPr/>
                </a:tc>
              </a:tr>
              <a:tr h="370840">
                <a:tc>
                  <a:txBody>
                    <a:bodyPr/>
                    <a:lstStyle/>
                    <a:p>
                      <a:endParaRPr kumimoji="0" lang="en-US" kern="1200" dirty="0">
                        <a:solidFill>
                          <a:schemeClr val="tx1"/>
                        </a:solidFill>
                        <a:latin typeface="+mn-lt"/>
                        <a:ea typeface="+mn-ea"/>
                        <a:cs typeface="+mn-cs"/>
                      </a:endParaRPr>
                    </a:p>
                  </a:txBody>
                  <a:tcPr/>
                </a:tc>
                <a:tc>
                  <a:txBody>
                    <a:bodyPr/>
                    <a:lstStyle/>
                    <a:p>
                      <a:endParaRPr kumimoji="0" lang="en-US" sz="1800" kern="1200" dirty="0">
                        <a:solidFill>
                          <a:schemeClr val="tx1"/>
                        </a:solidFill>
                        <a:latin typeface="+mn-lt"/>
                        <a:ea typeface="+mn-ea"/>
                        <a:cs typeface="+mn-cs"/>
                      </a:endParaRPr>
                    </a:p>
                  </a:txBody>
                  <a:tcPr/>
                </a:tc>
              </a:tr>
              <a:tr h="370840">
                <a:tc>
                  <a:txBody>
                    <a:bodyPr/>
                    <a:lstStyle/>
                    <a:p>
                      <a:r>
                        <a:rPr lang="en-US" sz="1800" dirty="0" err="1">
                          <a:solidFill>
                            <a:schemeClr val="tx1"/>
                          </a:solidFill>
                        </a:rPr>
                        <a:t>stackerNearlyFull</a:t>
                      </a:r>
                      <a:endParaRPr kumimoji="0" lang="en-US" kern="1200" dirty="0">
                        <a:solidFill>
                          <a:schemeClr val="tx1"/>
                        </a:solidFill>
                        <a:latin typeface="+mn-lt"/>
                        <a:ea typeface="+mn-ea"/>
                        <a:cs typeface="+mn-cs"/>
                      </a:endParaRPr>
                    </a:p>
                  </a:txBody>
                  <a:tcPr/>
                </a:tc>
                <a:tc>
                  <a:txBody>
                    <a:bodyPr/>
                    <a:lstStyle/>
                    <a:p>
                      <a:r>
                        <a:rPr kumimoji="0" lang="en-US" sz="1800" kern="1200" dirty="0">
                          <a:solidFill>
                            <a:schemeClr val="tx1"/>
                          </a:solidFill>
                          <a:latin typeface="+mn-lt"/>
                          <a:ea typeface="+mn-ea"/>
                          <a:cs typeface="+mn-cs"/>
                        </a:rPr>
                        <a:t>NAE117 Stacker Nearly Full</a:t>
                      </a:r>
                      <a:endParaRPr kumimoji="0" lang="en-US" sz="1800" kern="1200" dirty="0">
                        <a:solidFill>
                          <a:schemeClr val="tx1"/>
                        </a:solidFill>
                        <a:latin typeface="+mn-lt"/>
                        <a:ea typeface="+mn-ea"/>
                        <a:cs typeface="+mn-cs"/>
                      </a:endParaRPr>
                    </a:p>
                  </a:txBody>
                  <a:tcPr/>
                </a:tc>
              </a:tr>
            </a:tbl>
          </a:graphicData>
        </a:graphic>
      </p:graphicFrame>
      <p:sp>
        <p:nvSpPr>
          <p:cNvPr id="3" name="Slide Number Placeholder 2"/>
          <p:cNvSpPr>
            <a:spLocks noGrp="1"/>
          </p:cNvSpPr>
          <p:nvPr>
            <p:ph type="sldNum" sz="quarter" idx="12"/>
          </p:nvPr>
        </p:nvSpPr>
        <p:spPr/>
        <p:txBody>
          <a:bodyPr>
            <a:normAutofit fontScale="85000" lnSpcReduction="20000"/>
          </a:bodyPr>
          <a:lstStyle/>
          <a:p>
            <a:pPr>
              <a:defRPr/>
            </a:pPr>
            <a:fld id="{A95E5AAE-4C8A-4699-B4EF-58BB6AF7F80C}" type="slidenum">
              <a:rPr lang="zh-TW" altLang="en-US" smtClean="0"/>
            </a:fld>
            <a:endParaRPr lang="en-US" altLang="zh-TW"/>
          </a:p>
        </p:txBody>
      </p:sp>
      <p:sp>
        <p:nvSpPr>
          <p:cNvPr id="8" name="Up-Down Arrow 7"/>
          <p:cNvSpPr/>
          <p:nvPr/>
        </p:nvSpPr>
        <p:spPr>
          <a:xfrm>
            <a:off x="2699792" y="3101176"/>
            <a:ext cx="144016" cy="2920112"/>
          </a:xfrm>
          <a:prstGeom prst="up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ounded Rectangle 8"/>
          <p:cNvSpPr/>
          <p:nvPr/>
        </p:nvSpPr>
        <p:spPr>
          <a:xfrm>
            <a:off x="5813847" y="6144304"/>
            <a:ext cx="2952328" cy="597064"/>
          </a:xfrm>
          <a:prstGeom prst="round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600" dirty="0"/>
              <a:t>NAE117 does not disables NA device.</a:t>
            </a:r>
            <a:endParaRPr lang="en-US" sz="1600" dirty="0"/>
          </a:p>
        </p:txBody>
      </p:sp>
      <p:sp>
        <p:nvSpPr>
          <p:cNvPr id="10" name="Rounded Rectangle 9"/>
          <p:cNvSpPr/>
          <p:nvPr/>
        </p:nvSpPr>
        <p:spPr>
          <a:xfrm>
            <a:off x="6300192" y="3573016"/>
            <a:ext cx="2304055" cy="1080120"/>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r>
              <a:rPr lang="en-US" sz="1600" dirty="0"/>
              <a:t>Events in </a:t>
            </a:r>
            <a:r>
              <a:rPr lang="en-US" sz="1600" dirty="0">
                <a:solidFill>
                  <a:srgbClr val="C00000"/>
                </a:solidFill>
              </a:rPr>
              <a:t>RED</a:t>
            </a:r>
            <a:r>
              <a:rPr lang="en-US" sz="1600" dirty="0"/>
              <a:t> disables the device. Events in </a:t>
            </a:r>
            <a:r>
              <a:rPr lang="en-US" sz="1600" dirty="0">
                <a:solidFill>
                  <a:srgbClr val="00B050"/>
                </a:solidFill>
              </a:rPr>
              <a:t>GREEN</a:t>
            </a:r>
            <a:r>
              <a:rPr lang="en-US" sz="1600" dirty="0"/>
              <a:t> may enable the device.</a:t>
            </a:r>
            <a:endParaRPr lang="en-US" sz="1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Printer device</a:t>
            </a:r>
            <a:endParaRPr lang="en-US" dirty="0"/>
          </a:p>
        </p:txBody>
      </p:sp>
      <p:sp>
        <p:nvSpPr>
          <p:cNvPr id="3" name="Content Placeholder 2"/>
          <p:cNvSpPr>
            <a:spLocks noGrp="1"/>
          </p:cNvSpPr>
          <p:nvPr>
            <p:ph sz="quarter" idx="1"/>
          </p:nvPr>
        </p:nvSpPr>
        <p:spPr/>
        <p:txBody>
          <a:bodyPr/>
          <a:lstStyle/>
          <a:p>
            <a:r>
              <a:rPr lang="en-US" dirty="0"/>
              <a:t>A </a:t>
            </a:r>
            <a:r>
              <a:rPr lang="en-US" dirty="0">
                <a:solidFill>
                  <a:srgbClr val="0000CC"/>
                </a:solidFill>
              </a:rPr>
              <a:t>printer</a:t>
            </a:r>
            <a:r>
              <a:rPr lang="en-US" dirty="0"/>
              <a:t> device represents one printer device, which prints voucher (i.e. ticket)</a:t>
            </a:r>
            <a:endParaRPr lang="en-US" dirty="0"/>
          </a:p>
          <a:p>
            <a:r>
              <a:rPr lang="en-US" dirty="0"/>
              <a:t>Maintain status and fire events for the following:</a:t>
            </a:r>
            <a:endParaRPr lang="en-US" dirty="0"/>
          </a:p>
          <a:p>
            <a:pPr lvl="1"/>
            <a:r>
              <a:rPr lang="en-US" dirty="0"/>
              <a:t>Chassis or print head opened</a:t>
            </a:r>
            <a:endParaRPr lang="en-US" dirty="0"/>
          </a:p>
          <a:p>
            <a:pPr lvl="1"/>
            <a:r>
              <a:rPr lang="en-US" dirty="0"/>
              <a:t>Paper jam or empty</a:t>
            </a:r>
            <a:endParaRPr lang="en-US" dirty="0"/>
          </a:p>
          <a:p>
            <a:pPr lvl="1"/>
            <a:r>
              <a:rPr lang="en-US" dirty="0"/>
              <a:t>Paper low</a:t>
            </a:r>
            <a:endParaRPr lang="en-US" dirty="0"/>
          </a:p>
          <a:p>
            <a:pPr lvl="1"/>
            <a:r>
              <a:rPr lang="en-US" dirty="0"/>
              <a:t>Other device faults</a:t>
            </a:r>
            <a:endParaRPr lang="en-US" dirty="0"/>
          </a:p>
          <a:p>
            <a:pPr lvl="1"/>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pic>
        <p:nvPicPr>
          <p:cNvPr id="5" name="Picture 4" descr="paycheck4-1.png"/>
          <p:cNvPicPr>
            <a:picLocks noChangeAspect="1"/>
          </p:cNvPicPr>
          <p:nvPr/>
        </p:nvPicPr>
        <p:blipFill>
          <a:blip r:embed="rId1"/>
          <a:stretch>
            <a:fillRect/>
          </a:stretch>
        </p:blipFill>
        <p:spPr>
          <a:xfrm>
            <a:off x="5395416" y="3212976"/>
            <a:ext cx="2921000" cy="2921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in </a:t>
            </a:r>
            <a:r>
              <a:rPr lang="en-US" dirty="0" err="1"/>
              <a:t>printerStatus</a:t>
            </a:r>
            <a:endParaRPr lang="en-US" dirty="0"/>
          </a:p>
        </p:txBody>
      </p:sp>
      <p:sp>
        <p:nvSpPr>
          <p:cNvPr id="3" name="Content Placeholder 2"/>
          <p:cNvSpPr>
            <a:spLocks noGrp="1"/>
          </p:cNvSpPr>
          <p:nvPr>
            <p:ph sz="quarter" idx="1"/>
          </p:nvPr>
        </p:nvSpPr>
        <p:spPr/>
        <p:txBody>
          <a:bodyPr/>
          <a:lstStyle/>
          <a:p>
            <a:r>
              <a:rPr lang="en-US" sz="2400" dirty="0"/>
              <a:t>A host can retrieve the printer status with </a:t>
            </a:r>
            <a:r>
              <a:rPr lang="en-US" sz="2400" dirty="0" err="1">
                <a:solidFill>
                  <a:srgbClr val="0000FF"/>
                </a:solidFill>
              </a:rPr>
              <a:t>getPrinterStatus</a:t>
            </a:r>
            <a:r>
              <a:rPr lang="en-US" sz="2400" dirty="0">
                <a:solidFill>
                  <a:srgbClr val="0000FF"/>
                </a:solidFill>
              </a:rPr>
              <a:t> / </a:t>
            </a:r>
            <a:r>
              <a:rPr lang="en-US" sz="2400" dirty="0" err="1">
                <a:solidFill>
                  <a:srgbClr val="0000FF"/>
                </a:solidFill>
              </a:rPr>
              <a:t>printerStatus</a:t>
            </a:r>
            <a:r>
              <a:rPr lang="en-US" sz="2400" dirty="0">
                <a:solidFill>
                  <a:srgbClr val="0000FF"/>
                </a:solidFill>
              </a:rPr>
              <a:t>.</a:t>
            </a:r>
            <a:endParaRPr lang="en-US" sz="2400" dirty="0">
              <a:solidFill>
                <a:srgbClr val="0000FF"/>
              </a:solidFill>
            </a:endParaRPr>
          </a:p>
          <a:p>
            <a:r>
              <a:rPr lang="en-US" sz="2400" dirty="0" err="1">
                <a:solidFill>
                  <a:srgbClr val="0000FF"/>
                </a:solidFill>
              </a:rPr>
              <a:t>printerStatus</a:t>
            </a:r>
            <a:r>
              <a:rPr lang="en-US" sz="2400" dirty="0">
                <a:solidFill>
                  <a:srgbClr val="0000FF"/>
                </a:solidFill>
              </a:rPr>
              <a:t> </a:t>
            </a:r>
            <a:r>
              <a:rPr lang="en-US" sz="2400" dirty="0"/>
              <a:t>contains</a:t>
            </a:r>
            <a:endParaRPr lang="en-US" sz="2400" dirty="0"/>
          </a:p>
          <a:p>
            <a:pPr lvl="1"/>
            <a:r>
              <a:rPr lang="en-US" sz="2000" dirty="0">
                <a:solidFill>
                  <a:srgbClr val="00B050"/>
                </a:solidFill>
              </a:rPr>
              <a:t>disconnected</a:t>
            </a:r>
            <a:r>
              <a:rPr lang="en-US" sz="2000" dirty="0"/>
              <a:t> </a:t>
            </a:r>
            <a:endParaRPr lang="en-US" sz="2000" dirty="0"/>
          </a:p>
          <a:p>
            <a:pPr lvl="1"/>
            <a:r>
              <a:rPr lang="en-US" sz="2000" dirty="0" err="1">
                <a:solidFill>
                  <a:srgbClr val="00B050"/>
                </a:solidFill>
              </a:rPr>
              <a:t>chassisOpen</a:t>
            </a:r>
            <a:r>
              <a:rPr lang="en-US" sz="2000" dirty="0"/>
              <a:t>, </a:t>
            </a:r>
            <a:r>
              <a:rPr lang="en-US" sz="2000" dirty="0" err="1">
                <a:solidFill>
                  <a:srgbClr val="00B050"/>
                </a:solidFill>
              </a:rPr>
              <a:t>printHeadOpen</a:t>
            </a:r>
            <a:endParaRPr lang="en-US" sz="2000" dirty="0">
              <a:solidFill>
                <a:srgbClr val="00B050"/>
              </a:solidFill>
            </a:endParaRPr>
          </a:p>
          <a:p>
            <a:pPr lvl="1"/>
            <a:r>
              <a:rPr lang="en-US" sz="2000" dirty="0" err="1">
                <a:solidFill>
                  <a:srgbClr val="00B050"/>
                </a:solidFill>
              </a:rPr>
              <a:t>paperJam</a:t>
            </a:r>
            <a:r>
              <a:rPr lang="en-US" sz="2000" dirty="0"/>
              <a:t>, </a:t>
            </a:r>
            <a:r>
              <a:rPr lang="en-US" sz="2000" dirty="0" err="1">
                <a:solidFill>
                  <a:srgbClr val="00B050"/>
                </a:solidFill>
              </a:rPr>
              <a:t>paperEmpty</a:t>
            </a:r>
            <a:endParaRPr lang="en-US" sz="2000" dirty="0">
              <a:solidFill>
                <a:srgbClr val="00B050"/>
              </a:solidFill>
            </a:endParaRPr>
          </a:p>
          <a:p>
            <a:pPr lvl="1"/>
            <a:r>
              <a:rPr lang="en-US" sz="2000" dirty="0" err="1">
                <a:solidFill>
                  <a:srgbClr val="00B050"/>
                </a:solidFill>
              </a:rPr>
              <a:t>paperLow</a:t>
            </a:r>
            <a:endParaRPr lang="en-US" sz="2000" dirty="0">
              <a:solidFill>
                <a:srgbClr val="00B050"/>
              </a:solidFill>
            </a:endParaRPr>
          </a:p>
          <a:p>
            <a:pPr lvl="1"/>
            <a:r>
              <a:rPr lang="en-US" sz="2000" dirty="0" err="1">
                <a:solidFill>
                  <a:srgbClr val="00B050"/>
                </a:solidFill>
              </a:rPr>
              <a:t>illegalActivity</a:t>
            </a:r>
            <a:endParaRPr lang="en-US" sz="2000" dirty="0">
              <a:solidFill>
                <a:srgbClr val="00B050"/>
              </a:solidFill>
            </a:endParaRPr>
          </a:p>
          <a:p>
            <a:pPr lvl="1"/>
            <a:r>
              <a:rPr lang="en-US" sz="2000" dirty="0" err="1">
                <a:solidFill>
                  <a:srgbClr val="00B050"/>
                </a:solidFill>
              </a:rPr>
              <a:t>firmwareFault</a:t>
            </a:r>
            <a:r>
              <a:rPr lang="en-US" sz="2000" dirty="0"/>
              <a:t>, </a:t>
            </a:r>
            <a:r>
              <a:rPr lang="en-US" sz="2000" dirty="0" err="1">
                <a:solidFill>
                  <a:srgbClr val="00B050"/>
                </a:solidFill>
              </a:rPr>
              <a:t>mechanicalFault</a:t>
            </a:r>
            <a:r>
              <a:rPr lang="en-US" sz="2000" dirty="0"/>
              <a:t>, </a:t>
            </a:r>
            <a:r>
              <a:rPr lang="en-US" sz="2000" dirty="0" err="1">
                <a:solidFill>
                  <a:srgbClr val="00B050"/>
                </a:solidFill>
              </a:rPr>
              <a:t>opticalFault</a:t>
            </a:r>
            <a:r>
              <a:rPr lang="en-US" sz="2000" dirty="0"/>
              <a:t>, </a:t>
            </a:r>
            <a:r>
              <a:rPr lang="en-US" sz="2000" dirty="0" err="1">
                <a:solidFill>
                  <a:srgbClr val="00B050"/>
                </a:solidFill>
              </a:rPr>
              <a:t>componentFault</a:t>
            </a:r>
            <a:r>
              <a:rPr lang="en-US" sz="2000" dirty="0"/>
              <a:t>, </a:t>
            </a:r>
            <a:r>
              <a:rPr lang="en-US" sz="2000" dirty="0" err="1">
                <a:solidFill>
                  <a:srgbClr val="00B050"/>
                </a:solidFill>
              </a:rPr>
              <a:t>nvMemoryFault</a:t>
            </a:r>
            <a:endParaRPr lang="en-US" sz="2000" dirty="0">
              <a:solidFill>
                <a:srgbClr val="00B050"/>
              </a:solidFill>
            </a:endParaRPr>
          </a:p>
          <a:p>
            <a:r>
              <a:rPr lang="en-US" sz="2300" dirty="0"/>
              <a:t>Change of these status attributes trigger events</a:t>
            </a:r>
            <a:endParaRPr lang="en-US" sz="23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
        <p:nvSpPr>
          <p:cNvPr id="5" name="Rectangle 4"/>
          <p:cNvSpPr/>
          <p:nvPr/>
        </p:nvSpPr>
        <p:spPr>
          <a:xfrm>
            <a:off x="4788024" y="4077072"/>
            <a:ext cx="2873080" cy="576064"/>
          </a:xfrm>
          <a:prstGeom prst="rect">
            <a:avLst/>
          </a:prstGeom>
          <a:ln w="9525"/>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600" dirty="0"/>
              <a:t>Notice that </a:t>
            </a:r>
            <a:r>
              <a:rPr lang="en-US" sz="1600" dirty="0" err="1"/>
              <a:t>paperLow</a:t>
            </a:r>
            <a:r>
              <a:rPr lang="en-US" sz="1600" dirty="0"/>
              <a:t> does not disable the printer.</a:t>
            </a:r>
            <a:endParaRPr lang="en-US" sz="1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and status updates</a:t>
            </a:r>
            <a:endParaRPr lang="en-US" dirty="0"/>
          </a:p>
        </p:txBody>
      </p:sp>
      <p:sp>
        <p:nvSpPr>
          <p:cNvPr id="3" name="Content Placeholder 2"/>
          <p:cNvSpPr>
            <a:spLocks noGrp="1"/>
          </p:cNvSpPr>
          <p:nvPr>
            <p:ph sz="quarter" idx="1"/>
          </p:nvPr>
        </p:nvSpPr>
        <p:spPr/>
        <p:txBody>
          <a:bodyPr/>
          <a:lstStyle/>
          <a:p>
            <a:r>
              <a:rPr lang="en-US" sz="2400" dirty="0"/>
              <a:t>When some significant event happens, usually there is update in some status attributes.</a:t>
            </a:r>
            <a:endParaRPr lang="en-US" sz="2400" dirty="0"/>
          </a:p>
          <a:p>
            <a:pPr lvl="1"/>
            <a:r>
              <a:rPr lang="en-US" sz="2000" dirty="0"/>
              <a:t>When the printer is out of paper, EGM fires PTE207 and sets the attribute </a:t>
            </a:r>
            <a:r>
              <a:rPr lang="en-US" sz="2000" dirty="0" err="1"/>
              <a:t>paperEmpty</a:t>
            </a:r>
            <a:r>
              <a:rPr lang="en-US" sz="2000" dirty="0"/>
              <a:t>=true. When operators replenish paper, EGM fires PTE099 and sets the attribute </a:t>
            </a:r>
            <a:r>
              <a:rPr lang="en-US" sz="2000" dirty="0" err="1"/>
              <a:t>paperEmpty</a:t>
            </a:r>
            <a:r>
              <a:rPr lang="en-US" sz="2000" dirty="0"/>
              <a:t>=false. </a:t>
            </a:r>
            <a:endParaRPr lang="en-US" sz="2000" dirty="0"/>
          </a:p>
          <a:p>
            <a:r>
              <a:rPr lang="en-US" sz="2400" dirty="0"/>
              <a:t>In case of paper empty or other PT faults, the EGM disables the printer device</a:t>
            </a:r>
            <a:endParaRPr lang="en-US" sz="2400" dirty="0"/>
          </a:p>
          <a:p>
            <a:pPr lvl="1"/>
            <a:r>
              <a:rPr lang="en-US" sz="2000" dirty="0"/>
              <a:t>Set the status attribute </a:t>
            </a:r>
            <a:r>
              <a:rPr lang="en-US" sz="2000" dirty="0" err="1"/>
              <a:t>egmEnabled</a:t>
            </a:r>
            <a:r>
              <a:rPr lang="en-US" sz="2000" dirty="0"/>
              <a:t>=false</a:t>
            </a:r>
            <a:endParaRPr lang="en-US" sz="2000" dirty="0"/>
          </a:p>
          <a:p>
            <a:pPr lvl="1"/>
            <a:r>
              <a:rPr lang="en-US" sz="2000" dirty="0"/>
              <a:t>Reset to </a:t>
            </a:r>
            <a:r>
              <a:rPr lang="en-US" sz="2000" dirty="0" err="1"/>
              <a:t>egmEnabled</a:t>
            </a:r>
            <a:r>
              <a:rPr lang="en-US" sz="2000" dirty="0"/>
              <a:t>=true when paper replenished and all faults cleared.</a:t>
            </a:r>
            <a:endParaRPr lang="en-US" sz="2000" dirty="0"/>
          </a:p>
          <a:p>
            <a:r>
              <a:rPr lang="en-US" sz="2300" dirty="0"/>
              <a:t>Changes to </a:t>
            </a:r>
            <a:r>
              <a:rPr lang="en-US" sz="2300" dirty="0" err="1"/>
              <a:t>egmEnabled</a:t>
            </a:r>
            <a:r>
              <a:rPr lang="en-US" sz="2300" dirty="0"/>
              <a:t> fire events</a:t>
            </a:r>
            <a:endParaRPr lang="en-US" sz="2300" dirty="0"/>
          </a:p>
          <a:p>
            <a:pPr lvl="1"/>
            <a:r>
              <a:rPr lang="en-US" sz="2000" dirty="0"/>
              <a:t>PTE001 Device Disabled by EGM</a:t>
            </a:r>
            <a:endParaRPr lang="en-US" sz="2000" dirty="0"/>
          </a:p>
          <a:p>
            <a:pPr lvl="1"/>
            <a:r>
              <a:rPr lang="en-US" sz="2000" dirty="0"/>
              <a:t>PTE002 Device Not Disabled by EGM</a:t>
            </a:r>
            <a:endParaRPr lang="en-US" sz="20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Status changes and related events</a:t>
            </a:r>
            <a:endParaRPr lang="en-US" dirty="0"/>
          </a:p>
        </p:txBody>
      </p:sp>
      <p:graphicFrame>
        <p:nvGraphicFramePr>
          <p:cNvPr id="6" name="Content Placeholder 5"/>
          <p:cNvGraphicFramePr>
            <a:graphicFrameLocks noGrp="1"/>
          </p:cNvGraphicFramePr>
          <p:nvPr>
            <p:ph sz="quarter" idx="1"/>
          </p:nvPr>
        </p:nvGraphicFramePr>
        <p:xfrm>
          <a:off x="612775" y="1600200"/>
          <a:ext cx="8153400" cy="4079240"/>
        </p:xfrm>
        <a:graphic>
          <a:graphicData uri="http://schemas.openxmlformats.org/drawingml/2006/table">
            <a:tbl>
              <a:tblPr firstRow="1" bandRow="1">
                <a:tableStyleId>{17292A2E-F333-43FB-9621-5CBBE7FDCDCB}</a:tableStyleId>
              </a:tblPr>
              <a:tblGrid>
                <a:gridCol w="2303041"/>
                <a:gridCol w="5850359"/>
              </a:tblGrid>
              <a:tr h="370840">
                <a:tc>
                  <a:txBody>
                    <a:bodyPr/>
                    <a:lstStyle/>
                    <a:p>
                      <a:r>
                        <a:rPr lang="en-US" dirty="0"/>
                        <a:t>Status</a:t>
                      </a:r>
                      <a:r>
                        <a:rPr lang="en-US" baseline="0" dirty="0"/>
                        <a:t> attribute</a:t>
                      </a:r>
                      <a:endParaRPr lang="en-US" dirty="0"/>
                    </a:p>
                  </a:txBody>
                  <a:tcPr/>
                </a:tc>
                <a:tc>
                  <a:txBody>
                    <a:bodyPr/>
                    <a:lstStyle/>
                    <a:p>
                      <a:r>
                        <a:rPr lang="en-US" dirty="0"/>
                        <a:t>Events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800" kern="1200" baseline="0" dirty="0" err="1">
                          <a:solidFill>
                            <a:schemeClr val="tx1"/>
                          </a:solidFill>
                          <a:latin typeface="+mn-lt"/>
                          <a:ea typeface="+mn-ea"/>
                          <a:cs typeface="+mn-cs"/>
                        </a:rPr>
                        <a:t>chassisOpen</a:t>
                      </a:r>
                      <a:endParaRPr kumimoji="0" lang="en-US" kern="1200" dirty="0">
                        <a:solidFill>
                          <a:schemeClr val="tx1"/>
                        </a:solidFill>
                        <a:latin typeface="+mn-lt"/>
                        <a:ea typeface="+mn-ea"/>
                        <a:cs typeface="+mn-cs"/>
                      </a:endParaRPr>
                    </a:p>
                  </a:txBody>
                  <a:tcPr/>
                </a:tc>
                <a:tc>
                  <a:txBody>
                    <a:bodyPr/>
                    <a:lstStyle/>
                    <a:p>
                      <a:r>
                        <a:rPr kumimoji="0" lang="en-US" sz="1800" kern="1200" baseline="0" dirty="0">
                          <a:solidFill>
                            <a:srgbClr val="C00000"/>
                          </a:solidFill>
                          <a:latin typeface="+mn-lt"/>
                          <a:ea typeface="+mn-ea"/>
                          <a:cs typeface="+mn-cs"/>
                        </a:rPr>
                        <a:t>PTE201</a:t>
                      </a:r>
                      <a:r>
                        <a:rPr kumimoji="0" lang="en-US" sz="1800" kern="1200" baseline="0" dirty="0">
                          <a:solidFill>
                            <a:schemeClr val="tx1"/>
                          </a:solidFill>
                          <a:latin typeface="+mn-lt"/>
                          <a:ea typeface="+mn-ea"/>
                          <a:cs typeface="+mn-cs"/>
                        </a:rPr>
                        <a:t> Printer chassis opened. </a:t>
                      </a:r>
                      <a:r>
                        <a:rPr kumimoji="0" lang="en-US" sz="1800" kern="1200" baseline="0" dirty="0">
                          <a:solidFill>
                            <a:srgbClr val="00B050"/>
                          </a:solidFill>
                          <a:latin typeface="+mn-lt"/>
                          <a:ea typeface="+mn-ea"/>
                          <a:cs typeface="+mn-cs"/>
                        </a:rPr>
                        <a:t>PTE202 </a:t>
                      </a:r>
                      <a:r>
                        <a:rPr kumimoji="0" lang="en-US" sz="1800" kern="1200" baseline="0" dirty="0">
                          <a:solidFill>
                            <a:schemeClr val="tx1"/>
                          </a:solidFill>
                          <a:latin typeface="+mn-lt"/>
                          <a:ea typeface="+mn-ea"/>
                          <a:cs typeface="+mn-cs"/>
                        </a:rPr>
                        <a:t>closed</a:t>
                      </a:r>
                      <a:endParaRPr kumimoji="0" lang="en-US" sz="1800" kern="1200" baseline="0" dirty="0">
                        <a:solidFill>
                          <a:schemeClr val="tx1"/>
                        </a:solidFill>
                        <a:latin typeface="+mn-lt"/>
                        <a:ea typeface="+mn-ea"/>
                        <a:cs typeface="+mn-cs"/>
                      </a:endParaRPr>
                    </a:p>
                  </a:txBody>
                  <a:tcPr/>
                </a:tc>
              </a:tr>
              <a:tr h="370840">
                <a:tc>
                  <a:txBody>
                    <a:bodyPr/>
                    <a:lstStyle/>
                    <a:p>
                      <a:r>
                        <a:rPr kumimoji="0" lang="en-US" sz="1800" kern="1200" baseline="0" dirty="0" err="1">
                          <a:solidFill>
                            <a:schemeClr val="tx1"/>
                          </a:solidFill>
                          <a:latin typeface="+mn-lt"/>
                          <a:ea typeface="+mn-ea"/>
                          <a:cs typeface="+mn-cs"/>
                        </a:rPr>
                        <a:t>printHeadOpen</a:t>
                      </a:r>
                      <a:endParaRPr kumimoji="0" lang="en-US" kern="1200" dirty="0">
                        <a:solidFill>
                          <a:schemeClr val="tx1"/>
                        </a:solidFill>
                        <a:latin typeface="+mn-lt"/>
                        <a:ea typeface="+mn-ea"/>
                        <a:cs typeface="+mn-cs"/>
                      </a:endParaRPr>
                    </a:p>
                  </a:txBody>
                  <a:tcPr/>
                </a:tc>
                <a:tc>
                  <a:txBody>
                    <a:bodyPr/>
                    <a:lstStyle/>
                    <a:p>
                      <a:r>
                        <a:rPr kumimoji="0" lang="en-US" sz="1800" kern="1200" baseline="0" dirty="0">
                          <a:solidFill>
                            <a:srgbClr val="C00000"/>
                          </a:solidFill>
                          <a:latin typeface="+mn-lt"/>
                          <a:ea typeface="+mn-ea"/>
                          <a:cs typeface="+mn-cs"/>
                        </a:rPr>
                        <a:t>PTE203</a:t>
                      </a:r>
                      <a:r>
                        <a:rPr kumimoji="0" lang="en-US" sz="1800" kern="1200" baseline="0" dirty="0">
                          <a:solidFill>
                            <a:schemeClr val="tx1"/>
                          </a:solidFill>
                          <a:latin typeface="+mn-lt"/>
                          <a:ea typeface="+mn-ea"/>
                          <a:cs typeface="+mn-cs"/>
                        </a:rPr>
                        <a:t> Print head opened. </a:t>
                      </a:r>
                      <a:r>
                        <a:rPr kumimoji="0" lang="en-US" sz="1800" kern="1200" baseline="0" dirty="0">
                          <a:solidFill>
                            <a:srgbClr val="00B050"/>
                          </a:solidFill>
                          <a:latin typeface="+mn-lt"/>
                          <a:ea typeface="+mn-ea"/>
                          <a:cs typeface="+mn-cs"/>
                        </a:rPr>
                        <a:t>PTE204</a:t>
                      </a:r>
                      <a:r>
                        <a:rPr kumimoji="0" lang="en-US" sz="1800" kern="1200" baseline="0" dirty="0">
                          <a:solidFill>
                            <a:schemeClr val="tx1"/>
                          </a:solidFill>
                          <a:latin typeface="+mn-lt"/>
                          <a:ea typeface="+mn-ea"/>
                          <a:cs typeface="+mn-cs"/>
                        </a:rPr>
                        <a:t> closed.</a:t>
                      </a:r>
                      <a:endParaRPr kumimoji="0" lang="en-US" sz="1800" kern="1200" baseline="0" dirty="0">
                        <a:solidFill>
                          <a:schemeClr val="tx1"/>
                        </a:solidFill>
                        <a:latin typeface="+mn-lt"/>
                        <a:ea typeface="+mn-ea"/>
                        <a:cs typeface="+mn-cs"/>
                      </a:endParaRPr>
                    </a:p>
                  </a:txBody>
                  <a:tcPr/>
                </a:tc>
              </a:tr>
              <a:tr h="370840">
                <a:tc>
                  <a:txBody>
                    <a:bodyPr/>
                    <a:lstStyle/>
                    <a:p>
                      <a:r>
                        <a:rPr kumimoji="0" lang="en-US" sz="1800" kern="1200" baseline="0" dirty="0">
                          <a:solidFill>
                            <a:schemeClr val="tx1"/>
                          </a:solidFill>
                          <a:latin typeface="+mn-lt"/>
                          <a:ea typeface="+mn-ea"/>
                          <a:cs typeface="+mn-cs"/>
                        </a:rPr>
                        <a:t>disconnected</a:t>
                      </a:r>
                      <a:endParaRPr kumimoji="0" lang="en-US" kern="1200" dirty="0">
                        <a:solidFill>
                          <a:schemeClr val="tx1"/>
                        </a:solidFill>
                        <a:latin typeface="+mn-lt"/>
                        <a:ea typeface="+mn-ea"/>
                        <a:cs typeface="+mn-cs"/>
                      </a:endParaRPr>
                    </a:p>
                  </a:txBody>
                  <a:tcPr/>
                </a:tc>
                <a:tc>
                  <a:txBody>
                    <a:bodyPr/>
                    <a:lstStyle/>
                    <a:p>
                      <a:r>
                        <a:rPr kumimoji="0" lang="en-US" sz="1800" kern="1200" baseline="0" dirty="0">
                          <a:solidFill>
                            <a:srgbClr val="C00000"/>
                          </a:solidFill>
                          <a:latin typeface="+mn-lt"/>
                          <a:ea typeface="+mn-ea"/>
                          <a:cs typeface="+mn-cs"/>
                        </a:rPr>
                        <a:t>PTE901</a:t>
                      </a:r>
                      <a:r>
                        <a:rPr kumimoji="0" lang="en-US" sz="1800" kern="1200" baseline="0" dirty="0">
                          <a:solidFill>
                            <a:schemeClr val="tx1"/>
                          </a:solidFill>
                          <a:latin typeface="+mn-lt"/>
                          <a:ea typeface="+mn-ea"/>
                          <a:cs typeface="+mn-cs"/>
                        </a:rPr>
                        <a:t> Device Disconnected. </a:t>
                      </a:r>
                      <a:r>
                        <a:rPr kumimoji="0" lang="en-US" sz="1800" kern="1200" baseline="0" dirty="0">
                          <a:solidFill>
                            <a:srgbClr val="00B050"/>
                          </a:solidFill>
                          <a:latin typeface="+mn-lt"/>
                          <a:ea typeface="+mn-ea"/>
                          <a:cs typeface="+mn-cs"/>
                        </a:rPr>
                        <a:t>PTE902</a:t>
                      </a:r>
                      <a:r>
                        <a:rPr kumimoji="0" lang="en-US" sz="1800" kern="1200" baseline="0" dirty="0">
                          <a:solidFill>
                            <a:schemeClr val="tx1"/>
                          </a:solidFill>
                          <a:latin typeface="+mn-lt"/>
                          <a:ea typeface="+mn-ea"/>
                          <a:cs typeface="+mn-cs"/>
                        </a:rPr>
                        <a:t> connected.</a:t>
                      </a:r>
                      <a:endParaRPr kumimoji="0" lang="en-US" sz="1800" kern="1200" baseline="0" dirty="0">
                        <a:solidFill>
                          <a:schemeClr val="tx1"/>
                        </a:solidFill>
                        <a:latin typeface="+mn-lt"/>
                        <a:ea typeface="+mn-ea"/>
                        <a:cs typeface="+mn-cs"/>
                      </a:endParaRPr>
                    </a:p>
                  </a:txBody>
                  <a:tcPr/>
                </a:tc>
              </a:tr>
              <a:tr h="370840">
                <a:tc>
                  <a:txBody>
                    <a:bodyPr/>
                    <a:lstStyle/>
                    <a:p>
                      <a:r>
                        <a:rPr kumimoji="0" lang="en-US" kern="1200" dirty="0" err="1">
                          <a:solidFill>
                            <a:schemeClr val="tx1"/>
                          </a:solidFill>
                          <a:latin typeface="+mn-lt"/>
                          <a:ea typeface="+mn-ea"/>
                          <a:cs typeface="+mn-cs"/>
                        </a:rPr>
                        <a:t>paperJam</a:t>
                      </a:r>
                      <a:endParaRPr kumimoji="0" lang="en-US" kern="1200" dirty="0">
                        <a:solidFill>
                          <a:schemeClr val="tx1"/>
                        </a:solidFill>
                        <a:latin typeface="+mn-lt"/>
                        <a:ea typeface="+mn-ea"/>
                        <a:cs typeface="+mn-cs"/>
                      </a:endParaRPr>
                    </a:p>
                  </a:txBody>
                  <a:tcPr/>
                </a:tc>
                <a:tc>
                  <a:txBody>
                    <a:bodyPr/>
                    <a:lstStyle/>
                    <a:p>
                      <a:r>
                        <a:rPr kumimoji="0" lang="en-US" sz="1800" kern="1200" baseline="0" dirty="0">
                          <a:solidFill>
                            <a:srgbClr val="C00000"/>
                          </a:solidFill>
                          <a:latin typeface="+mn-lt"/>
                          <a:ea typeface="+mn-ea"/>
                          <a:cs typeface="+mn-cs"/>
                        </a:rPr>
                        <a:t>PTE205</a:t>
                      </a:r>
                      <a:r>
                        <a:rPr kumimoji="0" lang="en-US" sz="1800" kern="1200" baseline="0" dirty="0">
                          <a:solidFill>
                            <a:schemeClr val="tx1"/>
                          </a:solidFill>
                          <a:latin typeface="+mn-lt"/>
                          <a:ea typeface="+mn-ea"/>
                          <a:cs typeface="+mn-cs"/>
                        </a:rPr>
                        <a:t> Paper Jam</a:t>
                      </a:r>
                      <a:endParaRPr kumimoji="0" lang="en-US" sz="1800" kern="1200" baseline="0" dirty="0">
                        <a:solidFill>
                          <a:schemeClr val="tx1"/>
                        </a:solidFill>
                        <a:latin typeface="+mn-lt"/>
                        <a:ea typeface="+mn-ea"/>
                        <a:cs typeface="+mn-cs"/>
                      </a:endParaRPr>
                    </a:p>
                  </a:txBody>
                  <a:tcPr/>
                </a:tc>
              </a:tr>
              <a:tr h="370840">
                <a:tc>
                  <a:txBody>
                    <a:bodyPr/>
                    <a:lstStyle/>
                    <a:p>
                      <a:r>
                        <a:rPr kumimoji="0" lang="en-US" kern="1200" dirty="0" err="1">
                          <a:solidFill>
                            <a:schemeClr val="tx1"/>
                          </a:solidFill>
                          <a:latin typeface="+mn-lt"/>
                          <a:ea typeface="+mn-ea"/>
                          <a:cs typeface="+mn-cs"/>
                        </a:rPr>
                        <a:t>paperEmpty</a:t>
                      </a:r>
                      <a:endParaRPr kumimoji="0" lang="en-US"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800" kern="1200" baseline="0" dirty="0">
                          <a:solidFill>
                            <a:srgbClr val="C00000"/>
                          </a:solidFill>
                          <a:latin typeface="+mn-lt"/>
                          <a:ea typeface="+mn-ea"/>
                          <a:cs typeface="+mn-cs"/>
                        </a:rPr>
                        <a:t>PTE207</a:t>
                      </a:r>
                      <a:r>
                        <a:rPr kumimoji="0" lang="en-US" sz="1800" kern="1200" baseline="0" dirty="0">
                          <a:solidFill>
                            <a:schemeClr val="tx1"/>
                          </a:solidFill>
                          <a:latin typeface="+mn-lt"/>
                          <a:ea typeface="+mn-ea"/>
                          <a:cs typeface="+mn-cs"/>
                        </a:rPr>
                        <a:t> Paper Empty</a:t>
                      </a:r>
                      <a:endParaRPr kumimoji="0" lang="en-US" sz="1800" kern="1200" baseline="0" dirty="0">
                        <a:solidFill>
                          <a:schemeClr val="tx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kern="1200" dirty="0">
                          <a:solidFill>
                            <a:schemeClr val="tx1"/>
                          </a:solidFill>
                          <a:latin typeface="+mn-lt"/>
                          <a:ea typeface="+mn-ea"/>
                          <a:cs typeface="+mn-cs"/>
                        </a:rPr>
                        <a:t>.. other faults</a:t>
                      </a:r>
                      <a:endParaRPr kumimoji="0" lang="en-US" kern="1200" dirty="0">
                        <a:solidFill>
                          <a:schemeClr val="tx1"/>
                        </a:solidFill>
                        <a:latin typeface="+mn-lt"/>
                        <a:ea typeface="+mn-ea"/>
                        <a:cs typeface="+mn-cs"/>
                      </a:endParaRPr>
                    </a:p>
                  </a:txBody>
                  <a:tcPr/>
                </a:tc>
                <a:tc>
                  <a:txBody>
                    <a:bodyPr/>
                    <a:lstStyle/>
                    <a:p>
                      <a:r>
                        <a:rPr kumimoji="0" lang="en-US" sz="1800" kern="1200" baseline="0" dirty="0">
                          <a:solidFill>
                            <a:srgbClr val="C00000"/>
                          </a:solidFill>
                          <a:latin typeface="+mn-lt"/>
                          <a:ea typeface="+mn-ea"/>
                          <a:cs typeface="+mn-cs"/>
                        </a:rPr>
                        <a:t>PTE903</a:t>
                      </a:r>
                      <a:r>
                        <a:rPr kumimoji="0" lang="en-US" sz="1800" kern="1200" baseline="0" dirty="0">
                          <a:solidFill>
                            <a:schemeClr val="tx1"/>
                          </a:solidFill>
                          <a:latin typeface="+mn-lt"/>
                          <a:ea typeface="+mn-ea"/>
                          <a:cs typeface="+mn-cs"/>
                        </a:rPr>
                        <a:t> – </a:t>
                      </a:r>
                      <a:r>
                        <a:rPr kumimoji="0" lang="en-US" sz="1800" kern="1200" baseline="0" dirty="0">
                          <a:solidFill>
                            <a:srgbClr val="C00000"/>
                          </a:solidFill>
                          <a:latin typeface="+mn-lt"/>
                          <a:ea typeface="+mn-ea"/>
                          <a:cs typeface="+mn-cs"/>
                        </a:rPr>
                        <a:t>PTE907</a:t>
                      </a:r>
                      <a:r>
                        <a:rPr kumimoji="0" lang="en-US" sz="1800" kern="1200" baseline="0" dirty="0">
                          <a:solidFill>
                            <a:schemeClr val="tx1"/>
                          </a:solidFill>
                          <a:latin typeface="+mn-lt"/>
                          <a:ea typeface="+mn-ea"/>
                          <a:cs typeface="+mn-cs"/>
                        </a:rPr>
                        <a:t> </a:t>
                      </a:r>
                      <a:endParaRPr kumimoji="0" lang="en-US" sz="1800" kern="1200" baseline="0" dirty="0">
                        <a:solidFill>
                          <a:schemeClr val="tx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kern="1200" dirty="0" err="1">
                          <a:solidFill>
                            <a:schemeClr val="tx1"/>
                          </a:solidFill>
                          <a:latin typeface="+mn-lt"/>
                          <a:ea typeface="+mn-ea"/>
                          <a:cs typeface="+mn-cs"/>
                        </a:rPr>
                        <a:t>illegalActivity</a:t>
                      </a:r>
                      <a:endParaRPr kumimoji="0" lang="en-US"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800" kern="1200" baseline="0" dirty="0">
                          <a:solidFill>
                            <a:srgbClr val="C00000"/>
                          </a:solidFill>
                          <a:latin typeface="+mn-lt"/>
                          <a:ea typeface="+mn-ea"/>
                          <a:cs typeface="+mn-cs"/>
                        </a:rPr>
                        <a:t>PTE908</a:t>
                      </a:r>
                      <a:r>
                        <a:rPr kumimoji="0" lang="en-US" sz="1800" kern="1200" baseline="0" dirty="0">
                          <a:solidFill>
                            <a:schemeClr val="tx1"/>
                          </a:solidFill>
                          <a:latin typeface="+mn-lt"/>
                          <a:ea typeface="+mn-ea"/>
                          <a:cs typeface="+mn-cs"/>
                        </a:rPr>
                        <a:t> Illegal Activity Detected</a:t>
                      </a:r>
                      <a:endParaRPr kumimoji="0" lang="en-US" sz="1800" kern="1200" baseline="0" dirty="0">
                        <a:solidFill>
                          <a:schemeClr val="tx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The above</a:t>
                      </a:r>
                      <a:r>
                        <a:rPr lang="en-US" baseline="0" dirty="0"/>
                        <a:t> faults</a:t>
                      </a:r>
                      <a:endParaRPr lang="en-US" i="1" dirty="0"/>
                    </a:p>
                  </a:txBody>
                  <a:tcPr/>
                </a:tc>
                <a:tc>
                  <a:txBody>
                    <a:bodyPr/>
                    <a:lstStyle/>
                    <a:p>
                      <a:r>
                        <a:rPr kumimoji="0" lang="en-US" sz="1800" kern="1200" baseline="0" dirty="0">
                          <a:solidFill>
                            <a:srgbClr val="00B050"/>
                          </a:solidFill>
                          <a:latin typeface="+mn-lt"/>
                          <a:ea typeface="+mn-ea"/>
                          <a:cs typeface="+mn-cs"/>
                        </a:rPr>
                        <a:t>PTE099</a:t>
                      </a:r>
                      <a:r>
                        <a:rPr kumimoji="0" lang="en-US" sz="1800" kern="1200" baseline="0" dirty="0">
                          <a:solidFill>
                            <a:schemeClr val="tx1"/>
                          </a:solidFill>
                          <a:latin typeface="+mn-lt"/>
                          <a:ea typeface="+mn-ea"/>
                          <a:cs typeface="+mn-cs"/>
                        </a:rPr>
                        <a:t> All device faults cleared</a:t>
                      </a:r>
                      <a:endParaRPr kumimoji="0" lang="en-US" sz="1800" kern="1200" baseline="0" dirty="0">
                        <a:solidFill>
                          <a:schemeClr val="tx1"/>
                        </a:solidFill>
                        <a:latin typeface="+mn-lt"/>
                        <a:ea typeface="+mn-ea"/>
                        <a:cs typeface="+mn-cs"/>
                      </a:endParaRPr>
                    </a:p>
                  </a:txBody>
                  <a:tcPr/>
                </a:tc>
              </a:tr>
              <a:tr h="370840">
                <a:tc>
                  <a:txBody>
                    <a:bodyPr/>
                    <a:lstStyle/>
                    <a:p>
                      <a:endParaRPr kumimoji="0" lang="en-US" kern="1200" dirty="0">
                        <a:solidFill>
                          <a:schemeClr val="tx1"/>
                        </a:solidFill>
                        <a:latin typeface="+mn-lt"/>
                        <a:ea typeface="+mn-ea"/>
                        <a:cs typeface="+mn-cs"/>
                      </a:endParaRPr>
                    </a:p>
                  </a:txBody>
                  <a:tcPr/>
                </a:tc>
                <a:tc>
                  <a:txBody>
                    <a:bodyPr/>
                    <a:lstStyle/>
                    <a:p>
                      <a:endParaRPr kumimoji="0" lang="en-US" sz="1800" kern="1200" dirty="0">
                        <a:solidFill>
                          <a:schemeClr val="tx1"/>
                        </a:solidFill>
                        <a:latin typeface="+mn-lt"/>
                        <a:ea typeface="+mn-ea"/>
                        <a:cs typeface="+mn-cs"/>
                      </a:endParaRPr>
                    </a:p>
                  </a:txBody>
                  <a:tcPr/>
                </a:tc>
              </a:tr>
              <a:tr h="370840">
                <a:tc>
                  <a:txBody>
                    <a:bodyPr/>
                    <a:lstStyle/>
                    <a:p>
                      <a:r>
                        <a:rPr lang="en-US" sz="1800" dirty="0" err="1">
                          <a:solidFill>
                            <a:schemeClr val="tx1"/>
                          </a:solidFill>
                        </a:rPr>
                        <a:t>paperLow</a:t>
                      </a:r>
                      <a:endParaRPr kumimoji="0" lang="en-US" kern="1200" dirty="0">
                        <a:solidFill>
                          <a:schemeClr val="tx1"/>
                        </a:solidFill>
                        <a:latin typeface="+mn-lt"/>
                        <a:ea typeface="+mn-ea"/>
                        <a:cs typeface="+mn-cs"/>
                      </a:endParaRPr>
                    </a:p>
                  </a:txBody>
                  <a:tcPr/>
                </a:tc>
                <a:tc>
                  <a:txBody>
                    <a:bodyPr/>
                    <a:lstStyle/>
                    <a:p>
                      <a:r>
                        <a:rPr kumimoji="0" lang="en-US" sz="1800" kern="1200" baseline="0" dirty="0">
                          <a:solidFill>
                            <a:schemeClr val="tx1"/>
                          </a:solidFill>
                          <a:latin typeface="+mn-lt"/>
                          <a:ea typeface="+mn-ea"/>
                          <a:cs typeface="+mn-cs"/>
                        </a:rPr>
                        <a:t>PTE206 Paper Low</a:t>
                      </a:r>
                      <a:endParaRPr kumimoji="0" lang="en-US" sz="1800" kern="1200" dirty="0">
                        <a:solidFill>
                          <a:schemeClr val="tx1"/>
                        </a:solidFill>
                        <a:latin typeface="+mn-lt"/>
                        <a:ea typeface="+mn-ea"/>
                        <a:cs typeface="+mn-cs"/>
                      </a:endParaRPr>
                    </a:p>
                  </a:txBody>
                  <a:tcPr/>
                </a:tc>
              </a:tr>
            </a:tbl>
          </a:graphicData>
        </a:graphic>
      </p:graphicFrame>
      <p:sp>
        <p:nvSpPr>
          <p:cNvPr id="3" name="Slide Number Placeholder 2"/>
          <p:cNvSpPr>
            <a:spLocks noGrp="1"/>
          </p:cNvSpPr>
          <p:nvPr>
            <p:ph type="sldNum" sz="quarter" idx="12"/>
          </p:nvPr>
        </p:nvSpPr>
        <p:spPr/>
        <p:txBody>
          <a:bodyPr>
            <a:normAutofit fontScale="85000" lnSpcReduction="20000"/>
          </a:bodyPr>
          <a:lstStyle/>
          <a:p>
            <a:pPr>
              <a:defRPr/>
            </a:pPr>
            <a:fld id="{A95E5AAE-4C8A-4699-B4EF-58BB6AF7F80C}" type="slidenum">
              <a:rPr lang="zh-TW" altLang="en-US" smtClean="0"/>
            </a:fld>
            <a:endParaRPr lang="en-US" altLang="zh-TW"/>
          </a:p>
        </p:txBody>
      </p:sp>
      <p:sp>
        <p:nvSpPr>
          <p:cNvPr id="8" name="Up-Down Arrow 7"/>
          <p:cNvSpPr/>
          <p:nvPr/>
        </p:nvSpPr>
        <p:spPr>
          <a:xfrm>
            <a:off x="2699792" y="3101176"/>
            <a:ext cx="144016" cy="1767984"/>
          </a:xfrm>
          <a:prstGeom prst="up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ounded Rectangle 8"/>
          <p:cNvSpPr/>
          <p:nvPr/>
        </p:nvSpPr>
        <p:spPr>
          <a:xfrm>
            <a:off x="5813720" y="5085184"/>
            <a:ext cx="2952328" cy="597064"/>
          </a:xfrm>
          <a:prstGeom prst="round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600" dirty="0"/>
              <a:t>PTE206 does not disable PT device.</a:t>
            </a:r>
            <a:endParaRPr lang="en-US" sz="1600" dirty="0"/>
          </a:p>
        </p:txBody>
      </p:sp>
      <p:sp>
        <p:nvSpPr>
          <p:cNvPr id="10" name="Rounded Rectangle 9"/>
          <p:cNvSpPr/>
          <p:nvPr/>
        </p:nvSpPr>
        <p:spPr>
          <a:xfrm>
            <a:off x="6300192" y="3212976"/>
            <a:ext cx="2304055" cy="1080120"/>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r>
              <a:rPr lang="en-US" sz="1600" dirty="0"/>
              <a:t>Events in </a:t>
            </a:r>
            <a:r>
              <a:rPr lang="en-US" sz="1600" dirty="0">
                <a:solidFill>
                  <a:srgbClr val="C00000"/>
                </a:solidFill>
              </a:rPr>
              <a:t>RED</a:t>
            </a:r>
            <a:r>
              <a:rPr lang="en-US" sz="1600" dirty="0"/>
              <a:t> disables the device. Events in </a:t>
            </a:r>
            <a:r>
              <a:rPr lang="en-US" sz="1600" dirty="0">
                <a:solidFill>
                  <a:srgbClr val="00B050"/>
                </a:solidFill>
              </a:rPr>
              <a:t>GREEN</a:t>
            </a:r>
            <a:r>
              <a:rPr lang="en-US" sz="1600" dirty="0"/>
              <a:t> may enable the device.</a:t>
            </a:r>
            <a:endParaRPr lang="en-US" sz="1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 disables a device</a:t>
            </a:r>
            <a:endParaRPr lang="en-US" dirty="0"/>
          </a:p>
        </p:txBody>
      </p:sp>
      <p:sp>
        <p:nvSpPr>
          <p:cNvPr id="3" name="Content Placeholder 2"/>
          <p:cNvSpPr>
            <a:spLocks noGrp="1"/>
          </p:cNvSpPr>
          <p:nvPr>
            <p:ph sz="quarter" idx="1"/>
          </p:nvPr>
        </p:nvSpPr>
        <p:spPr>
          <a:xfrm>
            <a:off x="612648" y="1628800"/>
            <a:ext cx="8153400" cy="4495800"/>
          </a:xfrm>
        </p:spPr>
        <p:txBody>
          <a:bodyPr/>
          <a:lstStyle/>
          <a:p>
            <a:r>
              <a:rPr lang="en-US" sz="2800" dirty="0"/>
              <a:t>A host can send </a:t>
            </a:r>
            <a:r>
              <a:rPr lang="en-US" sz="2800" dirty="0">
                <a:solidFill>
                  <a:srgbClr val="0000CC"/>
                </a:solidFill>
              </a:rPr>
              <a:t>set[class]State enable=false</a:t>
            </a:r>
            <a:r>
              <a:rPr lang="en-US" sz="2800" dirty="0"/>
              <a:t> to disable a device</a:t>
            </a:r>
            <a:endParaRPr lang="en-US" sz="2800" dirty="0"/>
          </a:p>
          <a:p>
            <a:pPr lvl="1"/>
            <a:r>
              <a:rPr lang="en-US" sz="2400" dirty="0"/>
              <a:t>The device has status attribute </a:t>
            </a:r>
            <a:r>
              <a:rPr lang="en-US" sz="2400" dirty="0" err="1">
                <a:solidFill>
                  <a:srgbClr val="008000"/>
                </a:solidFill>
              </a:rPr>
              <a:t>hostEnabled</a:t>
            </a:r>
            <a:r>
              <a:rPr lang="en-US" sz="2400" dirty="0">
                <a:solidFill>
                  <a:srgbClr val="008000"/>
                </a:solidFill>
              </a:rPr>
              <a:t>:=false</a:t>
            </a:r>
            <a:endParaRPr lang="en-US" sz="2400" dirty="0">
              <a:solidFill>
                <a:srgbClr val="008000"/>
              </a:solidFill>
            </a:endParaRPr>
          </a:p>
          <a:p>
            <a:pPr lvl="1">
              <a:buClr>
                <a:srgbClr val="51848E"/>
              </a:buClr>
            </a:pPr>
            <a:r>
              <a:rPr lang="en-US" sz="2400" dirty="0">
                <a:solidFill>
                  <a:prstClr val="black"/>
                </a:solidFill>
              </a:rPr>
              <a:t>The device returns [class]Status to report current status</a:t>
            </a:r>
            <a:endParaRPr lang="en-US" sz="2400" dirty="0">
              <a:solidFill>
                <a:prstClr val="black"/>
              </a:solidFill>
            </a:endParaRPr>
          </a:p>
          <a:p>
            <a:pPr lvl="1">
              <a:buClr>
                <a:srgbClr val="51848E"/>
              </a:buClr>
            </a:pPr>
            <a:r>
              <a:rPr lang="en-US" sz="2400" dirty="0">
                <a:solidFill>
                  <a:prstClr val="black"/>
                </a:solidFill>
              </a:rPr>
              <a:t>the host can send </a:t>
            </a:r>
            <a:r>
              <a:rPr lang="en-US" sz="2400" dirty="0">
                <a:solidFill>
                  <a:srgbClr val="0000CC"/>
                </a:solidFill>
              </a:rPr>
              <a:t>set[class]State enable=true </a:t>
            </a:r>
            <a:r>
              <a:rPr lang="en-US" sz="2400" dirty="0">
                <a:solidFill>
                  <a:prstClr val="black"/>
                </a:solidFill>
              </a:rPr>
              <a:t>to re-enable the device</a:t>
            </a:r>
            <a:endParaRPr lang="en-US" sz="2400" dirty="0">
              <a:solidFill>
                <a:prstClr val="black"/>
              </a:solidFill>
            </a:endParaRPr>
          </a:p>
          <a:p>
            <a:r>
              <a:rPr lang="en-US" sz="2800" dirty="0"/>
              <a:t>The device fires related events, e.g.</a:t>
            </a:r>
            <a:endParaRPr lang="en-US" sz="2800" dirty="0"/>
          </a:p>
          <a:p>
            <a:pPr lvl="1"/>
            <a:r>
              <a:rPr lang="en-US" sz="2400" dirty="0"/>
              <a:t>CBE003, NAE003, PTE003 Device disabled by host</a:t>
            </a:r>
            <a:endParaRPr lang="en-US" sz="2400" dirty="0"/>
          </a:p>
          <a:p>
            <a:pPr lvl="1"/>
            <a:r>
              <a:rPr lang="en-US" sz="2400" dirty="0"/>
              <a:t>CBE004, NAE004, PTE004 Device not disabled by host</a:t>
            </a:r>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device is disabled</a:t>
            </a:r>
            <a:endParaRPr lang="en-US" dirty="0"/>
          </a:p>
        </p:txBody>
      </p:sp>
      <p:sp>
        <p:nvSpPr>
          <p:cNvPr id="3" name="Content Placeholder 2"/>
          <p:cNvSpPr>
            <a:spLocks noGrp="1"/>
          </p:cNvSpPr>
          <p:nvPr>
            <p:ph sz="quarter" idx="1"/>
          </p:nvPr>
        </p:nvSpPr>
        <p:spPr/>
        <p:txBody>
          <a:bodyPr/>
          <a:lstStyle/>
          <a:p>
            <a:r>
              <a:rPr lang="en-US" sz="2800" dirty="0"/>
              <a:t>A device is disabled if </a:t>
            </a:r>
            <a:r>
              <a:rPr lang="en-US" sz="2800" dirty="0" err="1">
                <a:solidFill>
                  <a:srgbClr val="008000"/>
                </a:solidFill>
              </a:rPr>
              <a:t>egmEnabled</a:t>
            </a:r>
            <a:r>
              <a:rPr lang="en-US" sz="2800" dirty="0"/>
              <a:t>=false or </a:t>
            </a:r>
            <a:r>
              <a:rPr lang="en-US" sz="2800" dirty="0" err="1">
                <a:solidFill>
                  <a:srgbClr val="008000"/>
                </a:solidFill>
              </a:rPr>
              <a:t>hostEnabled</a:t>
            </a:r>
            <a:r>
              <a:rPr lang="en-US" sz="2800" dirty="0"/>
              <a:t>=false</a:t>
            </a:r>
            <a:endParaRPr lang="en-US" sz="2800" dirty="0"/>
          </a:p>
          <a:p>
            <a:r>
              <a:rPr lang="en-US" sz="2800" dirty="0"/>
              <a:t>Limited device functions when disabled</a:t>
            </a:r>
            <a:endParaRPr lang="en-US" sz="2800" dirty="0"/>
          </a:p>
          <a:p>
            <a:pPr lvl="1"/>
            <a:r>
              <a:rPr lang="en-US" sz="2500" dirty="0"/>
              <a:t>NA does not accept notes</a:t>
            </a:r>
            <a:endParaRPr lang="en-US" sz="2500" dirty="0"/>
          </a:p>
          <a:p>
            <a:pPr lvl="1"/>
            <a:r>
              <a:rPr lang="en-US" sz="2500" dirty="0"/>
              <a:t>PT must not print any ticket </a:t>
            </a:r>
            <a:endParaRPr lang="en-US" sz="2500" dirty="0"/>
          </a:p>
          <a:p>
            <a:pPr lvl="1"/>
            <a:r>
              <a:rPr lang="en-US" sz="2500" dirty="0"/>
              <a:t>CB does not start new games, stops all transaction, and does not accept cash in. It may cash out the player (ref. profile attribute g2s2:cashOutOnDisable </a:t>
            </a:r>
            <a:r>
              <a:rPr lang="en-US" sz="2000" dirty="0"/>
              <a:t>§3.14.1.12</a:t>
            </a:r>
            <a:r>
              <a:rPr lang="en-US" sz="2500" dirty="0"/>
              <a:t>)</a:t>
            </a:r>
            <a:endParaRPr lang="en-US" sz="2500" dirty="0"/>
          </a:p>
          <a:p>
            <a:r>
              <a:rPr lang="en-US" sz="2800" dirty="0"/>
              <a:t>Some device rejects some commands when disabled (refer to the Request-Response Pairs section in G2S spec)</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setCabinetState</a:t>
            </a:r>
            <a:endParaRPr lang="en-US" dirty="0"/>
          </a:p>
        </p:txBody>
      </p:sp>
      <p:sp>
        <p:nvSpPr>
          <p:cNvPr id="3" name="Content Placeholder 2"/>
          <p:cNvSpPr>
            <a:spLocks noGrp="1"/>
          </p:cNvSpPr>
          <p:nvPr>
            <p:ph sz="quarter" idx="1"/>
          </p:nvPr>
        </p:nvSpPr>
        <p:spPr>
          <a:xfrm>
            <a:off x="612648" y="1600200"/>
            <a:ext cx="8153400" cy="2116832"/>
          </a:xfrm>
        </p:spPr>
        <p:txBody>
          <a:bodyPr/>
          <a:lstStyle/>
          <a:p>
            <a:r>
              <a:rPr lang="en-US" sz="2400" dirty="0" err="1"/>
              <a:t>setCabinetState</a:t>
            </a:r>
            <a:r>
              <a:rPr lang="en-US" sz="2400" dirty="0"/>
              <a:t> supports finer control with the following attributes</a:t>
            </a:r>
            <a:endParaRPr lang="en-US" sz="2400" dirty="0"/>
          </a:p>
          <a:p>
            <a:pPr lvl="1"/>
            <a:r>
              <a:rPr lang="en-US" sz="2000" dirty="0" err="1">
                <a:solidFill>
                  <a:srgbClr val="008000"/>
                </a:solidFill>
              </a:rPr>
              <a:t>enableGamePlay</a:t>
            </a:r>
            <a:r>
              <a:rPr lang="en-US" sz="2000" dirty="0"/>
              <a:t> – when false, EGM should cease all game play after current (base or bonus) game. Related events: CBE101, CBE102 </a:t>
            </a:r>
            <a:endParaRPr lang="en-US" sz="2000" dirty="0"/>
          </a:p>
          <a:p>
            <a:pPr lvl="1"/>
            <a:r>
              <a:rPr lang="en-US" sz="2000" dirty="0" err="1">
                <a:solidFill>
                  <a:srgbClr val="008000"/>
                </a:solidFill>
              </a:rPr>
              <a:t>enableMoneyIn</a:t>
            </a:r>
            <a:r>
              <a:rPr lang="en-US" sz="2000" dirty="0"/>
              <a:t> – when false, EGM should cease accepting money in. Related events: CBE103, CBE104</a:t>
            </a:r>
            <a:endParaRPr lang="en-US" sz="20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pic>
        <p:nvPicPr>
          <p:cNvPr id="5" name="Picture 65" descr="EGM"/>
          <p:cNvPicPr>
            <a:picLocks noChangeAspect="1" noChangeArrowheads="1"/>
          </p:cNvPicPr>
          <p:nvPr/>
        </p:nvPicPr>
        <p:blipFill>
          <a:blip r:embed="rId1" cstate="print"/>
          <a:srcRect/>
          <a:stretch>
            <a:fillRect/>
          </a:stretch>
        </p:blipFill>
        <p:spPr bwMode="auto">
          <a:xfrm>
            <a:off x="7956376" y="3850021"/>
            <a:ext cx="429251" cy="803115"/>
          </a:xfrm>
          <a:prstGeom prst="rect">
            <a:avLst/>
          </a:prstGeom>
          <a:noFill/>
          <a:ln w="9525">
            <a:noFill/>
            <a:miter lim="800000"/>
            <a:headEnd/>
            <a:tailEnd/>
          </a:ln>
        </p:spPr>
      </p:pic>
      <p:graphicFrame>
        <p:nvGraphicFramePr>
          <p:cNvPr id="6" name="Object 5"/>
          <p:cNvGraphicFramePr>
            <a:graphicFrameLocks noChangeAspect="1"/>
          </p:cNvGraphicFramePr>
          <p:nvPr/>
        </p:nvGraphicFramePr>
        <p:xfrm>
          <a:off x="539552" y="4013704"/>
          <a:ext cx="385028" cy="639432"/>
        </p:xfrm>
        <a:graphic>
          <a:graphicData uri="http://schemas.openxmlformats.org/presentationml/2006/ole">
            <mc:AlternateContent xmlns:mc="http://schemas.openxmlformats.org/markup-compatibility/2006">
              <mc:Choice xmlns:v="urn:schemas-microsoft-com:vml" Requires="v">
                <p:oleObj spid="_x0000_s648235" name="Visio" r:id="rId2" imgW="716915" imgH="1183640" progId="Visio.Drawing.11">
                  <p:embed/>
                </p:oleObj>
              </mc:Choice>
              <mc:Fallback>
                <p:oleObj name="Visio" r:id="rId2" imgW="716915" imgH="1183640" progId="Visio.Drawing.11">
                  <p:embed/>
                  <p:pic>
                    <p:nvPicPr>
                      <p:cNvPr id="0" name="Picture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013704"/>
                        <a:ext cx="385028" cy="639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ight Arrow 6"/>
          <p:cNvSpPr/>
          <p:nvPr/>
        </p:nvSpPr>
        <p:spPr>
          <a:xfrm rot="10800000">
            <a:off x="7380312" y="5157192"/>
            <a:ext cx="387988"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ight Arrow 7"/>
          <p:cNvSpPr/>
          <p:nvPr/>
        </p:nvSpPr>
        <p:spPr>
          <a:xfrm>
            <a:off x="1043608" y="3789040"/>
            <a:ext cx="387988"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ed Rectangle 8"/>
          <p:cNvSpPr/>
          <p:nvPr/>
        </p:nvSpPr>
        <p:spPr>
          <a:xfrm>
            <a:off x="1043608" y="5301208"/>
            <a:ext cx="6768752" cy="1368152"/>
          </a:xfrm>
          <a:prstGeom prst="roundRect">
            <a:avLst>
              <a:gd name="adj" fmla="val 5542"/>
            </a:avLst>
          </a:prstGeom>
          <a:ln w="6350"/>
        </p:spPr>
        <p:style>
          <a:lnRef idx="2">
            <a:schemeClr val="accent4"/>
          </a:lnRef>
          <a:fillRef idx="1">
            <a:schemeClr val="lt1"/>
          </a:fillRef>
          <a:effectRef idx="0">
            <a:schemeClr val="accent4"/>
          </a:effectRef>
          <a:fontRef idx="minor">
            <a:schemeClr val="dk1"/>
          </a:fontRef>
        </p:style>
        <p:txBody>
          <a:bodyPr rtlCol="0" anchor="ctr"/>
          <a:lstStyle/>
          <a:p>
            <a:r>
              <a:rPr lang="en-US" sz="1800" dirty="0"/>
              <a:t>&lt;</a:t>
            </a:r>
            <a:r>
              <a:rPr lang="en-US" sz="1800" dirty="0">
                <a:solidFill>
                  <a:srgbClr val="0000CC"/>
                </a:solidFill>
              </a:rPr>
              <a:t>cabinet</a:t>
            </a:r>
            <a:r>
              <a:rPr lang="en-US" sz="1800" dirty="0"/>
              <a:t> </a:t>
            </a:r>
            <a:r>
              <a:rPr lang="en-US" sz="1800" dirty="0" err="1">
                <a:solidFill>
                  <a:srgbClr val="7030A0"/>
                </a:solidFill>
              </a:rPr>
              <a:t>deviceId</a:t>
            </a:r>
            <a:r>
              <a:rPr lang="en-US" sz="1800" dirty="0">
                <a:solidFill>
                  <a:srgbClr val="7030A0"/>
                </a:solidFill>
              </a:rPr>
              <a:t>="1"</a:t>
            </a:r>
            <a:r>
              <a:rPr lang="en-US" sz="1800" dirty="0"/>
              <a:t> </a:t>
            </a:r>
            <a:r>
              <a:rPr lang="en-US" sz="1800" dirty="0" err="1"/>
              <a:t>sessionType</a:t>
            </a:r>
            <a:r>
              <a:rPr lang="en-US" sz="1800" dirty="0"/>
              <a:t>="</a:t>
            </a:r>
            <a:r>
              <a:rPr lang="en-US" sz="1800" dirty="0">
                <a:solidFill>
                  <a:srgbClr val="7030A0"/>
                </a:solidFill>
              </a:rPr>
              <a:t>G2S_response</a:t>
            </a:r>
            <a:r>
              <a:rPr lang="en-US" sz="1800" dirty="0"/>
              <a:t>" ... &gt;</a:t>
            </a:r>
            <a:endParaRPr lang="en-US" sz="1800" dirty="0"/>
          </a:p>
          <a:p>
            <a:r>
              <a:rPr lang="en-US" sz="1800" dirty="0"/>
              <a:t>     &lt;</a:t>
            </a:r>
            <a:r>
              <a:rPr lang="en-US" sz="1800" dirty="0" err="1">
                <a:solidFill>
                  <a:srgbClr val="0000CC"/>
                </a:solidFill>
              </a:rPr>
              <a:t>cabinetStatus</a:t>
            </a:r>
            <a:r>
              <a:rPr lang="en-US" sz="1800" dirty="0"/>
              <a:t> </a:t>
            </a:r>
            <a:endParaRPr lang="en-US" sz="1800" dirty="0"/>
          </a:p>
          <a:p>
            <a:r>
              <a:rPr lang="en-US" sz="1800" dirty="0"/>
              <a:t>          </a:t>
            </a:r>
            <a:r>
              <a:rPr lang="en-US" sz="1800" dirty="0" err="1">
                <a:solidFill>
                  <a:schemeClr val="tx1"/>
                </a:solidFill>
              </a:rPr>
              <a:t>egmEnabled</a:t>
            </a:r>
            <a:r>
              <a:rPr lang="en-US" sz="1800" dirty="0"/>
              <a:t>="true"  </a:t>
            </a:r>
            <a:r>
              <a:rPr lang="en-US" sz="1800" dirty="0" err="1">
                <a:solidFill>
                  <a:srgbClr val="00B050"/>
                </a:solidFill>
              </a:rPr>
              <a:t>hostEnabled</a:t>
            </a:r>
            <a:r>
              <a:rPr lang="en-US" sz="1800" dirty="0"/>
              <a:t>="true"              </a:t>
            </a:r>
            <a:endParaRPr lang="en-US" sz="1800" dirty="0"/>
          </a:p>
          <a:p>
            <a:r>
              <a:rPr lang="en-US" sz="1800" dirty="0">
                <a:solidFill>
                  <a:srgbClr val="00B050"/>
                </a:solidFill>
              </a:rPr>
              <a:t>          </a:t>
            </a:r>
            <a:r>
              <a:rPr lang="en-US" sz="1800" dirty="0" err="1">
                <a:solidFill>
                  <a:srgbClr val="00B050"/>
                </a:solidFill>
              </a:rPr>
              <a:t>enableGamePlay</a:t>
            </a:r>
            <a:r>
              <a:rPr lang="en-US" sz="1800" dirty="0"/>
              <a:t>="true" </a:t>
            </a:r>
            <a:r>
              <a:rPr lang="en-US" sz="1800" dirty="0" err="1">
                <a:solidFill>
                  <a:srgbClr val="00B050"/>
                </a:solidFill>
              </a:rPr>
              <a:t>enableMoneyIn</a:t>
            </a:r>
            <a:r>
              <a:rPr lang="en-US" sz="1800" dirty="0"/>
              <a:t>="</a:t>
            </a:r>
            <a:r>
              <a:rPr lang="en-US" sz="1800" dirty="0">
                <a:solidFill>
                  <a:srgbClr val="FF0000"/>
                </a:solidFill>
              </a:rPr>
              <a:t>false</a:t>
            </a:r>
            <a:r>
              <a:rPr lang="en-US" sz="1800" dirty="0"/>
              <a:t>" … /&gt;</a:t>
            </a:r>
            <a:br>
              <a:rPr lang="en-US" sz="1800" dirty="0"/>
            </a:br>
            <a:r>
              <a:rPr lang="en-US" sz="1800" dirty="0"/>
              <a:t>&lt;/</a:t>
            </a:r>
            <a:r>
              <a:rPr lang="en-US" sz="1800" dirty="0">
                <a:solidFill>
                  <a:srgbClr val="0000CC"/>
                </a:solidFill>
              </a:rPr>
              <a:t>cabinet</a:t>
            </a:r>
            <a:r>
              <a:rPr lang="en-US" sz="1800" dirty="0"/>
              <a:t>&gt;</a:t>
            </a:r>
            <a:endParaRPr lang="en-US" sz="1800" dirty="0"/>
          </a:p>
        </p:txBody>
      </p:sp>
      <p:sp>
        <p:nvSpPr>
          <p:cNvPr id="10" name="Rounded Rectangle 9"/>
          <p:cNvSpPr/>
          <p:nvPr/>
        </p:nvSpPr>
        <p:spPr>
          <a:xfrm>
            <a:off x="1043608" y="3933056"/>
            <a:ext cx="6768752" cy="1080120"/>
          </a:xfrm>
          <a:prstGeom prst="roundRect">
            <a:avLst>
              <a:gd name="adj" fmla="val 5542"/>
            </a:avLst>
          </a:prstGeom>
          <a:ln w="6350"/>
        </p:spPr>
        <p:style>
          <a:lnRef idx="2">
            <a:schemeClr val="accent4"/>
          </a:lnRef>
          <a:fillRef idx="1">
            <a:schemeClr val="lt1"/>
          </a:fillRef>
          <a:effectRef idx="0">
            <a:schemeClr val="accent4"/>
          </a:effectRef>
          <a:fontRef idx="minor">
            <a:schemeClr val="dk1"/>
          </a:fontRef>
        </p:style>
        <p:txBody>
          <a:bodyPr rtlCol="0" anchor="ctr"/>
          <a:lstStyle/>
          <a:p>
            <a:r>
              <a:rPr lang="en-US" sz="1800" dirty="0"/>
              <a:t>&lt;</a:t>
            </a:r>
            <a:r>
              <a:rPr lang="en-US" sz="1800" dirty="0">
                <a:solidFill>
                  <a:srgbClr val="0000CC"/>
                </a:solidFill>
              </a:rPr>
              <a:t>cabinet</a:t>
            </a:r>
            <a:r>
              <a:rPr lang="en-US" sz="1800" dirty="0"/>
              <a:t> </a:t>
            </a:r>
            <a:r>
              <a:rPr lang="en-US" sz="1800" dirty="0" err="1">
                <a:solidFill>
                  <a:srgbClr val="7030A0"/>
                </a:solidFill>
              </a:rPr>
              <a:t>deviceId</a:t>
            </a:r>
            <a:r>
              <a:rPr lang="en-US" sz="1800" dirty="0">
                <a:solidFill>
                  <a:srgbClr val="7030A0"/>
                </a:solidFill>
              </a:rPr>
              <a:t>="1" </a:t>
            </a:r>
            <a:r>
              <a:rPr lang="en-US" sz="1800" dirty="0" err="1"/>
              <a:t>sessionType</a:t>
            </a:r>
            <a:r>
              <a:rPr lang="en-US" sz="1800" dirty="0"/>
              <a:t>="</a:t>
            </a:r>
            <a:r>
              <a:rPr lang="en-US" sz="1800" dirty="0">
                <a:solidFill>
                  <a:srgbClr val="7030A0"/>
                </a:solidFill>
              </a:rPr>
              <a:t>G2S_request</a:t>
            </a:r>
            <a:r>
              <a:rPr lang="en-US" sz="1800" dirty="0"/>
              <a:t>" ... &gt;</a:t>
            </a:r>
            <a:endParaRPr lang="en-US" sz="1800" dirty="0"/>
          </a:p>
          <a:p>
            <a:r>
              <a:rPr lang="en-US" sz="1800" dirty="0"/>
              <a:t>     &lt;</a:t>
            </a:r>
            <a:r>
              <a:rPr lang="en-US" sz="1800" dirty="0" err="1">
                <a:solidFill>
                  <a:srgbClr val="0000CC"/>
                </a:solidFill>
              </a:rPr>
              <a:t>setCabinetState</a:t>
            </a:r>
            <a:r>
              <a:rPr lang="en-US" sz="1800" dirty="0"/>
              <a:t> </a:t>
            </a:r>
            <a:r>
              <a:rPr lang="en-US" sz="1800" dirty="0">
                <a:solidFill>
                  <a:srgbClr val="00B050"/>
                </a:solidFill>
              </a:rPr>
              <a:t>enable</a:t>
            </a:r>
            <a:r>
              <a:rPr lang="en-US" sz="1800" dirty="0"/>
              <a:t>="true" </a:t>
            </a:r>
            <a:endParaRPr lang="en-US" sz="1800" dirty="0"/>
          </a:p>
          <a:p>
            <a:r>
              <a:rPr lang="en-US" sz="1800" dirty="0">
                <a:solidFill>
                  <a:srgbClr val="00B050"/>
                </a:solidFill>
              </a:rPr>
              <a:t>                    </a:t>
            </a:r>
            <a:r>
              <a:rPr lang="en-US" sz="1800" dirty="0" err="1">
                <a:solidFill>
                  <a:srgbClr val="00B050"/>
                </a:solidFill>
              </a:rPr>
              <a:t>enableGamePlay</a:t>
            </a:r>
            <a:r>
              <a:rPr lang="en-US" sz="1800" dirty="0"/>
              <a:t>="true" </a:t>
            </a:r>
            <a:r>
              <a:rPr lang="en-US" sz="1800" dirty="0" err="1">
                <a:solidFill>
                  <a:srgbClr val="00B050"/>
                </a:solidFill>
              </a:rPr>
              <a:t>enableMoneyIn</a:t>
            </a:r>
            <a:r>
              <a:rPr lang="en-US" sz="1800" dirty="0"/>
              <a:t>="</a:t>
            </a:r>
            <a:r>
              <a:rPr lang="en-US" sz="1800" dirty="0">
                <a:solidFill>
                  <a:srgbClr val="FF0000"/>
                </a:solidFill>
              </a:rPr>
              <a:t>false</a:t>
            </a:r>
            <a:r>
              <a:rPr lang="en-US" sz="1800" dirty="0"/>
              <a:t>" /&gt; </a:t>
            </a:r>
            <a:endParaRPr lang="en-US" sz="1800" dirty="0"/>
          </a:p>
          <a:p>
            <a:r>
              <a:rPr lang="en-US" sz="1800" dirty="0"/>
              <a:t>&lt;/</a:t>
            </a:r>
            <a:r>
              <a:rPr lang="en-US" sz="1800" dirty="0">
                <a:solidFill>
                  <a:srgbClr val="0000CC"/>
                </a:solidFill>
              </a:rPr>
              <a:t>cabinet</a:t>
            </a:r>
            <a:r>
              <a:rPr lang="en-US" sz="1800" dirty="0"/>
              <a:t>&gt;</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endParaRPr lang="en-US" dirty="0"/>
          </a:p>
        </p:txBody>
      </p:sp>
      <p:sp>
        <p:nvSpPr>
          <p:cNvPr id="3" name="Content Placeholder 2"/>
          <p:cNvSpPr>
            <a:spLocks noGrp="1"/>
          </p:cNvSpPr>
          <p:nvPr>
            <p:ph sz="quarter" idx="1"/>
          </p:nvPr>
        </p:nvSpPr>
        <p:spPr/>
        <p:txBody>
          <a:bodyPr/>
          <a:lstStyle/>
          <a:p>
            <a:r>
              <a:rPr lang="en-US" sz="2800" dirty="0"/>
              <a:t>At the end of this chapter, you should understand</a:t>
            </a:r>
            <a:endParaRPr lang="en-US" sz="2800" dirty="0"/>
          </a:p>
          <a:p>
            <a:pPr lvl="1"/>
            <a:r>
              <a:rPr lang="en-US" sz="2400" dirty="0"/>
              <a:t>How the host learns the structure and capability of an EGM in the EGM restart sequence,</a:t>
            </a:r>
            <a:endParaRPr lang="en-US" sz="2400" dirty="0"/>
          </a:p>
          <a:p>
            <a:pPr lvl="1"/>
            <a:r>
              <a:rPr lang="en-US" sz="2400" dirty="0"/>
              <a:t>How local events affect EGM device status and fire events to notify the host,</a:t>
            </a:r>
            <a:endParaRPr lang="en-US" sz="2400" dirty="0"/>
          </a:p>
          <a:p>
            <a:pPr lvl="1"/>
            <a:r>
              <a:rPr lang="en-US" sz="2400" dirty="0"/>
              <a:t>How devices affect the overall state of the EGM,</a:t>
            </a:r>
            <a:endParaRPr lang="en-US" sz="2400" dirty="0"/>
          </a:p>
          <a:p>
            <a:pPr lvl="1"/>
            <a:r>
              <a:rPr lang="en-US" sz="2400" dirty="0"/>
              <a:t>How to diagnose causes of disabling or locking the EGM,</a:t>
            </a:r>
            <a:endParaRPr lang="en-US" sz="2400" dirty="0"/>
          </a:p>
          <a:p>
            <a:pPr lvl="1"/>
            <a:r>
              <a:rPr lang="en-US" sz="2400" dirty="0"/>
              <a:t>How event subscription enables the host to get an up-to-date model of the state of the EGM, and</a:t>
            </a:r>
            <a:endParaRPr lang="en-US" sz="2400" dirty="0"/>
          </a:p>
          <a:p>
            <a:pPr lvl="1"/>
            <a:r>
              <a:rPr lang="en-US" sz="2400" dirty="0"/>
              <a:t>How communication problems are detected and handled by the EGM.</a:t>
            </a:r>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3-1</a:t>
            </a:r>
            <a:endParaRPr lang="en-US" dirty="0"/>
          </a:p>
        </p:txBody>
      </p:sp>
      <p:sp>
        <p:nvSpPr>
          <p:cNvPr id="3" name="Content Placeholder 2"/>
          <p:cNvSpPr>
            <a:spLocks noGrp="1"/>
          </p:cNvSpPr>
          <p:nvPr>
            <p:ph sz="quarter" idx="1"/>
          </p:nvPr>
        </p:nvSpPr>
        <p:spPr/>
        <p:txBody>
          <a:bodyPr/>
          <a:lstStyle/>
          <a:p>
            <a:r>
              <a:rPr lang="en-US" dirty="0"/>
              <a:t>Experiment when different local events of the cabinet, note acceptor and printer device in </a:t>
            </a:r>
            <a:r>
              <a:rPr lang="en-US" dirty="0" err="1"/>
              <a:t>SmartEGM</a:t>
            </a:r>
            <a:r>
              <a:rPr lang="en-US" dirty="0"/>
              <a:t>.</a:t>
            </a:r>
            <a:endParaRPr lang="en-US" dirty="0"/>
          </a:p>
          <a:p>
            <a:r>
              <a:rPr lang="en-US" dirty="0"/>
              <a:t>Examine events and status changes for the following maintenance tasks</a:t>
            </a:r>
            <a:endParaRPr lang="en-US" dirty="0"/>
          </a:p>
          <a:p>
            <a:pPr lvl="1"/>
            <a:r>
              <a:rPr lang="en-US" dirty="0"/>
              <a:t>Note drop</a:t>
            </a:r>
            <a:endParaRPr lang="en-US" dirty="0"/>
          </a:p>
          <a:p>
            <a:pPr lvl="1"/>
            <a:r>
              <a:rPr lang="en-US" dirty="0"/>
              <a:t>Replenish paper for printer </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What affects the overall state of an EGM, and how to diagnose causes of disabling</a:t>
            </a:r>
            <a:endParaRPr lang="en-US" dirty="0"/>
          </a:p>
        </p:txBody>
      </p:sp>
      <p:sp>
        <p:nvSpPr>
          <p:cNvPr id="3" name="Title 2"/>
          <p:cNvSpPr>
            <a:spLocks noGrp="1"/>
          </p:cNvSpPr>
          <p:nvPr>
            <p:ph type="title"/>
          </p:nvPr>
        </p:nvSpPr>
        <p:spPr/>
        <p:txBody>
          <a:bodyPr/>
          <a:lstStyle/>
          <a:p>
            <a:r>
              <a:rPr lang="en-US" dirty="0"/>
              <a:t>Part B. Disable mechanism</a:t>
            </a:r>
            <a:endParaRPr lang="en-US" dirty="0"/>
          </a:p>
        </p:txBody>
      </p:sp>
      <p:sp>
        <p:nvSpPr>
          <p:cNvPr id="4" name="Slide Number Placeholder 3"/>
          <p:cNvSpPr>
            <a:spLocks noGrp="1"/>
          </p:cNvSpPr>
          <p:nvPr>
            <p:ph type="sldNum" sz="quarter" idx="11"/>
          </p:nvPr>
        </p:nvSpPr>
        <p:spPr/>
        <p:txBody>
          <a:bodyPr/>
          <a:lstStyle/>
          <a:p>
            <a:pPr>
              <a:defRPr/>
            </a:pPr>
            <a:fld id="{0A6C12EE-9294-4ED0-96EA-0C948ECFE216}" type="slidenum">
              <a:rPr lang="zh-TW" altLang="en-US" smtClean="0"/>
            </a:fld>
            <a:endParaRPr lang="en-US" altLang="zh-TW"/>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Outline</a:t>
            </a:r>
            <a:endParaRPr lang="en-US" dirty="0"/>
          </a:p>
        </p:txBody>
      </p:sp>
      <p:sp>
        <p:nvSpPr>
          <p:cNvPr id="6" name="Content Placeholder 5"/>
          <p:cNvSpPr>
            <a:spLocks noGrp="1"/>
          </p:cNvSpPr>
          <p:nvPr>
            <p:ph sz="quarter" idx="1"/>
          </p:nvPr>
        </p:nvSpPr>
        <p:spPr/>
        <p:txBody>
          <a:bodyPr/>
          <a:lstStyle/>
          <a:p>
            <a:r>
              <a:rPr lang="en-US" dirty="0" err="1"/>
              <a:t>egmState</a:t>
            </a:r>
            <a:r>
              <a:rPr lang="en-US" dirty="0"/>
              <a:t> – overall state of the EGM</a:t>
            </a:r>
            <a:endParaRPr lang="en-US" dirty="0"/>
          </a:p>
          <a:p>
            <a:pPr lvl="1"/>
            <a:r>
              <a:rPr lang="en-US" dirty="0"/>
              <a:t>Online and playable, locked, disabled, others</a:t>
            </a:r>
            <a:endParaRPr lang="en-US" dirty="0"/>
          </a:p>
          <a:p>
            <a:pPr lvl="1"/>
            <a:r>
              <a:rPr lang="en-US" dirty="0"/>
              <a:t>Local event / host commands?</a:t>
            </a:r>
            <a:endParaRPr lang="en-US" dirty="0"/>
          </a:p>
          <a:p>
            <a:pPr lvl="1"/>
            <a:r>
              <a:rPr lang="en-US" dirty="0"/>
              <a:t>More than one device (incl. Cabinet) may disable / lock the EGM and forbid game play.</a:t>
            </a:r>
            <a:endParaRPr lang="en-US" dirty="0"/>
          </a:p>
          <a:p>
            <a:pPr lvl="1"/>
            <a:r>
              <a:rPr lang="en-US" dirty="0"/>
              <a:t>Related events</a:t>
            </a:r>
            <a:endParaRPr lang="en-US" dirty="0">
              <a:solidFill>
                <a:srgbClr val="FF0000"/>
              </a:solidFill>
            </a:endParaRPr>
          </a:p>
          <a:p>
            <a:r>
              <a:rPr lang="en-US" dirty="0"/>
              <a:t>Diagnose the causes that make an EGM non-playable </a:t>
            </a:r>
            <a:endParaRPr lang="en-US" dirty="0"/>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0A6C12EE-9294-4ED0-96EA-0C948ECFE216}" type="slidenum">
              <a:rPr lang="zh-TW" altLang="en-US" smtClean="0"/>
            </a:fld>
            <a:endParaRPr lang="en-US" altLang="zh-TW"/>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aspects of the Cabinet device</a:t>
            </a:r>
            <a:endParaRPr lang="en-US" dirty="0"/>
          </a:p>
        </p:txBody>
      </p:sp>
      <p:sp>
        <p:nvSpPr>
          <p:cNvPr id="3" name="Content Placeholder 2"/>
          <p:cNvSpPr>
            <a:spLocks noGrp="1"/>
          </p:cNvSpPr>
          <p:nvPr>
            <p:ph sz="quarter" idx="1"/>
          </p:nvPr>
        </p:nvSpPr>
        <p:spPr/>
        <p:txBody>
          <a:bodyPr/>
          <a:lstStyle/>
          <a:p>
            <a:r>
              <a:rPr lang="en-US" sz="2400" dirty="0"/>
              <a:t>The Cabinet class defines a single Cabinet device in EGM</a:t>
            </a:r>
            <a:endParaRPr lang="en-US" sz="2400" dirty="0"/>
          </a:p>
          <a:p>
            <a:r>
              <a:rPr lang="en-US" sz="2400" dirty="0"/>
              <a:t>The cabinet device represents the </a:t>
            </a:r>
            <a:r>
              <a:rPr lang="en-US" sz="2400" u="sng" dirty="0"/>
              <a:t>physical housing</a:t>
            </a:r>
            <a:r>
              <a:rPr lang="en-US" sz="2400" dirty="0"/>
              <a:t> of EGM</a:t>
            </a:r>
            <a:endParaRPr lang="en-US" sz="2400" dirty="0"/>
          </a:p>
          <a:p>
            <a:pPr lvl="1"/>
            <a:r>
              <a:rPr lang="en-US" sz="2100" dirty="0"/>
              <a:t>Status and events related to door open, power-off, etc.</a:t>
            </a:r>
            <a:endParaRPr lang="en-US" sz="2100" dirty="0"/>
          </a:p>
          <a:p>
            <a:r>
              <a:rPr lang="en-US" sz="2400" dirty="0"/>
              <a:t>The cabinet device also supports </a:t>
            </a:r>
            <a:r>
              <a:rPr lang="en-US" sz="2400" u="sng" dirty="0"/>
              <a:t>overall control</a:t>
            </a:r>
            <a:r>
              <a:rPr lang="en-US" sz="2400" i="1" dirty="0"/>
              <a:t> </a:t>
            </a:r>
            <a:r>
              <a:rPr lang="en-US" sz="2400" dirty="0"/>
              <a:t>of EGM</a:t>
            </a:r>
            <a:endParaRPr lang="en-US" sz="2400" dirty="0"/>
          </a:p>
          <a:p>
            <a:pPr lvl="1"/>
            <a:r>
              <a:rPr lang="en-US" sz="2100" dirty="0"/>
              <a:t>Enable / disable, lock the EGM</a:t>
            </a:r>
            <a:endParaRPr lang="en-US" sz="2100" dirty="0"/>
          </a:p>
          <a:p>
            <a:pPr lvl="1"/>
            <a:r>
              <a:rPr lang="en-US" sz="2100" dirty="0"/>
              <a:t>Commands to set date and time, reset EGM</a:t>
            </a:r>
            <a:endParaRPr lang="en-US" sz="2100" dirty="0"/>
          </a:p>
          <a:p>
            <a:pPr lvl="1"/>
            <a:r>
              <a:rPr lang="en-US" sz="2100" dirty="0"/>
              <a:t>Profile information include currency, locale</a:t>
            </a:r>
            <a:endParaRPr lang="en-US" sz="2100" dirty="0"/>
          </a:p>
          <a:p>
            <a:pPr lvl="1"/>
            <a:r>
              <a:rPr lang="en-US" sz="2100" dirty="0"/>
              <a:t>Meters: credit meters, wager, wins, etc</a:t>
            </a:r>
            <a:endParaRPr lang="en-US" sz="2100" dirty="0"/>
          </a:p>
          <a:p>
            <a:pPr lvl="1"/>
            <a:r>
              <a:rPr lang="en-US" sz="2100" dirty="0"/>
              <a:t>Status attributes that reflect the aggregate state of all devices in the EGM</a:t>
            </a:r>
            <a:endParaRPr lang="en-US" sz="21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More </a:t>
            </a:r>
            <a:r>
              <a:rPr lang="en-US" sz="4000" dirty="0" err="1"/>
              <a:t>cabinetStatus</a:t>
            </a:r>
            <a:r>
              <a:rPr lang="en-US" sz="4000" dirty="0"/>
              <a:t> attributes</a:t>
            </a:r>
            <a:endParaRPr lang="en-US" sz="4000" dirty="0"/>
          </a:p>
        </p:txBody>
      </p:sp>
      <p:sp>
        <p:nvSpPr>
          <p:cNvPr id="3" name="Content Placeholder 2"/>
          <p:cNvSpPr>
            <a:spLocks noGrp="1"/>
          </p:cNvSpPr>
          <p:nvPr>
            <p:ph sz="quarter" idx="1"/>
          </p:nvPr>
        </p:nvSpPr>
        <p:spPr/>
        <p:txBody>
          <a:bodyPr/>
          <a:lstStyle/>
          <a:p>
            <a:r>
              <a:rPr lang="en-US" sz="2800" dirty="0" err="1">
                <a:solidFill>
                  <a:srgbClr val="3333FF"/>
                </a:solidFill>
              </a:rPr>
              <a:t>cabinetStatus</a:t>
            </a:r>
            <a:r>
              <a:rPr lang="en-US" sz="2800" dirty="0"/>
              <a:t> also contains the following attributes about the </a:t>
            </a:r>
            <a:r>
              <a:rPr lang="en-US" sz="2800" u="sng" dirty="0"/>
              <a:t>overall status of the whole EGM</a:t>
            </a:r>
            <a:endParaRPr lang="en-US" sz="2800" u="sng" dirty="0"/>
          </a:p>
          <a:p>
            <a:pPr lvl="1"/>
            <a:r>
              <a:rPr lang="en-US" sz="2200" dirty="0" err="1">
                <a:solidFill>
                  <a:srgbClr val="3333FF"/>
                </a:solidFill>
              </a:rPr>
              <a:t>egmState</a:t>
            </a:r>
            <a:r>
              <a:rPr lang="en-US" sz="2200" dirty="0"/>
              <a:t>: the overall state of the EGM</a:t>
            </a:r>
            <a:endParaRPr lang="en-US" sz="2200" dirty="0"/>
          </a:p>
          <a:p>
            <a:pPr lvl="1"/>
            <a:r>
              <a:rPr lang="en-US" sz="2200" dirty="0"/>
              <a:t>When the EGM is disabled / locked, </a:t>
            </a:r>
            <a:r>
              <a:rPr lang="en-US" sz="2200" dirty="0" err="1">
                <a:solidFill>
                  <a:srgbClr val="0000FF"/>
                </a:solidFill>
              </a:rPr>
              <a:t>deviceClass</a:t>
            </a:r>
            <a:r>
              <a:rPr lang="en-US" sz="2200" dirty="0">
                <a:solidFill>
                  <a:srgbClr val="0000FF"/>
                </a:solidFill>
              </a:rPr>
              <a:t> </a:t>
            </a:r>
            <a:r>
              <a:rPr lang="en-US" sz="2200" dirty="0"/>
              <a:t>and </a:t>
            </a:r>
            <a:r>
              <a:rPr lang="en-US" sz="2200" dirty="0" err="1">
                <a:solidFill>
                  <a:srgbClr val="0000FF"/>
                </a:solidFill>
              </a:rPr>
              <a:t>deviceId</a:t>
            </a:r>
            <a:r>
              <a:rPr lang="en-US" sz="2200" dirty="0">
                <a:solidFill>
                  <a:srgbClr val="0000FF"/>
                </a:solidFill>
              </a:rPr>
              <a:t> </a:t>
            </a:r>
            <a:r>
              <a:rPr lang="en-US" sz="2200" dirty="0"/>
              <a:t>indicate the device causing the problem</a:t>
            </a:r>
            <a:endParaRPr lang="en-US" sz="2200" dirty="0"/>
          </a:p>
          <a:p>
            <a:pPr lvl="1"/>
            <a:r>
              <a:rPr lang="en-US" sz="2200" dirty="0"/>
              <a:t>Otherwise, </a:t>
            </a:r>
            <a:r>
              <a:rPr lang="en-US" sz="2200" dirty="0" err="1">
                <a:solidFill>
                  <a:srgbClr val="0000FF"/>
                </a:solidFill>
              </a:rPr>
              <a:t>deviceClass</a:t>
            </a:r>
            <a:r>
              <a:rPr lang="en-US" sz="2200" dirty="0">
                <a:solidFill>
                  <a:srgbClr val="0000FF"/>
                </a:solidFill>
              </a:rPr>
              <a:t> </a:t>
            </a:r>
            <a:r>
              <a:rPr lang="en-US" sz="2200" dirty="0"/>
              <a:t>and </a:t>
            </a:r>
            <a:r>
              <a:rPr lang="en-US" sz="2200" dirty="0" err="1">
                <a:solidFill>
                  <a:srgbClr val="0000FF"/>
                </a:solidFill>
              </a:rPr>
              <a:t>deviceId</a:t>
            </a:r>
            <a:r>
              <a:rPr lang="en-US" sz="2200" dirty="0">
                <a:solidFill>
                  <a:srgbClr val="0000FF"/>
                </a:solidFill>
              </a:rPr>
              <a:t> </a:t>
            </a:r>
            <a:r>
              <a:rPr lang="en-US" sz="2200" dirty="0"/>
              <a:t>indicate the last game played</a:t>
            </a:r>
            <a:endParaRPr lang="en-US" sz="2200" dirty="0"/>
          </a:p>
          <a:p>
            <a:pPr lvl="1"/>
            <a:r>
              <a:rPr lang="en-US" sz="2200" dirty="0"/>
              <a:t>Further info available in </a:t>
            </a:r>
            <a:r>
              <a:rPr lang="en-US" sz="2200" dirty="0" err="1">
                <a:solidFill>
                  <a:srgbClr val="0000FF"/>
                </a:solidFill>
              </a:rPr>
              <a:t>gamePlayId</a:t>
            </a:r>
            <a:r>
              <a:rPr lang="en-US" sz="2200" dirty="0"/>
              <a:t>, </a:t>
            </a:r>
            <a:r>
              <a:rPr lang="en-US" sz="2200" dirty="0" err="1">
                <a:solidFill>
                  <a:srgbClr val="0000FF"/>
                </a:solidFill>
              </a:rPr>
              <a:t>themeId</a:t>
            </a:r>
            <a:r>
              <a:rPr lang="en-US" sz="2200" dirty="0"/>
              <a:t>, </a:t>
            </a:r>
            <a:r>
              <a:rPr lang="en-US" sz="2200" dirty="0" err="1">
                <a:solidFill>
                  <a:srgbClr val="0000FF"/>
                </a:solidFill>
              </a:rPr>
              <a:t>paytableId</a:t>
            </a:r>
            <a:r>
              <a:rPr lang="en-US" sz="2200" dirty="0"/>
              <a:t>, </a:t>
            </a:r>
            <a:r>
              <a:rPr lang="en-US" sz="2200" dirty="0" err="1">
                <a:solidFill>
                  <a:srgbClr val="0000FF"/>
                </a:solidFill>
              </a:rPr>
              <a:t>denomId</a:t>
            </a:r>
            <a:r>
              <a:rPr lang="en-US" sz="2200" dirty="0"/>
              <a:t>, </a:t>
            </a:r>
            <a:r>
              <a:rPr lang="en-US" sz="2200" dirty="0" err="1">
                <a:solidFill>
                  <a:srgbClr val="0000FF"/>
                </a:solidFill>
              </a:rPr>
              <a:t>maxWagerCredits</a:t>
            </a:r>
            <a:endParaRPr lang="en-US" sz="2200" dirty="0">
              <a:solidFill>
                <a:srgbClr val="0000FF"/>
              </a:solidFill>
            </a:endParaRPr>
          </a:p>
          <a:p>
            <a:endParaRPr lang="en-US" sz="20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of the EGM: </a:t>
            </a:r>
            <a:r>
              <a:rPr lang="en-US" dirty="0" err="1"/>
              <a:t>egmState</a:t>
            </a:r>
            <a:endParaRPr lang="en-US" dirty="0"/>
          </a:p>
        </p:txBody>
      </p:sp>
      <p:sp>
        <p:nvSpPr>
          <p:cNvPr id="3" name="Content Placeholder 2"/>
          <p:cNvSpPr>
            <a:spLocks noGrp="1"/>
          </p:cNvSpPr>
          <p:nvPr>
            <p:ph sz="quarter" idx="1"/>
          </p:nvPr>
        </p:nvSpPr>
        <p:spPr/>
        <p:txBody>
          <a:bodyPr/>
          <a:lstStyle/>
          <a:p>
            <a:r>
              <a:rPr lang="en-US" sz="2400" dirty="0"/>
              <a:t>The </a:t>
            </a:r>
            <a:r>
              <a:rPr lang="en-US" sz="2400" dirty="0" err="1">
                <a:solidFill>
                  <a:srgbClr val="3333FF"/>
                </a:solidFill>
              </a:rPr>
              <a:t>egmState</a:t>
            </a:r>
            <a:r>
              <a:rPr lang="en-US" sz="2400" dirty="0"/>
              <a:t> attribute of the </a:t>
            </a:r>
            <a:r>
              <a:rPr lang="en-US" sz="2400" dirty="0" err="1"/>
              <a:t>cabinetStatus</a:t>
            </a:r>
            <a:r>
              <a:rPr lang="en-US" sz="2400" dirty="0"/>
              <a:t> reflects the aggregate state of all devices in the EGM. </a:t>
            </a:r>
            <a:endParaRPr lang="en-US" sz="2400" dirty="0"/>
          </a:p>
          <a:p>
            <a:pPr lvl="1"/>
            <a:r>
              <a:rPr lang="en-US" sz="2000" dirty="0"/>
              <a:t>Enabled and playable: G2S_enabled</a:t>
            </a:r>
            <a:endParaRPr lang="en-US" sz="2000" dirty="0"/>
          </a:p>
          <a:p>
            <a:pPr lvl="1"/>
            <a:r>
              <a:rPr lang="en-US" sz="2000" dirty="0"/>
              <a:t>Disabled: G2S_egmDisabled, G2S_hostDisabled, G2S_transportDisabled</a:t>
            </a:r>
            <a:endParaRPr lang="en-US" sz="2000" dirty="0"/>
          </a:p>
          <a:p>
            <a:pPr lvl="1"/>
            <a:r>
              <a:rPr lang="en-US" sz="2000" dirty="0"/>
              <a:t>Locked: G2S_egmLocked, G2S_hostLocked</a:t>
            </a:r>
            <a:endParaRPr lang="en-US" sz="2000" dirty="0"/>
          </a:p>
          <a:p>
            <a:pPr lvl="1"/>
            <a:r>
              <a:rPr lang="en-US" sz="2000" dirty="0"/>
              <a:t>Operator action: G2S_operatorDisabled, G2S_operatorMode G2S_operatorLocked, G2S_demoMode, G2S_auditMode</a:t>
            </a:r>
            <a:endParaRPr lang="en-US" sz="2000" dirty="0"/>
          </a:p>
          <a:p>
            <a:r>
              <a:rPr lang="en-US" sz="2400" dirty="0"/>
              <a:t>Possibly multiple devices are disabled / locked</a:t>
            </a:r>
            <a:endParaRPr lang="en-US" sz="2400" dirty="0"/>
          </a:p>
          <a:p>
            <a:pPr lvl="1"/>
            <a:r>
              <a:rPr lang="en-US" sz="2000" dirty="0"/>
              <a:t>EGM becomes enabled only after all faults are cleared</a:t>
            </a:r>
            <a:endParaRPr lang="en-US" sz="20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lot-machine-man-playing.jpg"/>
          <p:cNvPicPr>
            <a:picLocks noChangeAspect="1"/>
          </p:cNvPicPr>
          <p:nvPr/>
        </p:nvPicPr>
        <p:blipFill>
          <a:blip r:embed="rId1"/>
          <a:stretch>
            <a:fillRect/>
          </a:stretch>
        </p:blipFill>
        <p:spPr>
          <a:xfrm>
            <a:off x="6925803" y="2060848"/>
            <a:ext cx="1966677" cy="1874899"/>
          </a:xfrm>
          <a:prstGeom prst="rect">
            <a:avLst/>
          </a:prstGeom>
        </p:spPr>
      </p:pic>
      <p:sp>
        <p:nvSpPr>
          <p:cNvPr id="2" name="Title 1"/>
          <p:cNvSpPr>
            <a:spLocks noGrp="1"/>
          </p:cNvSpPr>
          <p:nvPr>
            <p:ph type="title"/>
          </p:nvPr>
        </p:nvSpPr>
        <p:spPr/>
        <p:txBody>
          <a:bodyPr/>
          <a:lstStyle/>
          <a:p>
            <a:r>
              <a:rPr lang="en-US" dirty="0"/>
              <a:t>EGM is enabled and playable</a:t>
            </a:r>
            <a:endParaRPr lang="en-US" dirty="0"/>
          </a:p>
        </p:txBody>
      </p:sp>
      <p:sp>
        <p:nvSpPr>
          <p:cNvPr id="3" name="Content Placeholder 2"/>
          <p:cNvSpPr>
            <a:spLocks noGrp="1"/>
          </p:cNvSpPr>
          <p:nvPr>
            <p:ph sz="quarter" idx="1"/>
          </p:nvPr>
        </p:nvSpPr>
        <p:spPr>
          <a:xfrm>
            <a:off x="612648" y="1600200"/>
            <a:ext cx="6479632" cy="4495800"/>
          </a:xfrm>
        </p:spPr>
        <p:txBody>
          <a:bodyPr/>
          <a:lstStyle/>
          <a:p>
            <a:r>
              <a:rPr lang="en-US" sz="2800" dirty="0"/>
              <a:t>An EGM is available for play only when </a:t>
            </a:r>
            <a:r>
              <a:rPr lang="en-US" sz="2800" dirty="0" err="1">
                <a:solidFill>
                  <a:srgbClr val="0000CC"/>
                </a:solidFill>
              </a:rPr>
              <a:t>egmState</a:t>
            </a:r>
            <a:r>
              <a:rPr lang="en-US" sz="2800" dirty="0"/>
              <a:t>=</a:t>
            </a:r>
            <a:r>
              <a:rPr lang="en-US" sz="2800" dirty="0">
                <a:solidFill>
                  <a:srgbClr val="008000"/>
                </a:solidFill>
              </a:rPr>
              <a:t>enabled</a:t>
            </a:r>
            <a:endParaRPr lang="en-US" sz="2800" dirty="0">
              <a:solidFill>
                <a:srgbClr val="008000"/>
              </a:solidFill>
            </a:endParaRPr>
          </a:p>
          <a:p>
            <a:pPr lvl="1"/>
            <a:r>
              <a:rPr lang="en-US" sz="2400" dirty="0"/>
              <a:t>EGM is not locked</a:t>
            </a:r>
            <a:endParaRPr lang="en-US" sz="2400" dirty="0"/>
          </a:p>
          <a:p>
            <a:pPr lvl="1"/>
            <a:r>
              <a:rPr lang="en-US" sz="2400" dirty="0"/>
              <a:t>EGM is not disabled </a:t>
            </a:r>
            <a:endParaRPr lang="en-US" sz="2400" dirty="0"/>
          </a:p>
          <a:p>
            <a:pPr lvl="1"/>
            <a:r>
              <a:rPr lang="en-US" sz="2400" dirty="0"/>
              <a:t>EGM is not in any special mode </a:t>
            </a:r>
            <a:br>
              <a:rPr lang="en-US" sz="2400" dirty="0"/>
            </a:br>
            <a:r>
              <a:rPr lang="en-US" sz="2400" dirty="0"/>
              <a:t>(e.g. operator, audit …)</a:t>
            </a:r>
            <a:endParaRPr lang="en-US" sz="2400" dirty="0"/>
          </a:p>
          <a:p>
            <a:pPr marL="319405" lvl="1" indent="-319405">
              <a:spcBef>
                <a:spcPts val="700"/>
              </a:spcBef>
              <a:buClr>
                <a:schemeClr val="accent2"/>
              </a:buClr>
              <a:buSzPct val="60000"/>
              <a:buFont typeface="Wingdings" panose="05000000000000000000" pitchFamily="2" charset="2"/>
              <a:buChar char=""/>
            </a:pPr>
            <a:r>
              <a:rPr lang="en-US" sz="2800" dirty="0"/>
              <a:t>When an EGM becomes ‘enabled and playable’, it generates event</a:t>
            </a:r>
            <a:r>
              <a:rPr lang="en-US" sz="2800" dirty="0">
                <a:solidFill>
                  <a:srgbClr val="008000"/>
                </a:solidFill>
              </a:rPr>
              <a:t> CBE205 EGM enabled and playable</a:t>
            </a:r>
            <a:endParaRPr lang="en-US" sz="2800" dirty="0">
              <a:solidFill>
                <a:srgbClr val="008000"/>
              </a:solidFill>
            </a:endParaRPr>
          </a:p>
          <a:p>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actions at EGM</a:t>
            </a:r>
            <a:endParaRPr lang="en-US" dirty="0"/>
          </a:p>
        </p:txBody>
      </p:sp>
      <p:sp>
        <p:nvSpPr>
          <p:cNvPr id="3" name="Content Placeholder 2"/>
          <p:cNvSpPr>
            <a:spLocks noGrp="1"/>
          </p:cNvSpPr>
          <p:nvPr>
            <p:ph sz="quarter" idx="1"/>
          </p:nvPr>
        </p:nvSpPr>
        <p:spPr>
          <a:xfrm>
            <a:off x="612648" y="1600199"/>
            <a:ext cx="4751440" cy="2687817"/>
          </a:xfrm>
        </p:spPr>
        <p:txBody>
          <a:bodyPr/>
          <a:lstStyle/>
          <a:p>
            <a:r>
              <a:rPr lang="en-US" sz="2400" dirty="0"/>
              <a:t>Operator actions at EGM may generate events and changes to </a:t>
            </a:r>
            <a:r>
              <a:rPr lang="en-US" sz="2400" dirty="0" err="1"/>
              <a:t>egmState</a:t>
            </a:r>
            <a:r>
              <a:rPr lang="en-US" sz="2400" dirty="0"/>
              <a:t>. They generally forbid game play.</a:t>
            </a:r>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graphicFrame>
        <p:nvGraphicFramePr>
          <p:cNvPr id="5" name="Content Placeholder 4"/>
          <p:cNvGraphicFramePr/>
          <p:nvPr/>
        </p:nvGraphicFramePr>
        <p:xfrm>
          <a:off x="517036" y="4288017"/>
          <a:ext cx="6353142" cy="2225040"/>
        </p:xfrm>
        <a:graphic>
          <a:graphicData uri="http://schemas.openxmlformats.org/drawingml/2006/table">
            <a:tbl>
              <a:tblPr firstRow="1">
                <a:tableStyleId>{B301B821-A1FF-4177-AEE7-76D212191A09}</a:tableStyleId>
              </a:tblPr>
              <a:tblGrid>
                <a:gridCol w="1960654"/>
                <a:gridCol w="4392488"/>
              </a:tblGrid>
              <a:tr h="370840">
                <a:tc>
                  <a:txBody>
                    <a:bodyPr/>
                    <a:lstStyle/>
                    <a:p>
                      <a:r>
                        <a:rPr lang="en-US" dirty="0" err="1"/>
                        <a:t>egmState</a:t>
                      </a:r>
                      <a:endParaRPr lang="en-US" dirty="0"/>
                    </a:p>
                  </a:txBody>
                  <a:tcPr/>
                </a:tc>
                <a:tc>
                  <a:txBody>
                    <a:bodyPr/>
                    <a:lstStyle/>
                    <a:p>
                      <a:r>
                        <a:rPr lang="en-US" dirty="0"/>
                        <a:t>Events</a:t>
                      </a:r>
                      <a:endParaRPr lang="en-US" dirty="0"/>
                    </a:p>
                  </a:txBody>
                  <a:tcPr/>
                </a:tc>
              </a:tr>
              <a:tr h="370840">
                <a:tc>
                  <a:txBody>
                    <a:bodyPr/>
                    <a:lstStyle/>
                    <a:p>
                      <a:r>
                        <a:rPr kumimoji="0" lang="en-US" sz="1800" kern="1200" dirty="0" err="1">
                          <a:effectLst/>
                        </a:rPr>
                        <a:t>operatorDisabled</a:t>
                      </a:r>
                      <a:r>
                        <a:rPr kumimoji="0" lang="en-US" sz="1800" kern="1200" dirty="0">
                          <a:effectLst/>
                        </a:rPr>
                        <a:t> </a:t>
                      </a:r>
                      <a:endParaRPr lang="en-US" dirty="0"/>
                    </a:p>
                  </a:txBody>
                  <a:tcPr/>
                </a:tc>
                <a:tc>
                  <a:txBody>
                    <a:bodyPr/>
                    <a:lstStyle/>
                    <a:p>
                      <a:r>
                        <a:rPr lang="en-US" dirty="0"/>
                        <a:t>CBE202 EGM disabled – Operator menu </a:t>
                      </a:r>
                      <a:endParaRPr lang="en-US" dirty="0"/>
                    </a:p>
                  </a:txBody>
                  <a:tcPr/>
                </a:tc>
              </a:tr>
              <a:tr h="370840">
                <a:tc>
                  <a:txBody>
                    <a:bodyPr/>
                    <a:lstStyle/>
                    <a:p>
                      <a:r>
                        <a:rPr lang="en-US" dirty="0" err="1"/>
                        <a:t>operatorMode</a:t>
                      </a:r>
                      <a:endParaRPr lang="en-US" dirty="0"/>
                    </a:p>
                  </a:txBody>
                  <a:tcPr/>
                </a:tc>
                <a:tc>
                  <a:txBody>
                    <a:bodyPr/>
                    <a:lstStyle/>
                    <a:p>
                      <a:r>
                        <a:rPr lang="en-US" dirty="0"/>
                        <a:t>CBE206 Operator menu activated </a:t>
                      </a:r>
                      <a:endParaRPr lang="en-US" dirty="0"/>
                    </a:p>
                  </a:txBody>
                  <a:tcPr/>
                </a:tc>
              </a:tr>
              <a:tr h="370840">
                <a:tc>
                  <a:txBody>
                    <a:bodyPr/>
                    <a:lstStyle/>
                    <a:p>
                      <a:r>
                        <a:rPr lang="en-US" dirty="0" err="1"/>
                        <a:t>demoMode</a:t>
                      </a:r>
                      <a:endParaRPr lang="en-US" dirty="0"/>
                    </a:p>
                  </a:txBody>
                  <a:tcPr/>
                </a:tc>
                <a:tc>
                  <a:txBody>
                    <a:bodyPr/>
                    <a:lstStyle/>
                    <a:p>
                      <a:r>
                        <a:rPr lang="en-US" dirty="0"/>
                        <a:t>CBE207 Demo menu activated </a:t>
                      </a:r>
                      <a:endParaRPr lang="en-US" dirty="0"/>
                    </a:p>
                  </a:txBody>
                  <a:tcPr/>
                </a:tc>
              </a:tr>
              <a:tr h="370840">
                <a:tc>
                  <a:txBody>
                    <a:bodyPr/>
                    <a:lstStyle/>
                    <a:p>
                      <a:r>
                        <a:rPr lang="en-US" dirty="0" err="1"/>
                        <a:t>auditMode</a:t>
                      </a:r>
                      <a:endParaRPr lang="en-US" dirty="0"/>
                    </a:p>
                  </a:txBody>
                  <a:tcPr/>
                </a:tc>
                <a:tc>
                  <a:txBody>
                    <a:bodyPr/>
                    <a:lstStyle/>
                    <a:p>
                      <a:r>
                        <a:rPr lang="en-US" dirty="0"/>
                        <a:t>CBE208 Meters/Audit mode initiated </a:t>
                      </a:r>
                      <a:endParaRPr lang="en-US" dirty="0"/>
                    </a:p>
                  </a:txBody>
                  <a:tcPr/>
                </a:tc>
              </a:tr>
              <a:tr h="370840">
                <a:tc>
                  <a:txBody>
                    <a:bodyPr/>
                    <a:lstStyle/>
                    <a:p>
                      <a:r>
                        <a:rPr lang="en-US" dirty="0" err="1"/>
                        <a:t>operatorLocked</a:t>
                      </a:r>
                      <a:endParaRPr lang="en-US" dirty="0"/>
                    </a:p>
                  </a:txBody>
                  <a:tcPr/>
                </a:tc>
                <a:tc>
                  <a:txBody>
                    <a:bodyPr/>
                    <a:lstStyle/>
                    <a:p>
                      <a:r>
                        <a:rPr lang="en-US" dirty="0"/>
                        <a:t>CBE209 EGM locked – Operator menu </a:t>
                      </a:r>
                      <a:endParaRPr lang="en-US" dirty="0"/>
                    </a:p>
                  </a:txBody>
                  <a:tcPr/>
                </a:tc>
              </a:tr>
            </a:tbl>
          </a:graphicData>
        </a:graphic>
      </p:graphicFrame>
      <p:pic>
        <p:nvPicPr>
          <p:cNvPr id="6" name="Picture 5"/>
          <p:cNvPicPr>
            <a:picLocks noChangeAspect="1"/>
          </p:cNvPicPr>
          <p:nvPr/>
        </p:nvPicPr>
        <p:blipFill>
          <a:blip r:embed="rId1"/>
          <a:stretch>
            <a:fillRect/>
          </a:stretch>
        </p:blipFill>
        <p:spPr>
          <a:xfrm>
            <a:off x="5076056" y="1576488"/>
            <a:ext cx="3906016" cy="293263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Locking</a:t>
            </a:r>
            <a:endParaRPr lang="en-US" dirty="0"/>
          </a:p>
        </p:txBody>
      </p:sp>
      <p:sp>
        <p:nvSpPr>
          <p:cNvPr id="3" name="Content Placeholder 2"/>
          <p:cNvSpPr>
            <a:spLocks noGrp="1"/>
          </p:cNvSpPr>
          <p:nvPr>
            <p:ph sz="quarter" idx="1"/>
          </p:nvPr>
        </p:nvSpPr>
        <p:spPr/>
        <p:txBody>
          <a:bodyPr/>
          <a:lstStyle/>
          <a:p>
            <a:pPr marL="319405" lvl="1" indent="-319405">
              <a:spcBef>
                <a:spcPts val="700"/>
              </a:spcBef>
              <a:buClr>
                <a:schemeClr val="accent2"/>
              </a:buClr>
              <a:buSzPct val="60000"/>
              <a:buFont typeface="Wingdings" panose="05000000000000000000" pitchFamily="2" charset="2"/>
              <a:buChar char=""/>
            </a:pPr>
            <a:r>
              <a:rPr lang="en-US" sz="2400" dirty="0">
                <a:cs typeface="MS PGothic" panose="020B0600070205080204" pitchFamily="-107" charset="-128"/>
              </a:rPr>
              <a:t>Locking freezes an EGM operation</a:t>
            </a:r>
            <a:endParaRPr lang="en-US" sz="2400" dirty="0">
              <a:cs typeface="MS PGothic" panose="020B0600070205080204" pitchFamily="-107" charset="-128"/>
            </a:endParaRPr>
          </a:p>
          <a:p>
            <a:pPr lvl="1"/>
            <a:r>
              <a:rPr lang="en-US" sz="2000" dirty="0"/>
              <a:t>Following the completion of the current game cycle, EGM MUST NOT initiate any new games, accept any money in or dispense any money out (including transfers and vouchers).</a:t>
            </a:r>
            <a:endParaRPr lang="en-US" sz="2000" dirty="0">
              <a:cs typeface="MS PGothic" panose="020B0600070205080204" pitchFamily="-107" charset="-128"/>
            </a:endParaRPr>
          </a:p>
          <a:p>
            <a:r>
              <a:rPr lang="en-US" sz="2400" dirty="0"/>
              <a:t>Some device may lock the EGM in normal operation</a:t>
            </a:r>
            <a:endParaRPr lang="en-US" sz="2400" dirty="0"/>
          </a:p>
          <a:p>
            <a:pPr lvl="1"/>
            <a:r>
              <a:rPr lang="en-US" sz="2000" dirty="0"/>
              <a:t>E.g. </a:t>
            </a:r>
            <a:r>
              <a:rPr lang="en-US" sz="2000" dirty="0" err="1"/>
              <a:t>handpay</a:t>
            </a:r>
            <a:r>
              <a:rPr lang="en-US" sz="2000" dirty="0"/>
              <a:t> condition in large win</a:t>
            </a:r>
            <a:endParaRPr lang="en-US" sz="2000" dirty="0"/>
          </a:p>
          <a:p>
            <a:pPr lvl="1"/>
            <a:r>
              <a:rPr lang="en-US" sz="2000" dirty="0"/>
              <a:t>Set </a:t>
            </a:r>
            <a:r>
              <a:rPr lang="en-US" sz="2000" dirty="0" err="1">
                <a:solidFill>
                  <a:srgbClr val="0000FF"/>
                </a:solidFill>
              </a:rPr>
              <a:t>cabinet.egmState</a:t>
            </a:r>
            <a:r>
              <a:rPr lang="en-US" sz="2000" dirty="0">
                <a:solidFill>
                  <a:srgbClr val="0000FF"/>
                </a:solidFill>
              </a:rPr>
              <a:t>=</a:t>
            </a:r>
            <a:r>
              <a:rPr lang="en-US" sz="2000" dirty="0" err="1">
                <a:solidFill>
                  <a:srgbClr val="0000FF"/>
                </a:solidFill>
              </a:rPr>
              <a:t>egmLocked</a:t>
            </a:r>
            <a:endParaRPr lang="en-US" sz="2000" dirty="0">
              <a:solidFill>
                <a:srgbClr val="0000FF"/>
              </a:solidFill>
            </a:endParaRPr>
          </a:p>
          <a:p>
            <a:pPr lvl="1"/>
            <a:r>
              <a:rPr lang="en-US" sz="2000" dirty="0"/>
              <a:t>Generate </a:t>
            </a:r>
            <a:r>
              <a:rPr lang="en-US" sz="2000" dirty="0">
                <a:solidFill>
                  <a:srgbClr val="008000"/>
                </a:solidFill>
              </a:rPr>
              <a:t>CBE210 Device Action Locked EGM </a:t>
            </a:r>
            <a:endParaRPr lang="en-US" sz="2000" dirty="0">
              <a:solidFill>
                <a:srgbClr val="008000"/>
              </a:solidFill>
            </a:endParaRPr>
          </a:p>
          <a:p>
            <a:r>
              <a:rPr lang="en-US" sz="2400" dirty="0"/>
              <a:t>A host may lock the EGM by sending the command </a:t>
            </a:r>
            <a:r>
              <a:rPr lang="en-US" sz="2400" dirty="0">
                <a:solidFill>
                  <a:srgbClr val="0000CC"/>
                </a:solidFill>
              </a:rPr>
              <a:t>set[class]</a:t>
            </a:r>
            <a:r>
              <a:rPr lang="en-US" sz="2400" dirty="0" err="1">
                <a:solidFill>
                  <a:srgbClr val="0000CC"/>
                </a:solidFill>
              </a:rPr>
              <a:t>LockOut</a:t>
            </a:r>
            <a:endParaRPr lang="en-US" sz="2400" dirty="0">
              <a:solidFill>
                <a:srgbClr val="0000CC"/>
              </a:solidFill>
            </a:endParaRPr>
          </a:p>
          <a:p>
            <a:pPr lvl="1"/>
            <a:r>
              <a:rPr lang="en-US" sz="2000" dirty="0"/>
              <a:t>Set </a:t>
            </a:r>
            <a:r>
              <a:rPr lang="en-US" sz="2000" dirty="0" err="1">
                <a:solidFill>
                  <a:srgbClr val="0000FF"/>
                </a:solidFill>
              </a:rPr>
              <a:t>cabinet.egmState</a:t>
            </a:r>
            <a:r>
              <a:rPr lang="en-US" sz="2000" dirty="0">
                <a:solidFill>
                  <a:srgbClr val="0000FF"/>
                </a:solidFill>
              </a:rPr>
              <a:t>=</a:t>
            </a:r>
            <a:r>
              <a:rPr lang="en-US" sz="2000" dirty="0" err="1">
                <a:solidFill>
                  <a:srgbClr val="0000FF"/>
                </a:solidFill>
              </a:rPr>
              <a:t>hostLocked</a:t>
            </a:r>
            <a:endParaRPr lang="en-US" sz="2000" dirty="0">
              <a:solidFill>
                <a:srgbClr val="0000FF"/>
              </a:solidFill>
            </a:endParaRPr>
          </a:p>
          <a:p>
            <a:pPr lvl="1"/>
            <a:r>
              <a:rPr lang="en-US" sz="2000" dirty="0"/>
              <a:t>Generate </a:t>
            </a:r>
            <a:r>
              <a:rPr lang="en-US" sz="2000" dirty="0">
                <a:solidFill>
                  <a:srgbClr val="008000"/>
                </a:solidFill>
              </a:rPr>
              <a:t>CBE211 Host Action Locked EGM </a:t>
            </a:r>
            <a:endParaRPr lang="en-US" sz="2000" dirty="0">
              <a:solidFill>
                <a:srgbClr val="008000"/>
              </a:solidFill>
            </a:endParaRPr>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egmLocked</a:t>
            </a:r>
            <a:endParaRPr lang="en-US" dirty="0"/>
          </a:p>
        </p:txBody>
      </p:sp>
      <p:sp>
        <p:nvSpPr>
          <p:cNvPr id="3" name="Content Placeholder 2"/>
          <p:cNvSpPr>
            <a:spLocks noGrp="1"/>
          </p:cNvSpPr>
          <p:nvPr>
            <p:ph sz="quarter" idx="1"/>
          </p:nvPr>
        </p:nvSpPr>
        <p:spPr>
          <a:xfrm>
            <a:off x="612648" y="1600200"/>
            <a:ext cx="7847784" cy="4495800"/>
          </a:xfrm>
        </p:spPr>
        <p:txBody>
          <a:bodyPr/>
          <a:lstStyle/>
          <a:p>
            <a:r>
              <a:rPr lang="en-US" sz="2400" dirty="0"/>
              <a:t>Some device can lock the whole EGM. </a:t>
            </a:r>
            <a:endParaRPr lang="en-US" sz="2400" dirty="0"/>
          </a:p>
          <a:p>
            <a:pPr lvl="1"/>
            <a:r>
              <a:rPr lang="en-US" sz="2200" dirty="0"/>
              <a:t>The most common case is </a:t>
            </a:r>
            <a:r>
              <a:rPr lang="en-US" sz="2200" dirty="0" err="1"/>
              <a:t>handpay</a:t>
            </a:r>
            <a:endParaRPr lang="en-US" sz="2200" dirty="0"/>
          </a:p>
          <a:p>
            <a:pPr lvl="1"/>
            <a:r>
              <a:rPr lang="en-US" sz="2200" dirty="0"/>
              <a:t>Lock possibly in the middle of a game</a:t>
            </a:r>
            <a:endParaRPr lang="en-US" sz="2200" dirty="0"/>
          </a:p>
          <a:p>
            <a:pPr lvl="1"/>
            <a:r>
              <a:rPr lang="en-US" sz="2200" dirty="0" err="1">
                <a:solidFill>
                  <a:srgbClr val="0000CC"/>
                </a:solidFill>
              </a:rPr>
              <a:t>egmLocked</a:t>
            </a:r>
            <a:r>
              <a:rPr lang="en-US" sz="2200" dirty="0">
                <a:solidFill>
                  <a:srgbClr val="0000CC"/>
                </a:solidFill>
              </a:rPr>
              <a:t>=true</a:t>
            </a:r>
            <a:r>
              <a:rPr lang="en-US" sz="2200" dirty="0"/>
              <a:t> for the locking device</a:t>
            </a:r>
            <a:endParaRPr lang="en-US" sz="2200" dirty="0"/>
          </a:p>
          <a:p>
            <a:pPr lvl="1"/>
            <a:r>
              <a:rPr lang="en-US" sz="2200" dirty="0"/>
              <a:t>In the cabinet status: </a:t>
            </a:r>
            <a:r>
              <a:rPr lang="en-US" sz="2200" dirty="0" err="1">
                <a:solidFill>
                  <a:srgbClr val="0000CC"/>
                </a:solidFill>
              </a:rPr>
              <a:t>egmState</a:t>
            </a:r>
            <a:r>
              <a:rPr lang="en-US" sz="2200" dirty="0">
                <a:solidFill>
                  <a:srgbClr val="0000CC"/>
                </a:solidFill>
              </a:rPr>
              <a:t>=</a:t>
            </a:r>
            <a:r>
              <a:rPr lang="en-US" sz="2200" dirty="0" err="1">
                <a:solidFill>
                  <a:srgbClr val="0000CC"/>
                </a:solidFill>
              </a:rPr>
              <a:t>egmLocked</a:t>
            </a:r>
            <a:r>
              <a:rPr lang="en-US" sz="2200" dirty="0"/>
              <a:t>, </a:t>
            </a:r>
            <a:r>
              <a:rPr lang="en-US" sz="2200" dirty="0" err="1"/>
              <a:t>deviceClass</a:t>
            </a:r>
            <a:r>
              <a:rPr lang="en-US" sz="2200" dirty="0"/>
              <a:t> and </a:t>
            </a:r>
            <a:r>
              <a:rPr lang="en-US" sz="2200" dirty="0" err="1"/>
              <a:t>deviceId</a:t>
            </a:r>
            <a:r>
              <a:rPr lang="en-US" sz="2200" dirty="0"/>
              <a:t> indicate the locking device</a:t>
            </a:r>
            <a:endParaRPr lang="en-US" sz="2200" dirty="0"/>
          </a:p>
          <a:p>
            <a:endParaRPr lang="en-US" sz="2800" dirty="0"/>
          </a:p>
          <a:p>
            <a:r>
              <a:rPr lang="en-US" sz="2000" dirty="0" err="1"/>
              <a:t>gamePlay</a:t>
            </a:r>
            <a:r>
              <a:rPr lang="en-US" sz="2000" dirty="0"/>
              <a:t>, </a:t>
            </a:r>
            <a:r>
              <a:rPr lang="en-US" sz="2000" dirty="0" err="1"/>
              <a:t>commConfig</a:t>
            </a:r>
            <a:r>
              <a:rPr lang="en-US" sz="2000" dirty="0"/>
              <a:t> </a:t>
            </a:r>
            <a:br>
              <a:rPr lang="en-US" sz="2000" dirty="0"/>
            </a:br>
            <a:r>
              <a:rPr lang="en-US" sz="2000" dirty="0" err="1"/>
              <a:t>optionConfig</a:t>
            </a:r>
            <a:r>
              <a:rPr lang="en-US" sz="2000" dirty="0"/>
              <a:t> and download devices </a:t>
            </a:r>
            <a:br>
              <a:rPr lang="en-US" sz="2000" dirty="0"/>
            </a:br>
            <a:r>
              <a:rPr lang="en-US" sz="2000" dirty="0"/>
              <a:t>can also lock the EGM </a:t>
            </a:r>
            <a:br>
              <a:rPr lang="en-US" sz="2000" dirty="0"/>
            </a:br>
            <a:r>
              <a:rPr lang="en-US" sz="2000" dirty="0"/>
              <a:t>during configuration.</a:t>
            </a:r>
            <a:endParaRPr lang="en-US" sz="2000" dirty="0"/>
          </a:p>
          <a:p>
            <a:r>
              <a:rPr lang="en-US" sz="2000" dirty="0"/>
              <a:t>No events from the locking device</a:t>
            </a:r>
            <a:endParaRPr lang="en-US" sz="25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pic>
        <p:nvPicPr>
          <p:cNvPr id="5" name="Picture 4" descr="hand_pay.jpg"/>
          <p:cNvPicPr>
            <a:picLocks noChangeAspect="1"/>
          </p:cNvPicPr>
          <p:nvPr/>
        </p:nvPicPr>
        <p:blipFill>
          <a:blip r:embed="rId1"/>
          <a:stretch>
            <a:fillRect/>
          </a:stretch>
        </p:blipFill>
        <p:spPr>
          <a:xfrm>
            <a:off x="4966438" y="4054760"/>
            <a:ext cx="4142066" cy="275861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monitoring and control</a:t>
            </a:r>
            <a:endParaRPr lang="en-US" dirty="0"/>
          </a:p>
        </p:txBody>
      </p:sp>
      <p:sp>
        <p:nvSpPr>
          <p:cNvPr id="3" name="Content Placeholder 2"/>
          <p:cNvSpPr>
            <a:spLocks noGrp="1"/>
          </p:cNvSpPr>
          <p:nvPr>
            <p:ph sz="quarter" idx="1"/>
          </p:nvPr>
        </p:nvSpPr>
        <p:spPr>
          <a:xfrm>
            <a:off x="684403" y="1600200"/>
            <a:ext cx="8153400" cy="4495800"/>
          </a:xfrm>
        </p:spPr>
        <p:txBody>
          <a:bodyPr/>
          <a:lstStyle/>
          <a:p>
            <a:r>
              <a:rPr lang="en-US" dirty="0"/>
              <a:t>An </a:t>
            </a:r>
            <a:r>
              <a:rPr lang="en-US" i="1" dirty="0"/>
              <a:t>online monitoring and control system </a:t>
            </a:r>
            <a:r>
              <a:rPr lang="en-US" dirty="0"/>
              <a:t>(MCS) is a game management system that continuously monitors each EGM in a gaming floor</a:t>
            </a:r>
            <a:endParaRPr lang="en-US" dirty="0"/>
          </a:p>
          <a:p>
            <a:pPr lvl="1"/>
            <a:r>
              <a:rPr lang="en-US" dirty="0"/>
              <a:t>Logging, searching and reporting of significant events</a:t>
            </a:r>
            <a:endParaRPr lang="en-US" dirty="0"/>
          </a:p>
          <a:p>
            <a:pPr lvl="1"/>
            <a:r>
              <a:rPr lang="en-US" dirty="0"/>
              <a:t>Collection of individual device financial and meter data</a:t>
            </a:r>
            <a:endParaRPr lang="en-US" dirty="0"/>
          </a:p>
          <a:p>
            <a:pPr lvl="1"/>
            <a:r>
              <a:rPr lang="en-US" dirty="0"/>
              <a:t>Reconciliation of meter data against hard and soft counts</a:t>
            </a:r>
            <a:endParaRPr lang="en-US" dirty="0"/>
          </a:p>
          <a:p>
            <a:pPr lvl="1"/>
            <a:r>
              <a:rPr lang="en-US" i="1" dirty="0">
                <a:solidFill>
                  <a:schemeClr val="bg1">
                    <a:lumMod val="65000"/>
                  </a:schemeClr>
                </a:solidFill>
              </a:rPr>
              <a:t>… from GLI standard 13</a:t>
            </a:r>
            <a:endParaRPr lang="en-US" i="1" dirty="0">
              <a:solidFill>
                <a:schemeClr val="bg1">
                  <a:lumMod val="65000"/>
                </a:schemeClr>
              </a:solidFill>
            </a:endParaRPr>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Sample commands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pic>
        <p:nvPicPr>
          <p:cNvPr id="6" name="Picture 65" descr="EGM"/>
          <p:cNvPicPr>
            <a:picLocks noChangeAspect="1" noChangeArrowheads="1"/>
          </p:cNvPicPr>
          <p:nvPr/>
        </p:nvPicPr>
        <p:blipFill>
          <a:blip r:embed="rId1" cstate="print"/>
          <a:srcRect/>
          <a:stretch>
            <a:fillRect/>
          </a:stretch>
        </p:blipFill>
        <p:spPr bwMode="auto">
          <a:xfrm>
            <a:off x="7956376" y="1505441"/>
            <a:ext cx="429251" cy="803115"/>
          </a:xfrm>
          <a:prstGeom prst="rect">
            <a:avLst/>
          </a:prstGeom>
          <a:noFill/>
          <a:ln w="9525">
            <a:noFill/>
            <a:miter lim="800000"/>
            <a:headEnd/>
            <a:tailEnd/>
          </a:ln>
        </p:spPr>
      </p:pic>
      <p:graphicFrame>
        <p:nvGraphicFramePr>
          <p:cNvPr id="8" name="Object 5"/>
          <p:cNvGraphicFramePr>
            <a:graphicFrameLocks noChangeAspect="1"/>
          </p:cNvGraphicFramePr>
          <p:nvPr/>
        </p:nvGraphicFramePr>
        <p:xfrm>
          <a:off x="539552" y="1669124"/>
          <a:ext cx="385028" cy="639432"/>
        </p:xfrm>
        <a:graphic>
          <a:graphicData uri="http://schemas.openxmlformats.org/presentationml/2006/ole">
            <mc:AlternateContent xmlns:mc="http://schemas.openxmlformats.org/markup-compatibility/2006">
              <mc:Choice xmlns:v="urn:schemas-microsoft-com:vml" Requires="v">
                <p:oleObj spid="_x0000_s535663" name="Visio" r:id="rId2" imgW="716915" imgH="1183640" progId="Visio.Drawing.11">
                  <p:embed/>
                </p:oleObj>
              </mc:Choice>
              <mc:Fallback>
                <p:oleObj name="Visio" r:id="rId2" imgW="716915" imgH="1183640" progId="Visio.Drawing.11">
                  <p:embed/>
                  <p:pic>
                    <p:nvPicPr>
                      <p:cNvPr id="0" name="Picture 1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669124"/>
                        <a:ext cx="385028" cy="639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ight Arrow 9"/>
          <p:cNvSpPr/>
          <p:nvPr/>
        </p:nvSpPr>
        <p:spPr>
          <a:xfrm rot="10800000">
            <a:off x="7380312" y="2348880"/>
            <a:ext cx="387988"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ight Arrow 10"/>
          <p:cNvSpPr/>
          <p:nvPr/>
        </p:nvSpPr>
        <p:spPr>
          <a:xfrm>
            <a:off x="1043608" y="1628800"/>
            <a:ext cx="387988"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ounded Rectangle 11"/>
          <p:cNvSpPr/>
          <p:nvPr/>
        </p:nvSpPr>
        <p:spPr>
          <a:xfrm>
            <a:off x="1043608" y="2564904"/>
            <a:ext cx="6768752" cy="2448272"/>
          </a:xfrm>
          <a:prstGeom prst="roundRect">
            <a:avLst>
              <a:gd name="adj" fmla="val 5542"/>
            </a:avLst>
          </a:prstGeom>
          <a:ln w="6350"/>
        </p:spPr>
        <p:style>
          <a:lnRef idx="2">
            <a:schemeClr val="accent4"/>
          </a:lnRef>
          <a:fillRef idx="1">
            <a:schemeClr val="lt1"/>
          </a:fillRef>
          <a:effectRef idx="0">
            <a:schemeClr val="accent4"/>
          </a:effectRef>
          <a:fontRef idx="minor">
            <a:schemeClr val="dk1"/>
          </a:fontRef>
        </p:style>
        <p:txBody>
          <a:bodyPr rtlCol="0" anchor="ctr"/>
          <a:lstStyle/>
          <a:p>
            <a:r>
              <a:rPr lang="en-US" sz="1800" dirty="0"/>
              <a:t>&lt;</a:t>
            </a:r>
            <a:r>
              <a:rPr lang="en-US" sz="1800" dirty="0">
                <a:solidFill>
                  <a:srgbClr val="0000CC"/>
                </a:solidFill>
              </a:rPr>
              <a:t>cabinet</a:t>
            </a:r>
            <a:r>
              <a:rPr lang="en-US" sz="1800" dirty="0"/>
              <a:t> </a:t>
            </a:r>
            <a:r>
              <a:rPr lang="en-US" sz="1800" dirty="0" err="1">
                <a:solidFill>
                  <a:srgbClr val="7030A0"/>
                </a:solidFill>
              </a:rPr>
              <a:t>deviceId</a:t>
            </a:r>
            <a:r>
              <a:rPr lang="en-US" sz="1800" dirty="0">
                <a:solidFill>
                  <a:srgbClr val="7030A0"/>
                </a:solidFill>
              </a:rPr>
              <a:t>="1"</a:t>
            </a:r>
            <a:r>
              <a:rPr lang="en-US" sz="1800" dirty="0"/>
              <a:t> </a:t>
            </a:r>
            <a:r>
              <a:rPr lang="en-US" sz="1800" dirty="0" err="1"/>
              <a:t>sessionType</a:t>
            </a:r>
            <a:r>
              <a:rPr lang="en-US" sz="1800" dirty="0"/>
              <a:t>="</a:t>
            </a:r>
            <a:r>
              <a:rPr lang="en-US" sz="1800" dirty="0">
                <a:solidFill>
                  <a:srgbClr val="7030A0"/>
                </a:solidFill>
              </a:rPr>
              <a:t>G2S_response</a:t>
            </a:r>
            <a:r>
              <a:rPr lang="en-US" sz="1800" dirty="0"/>
              <a:t>" ... &gt;</a:t>
            </a:r>
            <a:endParaRPr lang="en-US" sz="1800" dirty="0"/>
          </a:p>
          <a:p>
            <a:r>
              <a:rPr lang="en-US" sz="1800" dirty="0"/>
              <a:t>     &lt;</a:t>
            </a:r>
            <a:r>
              <a:rPr lang="en-US" sz="1800" dirty="0" err="1">
                <a:solidFill>
                  <a:srgbClr val="0000CC"/>
                </a:solidFill>
              </a:rPr>
              <a:t>cabinetStatus</a:t>
            </a:r>
            <a:r>
              <a:rPr lang="en-US" sz="1800" dirty="0"/>
              <a:t> </a:t>
            </a:r>
            <a:endParaRPr lang="en-US" sz="1800" dirty="0"/>
          </a:p>
          <a:p>
            <a:r>
              <a:rPr lang="en-US" sz="1800" dirty="0">
                <a:solidFill>
                  <a:srgbClr val="000000"/>
                </a:solidFill>
              </a:rPr>
              <a:t>          </a:t>
            </a:r>
            <a:r>
              <a:rPr lang="en-US" sz="1800" dirty="0" err="1">
                <a:solidFill>
                  <a:srgbClr val="000000"/>
                </a:solidFill>
              </a:rPr>
              <a:t>egmEnabled</a:t>
            </a:r>
            <a:r>
              <a:rPr lang="en-US" sz="1800" dirty="0">
                <a:solidFill>
                  <a:srgbClr val="000000"/>
                </a:solidFill>
              </a:rPr>
              <a:t>="true"  </a:t>
            </a:r>
            <a:r>
              <a:rPr lang="en-US" sz="1800" dirty="0" err="1">
                <a:solidFill>
                  <a:srgbClr val="000000"/>
                </a:solidFill>
              </a:rPr>
              <a:t>hostEnabled</a:t>
            </a:r>
            <a:r>
              <a:rPr lang="en-US" sz="1800" dirty="0">
                <a:solidFill>
                  <a:srgbClr val="000000"/>
                </a:solidFill>
              </a:rPr>
              <a:t>="true" </a:t>
            </a:r>
            <a:r>
              <a:rPr lang="en-US" sz="1800" dirty="0" err="1">
                <a:solidFill>
                  <a:srgbClr val="000000"/>
                </a:solidFill>
              </a:rPr>
              <a:t>hostLocked</a:t>
            </a:r>
            <a:r>
              <a:rPr lang="en-US" sz="1800" dirty="0">
                <a:solidFill>
                  <a:srgbClr val="000000"/>
                </a:solidFill>
              </a:rPr>
              <a:t>="false" </a:t>
            </a:r>
            <a:endParaRPr lang="en-US" sz="1800" dirty="0">
              <a:solidFill>
                <a:srgbClr val="000000"/>
              </a:solidFill>
            </a:endParaRPr>
          </a:p>
          <a:p>
            <a:r>
              <a:rPr lang="en-US" sz="1800" dirty="0">
                <a:solidFill>
                  <a:schemeClr val="tx1"/>
                </a:solidFill>
              </a:rPr>
              <a:t>          </a:t>
            </a:r>
            <a:r>
              <a:rPr lang="en-US" sz="1800" dirty="0" err="1">
                <a:solidFill>
                  <a:schemeClr val="tx1"/>
                </a:solidFill>
              </a:rPr>
              <a:t>enableGamePlay</a:t>
            </a:r>
            <a:r>
              <a:rPr lang="en-US" sz="1800" dirty="0">
                <a:solidFill>
                  <a:schemeClr val="tx1"/>
                </a:solidFill>
              </a:rPr>
              <a:t>="true" </a:t>
            </a:r>
            <a:r>
              <a:rPr lang="en-US" sz="1800" dirty="0" err="1">
                <a:solidFill>
                  <a:schemeClr val="tx1"/>
                </a:solidFill>
              </a:rPr>
              <a:t>enableMoneyIn</a:t>
            </a:r>
            <a:r>
              <a:rPr lang="en-US" sz="1800" dirty="0">
                <a:solidFill>
                  <a:schemeClr val="tx1"/>
                </a:solidFill>
              </a:rPr>
              <a:t>="true"</a:t>
            </a:r>
            <a:endParaRPr lang="en-US" sz="1800" dirty="0">
              <a:solidFill>
                <a:schemeClr val="tx1"/>
              </a:solidFill>
            </a:endParaRPr>
          </a:p>
          <a:p>
            <a:r>
              <a:rPr lang="en-US" sz="1800" dirty="0">
                <a:solidFill>
                  <a:srgbClr val="008000"/>
                </a:solidFill>
              </a:rPr>
              <a:t>          </a:t>
            </a:r>
            <a:r>
              <a:rPr lang="en-US" sz="1800" dirty="0" err="1">
                <a:solidFill>
                  <a:srgbClr val="008000"/>
                </a:solidFill>
              </a:rPr>
              <a:t>egmState</a:t>
            </a:r>
            <a:r>
              <a:rPr lang="en-US" sz="1800" dirty="0">
                <a:solidFill>
                  <a:srgbClr val="008000"/>
                </a:solidFill>
              </a:rPr>
              <a:t>="G2S_egmLocked"</a:t>
            </a:r>
            <a:br>
              <a:rPr lang="en-US" sz="1800" dirty="0">
                <a:solidFill>
                  <a:srgbClr val="008000"/>
                </a:solidFill>
              </a:rPr>
            </a:br>
            <a:r>
              <a:rPr lang="en-US" sz="1800" dirty="0">
                <a:solidFill>
                  <a:srgbClr val="008000"/>
                </a:solidFill>
              </a:rPr>
              <a:t>          </a:t>
            </a:r>
            <a:r>
              <a:rPr lang="en-US" sz="1800" dirty="0" err="1">
                <a:solidFill>
                  <a:srgbClr val="008000"/>
                </a:solidFill>
              </a:rPr>
              <a:t>deviceClass</a:t>
            </a:r>
            <a:r>
              <a:rPr lang="en-US" sz="1800" dirty="0">
                <a:solidFill>
                  <a:srgbClr val="008000"/>
                </a:solidFill>
              </a:rPr>
              <a:t>="G2S_handpay" </a:t>
            </a:r>
            <a:r>
              <a:rPr lang="en-US" sz="1800" dirty="0" err="1">
                <a:solidFill>
                  <a:srgbClr val="008000"/>
                </a:solidFill>
              </a:rPr>
              <a:t>deviceId</a:t>
            </a:r>
            <a:r>
              <a:rPr lang="en-US" sz="1800" dirty="0">
                <a:solidFill>
                  <a:srgbClr val="008000"/>
                </a:solidFill>
              </a:rPr>
              <a:t>="9"</a:t>
            </a:r>
            <a:r>
              <a:rPr lang="en-US" sz="1800" dirty="0">
                <a:solidFill>
                  <a:srgbClr val="C00000"/>
                </a:solidFill>
              </a:rPr>
              <a:t> … </a:t>
            </a:r>
            <a:endParaRPr lang="en-US" sz="1800" dirty="0">
              <a:solidFill>
                <a:srgbClr val="C00000"/>
              </a:solidFill>
            </a:endParaRPr>
          </a:p>
          <a:p>
            <a:r>
              <a:rPr lang="en-US" sz="1800" dirty="0"/>
              <a:t>     /&gt;</a:t>
            </a:r>
            <a:br>
              <a:rPr lang="en-US" sz="1800" dirty="0"/>
            </a:br>
            <a:r>
              <a:rPr lang="en-US" sz="1800" dirty="0"/>
              <a:t>&lt;/</a:t>
            </a:r>
            <a:r>
              <a:rPr lang="en-US" sz="1800" dirty="0">
                <a:solidFill>
                  <a:srgbClr val="0000CC"/>
                </a:solidFill>
              </a:rPr>
              <a:t>cabinet</a:t>
            </a:r>
            <a:r>
              <a:rPr lang="en-US" sz="1800" dirty="0"/>
              <a:t>&gt;</a:t>
            </a:r>
            <a:endParaRPr lang="en-US" sz="1800" dirty="0"/>
          </a:p>
        </p:txBody>
      </p:sp>
      <p:sp>
        <p:nvSpPr>
          <p:cNvPr id="14" name="Rounded Rectangle 13"/>
          <p:cNvSpPr/>
          <p:nvPr/>
        </p:nvSpPr>
        <p:spPr>
          <a:xfrm>
            <a:off x="1043608" y="5373216"/>
            <a:ext cx="6768752" cy="1296144"/>
          </a:xfrm>
          <a:prstGeom prst="roundRect">
            <a:avLst>
              <a:gd name="adj" fmla="val 5542"/>
            </a:avLst>
          </a:prstGeom>
          <a:ln w="6350"/>
        </p:spPr>
        <p:style>
          <a:lnRef idx="2">
            <a:schemeClr val="accent4"/>
          </a:lnRef>
          <a:fillRef idx="1">
            <a:schemeClr val="lt1"/>
          </a:fillRef>
          <a:effectRef idx="0">
            <a:schemeClr val="accent4"/>
          </a:effectRef>
          <a:fontRef idx="minor">
            <a:schemeClr val="dk1"/>
          </a:fontRef>
        </p:style>
        <p:txBody>
          <a:bodyPr rtlCol="0" anchor="ctr"/>
          <a:lstStyle/>
          <a:p>
            <a:r>
              <a:rPr lang="en-US" sz="1800" dirty="0"/>
              <a:t>&lt;</a:t>
            </a:r>
            <a:r>
              <a:rPr lang="en-US" sz="1800" dirty="0" err="1">
                <a:solidFill>
                  <a:srgbClr val="0000CC"/>
                </a:solidFill>
              </a:rPr>
              <a:t>handpay</a:t>
            </a:r>
            <a:r>
              <a:rPr lang="en-US" sz="1800" dirty="0"/>
              <a:t> </a:t>
            </a:r>
            <a:r>
              <a:rPr lang="en-US" sz="1800" dirty="0" err="1">
                <a:solidFill>
                  <a:srgbClr val="7030A0"/>
                </a:solidFill>
              </a:rPr>
              <a:t>deviceId</a:t>
            </a:r>
            <a:r>
              <a:rPr lang="en-US" sz="1800" dirty="0">
                <a:solidFill>
                  <a:srgbClr val="7030A0"/>
                </a:solidFill>
              </a:rPr>
              <a:t>="9"</a:t>
            </a:r>
            <a:r>
              <a:rPr lang="en-US" sz="1800" dirty="0"/>
              <a:t> </a:t>
            </a:r>
            <a:r>
              <a:rPr lang="en-US" sz="1800" dirty="0" err="1"/>
              <a:t>sessionType</a:t>
            </a:r>
            <a:r>
              <a:rPr lang="en-US" sz="1800" dirty="0"/>
              <a:t>="</a:t>
            </a:r>
            <a:r>
              <a:rPr lang="en-US" sz="1800" dirty="0">
                <a:solidFill>
                  <a:srgbClr val="7030A0"/>
                </a:solidFill>
              </a:rPr>
              <a:t>G2S_response</a:t>
            </a:r>
            <a:r>
              <a:rPr lang="en-US" sz="1800" dirty="0"/>
              <a:t>" ... &gt;</a:t>
            </a:r>
            <a:endParaRPr lang="en-US" sz="1800" dirty="0"/>
          </a:p>
          <a:p>
            <a:r>
              <a:rPr lang="en-US" sz="1800" dirty="0"/>
              <a:t>     &lt;</a:t>
            </a:r>
            <a:r>
              <a:rPr lang="en-US" sz="1800" dirty="0" err="1">
                <a:solidFill>
                  <a:srgbClr val="0000CC"/>
                </a:solidFill>
              </a:rPr>
              <a:t>handpayStatus</a:t>
            </a:r>
            <a:r>
              <a:rPr lang="en-US" sz="1800" dirty="0"/>
              <a:t> </a:t>
            </a:r>
            <a:endParaRPr lang="en-US" sz="1800" dirty="0"/>
          </a:p>
          <a:p>
            <a:r>
              <a:rPr lang="en-US" sz="1800" dirty="0">
                <a:solidFill>
                  <a:srgbClr val="000000"/>
                </a:solidFill>
              </a:rPr>
              <a:t>          </a:t>
            </a:r>
            <a:r>
              <a:rPr lang="en-US" sz="1800" dirty="0" err="1">
                <a:solidFill>
                  <a:srgbClr val="000000"/>
                </a:solidFill>
              </a:rPr>
              <a:t>egmEnabled</a:t>
            </a:r>
            <a:r>
              <a:rPr lang="en-US" sz="1800" dirty="0">
                <a:solidFill>
                  <a:srgbClr val="000000"/>
                </a:solidFill>
              </a:rPr>
              <a:t>="true"  </a:t>
            </a:r>
            <a:r>
              <a:rPr lang="en-US" sz="1800" dirty="0" err="1">
                <a:solidFill>
                  <a:srgbClr val="000000"/>
                </a:solidFill>
              </a:rPr>
              <a:t>hostEnabled</a:t>
            </a:r>
            <a:r>
              <a:rPr lang="en-US" sz="1800" dirty="0">
                <a:solidFill>
                  <a:srgbClr val="000000"/>
                </a:solidFill>
              </a:rPr>
              <a:t>="true" </a:t>
            </a:r>
            <a:r>
              <a:rPr lang="en-US" sz="1800" dirty="0" err="1">
                <a:solidFill>
                  <a:srgbClr val="008000"/>
                </a:solidFill>
              </a:rPr>
              <a:t>egmLocked</a:t>
            </a:r>
            <a:r>
              <a:rPr lang="en-US" sz="1800" dirty="0">
                <a:solidFill>
                  <a:srgbClr val="008000"/>
                </a:solidFill>
              </a:rPr>
              <a:t>="true"</a:t>
            </a:r>
            <a:r>
              <a:rPr lang="en-US" sz="1800" dirty="0">
                <a:solidFill>
                  <a:srgbClr val="000000"/>
                </a:solidFill>
              </a:rPr>
              <a:t> </a:t>
            </a:r>
            <a:r>
              <a:rPr lang="en-US" sz="1800" dirty="0"/>
              <a:t>/&gt;</a:t>
            </a:r>
            <a:br>
              <a:rPr lang="en-US" sz="1800" dirty="0"/>
            </a:br>
            <a:r>
              <a:rPr lang="en-US" sz="1800" dirty="0"/>
              <a:t>&lt;/</a:t>
            </a:r>
            <a:r>
              <a:rPr lang="en-US" sz="1800" dirty="0" err="1">
                <a:solidFill>
                  <a:srgbClr val="0000CC"/>
                </a:solidFill>
              </a:rPr>
              <a:t>handpay</a:t>
            </a:r>
            <a:r>
              <a:rPr lang="en-US" sz="1800" dirty="0"/>
              <a:t>&gt;</a:t>
            </a:r>
            <a:endParaRPr lang="en-US" sz="1800" dirty="0"/>
          </a:p>
        </p:txBody>
      </p:sp>
      <p:sp>
        <p:nvSpPr>
          <p:cNvPr id="15" name="Right Arrow 14"/>
          <p:cNvSpPr/>
          <p:nvPr/>
        </p:nvSpPr>
        <p:spPr>
          <a:xfrm rot="10800000">
            <a:off x="7380312" y="5157192"/>
            <a:ext cx="387988"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ounded Rectangle 15"/>
          <p:cNvSpPr/>
          <p:nvPr/>
        </p:nvSpPr>
        <p:spPr>
          <a:xfrm>
            <a:off x="1043608" y="1772816"/>
            <a:ext cx="2520280" cy="360040"/>
          </a:xfrm>
          <a:prstGeom prst="roundRect">
            <a:avLst>
              <a:gd name="adj" fmla="val 5542"/>
            </a:avLst>
          </a:prstGeom>
          <a:ln w="6350"/>
        </p:spPr>
        <p:style>
          <a:lnRef idx="2">
            <a:schemeClr val="accent4"/>
          </a:lnRef>
          <a:fillRef idx="1">
            <a:schemeClr val="lt1"/>
          </a:fillRef>
          <a:effectRef idx="0">
            <a:schemeClr val="accent4"/>
          </a:effectRef>
          <a:fontRef idx="minor">
            <a:schemeClr val="dk1"/>
          </a:fontRef>
        </p:style>
        <p:txBody>
          <a:bodyPr rtlCol="0" anchor="ctr"/>
          <a:lstStyle/>
          <a:p>
            <a:r>
              <a:rPr lang="en-US" sz="1800" dirty="0"/>
              <a:t>&lt;</a:t>
            </a:r>
            <a:r>
              <a:rPr lang="en-US" sz="1800" dirty="0" err="1">
                <a:solidFill>
                  <a:srgbClr val="0000CC"/>
                </a:solidFill>
              </a:rPr>
              <a:t>getCabinetStatus</a:t>
            </a:r>
            <a:r>
              <a:rPr lang="en-US" sz="1800" dirty="0"/>
              <a:t> /&gt;</a:t>
            </a:r>
            <a:endParaRPr lang="en-US" sz="1800" dirty="0"/>
          </a:p>
        </p:txBody>
      </p:sp>
      <p:sp>
        <p:nvSpPr>
          <p:cNvPr id="17" name="Rounded Rectangle 16"/>
          <p:cNvSpPr/>
          <p:nvPr/>
        </p:nvSpPr>
        <p:spPr>
          <a:xfrm>
            <a:off x="3707904" y="1772816"/>
            <a:ext cx="2520280" cy="360040"/>
          </a:xfrm>
          <a:prstGeom prst="roundRect">
            <a:avLst>
              <a:gd name="adj" fmla="val 5542"/>
            </a:avLst>
          </a:prstGeom>
          <a:ln w="6350"/>
        </p:spPr>
        <p:style>
          <a:lnRef idx="2">
            <a:schemeClr val="accent4"/>
          </a:lnRef>
          <a:fillRef idx="1">
            <a:schemeClr val="lt1"/>
          </a:fillRef>
          <a:effectRef idx="0">
            <a:schemeClr val="accent4"/>
          </a:effectRef>
          <a:fontRef idx="minor">
            <a:schemeClr val="dk1"/>
          </a:fontRef>
        </p:style>
        <p:txBody>
          <a:bodyPr rtlCol="0" anchor="ctr"/>
          <a:lstStyle/>
          <a:p>
            <a:r>
              <a:rPr lang="en-US" sz="1800" dirty="0"/>
              <a:t>&lt;</a:t>
            </a:r>
            <a:r>
              <a:rPr lang="en-US" sz="1800" dirty="0" err="1">
                <a:solidFill>
                  <a:srgbClr val="0000CC"/>
                </a:solidFill>
              </a:rPr>
              <a:t>getHandpayStatus</a:t>
            </a:r>
            <a:r>
              <a:rPr lang="en-US" sz="1800" dirty="0"/>
              <a:t> /&gt;</a:t>
            </a:r>
            <a:endParaRPr lang="en-US" sz="1800" dirty="0"/>
          </a:p>
        </p:txBody>
      </p:sp>
      <p:sp>
        <p:nvSpPr>
          <p:cNvPr id="18" name="Rounded Rectangle 17"/>
          <p:cNvSpPr/>
          <p:nvPr/>
        </p:nvSpPr>
        <p:spPr>
          <a:xfrm>
            <a:off x="5868144" y="527680"/>
            <a:ext cx="3168352" cy="597064"/>
          </a:xfrm>
          <a:prstGeom prst="round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2000" dirty="0"/>
              <a:t>Status of two devices in </a:t>
            </a:r>
            <a:r>
              <a:rPr lang="en-US" sz="2000" dirty="0" err="1"/>
              <a:t>handpay</a:t>
            </a:r>
            <a:r>
              <a:rPr lang="en-US" sz="2000" dirty="0"/>
              <a:t> condition.</a:t>
            </a:r>
            <a:endParaRPr 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hostLocked</a:t>
            </a:r>
            <a:endParaRPr lang="en-US" dirty="0"/>
          </a:p>
        </p:txBody>
      </p:sp>
      <p:sp>
        <p:nvSpPr>
          <p:cNvPr id="3" name="Content Placeholder 2"/>
          <p:cNvSpPr>
            <a:spLocks noGrp="1"/>
          </p:cNvSpPr>
          <p:nvPr>
            <p:ph sz="quarter" idx="1"/>
          </p:nvPr>
        </p:nvSpPr>
        <p:spPr>
          <a:xfrm>
            <a:off x="612648" y="1600200"/>
            <a:ext cx="8153400" cy="4781128"/>
          </a:xfrm>
        </p:spPr>
        <p:txBody>
          <a:bodyPr/>
          <a:lstStyle/>
          <a:p>
            <a:r>
              <a:rPr lang="en-US" sz="2400" dirty="0"/>
              <a:t>A host can lock the cabinet with </a:t>
            </a:r>
            <a:r>
              <a:rPr lang="en-US" sz="2400" dirty="0" err="1">
                <a:solidFill>
                  <a:srgbClr val="0000FF"/>
                </a:solidFill>
              </a:rPr>
              <a:t>setCabinetLockout</a:t>
            </a:r>
            <a:endParaRPr lang="en-US" sz="2400" dirty="0">
              <a:solidFill>
                <a:srgbClr val="0000FF"/>
              </a:solidFill>
            </a:endParaRPr>
          </a:p>
          <a:p>
            <a:r>
              <a:rPr lang="en-US" sz="2400" dirty="0"/>
              <a:t>The cabinet device status attribute </a:t>
            </a:r>
            <a:r>
              <a:rPr lang="en-US" sz="2400" dirty="0" err="1">
                <a:solidFill>
                  <a:srgbClr val="008000"/>
                </a:solidFill>
              </a:rPr>
              <a:t>hostLocked</a:t>
            </a:r>
            <a:r>
              <a:rPr lang="en-US" sz="2400" dirty="0">
                <a:solidFill>
                  <a:srgbClr val="008000"/>
                </a:solidFill>
              </a:rPr>
              <a:t>=true</a:t>
            </a:r>
            <a:endParaRPr lang="en-US" sz="2400" dirty="0">
              <a:solidFill>
                <a:srgbClr val="008000"/>
              </a:solidFill>
            </a:endParaRPr>
          </a:p>
          <a:p>
            <a:pPr marL="319405" lvl="1" indent="-319405">
              <a:spcBef>
                <a:spcPts val="700"/>
              </a:spcBef>
              <a:buClr>
                <a:schemeClr val="accent2"/>
              </a:buClr>
              <a:buSzPct val="60000"/>
              <a:buFont typeface="Wingdings" panose="05000000000000000000" pitchFamily="2" charset="2"/>
              <a:buChar char=""/>
            </a:pPr>
            <a:r>
              <a:rPr lang="en-US" sz="2400" dirty="0"/>
              <a:t>In the cabinet status: </a:t>
            </a:r>
            <a:r>
              <a:rPr lang="en-US" sz="2400" dirty="0" err="1">
                <a:solidFill>
                  <a:srgbClr val="0000CC"/>
                </a:solidFill>
              </a:rPr>
              <a:t>egmState</a:t>
            </a:r>
            <a:r>
              <a:rPr lang="en-US" sz="2400" dirty="0"/>
              <a:t>=</a:t>
            </a:r>
            <a:r>
              <a:rPr lang="en-US" sz="2400" dirty="0" err="1">
                <a:solidFill>
                  <a:srgbClr val="008000"/>
                </a:solidFill>
              </a:rPr>
              <a:t>hostLocked</a:t>
            </a:r>
            <a:r>
              <a:rPr lang="en-US" sz="2400" dirty="0"/>
              <a:t>, </a:t>
            </a:r>
            <a:r>
              <a:rPr lang="en-US" sz="2400" dirty="0" err="1">
                <a:solidFill>
                  <a:srgbClr val="0000CC"/>
                </a:solidFill>
              </a:rPr>
              <a:t>deviceClass</a:t>
            </a:r>
            <a:r>
              <a:rPr lang="en-US" sz="2400" dirty="0"/>
              <a:t> and </a:t>
            </a:r>
            <a:r>
              <a:rPr lang="en-US" sz="2400" dirty="0" err="1">
                <a:solidFill>
                  <a:srgbClr val="0000CC"/>
                </a:solidFill>
              </a:rPr>
              <a:t>deviceId</a:t>
            </a:r>
            <a:r>
              <a:rPr lang="en-US" sz="2400" dirty="0"/>
              <a:t> indicate the locking device </a:t>
            </a:r>
            <a:r>
              <a:rPr lang="en-US" sz="2400" dirty="0">
                <a:solidFill>
                  <a:schemeClr val="bg1">
                    <a:lumMod val="65000"/>
                  </a:schemeClr>
                </a:solidFill>
              </a:rPr>
              <a:t>(i.e. the cabinet itself)</a:t>
            </a:r>
            <a:endParaRPr lang="en-US" sz="2400" dirty="0"/>
          </a:p>
          <a:p>
            <a:r>
              <a:rPr lang="en-US" sz="2400" dirty="0"/>
              <a:t>Generate events</a:t>
            </a:r>
            <a:endParaRPr lang="en-US" sz="2400" dirty="0"/>
          </a:p>
          <a:p>
            <a:pPr lvl="1"/>
            <a:r>
              <a:rPr lang="en-US" sz="2000" dirty="0"/>
              <a:t>CBE009: Device Locked by Host</a:t>
            </a:r>
            <a:endParaRPr lang="en-US" sz="2000" dirty="0"/>
          </a:p>
          <a:p>
            <a:pPr lvl="1"/>
            <a:r>
              <a:rPr lang="en-US" sz="2000" dirty="0"/>
              <a:t>CBE010: Device Not Locked by Host</a:t>
            </a:r>
            <a:endParaRPr lang="en-US" sz="2000" dirty="0"/>
          </a:p>
          <a:p>
            <a:r>
              <a:rPr lang="en-US" sz="2400" dirty="0"/>
              <a:t>In addition to cabinet, owner host of the following device may also lock an EGM</a:t>
            </a:r>
            <a:endParaRPr lang="en-US" sz="2400" dirty="0"/>
          </a:p>
          <a:p>
            <a:pPr lvl="1"/>
            <a:r>
              <a:rPr lang="en-US" sz="2000" dirty="0"/>
              <a:t>progressive, bonus, voucher</a:t>
            </a:r>
            <a:endParaRPr lang="en-US" sz="2000" dirty="0"/>
          </a:p>
          <a:p>
            <a:pPr lvl="1"/>
            <a:r>
              <a:rPr lang="en-US" sz="2000" dirty="0" err="1">
                <a:solidFill>
                  <a:schemeClr val="bg1">
                    <a:lumMod val="75000"/>
                  </a:schemeClr>
                </a:solidFill>
              </a:rPr>
              <a:t>wat</a:t>
            </a:r>
            <a:r>
              <a:rPr lang="en-US" sz="2000" dirty="0">
                <a:solidFill>
                  <a:schemeClr val="bg1">
                    <a:lumMod val="75000"/>
                  </a:schemeClr>
                </a:solidFill>
              </a:rPr>
              <a:t>, </a:t>
            </a:r>
            <a:r>
              <a:rPr lang="en-US" sz="2000" dirty="0" err="1">
                <a:solidFill>
                  <a:schemeClr val="bg1">
                    <a:lumMod val="75000"/>
                  </a:schemeClr>
                </a:solidFill>
              </a:rPr>
              <a:t>mediaDisplay</a:t>
            </a:r>
            <a:r>
              <a:rPr lang="en-US" sz="2000" dirty="0">
                <a:solidFill>
                  <a:schemeClr val="bg1">
                    <a:lumMod val="75000"/>
                  </a:schemeClr>
                </a:solidFill>
              </a:rPr>
              <a:t>, </a:t>
            </a:r>
            <a:r>
              <a:rPr lang="en-US" sz="2000" dirty="0" err="1">
                <a:solidFill>
                  <a:schemeClr val="bg1">
                    <a:lumMod val="75000"/>
                  </a:schemeClr>
                </a:solidFill>
              </a:rPr>
              <a:t>smartCard</a:t>
            </a:r>
            <a:r>
              <a:rPr lang="en-US" sz="2000" dirty="0">
                <a:solidFill>
                  <a:schemeClr val="bg1">
                    <a:lumMod val="75000"/>
                  </a:schemeClr>
                </a:solidFill>
              </a:rPr>
              <a:t>, </a:t>
            </a:r>
            <a:r>
              <a:rPr lang="en-US" sz="2000" dirty="0" err="1">
                <a:solidFill>
                  <a:schemeClr val="bg1">
                    <a:lumMod val="75000"/>
                  </a:schemeClr>
                </a:solidFill>
              </a:rPr>
              <a:t>dft</a:t>
            </a:r>
            <a:endParaRPr lang="en-US" sz="20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Sample commands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pic>
        <p:nvPicPr>
          <p:cNvPr id="6" name="Picture 65" descr="EGM"/>
          <p:cNvPicPr>
            <a:picLocks noChangeAspect="1" noChangeArrowheads="1"/>
          </p:cNvPicPr>
          <p:nvPr/>
        </p:nvPicPr>
        <p:blipFill>
          <a:blip r:embed="rId1" cstate="print"/>
          <a:srcRect/>
          <a:stretch>
            <a:fillRect/>
          </a:stretch>
        </p:blipFill>
        <p:spPr bwMode="auto">
          <a:xfrm>
            <a:off x="7956376" y="1505441"/>
            <a:ext cx="429251" cy="803115"/>
          </a:xfrm>
          <a:prstGeom prst="rect">
            <a:avLst/>
          </a:prstGeom>
          <a:noFill/>
          <a:ln w="9525">
            <a:noFill/>
            <a:miter lim="800000"/>
            <a:headEnd/>
            <a:tailEnd/>
          </a:ln>
        </p:spPr>
      </p:pic>
      <p:graphicFrame>
        <p:nvGraphicFramePr>
          <p:cNvPr id="8" name="Object 5"/>
          <p:cNvGraphicFramePr>
            <a:graphicFrameLocks noChangeAspect="1"/>
          </p:cNvGraphicFramePr>
          <p:nvPr/>
        </p:nvGraphicFramePr>
        <p:xfrm>
          <a:off x="539552" y="1669124"/>
          <a:ext cx="385028" cy="639432"/>
        </p:xfrm>
        <a:graphic>
          <a:graphicData uri="http://schemas.openxmlformats.org/presentationml/2006/ole">
            <mc:AlternateContent xmlns:mc="http://schemas.openxmlformats.org/markup-compatibility/2006">
              <mc:Choice xmlns:v="urn:schemas-microsoft-com:vml" Requires="v">
                <p:oleObj spid="_x0000_s536687" name="Visio" r:id="rId2" imgW="716915" imgH="1183640" progId="Visio.Drawing.11">
                  <p:embed/>
                </p:oleObj>
              </mc:Choice>
              <mc:Fallback>
                <p:oleObj name="Visio" r:id="rId2" imgW="716915" imgH="1183640" progId="Visio.Drawing.11">
                  <p:embed/>
                  <p:pic>
                    <p:nvPicPr>
                      <p:cNvPr id="0" name="Picture 1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669124"/>
                        <a:ext cx="385028" cy="639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ight Arrow 9"/>
          <p:cNvSpPr/>
          <p:nvPr/>
        </p:nvSpPr>
        <p:spPr>
          <a:xfrm rot="10800000">
            <a:off x="7380312" y="2924944"/>
            <a:ext cx="387988"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ight Arrow 10"/>
          <p:cNvSpPr/>
          <p:nvPr/>
        </p:nvSpPr>
        <p:spPr>
          <a:xfrm>
            <a:off x="1043608" y="1628800"/>
            <a:ext cx="387988"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ounded Rectangle 11"/>
          <p:cNvSpPr/>
          <p:nvPr/>
        </p:nvSpPr>
        <p:spPr>
          <a:xfrm>
            <a:off x="1043608" y="3140968"/>
            <a:ext cx="6768752" cy="2304256"/>
          </a:xfrm>
          <a:prstGeom prst="roundRect">
            <a:avLst>
              <a:gd name="adj" fmla="val 5542"/>
            </a:avLst>
          </a:prstGeom>
          <a:ln w="6350"/>
        </p:spPr>
        <p:style>
          <a:lnRef idx="2">
            <a:schemeClr val="accent4"/>
          </a:lnRef>
          <a:fillRef idx="1">
            <a:schemeClr val="lt1"/>
          </a:fillRef>
          <a:effectRef idx="0">
            <a:schemeClr val="accent4"/>
          </a:effectRef>
          <a:fontRef idx="minor">
            <a:schemeClr val="dk1"/>
          </a:fontRef>
        </p:style>
        <p:txBody>
          <a:bodyPr rtlCol="0" anchor="ctr"/>
          <a:lstStyle/>
          <a:p>
            <a:r>
              <a:rPr lang="en-US" sz="1800" dirty="0"/>
              <a:t>&lt;</a:t>
            </a:r>
            <a:r>
              <a:rPr lang="en-US" sz="1800" dirty="0">
                <a:solidFill>
                  <a:srgbClr val="0000CC"/>
                </a:solidFill>
              </a:rPr>
              <a:t>cabinet</a:t>
            </a:r>
            <a:r>
              <a:rPr lang="en-US" sz="1800" dirty="0"/>
              <a:t> </a:t>
            </a:r>
            <a:r>
              <a:rPr lang="en-US" sz="1800" dirty="0" err="1">
                <a:solidFill>
                  <a:srgbClr val="7030A0"/>
                </a:solidFill>
              </a:rPr>
              <a:t>deviceId</a:t>
            </a:r>
            <a:r>
              <a:rPr lang="en-US" sz="1800" dirty="0">
                <a:solidFill>
                  <a:srgbClr val="7030A0"/>
                </a:solidFill>
              </a:rPr>
              <a:t>="1"</a:t>
            </a:r>
            <a:r>
              <a:rPr lang="en-US" sz="1800" dirty="0"/>
              <a:t> </a:t>
            </a:r>
            <a:r>
              <a:rPr lang="en-US" sz="1800" dirty="0" err="1"/>
              <a:t>sessionType</a:t>
            </a:r>
            <a:r>
              <a:rPr lang="en-US" sz="1800" dirty="0"/>
              <a:t>="</a:t>
            </a:r>
            <a:r>
              <a:rPr lang="en-US" sz="1800" dirty="0">
                <a:solidFill>
                  <a:srgbClr val="7030A0"/>
                </a:solidFill>
              </a:rPr>
              <a:t>G2S_response</a:t>
            </a:r>
            <a:r>
              <a:rPr lang="en-US" sz="1800" dirty="0"/>
              <a:t>" ... &gt;</a:t>
            </a:r>
            <a:endParaRPr lang="en-US" sz="1800" dirty="0"/>
          </a:p>
          <a:p>
            <a:r>
              <a:rPr lang="en-US" sz="1800" dirty="0"/>
              <a:t>     &lt;</a:t>
            </a:r>
            <a:r>
              <a:rPr lang="en-US" sz="1800" dirty="0" err="1">
                <a:solidFill>
                  <a:srgbClr val="0000CC"/>
                </a:solidFill>
              </a:rPr>
              <a:t>cabinetStatus</a:t>
            </a:r>
            <a:r>
              <a:rPr lang="en-US" sz="1800" dirty="0"/>
              <a:t> </a:t>
            </a:r>
            <a:endParaRPr lang="en-US" sz="1800" dirty="0"/>
          </a:p>
          <a:p>
            <a:r>
              <a:rPr lang="en-US" sz="1800" dirty="0">
                <a:solidFill>
                  <a:srgbClr val="000000"/>
                </a:solidFill>
              </a:rPr>
              <a:t>          </a:t>
            </a:r>
            <a:r>
              <a:rPr lang="en-US" sz="1800" dirty="0" err="1">
                <a:solidFill>
                  <a:srgbClr val="000000"/>
                </a:solidFill>
              </a:rPr>
              <a:t>egmEnabled</a:t>
            </a:r>
            <a:r>
              <a:rPr lang="en-US" sz="1800" dirty="0">
                <a:solidFill>
                  <a:srgbClr val="000000"/>
                </a:solidFill>
              </a:rPr>
              <a:t>="true"  </a:t>
            </a:r>
            <a:r>
              <a:rPr lang="en-US" sz="1800" dirty="0" err="1">
                <a:solidFill>
                  <a:srgbClr val="000000"/>
                </a:solidFill>
              </a:rPr>
              <a:t>hostEnabled</a:t>
            </a:r>
            <a:r>
              <a:rPr lang="en-US" sz="1800" dirty="0">
                <a:solidFill>
                  <a:srgbClr val="000000"/>
                </a:solidFill>
              </a:rPr>
              <a:t>="true" </a:t>
            </a:r>
            <a:r>
              <a:rPr lang="en-US" sz="1800" dirty="0" err="1">
                <a:solidFill>
                  <a:srgbClr val="008000"/>
                </a:solidFill>
              </a:rPr>
              <a:t>hostLocked</a:t>
            </a:r>
            <a:r>
              <a:rPr lang="en-US" sz="1800" dirty="0">
                <a:solidFill>
                  <a:srgbClr val="008000"/>
                </a:solidFill>
              </a:rPr>
              <a:t>="true"</a:t>
            </a:r>
            <a:r>
              <a:rPr lang="en-US" sz="1800" dirty="0">
                <a:solidFill>
                  <a:srgbClr val="00B050"/>
                </a:solidFill>
              </a:rPr>
              <a:t> </a:t>
            </a:r>
            <a:endParaRPr lang="en-US" sz="1800" dirty="0">
              <a:solidFill>
                <a:srgbClr val="00B050"/>
              </a:solidFill>
            </a:endParaRPr>
          </a:p>
          <a:p>
            <a:r>
              <a:rPr lang="en-US" sz="1800" dirty="0">
                <a:solidFill>
                  <a:schemeClr val="tx1"/>
                </a:solidFill>
              </a:rPr>
              <a:t>          </a:t>
            </a:r>
            <a:r>
              <a:rPr lang="en-US" sz="1800" dirty="0" err="1">
                <a:solidFill>
                  <a:schemeClr val="tx1"/>
                </a:solidFill>
              </a:rPr>
              <a:t>enableGamePlay</a:t>
            </a:r>
            <a:r>
              <a:rPr lang="en-US" sz="1800" dirty="0">
                <a:solidFill>
                  <a:schemeClr val="tx1"/>
                </a:solidFill>
              </a:rPr>
              <a:t>="true" </a:t>
            </a:r>
            <a:r>
              <a:rPr lang="en-US" sz="1800" dirty="0" err="1">
                <a:solidFill>
                  <a:schemeClr val="tx1"/>
                </a:solidFill>
              </a:rPr>
              <a:t>enableMoneyIn</a:t>
            </a:r>
            <a:r>
              <a:rPr lang="en-US" sz="1800" dirty="0">
                <a:solidFill>
                  <a:schemeClr val="tx1"/>
                </a:solidFill>
              </a:rPr>
              <a:t>="true"</a:t>
            </a:r>
            <a:endParaRPr lang="en-US" sz="1800" dirty="0">
              <a:solidFill>
                <a:schemeClr val="tx1"/>
              </a:solidFill>
            </a:endParaRPr>
          </a:p>
          <a:p>
            <a:r>
              <a:rPr lang="en-US" sz="1800" dirty="0">
                <a:solidFill>
                  <a:srgbClr val="008000"/>
                </a:solidFill>
              </a:rPr>
              <a:t>          </a:t>
            </a:r>
            <a:r>
              <a:rPr lang="en-US" sz="1800" dirty="0" err="1">
                <a:solidFill>
                  <a:srgbClr val="008000"/>
                </a:solidFill>
              </a:rPr>
              <a:t>egmState</a:t>
            </a:r>
            <a:r>
              <a:rPr lang="en-US" sz="1800" dirty="0">
                <a:solidFill>
                  <a:srgbClr val="008000"/>
                </a:solidFill>
              </a:rPr>
              <a:t>="G2S_hostLocked"</a:t>
            </a:r>
            <a:br>
              <a:rPr lang="en-US" sz="1800" dirty="0">
                <a:solidFill>
                  <a:srgbClr val="008000"/>
                </a:solidFill>
              </a:rPr>
            </a:br>
            <a:r>
              <a:rPr lang="en-US" sz="1800" dirty="0">
                <a:solidFill>
                  <a:srgbClr val="008000"/>
                </a:solidFill>
              </a:rPr>
              <a:t>          </a:t>
            </a:r>
            <a:r>
              <a:rPr lang="en-US" sz="1800" dirty="0" err="1">
                <a:solidFill>
                  <a:srgbClr val="008000"/>
                </a:solidFill>
              </a:rPr>
              <a:t>deviceClass</a:t>
            </a:r>
            <a:r>
              <a:rPr lang="en-US" sz="1800" dirty="0">
                <a:solidFill>
                  <a:srgbClr val="008000"/>
                </a:solidFill>
              </a:rPr>
              <a:t>="G2S_cabinet" </a:t>
            </a:r>
            <a:r>
              <a:rPr lang="en-US" sz="1800" dirty="0" err="1">
                <a:solidFill>
                  <a:srgbClr val="008000"/>
                </a:solidFill>
              </a:rPr>
              <a:t>deviceId</a:t>
            </a:r>
            <a:r>
              <a:rPr lang="en-US" sz="1800" dirty="0">
                <a:solidFill>
                  <a:srgbClr val="008000"/>
                </a:solidFill>
              </a:rPr>
              <a:t>="1" </a:t>
            </a:r>
            <a:r>
              <a:rPr lang="en-US" sz="1800" dirty="0">
                <a:solidFill>
                  <a:srgbClr val="C00000"/>
                </a:solidFill>
              </a:rPr>
              <a:t>… </a:t>
            </a:r>
            <a:endParaRPr lang="en-US" sz="1800" dirty="0">
              <a:solidFill>
                <a:srgbClr val="C00000"/>
              </a:solidFill>
            </a:endParaRPr>
          </a:p>
          <a:p>
            <a:r>
              <a:rPr lang="en-US" sz="1800" dirty="0"/>
              <a:t>     /&gt;</a:t>
            </a:r>
            <a:br>
              <a:rPr lang="en-US" sz="1800" dirty="0"/>
            </a:br>
            <a:r>
              <a:rPr lang="en-US" sz="1800" dirty="0"/>
              <a:t>&lt;/</a:t>
            </a:r>
            <a:r>
              <a:rPr lang="en-US" sz="1800" dirty="0">
                <a:solidFill>
                  <a:srgbClr val="0000CC"/>
                </a:solidFill>
              </a:rPr>
              <a:t>cabinet</a:t>
            </a:r>
            <a:r>
              <a:rPr lang="en-US" sz="1800" dirty="0"/>
              <a:t>&gt;</a:t>
            </a:r>
            <a:endParaRPr lang="en-US" sz="1800" dirty="0"/>
          </a:p>
        </p:txBody>
      </p:sp>
      <p:sp>
        <p:nvSpPr>
          <p:cNvPr id="13" name="Rounded Rectangle 12"/>
          <p:cNvSpPr/>
          <p:nvPr/>
        </p:nvSpPr>
        <p:spPr>
          <a:xfrm>
            <a:off x="1043608" y="1844824"/>
            <a:ext cx="6768752" cy="864096"/>
          </a:xfrm>
          <a:prstGeom prst="roundRect">
            <a:avLst>
              <a:gd name="adj" fmla="val 5542"/>
            </a:avLst>
          </a:prstGeom>
          <a:ln w="6350"/>
        </p:spPr>
        <p:style>
          <a:lnRef idx="2">
            <a:schemeClr val="accent4"/>
          </a:lnRef>
          <a:fillRef idx="1">
            <a:schemeClr val="lt1"/>
          </a:fillRef>
          <a:effectRef idx="0">
            <a:schemeClr val="accent4"/>
          </a:effectRef>
          <a:fontRef idx="minor">
            <a:schemeClr val="dk1"/>
          </a:fontRef>
        </p:style>
        <p:txBody>
          <a:bodyPr rtlCol="0" anchor="ctr"/>
          <a:lstStyle/>
          <a:p>
            <a:r>
              <a:rPr lang="en-US" sz="1800" dirty="0"/>
              <a:t>&lt;</a:t>
            </a:r>
            <a:r>
              <a:rPr lang="en-US" sz="1800" dirty="0">
                <a:solidFill>
                  <a:srgbClr val="0000CC"/>
                </a:solidFill>
              </a:rPr>
              <a:t>cabinet</a:t>
            </a:r>
            <a:r>
              <a:rPr lang="en-US" sz="1800" dirty="0"/>
              <a:t> </a:t>
            </a:r>
            <a:r>
              <a:rPr lang="en-US" sz="1800" dirty="0" err="1">
                <a:solidFill>
                  <a:srgbClr val="7030A0"/>
                </a:solidFill>
              </a:rPr>
              <a:t>deviceId</a:t>
            </a:r>
            <a:r>
              <a:rPr lang="en-US" sz="1800" dirty="0">
                <a:solidFill>
                  <a:srgbClr val="7030A0"/>
                </a:solidFill>
              </a:rPr>
              <a:t>="1" </a:t>
            </a:r>
            <a:r>
              <a:rPr lang="en-US" sz="1800" dirty="0" err="1"/>
              <a:t>sessionType</a:t>
            </a:r>
            <a:r>
              <a:rPr lang="en-US" sz="1800" dirty="0"/>
              <a:t>="</a:t>
            </a:r>
            <a:r>
              <a:rPr lang="en-US" sz="1800" dirty="0">
                <a:solidFill>
                  <a:srgbClr val="7030A0"/>
                </a:solidFill>
              </a:rPr>
              <a:t>G2S_request</a:t>
            </a:r>
            <a:r>
              <a:rPr lang="en-US" sz="1800" dirty="0"/>
              <a:t>" ... &gt;</a:t>
            </a:r>
            <a:endParaRPr lang="en-US" sz="1800" dirty="0"/>
          </a:p>
          <a:p>
            <a:r>
              <a:rPr lang="en-US" sz="1800" dirty="0"/>
              <a:t>     &lt;</a:t>
            </a:r>
            <a:r>
              <a:rPr lang="en-US" sz="1800" dirty="0" err="1">
                <a:solidFill>
                  <a:srgbClr val="0000CC"/>
                </a:solidFill>
              </a:rPr>
              <a:t>setCabinetLockOut</a:t>
            </a:r>
            <a:r>
              <a:rPr lang="en-US" sz="1800" dirty="0">
                <a:solidFill>
                  <a:srgbClr val="0000CC"/>
                </a:solidFill>
              </a:rPr>
              <a:t> </a:t>
            </a:r>
            <a:r>
              <a:rPr lang="en-US" sz="1800" dirty="0" err="1">
                <a:solidFill>
                  <a:srgbClr val="008000"/>
                </a:solidFill>
              </a:rPr>
              <a:t>lockOut</a:t>
            </a:r>
            <a:r>
              <a:rPr lang="en-US" sz="1800" dirty="0">
                <a:solidFill>
                  <a:srgbClr val="008000"/>
                </a:solidFill>
              </a:rPr>
              <a:t>="true"</a:t>
            </a:r>
            <a:r>
              <a:rPr lang="en-US" sz="1800" dirty="0"/>
              <a:t>/&gt; </a:t>
            </a:r>
            <a:endParaRPr lang="en-US" sz="1800" dirty="0"/>
          </a:p>
          <a:p>
            <a:r>
              <a:rPr lang="en-US" sz="1800" dirty="0"/>
              <a:t>&lt;/</a:t>
            </a:r>
            <a:r>
              <a:rPr lang="en-US" sz="1800" dirty="0">
                <a:solidFill>
                  <a:srgbClr val="0000CC"/>
                </a:solidFill>
              </a:rPr>
              <a:t>cabinet</a:t>
            </a:r>
            <a:r>
              <a:rPr lang="en-US" sz="1800" dirty="0"/>
              <a:t>&gt;</a:t>
            </a:r>
            <a:endParaRPr lang="en-US" sz="1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EGM is disabled</a:t>
            </a:r>
            <a:endParaRPr lang="en-US" dirty="0"/>
          </a:p>
        </p:txBody>
      </p:sp>
      <p:sp>
        <p:nvSpPr>
          <p:cNvPr id="3" name="Content Placeholder 2"/>
          <p:cNvSpPr>
            <a:spLocks noGrp="1"/>
          </p:cNvSpPr>
          <p:nvPr>
            <p:ph sz="quarter" idx="1"/>
          </p:nvPr>
        </p:nvSpPr>
        <p:spPr/>
        <p:txBody>
          <a:bodyPr/>
          <a:lstStyle/>
          <a:p>
            <a:pPr marL="319405" lvl="1" indent="-319405">
              <a:spcBef>
                <a:spcPts val="700"/>
              </a:spcBef>
              <a:buClr>
                <a:schemeClr val="accent2"/>
              </a:buClr>
              <a:buSzPct val="60000"/>
              <a:buFont typeface="Wingdings" panose="05000000000000000000" pitchFamily="2" charset="2"/>
              <a:buChar char=""/>
            </a:pPr>
            <a:r>
              <a:rPr lang="en-US" sz="2400" dirty="0"/>
              <a:t>EGM is enabled when all required device are enabled (</a:t>
            </a:r>
            <a:r>
              <a:rPr lang="en-US" sz="2400" dirty="0" err="1"/>
              <a:t>egmEnabled</a:t>
            </a:r>
            <a:r>
              <a:rPr lang="en-US" sz="2400" dirty="0"/>
              <a:t>=</a:t>
            </a:r>
            <a:r>
              <a:rPr lang="en-US" sz="2400" dirty="0" err="1"/>
              <a:t>hostEnabled</a:t>
            </a:r>
            <a:r>
              <a:rPr lang="en-US" sz="2400" dirty="0"/>
              <a:t>=true)</a:t>
            </a:r>
            <a:endParaRPr lang="en-US" sz="2400" dirty="0"/>
          </a:p>
          <a:p>
            <a:r>
              <a:rPr lang="en-US" sz="2400" dirty="0"/>
              <a:t>EGM is disabled when any required device is disabled or required transport is down</a:t>
            </a:r>
            <a:endParaRPr lang="en-US" sz="2400" dirty="0"/>
          </a:p>
          <a:p>
            <a:pPr lvl="1"/>
            <a:r>
              <a:rPr lang="en-US" sz="2000" dirty="0" err="1">
                <a:solidFill>
                  <a:srgbClr val="0000FF"/>
                </a:solidFill>
              </a:rPr>
              <a:t>egmState</a:t>
            </a:r>
            <a:r>
              <a:rPr lang="en-US" sz="2000" dirty="0">
                <a:solidFill>
                  <a:srgbClr val="0000FF"/>
                </a:solidFill>
              </a:rPr>
              <a:t> </a:t>
            </a:r>
            <a:r>
              <a:rPr lang="en-US" sz="2000" dirty="0"/>
              <a:t>= </a:t>
            </a:r>
            <a:r>
              <a:rPr lang="en-US" sz="2000" dirty="0">
                <a:solidFill>
                  <a:srgbClr val="008000"/>
                </a:solidFill>
              </a:rPr>
              <a:t>G2S_hostDisabled</a:t>
            </a:r>
            <a:r>
              <a:rPr lang="en-US" sz="2000" dirty="0"/>
              <a:t> or </a:t>
            </a:r>
            <a:r>
              <a:rPr lang="en-US" sz="2000" dirty="0">
                <a:solidFill>
                  <a:srgbClr val="008000"/>
                </a:solidFill>
              </a:rPr>
              <a:t>G2S_egmDisabled</a:t>
            </a:r>
            <a:endParaRPr lang="en-US" sz="2000" dirty="0">
              <a:solidFill>
                <a:srgbClr val="008000"/>
              </a:solidFill>
            </a:endParaRPr>
          </a:p>
          <a:p>
            <a:pPr lvl="1"/>
            <a:r>
              <a:rPr lang="en-US" sz="2000" dirty="0" err="1">
                <a:solidFill>
                  <a:srgbClr val="0000FF"/>
                </a:solidFill>
              </a:rPr>
              <a:t>deviceClass</a:t>
            </a:r>
            <a:r>
              <a:rPr lang="en-US" sz="2000" dirty="0"/>
              <a:t>, </a:t>
            </a:r>
            <a:r>
              <a:rPr lang="en-US" sz="2000" dirty="0" err="1">
                <a:solidFill>
                  <a:srgbClr val="0000FF"/>
                </a:solidFill>
              </a:rPr>
              <a:t>deviceId</a:t>
            </a:r>
            <a:r>
              <a:rPr lang="en-US" sz="2000" dirty="0">
                <a:solidFill>
                  <a:srgbClr val="0000FF"/>
                </a:solidFill>
              </a:rPr>
              <a:t> </a:t>
            </a:r>
            <a:r>
              <a:rPr lang="en-US" sz="2000" dirty="0"/>
              <a:t>identify which device caused the disabled condition</a:t>
            </a:r>
            <a:endParaRPr lang="en-US" sz="2000" dirty="0"/>
          </a:p>
          <a:p>
            <a:r>
              <a:rPr lang="en-US" sz="2400" dirty="0"/>
              <a:t>EGM may also disabled if the transport is down</a:t>
            </a:r>
            <a:endParaRPr lang="en-US" sz="2400" dirty="0"/>
          </a:p>
          <a:p>
            <a:pPr lvl="1"/>
            <a:r>
              <a:rPr lang="en-US" sz="2000" dirty="0" err="1">
                <a:solidFill>
                  <a:srgbClr val="0000FF"/>
                </a:solidFill>
              </a:rPr>
              <a:t>egmState</a:t>
            </a:r>
            <a:r>
              <a:rPr lang="en-US" sz="2000" dirty="0">
                <a:solidFill>
                  <a:srgbClr val="0000FF"/>
                </a:solidFill>
              </a:rPr>
              <a:t> </a:t>
            </a:r>
            <a:r>
              <a:rPr lang="en-US" sz="2000" dirty="0"/>
              <a:t>= </a:t>
            </a:r>
            <a:r>
              <a:rPr lang="en-US" sz="2000" dirty="0">
                <a:solidFill>
                  <a:srgbClr val="008000"/>
                </a:solidFill>
              </a:rPr>
              <a:t>G2S_transportDisabled</a:t>
            </a:r>
            <a:endParaRPr lang="en-US" sz="2400" dirty="0">
              <a:solidFill>
                <a:srgbClr val="008000"/>
              </a:solidFill>
            </a:endParaRPr>
          </a:p>
          <a:p>
            <a:r>
              <a:rPr lang="en-US" sz="2400" dirty="0"/>
              <a:t>EGM disabling typically causes stopping game play (after complete current game) and cashing out the player</a:t>
            </a:r>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
        <p:nvSpPr>
          <p:cNvPr id="5" name="Rounded Rectangle 4"/>
          <p:cNvSpPr/>
          <p:nvPr/>
        </p:nvSpPr>
        <p:spPr>
          <a:xfrm>
            <a:off x="5436096" y="4725144"/>
            <a:ext cx="2592288" cy="453048"/>
          </a:xfrm>
          <a:prstGeom prst="round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2000" dirty="0"/>
              <a:t>To discuss in Section E.</a:t>
            </a:r>
            <a:endParaRPr 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EGM is </a:t>
            </a:r>
            <a:r>
              <a:rPr lang="en-US" dirty="0" err="1"/>
              <a:t>egmDisabled</a:t>
            </a:r>
            <a:endParaRPr lang="en-US" dirty="0"/>
          </a:p>
        </p:txBody>
      </p:sp>
      <p:sp>
        <p:nvSpPr>
          <p:cNvPr id="3" name="Content Placeholder 2"/>
          <p:cNvSpPr>
            <a:spLocks noGrp="1"/>
          </p:cNvSpPr>
          <p:nvPr>
            <p:ph sz="quarter" idx="1"/>
          </p:nvPr>
        </p:nvSpPr>
        <p:spPr>
          <a:xfrm>
            <a:off x="612648" y="1600200"/>
            <a:ext cx="8153400" cy="4205064"/>
          </a:xfrm>
        </p:spPr>
        <p:txBody>
          <a:bodyPr/>
          <a:lstStyle/>
          <a:p>
            <a:r>
              <a:rPr lang="en-US" sz="2800" dirty="0"/>
              <a:t>A </a:t>
            </a:r>
            <a:r>
              <a:rPr lang="en-US" sz="2800" dirty="0">
                <a:solidFill>
                  <a:srgbClr val="0000CC"/>
                </a:solidFill>
              </a:rPr>
              <a:t>required</a:t>
            </a:r>
            <a:r>
              <a:rPr lang="en-US" sz="2800" dirty="0"/>
              <a:t> device is </a:t>
            </a:r>
            <a:r>
              <a:rPr lang="en-US" sz="2800" dirty="0">
                <a:solidFill>
                  <a:srgbClr val="008000"/>
                </a:solidFill>
              </a:rPr>
              <a:t>disabled by some faults</a:t>
            </a:r>
            <a:endParaRPr lang="en-US" sz="2800" dirty="0">
              <a:solidFill>
                <a:srgbClr val="008000"/>
              </a:solidFill>
            </a:endParaRPr>
          </a:p>
          <a:p>
            <a:pPr lvl="1"/>
            <a:r>
              <a:rPr lang="en-US" sz="2400" dirty="0"/>
              <a:t>The device has profile attribute </a:t>
            </a:r>
            <a:r>
              <a:rPr lang="en-US" sz="2400" dirty="0" err="1">
                <a:solidFill>
                  <a:srgbClr val="0000CC"/>
                </a:solidFill>
              </a:rPr>
              <a:t>requiredForPlay</a:t>
            </a:r>
            <a:r>
              <a:rPr lang="en-US" sz="2400" dirty="0">
                <a:solidFill>
                  <a:srgbClr val="0000CC"/>
                </a:solidFill>
              </a:rPr>
              <a:t>=true</a:t>
            </a:r>
            <a:endParaRPr lang="en-US" sz="2400" dirty="0">
              <a:solidFill>
                <a:srgbClr val="0000CC"/>
              </a:solidFill>
            </a:endParaRPr>
          </a:p>
          <a:p>
            <a:pPr lvl="1"/>
            <a:r>
              <a:rPr lang="en-US" sz="2400" dirty="0"/>
              <a:t>The device has status attribute </a:t>
            </a:r>
            <a:r>
              <a:rPr lang="en-US" sz="2400" dirty="0" err="1">
                <a:solidFill>
                  <a:srgbClr val="008000"/>
                </a:solidFill>
              </a:rPr>
              <a:t>egmEnabled</a:t>
            </a:r>
            <a:r>
              <a:rPr lang="en-US" sz="2400" dirty="0">
                <a:solidFill>
                  <a:srgbClr val="008000"/>
                </a:solidFill>
              </a:rPr>
              <a:t>=false</a:t>
            </a:r>
            <a:endParaRPr lang="en-US" sz="2400" dirty="0">
              <a:solidFill>
                <a:srgbClr val="008000"/>
              </a:solidFill>
            </a:endParaRPr>
          </a:p>
          <a:p>
            <a:pPr lvl="1"/>
            <a:r>
              <a:rPr lang="en-US" sz="2400" dirty="0"/>
              <a:t>The device fires related events </a:t>
            </a:r>
            <a:r>
              <a:rPr lang="en-US" sz="1800" dirty="0">
                <a:solidFill>
                  <a:schemeClr val="bg1">
                    <a:lumMod val="65000"/>
                  </a:schemeClr>
                </a:solidFill>
              </a:rPr>
              <a:t>(e.g. PTE207 Paper empty)</a:t>
            </a:r>
            <a:r>
              <a:rPr lang="en-US" sz="2400" dirty="0"/>
              <a:t> </a:t>
            </a:r>
            <a:endParaRPr lang="en-US" sz="2400" dirty="0"/>
          </a:p>
          <a:p>
            <a:r>
              <a:rPr lang="en-US" sz="2800" dirty="0"/>
              <a:t>The cabinet device</a:t>
            </a:r>
            <a:endParaRPr lang="en-US" sz="2800" dirty="0"/>
          </a:p>
          <a:p>
            <a:pPr lvl="1"/>
            <a:r>
              <a:rPr lang="en-US" sz="2400" dirty="0"/>
              <a:t>status attribute</a:t>
            </a:r>
            <a:br>
              <a:rPr lang="en-US" sz="2400" dirty="0"/>
            </a:br>
            <a:r>
              <a:rPr lang="en-US" sz="2400" dirty="0" err="1">
                <a:solidFill>
                  <a:srgbClr val="FF0000"/>
                </a:solidFill>
              </a:rPr>
              <a:t>egmState</a:t>
            </a:r>
            <a:r>
              <a:rPr lang="en-US" sz="2400" dirty="0">
                <a:solidFill>
                  <a:srgbClr val="FF0000"/>
                </a:solidFill>
              </a:rPr>
              <a:t>=G2S_egmDisabled</a:t>
            </a:r>
            <a:endParaRPr lang="en-US" sz="2400" dirty="0">
              <a:solidFill>
                <a:srgbClr val="FF0000"/>
              </a:solidFill>
            </a:endParaRPr>
          </a:p>
          <a:p>
            <a:pPr lvl="1"/>
            <a:r>
              <a:rPr lang="en-US" sz="2400" dirty="0"/>
              <a:t>Fires </a:t>
            </a:r>
            <a:r>
              <a:rPr lang="en-US" sz="2400" dirty="0">
                <a:solidFill>
                  <a:srgbClr val="FF0000"/>
                </a:solidFill>
              </a:rPr>
              <a:t>CBE203 </a:t>
            </a:r>
            <a:br>
              <a:rPr lang="en-US" sz="2400" dirty="0">
                <a:solidFill>
                  <a:srgbClr val="FF0000"/>
                </a:solidFill>
              </a:rPr>
            </a:br>
            <a:r>
              <a:rPr lang="en-US" sz="2400" dirty="0">
                <a:solidFill>
                  <a:srgbClr val="FF0000"/>
                </a:solidFill>
              </a:rPr>
              <a:t>Device action disabled EGM</a:t>
            </a:r>
            <a:endParaRPr lang="en-US" sz="2400" dirty="0">
              <a:solidFill>
                <a:srgbClr val="FF0000"/>
              </a:solidFill>
            </a:endParaRPr>
          </a:p>
          <a:p>
            <a:endParaRPr lang="en-US" sz="28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pic>
        <p:nvPicPr>
          <p:cNvPr id="602113" name="Picture 1" descr="C:\Users\philiplei\Desktop\Slot_machine_Tilt_error.jpg"/>
          <p:cNvPicPr>
            <a:picLocks noChangeAspect="1" noChangeArrowheads="1"/>
          </p:cNvPicPr>
          <p:nvPr/>
        </p:nvPicPr>
        <p:blipFill>
          <a:blip r:embed="rId1"/>
          <a:srcRect/>
          <a:stretch>
            <a:fillRect/>
          </a:stretch>
        </p:blipFill>
        <p:spPr bwMode="auto">
          <a:xfrm>
            <a:off x="5561856" y="3651870"/>
            <a:ext cx="3438128" cy="2578596"/>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Sample commands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pic>
        <p:nvPicPr>
          <p:cNvPr id="6" name="Picture 65" descr="EGM"/>
          <p:cNvPicPr>
            <a:picLocks noChangeAspect="1" noChangeArrowheads="1"/>
          </p:cNvPicPr>
          <p:nvPr/>
        </p:nvPicPr>
        <p:blipFill>
          <a:blip r:embed="rId1" cstate="print"/>
          <a:srcRect/>
          <a:stretch>
            <a:fillRect/>
          </a:stretch>
        </p:blipFill>
        <p:spPr bwMode="auto">
          <a:xfrm>
            <a:off x="7956376" y="1505441"/>
            <a:ext cx="429251" cy="803115"/>
          </a:xfrm>
          <a:prstGeom prst="rect">
            <a:avLst/>
          </a:prstGeom>
          <a:noFill/>
          <a:ln w="9525">
            <a:noFill/>
            <a:miter lim="800000"/>
            <a:headEnd/>
            <a:tailEnd/>
          </a:ln>
        </p:spPr>
      </p:pic>
      <p:graphicFrame>
        <p:nvGraphicFramePr>
          <p:cNvPr id="8" name="Object 5"/>
          <p:cNvGraphicFramePr>
            <a:graphicFrameLocks noChangeAspect="1"/>
          </p:cNvGraphicFramePr>
          <p:nvPr/>
        </p:nvGraphicFramePr>
        <p:xfrm>
          <a:off x="539552" y="1669124"/>
          <a:ext cx="385028" cy="639432"/>
        </p:xfrm>
        <a:graphic>
          <a:graphicData uri="http://schemas.openxmlformats.org/presentationml/2006/ole">
            <mc:AlternateContent xmlns:mc="http://schemas.openxmlformats.org/markup-compatibility/2006">
              <mc:Choice xmlns:v="urn:schemas-microsoft-com:vml" Requires="v">
                <p:oleObj spid="_x0000_s537706" name="Visio" r:id="rId2" imgW="716915" imgH="1183640" progId="Visio.Drawing.11">
                  <p:embed/>
                </p:oleObj>
              </mc:Choice>
              <mc:Fallback>
                <p:oleObj name="Visio" r:id="rId2" imgW="716915" imgH="1183640" progId="Visio.Drawing.11">
                  <p:embed/>
                  <p:pic>
                    <p:nvPicPr>
                      <p:cNvPr id="0" name="Picture 1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669124"/>
                        <a:ext cx="385028" cy="639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ight Arrow 9"/>
          <p:cNvSpPr/>
          <p:nvPr/>
        </p:nvSpPr>
        <p:spPr>
          <a:xfrm rot="10800000">
            <a:off x="7380312" y="2348880"/>
            <a:ext cx="387988"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ight Arrow 10"/>
          <p:cNvSpPr/>
          <p:nvPr/>
        </p:nvSpPr>
        <p:spPr>
          <a:xfrm>
            <a:off x="1043608" y="1628800"/>
            <a:ext cx="387988"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ounded Rectangle 11"/>
          <p:cNvSpPr/>
          <p:nvPr/>
        </p:nvSpPr>
        <p:spPr>
          <a:xfrm>
            <a:off x="1043608" y="2564904"/>
            <a:ext cx="6768752" cy="2448272"/>
          </a:xfrm>
          <a:prstGeom prst="roundRect">
            <a:avLst>
              <a:gd name="adj" fmla="val 5542"/>
            </a:avLst>
          </a:prstGeom>
          <a:ln w="6350"/>
        </p:spPr>
        <p:style>
          <a:lnRef idx="2">
            <a:schemeClr val="accent4"/>
          </a:lnRef>
          <a:fillRef idx="1">
            <a:schemeClr val="lt1"/>
          </a:fillRef>
          <a:effectRef idx="0">
            <a:schemeClr val="accent4"/>
          </a:effectRef>
          <a:fontRef idx="minor">
            <a:schemeClr val="dk1"/>
          </a:fontRef>
        </p:style>
        <p:txBody>
          <a:bodyPr rtlCol="0" anchor="ctr"/>
          <a:lstStyle/>
          <a:p>
            <a:r>
              <a:rPr lang="en-US" sz="1800" dirty="0"/>
              <a:t>&lt;</a:t>
            </a:r>
            <a:r>
              <a:rPr lang="en-US" sz="1800" dirty="0">
                <a:solidFill>
                  <a:srgbClr val="0000CC"/>
                </a:solidFill>
              </a:rPr>
              <a:t>cabinet</a:t>
            </a:r>
            <a:r>
              <a:rPr lang="en-US" sz="1800" dirty="0"/>
              <a:t> </a:t>
            </a:r>
            <a:r>
              <a:rPr lang="en-US" sz="1800" dirty="0" err="1">
                <a:solidFill>
                  <a:srgbClr val="7030A0"/>
                </a:solidFill>
              </a:rPr>
              <a:t>deviceId</a:t>
            </a:r>
            <a:r>
              <a:rPr lang="en-US" sz="1800" dirty="0">
                <a:solidFill>
                  <a:srgbClr val="7030A0"/>
                </a:solidFill>
              </a:rPr>
              <a:t>="1"</a:t>
            </a:r>
            <a:r>
              <a:rPr lang="en-US" sz="1800" dirty="0"/>
              <a:t> </a:t>
            </a:r>
            <a:r>
              <a:rPr lang="en-US" sz="1800" dirty="0" err="1"/>
              <a:t>sessionType</a:t>
            </a:r>
            <a:r>
              <a:rPr lang="en-US" sz="1800" dirty="0"/>
              <a:t>="</a:t>
            </a:r>
            <a:r>
              <a:rPr lang="en-US" sz="1800" dirty="0">
                <a:solidFill>
                  <a:srgbClr val="7030A0"/>
                </a:solidFill>
              </a:rPr>
              <a:t>G2S_response</a:t>
            </a:r>
            <a:r>
              <a:rPr lang="en-US" sz="1800" dirty="0"/>
              <a:t>" ... &gt;</a:t>
            </a:r>
            <a:endParaRPr lang="en-US" sz="1800" dirty="0"/>
          </a:p>
          <a:p>
            <a:r>
              <a:rPr lang="en-US" sz="1800" dirty="0"/>
              <a:t>     &lt;</a:t>
            </a:r>
            <a:r>
              <a:rPr lang="en-US" sz="1800" dirty="0" err="1">
                <a:solidFill>
                  <a:srgbClr val="0000CC"/>
                </a:solidFill>
              </a:rPr>
              <a:t>cabinetStatus</a:t>
            </a:r>
            <a:r>
              <a:rPr lang="en-US" sz="1800" dirty="0"/>
              <a:t> </a:t>
            </a:r>
            <a:endParaRPr lang="en-US" sz="1800" dirty="0"/>
          </a:p>
          <a:p>
            <a:r>
              <a:rPr lang="en-US" sz="1800" dirty="0">
                <a:solidFill>
                  <a:srgbClr val="000000"/>
                </a:solidFill>
              </a:rPr>
              <a:t>          </a:t>
            </a:r>
            <a:r>
              <a:rPr lang="en-US" sz="1800" dirty="0" err="1">
                <a:solidFill>
                  <a:srgbClr val="000000"/>
                </a:solidFill>
              </a:rPr>
              <a:t>egmEnabled</a:t>
            </a:r>
            <a:r>
              <a:rPr lang="en-US" sz="1800" dirty="0">
                <a:solidFill>
                  <a:srgbClr val="000000"/>
                </a:solidFill>
              </a:rPr>
              <a:t>="true"  </a:t>
            </a:r>
            <a:r>
              <a:rPr lang="en-US" sz="1800" dirty="0" err="1">
                <a:solidFill>
                  <a:srgbClr val="000000"/>
                </a:solidFill>
              </a:rPr>
              <a:t>hostEnabled</a:t>
            </a:r>
            <a:r>
              <a:rPr lang="en-US" sz="1800" dirty="0">
                <a:solidFill>
                  <a:srgbClr val="000000"/>
                </a:solidFill>
              </a:rPr>
              <a:t>="true" </a:t>
            </a:r>
            <a:r>
              <a:rPr lang="en-US" sz="1800" dirty="0" err="1">
                <a:solidFill>
                  <a:srgbClr val="000000"/>
                </a:solidFill>
              </a:rPr>
              <a:t>hostLocked</a:t>
            </a:r>
            <a:r>
              <a:rPr lang="en-US" sz="1800" dirty="0">
                <a:solidFill>
                  <a:srgbClr val="000000"/>
                </a:solidFill>
              </a:rPr>
              <a:t>="false" </a:t>
            </a:r>
            <a:endParaRPr lang="en-US" sz="1800" dirty="0">
              <a:solidFill>
                <a:srgbClr val="000000"/>
              </a:solidFill>
            </a:endParaRPr>
          </a:p>
          <a:p>
            <a:r>
              <a:rPr lang="en-US" sz="1800" dirty="0">
                <a:solidFill>
                  <a:schemeClr val="tx1"/>
                </a:solidFill>
              </a:rPr>
              <a:t>          </a:t>
            </a:r>
            <a:r>
              <a:rPr lang="en-US" sz="1800" dirty="0" err="1">
                <a:solidFill>
                  <a:schemeClr val="tx1"/>
                </a:solidFill>
              </a:rPr>
              <a:t>enableGamePlay</a:t>
            </a:r>
            <a:r>
              <a:rPr lang="en-US" sz="1800" dirty="0">
                <a:solidFill>
                  <a:schemeClr val="tx1"/>
                </a:solidFill>
              </a:rPr>
              <a:t>="true" </a:t>
            </a:r>
            <a:r>
              <a:rPr lang="en-US" sz="1800" dirty="0" err="1">
                <a:solidFill>
                  <a:schemeClr val="tx1"/>
                </a:solidFill>
              </a:rPr>
              <a:t>enableMoneyIn</a:t>
            </a:r>
            <a:r>
              <a:rPr lang="en-US" sz="1800" dirty="0">
                <a:solidFill>
                  <a:schemeClr val="tx1"/>
                </a:solidFill>
              </a:rPr>
              <a:t>="true"</a:t>
            </a:r>
            <a:endParaRPr lang="en-US" sz="1800" dirty="0">
              <a:solidFill>
                <a:schemeClr val="tx1"/>
              </a:solidFill>
            </a:endParaRPr>
          </a:p>
          <a:p>
            <a:r>
              <a:rPr lang="en-US" sz="1800" dirty="0">
                <a:solidFill>
                  <a:srgbClr val="008000"/>
                </a:solidFill>
              </a:rPr>
              <a:t>          </a:t>
            </a:r>
            <a:r>
              <a:rPr lang="en-US" sz="1800" dirty="0" err="1">
                <a:solidFill>
                  <a:srgbClr val="008000"/>
                </a:solidFill>
              </a:rPr>
              <a:t>egmState</a:t>
            </a:r>
            <a:r>
              <a:rPr lang="en-US" sz="1800" dirty="0">
                <a:solidFill>
                  <a:srgbClr val="008000"/>
                </a:solidFill>
              </a:rPr>
              <a:t>="G2S_egmDisabled"</a:t>
            </a:r>
            <a:br>
              <a:rPr lang="en-US" sz="1800" dirty="0">
                <a:solidFill>
                  <a:srgbClr val="008000"/>
                </a:solidFill>
              </a:rPr>
            </a:br>
            <a:r>
              <a:rPr lang="en-US" sz="1800" dirty="0">
                <a:solidFill>
                  <a:srgbClr val="008000"/>
                </a:solidFill>
              </a:rPr>
              <a:t>          </a:t>
            </a:r>
            <a:r>
              <a:rPr lang="en-US" sz="1800" dirty="0" err="1">
                <a:solidFill>
                  <a:srgbClr val="008000"/>
                </a:solidFill>
              </a:rPr>
              <a:t>deviceClass</a:t>
            </a:r>
            <a:r>
              <a:rPr lang="en-US" sz="1800" dirty="0">
                <a:solidFill>
                  <a:srgbClr val="008000"/>
                </a:solidFill>
              </a:rPr>
              <a:t>="G2S_printer" </a:t>
            </a:r>
            <a:r>
              <a:rPr lang="en-US" sz="1800" dirty="0" err="1">
                <a:solidFill>
                  <a:srgbClr val="008000"/>
                </a:solidFill>
              </a:rPr>
              <a:t>deviceId</a:t>
            </a:r>
            <a:r>
              <a:rPr lang="en-US" sz="1800" dirty="0">
                <a:solidFill>
                  <a:srgbClr val="008000"/>
                </a:solidFill>
              </a:rPr>
              <a:t>="9"</a:t>
            </a:r>
            <a:r>
              <a:rPr lang="en-US" sz="1800" dirty="0">
                <a:solidFill>
                  <a:srgbClr val="C00000"/>
                </a:solidFill>
              </a:rPr>
              <a:t> … </a:t>
            </a:r>
            <a:endParaRPr lang="en-US" sz="1800" dirty="0">
              <a:solidFill>
                <a:srgbClr val="C00000"/>
              </a:solidFill>
            </a:endParaRPr>
          </a:p>
          <a:p>
            <a:r>
              <a:rPr lang="en-US" sz="1800" dirty="0"/>
              <a:t>     /&gt;</a:t>
            </a:r>
            <a:br>
              <a:rPr lang="en-US" sz="1800" dirty="0"/>
            </a:br>
            <a:r>
              <a:rPr lang="en-US" sz="1800" dirty="0"/>
              <a:t>&lt;/</a:t>
            </a:r>
            <a:r>
              <a:rPr lang="en-US" sz="1800" dirty="0">
                <a:solidFill>
                  <a:srgbClr val="0000CC"/>
                </a:solidFill>
              </a:rPr>
              <a:t>cabinet</a:t>
            </a:r>
            <a:r>
              <a:rPr lang="en-US" sz="1800" dirty="0"/>
              <a:t>&gt;</a:t>
            </a:r>
            <a:endParaRPr lang="en-US" sz="1800" dirty="0"/>
          </a:p>
        </p:txBody>
      </p:sp>
      <p:sp>
        <p:nvSpPr>
          <p:cNvPr id="14" name="Rounded Rectangle 13"/>
          <p:cNvSpPr/>
          <p:nvPr/>
        </p:nvSpPr>
        <p:spPr>
          <a:xfrm>
            <a:off x="1043608" y="5373216"/>
            <a:ext cx="6768752" cy="1224136"/>
          </a:xfrm>
          <a:prstGeom prst="roundRect">
            <a:avLst>
              <a:gd name="adj" fmla="val 5542"/>
            </a:avLst>
          </a:prstGeom>
          <a:ln w="6350"/>
        </p:spPr>
        <p:style>
          <a:lnRef idx="2">
            <a:schemeClr val="accent4"/>
          </a:lnRef>
          <a:fillRef idx="1">
            <a:schemeClr val="lt1"/>
          </a:fillRef>
          <a:effectRef idx="0">
            <a:schemeClr val="accent4"/>
          </a:effectRef>
          <a:fontRef idx="minor">
            <a:schemeClr val="dk1"/>
          </a:fontRef>
        </p:style>
        <p:txBody>
          <a:bodyPr rtlCol="0" anchor="ctr"/>
          <a:lstStyle/>
          <a:p>
            <a:r>
              <a:rPr lang="en-US" sz="1800" dirty="0"/>
              <a:t>&lt;</a:t>
            </a:r>
            <a:r>
              <a:rPr lang="en-US" sz="1800" dirty="0">
                <a:solidFill>
                  <a:srgbClr val="0000CC"/>
                </a:solidFill>
              </a:rPr>
              <a:t>printer </a:t>
            </a:r>
            <a:r>
              <a:rPr lang="en-US" sz="1800" dirty="0" err="1">
                <a:solidFill>
                  <a:srgbClr val="7030A0"/>
                </a:solidFill>
              </a:rPr>
              <a:t>deviceId</a:t>
            </a:r>
            <a:r>
              <a:rPr lang="en-US" sz="1800" dirty="0">
                <a:solidFill>
                  <a:srgbClr val="7030A0"/>
                </a:solidFill>
              </a:rPr>
              <a:t>="9"</a:t>
            </a:r>
            <a:r>
              <a:rPr lang="en-US" sz="1800" dirty="0"/>
              <a:t> </a:t>
            </a:r>
            <a:r>
              <a:rPr lang="en-US" sz="1800" dirty="0" err="1"/>
              <a:t>sessionType</a:t>
            </a:r>
            <a:r>
              <a:rPr lang="en-US" sz="1800" dirty="0"/>
              <a:t>="</a:t>
            </a:r>
            <a:r>
              <a:rPr lang="en-US" sz="1800" dirty="0">
                <a:solidFill>
                  <a:srgbClr val="7030A0"/>
                </a:solidFill>
              </a:rPr>
              <a:t>G2S_response</a:t>
            </a:r>
            <a:r>
              <a:rPr lang="en-US" sz="1800" dirty="0"/>
              <a:t>" ... &gt;</a:t>
            </a:r>
            <a:endParaRPr lang="en-US" sz="1800" dirty="0"/>
          </a:p>
          <a:p>
            <a:r>
              <a:rPr lang="en-US" sz="1800" dirty="0"/>
              <a:t>    &lt;</a:t>
            </a:r>
            <a:r>
              <a:rPr lang="en-US" sz="1800" dirty="0" err="1">
                <a:solidFill>
                  <a:srgbClr val="0000CC"/>
                </a:solidFill>
              </a:rPr>
              <a:t>printerStatus</a:t>
            </a:r>
            <a:r>
              <a:rPr lang="en-US" sz="1800" dirty="0"/>
              <a:t> </a:t>
            </a:r>
            <a:endParaRPr lang="en-US" sz="1800" dirty="0"/>
          </a:p>
          <a:p>
            <a:r>
              <a:rPr lang="en-US" sz="1800" dirty="0">
                <a:solidFill>
                  <a:srgbClr val="000000"/>
                </a:solidFill>
              </a:rPr>
              <a:t>         </a:t>
            </a:r>
            <a:r>
              <a:rPr lang="en-US" sz="1800" dirty="0" err="1">
                <a:solidFill>
                  <a:srgbClr val="008000"/>
                </a:solidFill>
              </a:rPr>
              <a:t>egmEnabled</a:t>
            </a:r>
            <a:r>
              <a:rPr lang="en-US" sz="1800" dirty="0">
                <a:solidFill>
                  <a:srgbClr val="008000"/>
                </a:solidFill>
              </a:rPr>
              <a:t>="false"</a:t>
            </a:r>
            <a:r>
              <a:rPr lang="en-US" sz="1800" dirty="0">
                <a:solidFill>
                  <a:srgbClr val="000000"/>
                </a:solidFill>
              </a:rPr>
              <a:t> </a:t>
            </a:r>
            <a:r>
              <a:rPr lang="en-US" sz="1800" dirty="0" err="1">
                <a:solidFill>
                  <a:srgbClr val="000000"/>
                </a:solidFill>
              </a:rPr>
              <a:t>hostEnabled</a:t>
            </a:r>
            <a:r>
              <a:rPr lang="en-US" sz="1800" dirty="0">
                <a:solidFill>
                  <a:srgbClr val="000000"/>
                </a:solidFill>
              </a:rPr>
              <a:t>="true" </a:t>
            </a:r>
            <a:r>
              <a:rPr lang="en-US" sz="1800" dirty="0" err="1">
                <a:solidFill>
                  <a:srgbClr val="008000"/>
                </a:solidFill>
              </a:rPr>
              <a:t>paperEmpty</a:t>
            </a:r>
            <a:r>
              <a:rPr lang="en-US" sz="1800" dirty="0">
                <a:solidFill>
                  <a:srgbClr val="008000"/>
                </a:solidFill>
              </a:rPr>
              <a:t>="true"</a:t>
            </a:r>
            <a:r>
              <a:rPr lang="en-US" sz="1800" dirty="0">
                <a:solidFill>
                  <a:srgbClr val="000000"/>
                </a:solidFill>
              </a:rPr>
              <a:t> </a:t>
            </a:r>
            <a:r>
              <a:rPr lang="en-US" sz="1800" dirty="0"/>
              <a:t>/&gt;</a:t>
            </a:r>
            <a:br>
              <a:rPr lang="en-US" sz="1800" dirty="0"/>
            </a:br>
            <a:r>
              <a:rPr lang="en-US" sz="1800" dirty="0"/>
              <a:t>&lt;/</a:t>
            </a:r>
            <a:r>
              <a:rPr lang="en-US" sz="1800" dirty="0">
                <a:solidFill>
                  <a:srgbClr val="0000CC"/>
                </a:solidFill>
              </a:rPr>
              <a:t>printer</a:t>
            </a:r>
            <a:r>
              <a:rPr lang="en-US" sz="1800" dirty="0"/>
              <a:t>&gt;</a:t>
            </a:r>
            <a:endParaRPr lang="en-US" sz="1800" dirty="0"/>
          </a:p>
        </p:txBody>
      </p:sp>
      <p:sp>
        <p:nvSpPr>
          <p:cNvPr id="15" name="Right Arrow 14"/>
          <p:cNvSpPr/>
          <p:nvPr/>
        </p:nvSpPr>
        <p:spPr>
          <a:xfrm rot="10800000">
            <a:off x="7380312" y="5157192"/>
            <a:ext cx="387988"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ounded Rectangle 15"/>
          <p:cNvSpPr/>
          <p:nvPr/>
        </p:nvSpPr>
        <p:spPr>
          <a:xfrm>
            <a:off x="1043608" y="1772816"/>
            <a:ext cx="2520280" cy="360040"/>
          </a:xfrm>
          <a:prstGeom prst="roundRect">
            <a:avLst>
              <a:gd name="adj" fmla="val 5542"/>
            </a:avLst>
          </a:prstGeom>
          <a:ln w="6350"/>
        </p:spPr>
        <p:style>
          <a:lnRef idx="2">
            <a:schemeClr val="accent4"/>
          </a:lnRef>
          <a:fillRef idx="1">
            <a:schemeClr val="lt1"/>
          </a:fillRef>
          <a:effectRef idx="0">
            <a:schemeClr val="accent4"/>
          </a:effectRef>
          <a:fontRef idx="minor">
            <a:schemeClr val="dk1"/>
          </a:fontRef>
        </p:style>
        <p:txBody>
          <a:bodyPr rtlCol="0" anchor="ctr"/>
          <a:lstStyle/>
          <a:p>
            <a:r>
              <a:rPr lang="en-US" sz="1800" dirty="0"/>
              <a:t>&lt;</a:t>
            </a:r>
            <a:r>
              <a:rPr lang="en-US" sz="1800" dirty="0" err="1">
                <a:solidFill>
                  <a:srgbClr val="0000CC"/>
                </a:solidFill>
              </a:rPr>
              <a:t>getCabinetStatus</a:t>
            </a:r>
            <a:r>
              <a:rPr lang="en-US" sz="1800" dirty="0"/>
              <a:t> /&gt;</a:t>
            </a:r>
            <a:endParaRPr lang="en-US" sz="1800" dirty="0"/>
          </a:p>
        </p:txBody>
      </p:sp>
      <p:sp>
        <p:nvSpPr>
          <p:cNvPr id="17" name="Rounded Rectangle 16"/>
          <p:cNvSpPr/>
          <p:nvPr/>
        </p:nvSpPr>
        <p:spPr>
          <a:xfrm>
            <a:off x="3707904" y="1772816"/>
            <a:ext cx="2952328" cy="360040"/>
          </a:xfrm>
          <a:prstGeom prst="roundRect">
            <a:avLst>
              <a:gd name="adj" fmla="val 5542"/>
            </a:avLst>
          </a:prstGeom>
          <a:ln w="6350"/>
        </p:spPr>
        <p:style>
          <a:lnRef idx="2">
            <a:schemeClr val="accent4"/>
          </a:lnRef>
          <a:fillRef idx="1">
            <a:schemeClr val="lt1"/>
          </a:fillRef>
          <a:effectRef idx="0">
            <a:schemeClr val="accent4"/>
          </a:effectRef>
          <a:fontRef idx="minor">
            <a:schemeClr val="dk1"/>
          </a:fontRef>
        </p:style>
        <p:txBody>
          <a:bodyPr rtlCol="0" anchor="ctr"/>
          <a:lstStyle/>
          <a:p>
            <a:r>
              <a:rPr lang="en-US" sz="1800" dirty="0"/>
              <a:t>&lt;</a:t>
            </a:r>
            <a:r>
              <a:rPr lang="en-US" sz="1800" dirty="0" err="1">
                <a:solidFill>
                  <a:srgbClr val="0000CC"/>
                </a:solidFill>
              </a:rPr>
              <a:t>getPrinterStatus</a:t>
            </a:r>
            <a:r>
              <a:rPr lang="en-US" sz="1800" dirty="0"/>
              <a:t> /&gt;</a:t>
            </a:r>
            <a:endParaRPr lang="en-US" sz="1800" dirty="0"/>
          </a:p>
        </p:txBody>
      </p:sp>
      <p:sp>
        <p:nvSpPr>
          <p:cNvPr id="18" name="Rounded Rectangle 17"/>
          <p:cNvSpPr/>
          <p:nvPr/>
        </p:nvSpPr>
        <p:spPr>
          <a:xfrm>
            <a:off x="5868144" y="527680"/>
            <a:ext cx="3168352" cy="597064"/>
          </a:xfrm>
          <a:prstGeom prst="round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2000" dirty="0"/>
              <a:t>Status of two devices in case of out-of-paper.</a:t>
            </a:r>
            <a:endParaRPr lang="en-US"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Sample commands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pic>
        <p:nvPicPr>
          <p:cNvPr id="6" name="Picture 65" descr="EGM"/>
          <p:cNvPicPr>
            <a:picLocks noChangeAspect="1" noChangeArrowheads="1"/>
          </p:cNvPicPr>
          <p:nvPr/>
        </p:nvPicPr>
        <p:blipFill>
          <a:blip r:embed="rId1" cstate="print"/>
          <a:srcRect/>
          <a:stretch>
            <a:fillRect/>
          </a:stretch>
        </p:blipFill>
        <p:spPr bwMode="auto">
          <a:xfrm>
            <a:off x="7956376" y="1505441"/>
            <a:ext cx="429251" cy="803115"/>
          </a:xfrm>
          <a:prstGeom prst="rect">
            <a:avLst/>
          </a:prstGeom>
          <a:noFill/>
          <a:ln w="9525">
            <a:noFill/>
            <a:miter lim="800000"/>
            <a:headEnd/>
            <a:tailEnd/>
          </a:ln>
        </p:spPr>
      </p:pic>
      <p:graphicFrame>
        <p:nvGraphicFramePr>
          <p:cNvPr id="8" name="Object 5"/>
          <p:cNvGraphicFramePr>
            <a:graphicFrameLocks noChangeAspect="1"/>
          </p:cNvGraphicFramePr>
          <p:nvPr/>
        </p:nvGraphicFramePr>
        <p:xfrm>
          <a:off x="539552" y="1669124"/>
          <a:ext cx="385028" cy="639432"/>
        </p:xfrm>
        <a:graphic>
          <a:graphicData uri="http://schemas.openxmlformats.org/presentationml/2006/ole">
            <mc:AlternateContent xmlns:mc="http://schemas.openxmlformats.org/markup-compatibility/2006">
              <mc:Choice xmlns:v="urn:schemas-microsoft-com:vml" Requires="v">
                <p:oleObj spid="_x0000_s538730" name="Visio" r:id="rId2" imgW="716915" imgH="1183640" progId="Visio.Drawing.11">
                  <p:embed/>
                </p:oleObj>
              </mc:Choice>
              <mc:Fallback>
                <p:oleObj name="Visio" r:id="rId2" imgW="716915" imgH="1183640" progId="Visio.Drawing.11">
                  <p:embed/>
                  <p:pic>
                    <p:nvPicPr>
                      <p:cNvPr id="0" name="Picture 1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669124"/>
                        <a:ext cx="385028" cy="639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ight Arrow 9"/>
          <p:cNvSpPr/>
          <p:nvPr/>
        </p:nvSpPr>
        <p:spPr>
          <a:xfrm rot="10800000">
            <a:off x="7380312" y="2492896"/>
            <a:ext cx="387988"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ight Arrow 10"/>
          <p:cNvSpPr/>
          <p:nvPr/>
        </p:nvSpPr>
        <p:spPr>
          <a:xfrm>
            <a:off x="1043608" y="1628800"/>
            <a:ext cx="387988"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ight Arrow 14"/>
          <p:cNvSpPr/>
          <p:nvPr/>
        </p:nvSpPr>
        <p:spPr>
          <a:xfrm rot="10800000">
            <a:off x="7380312" y="5157192"/>
            <a:ext cx="387988"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ounded Rectangle 15"/>
          <p:cNvSpPr/>
          <p:nvPr/>
        </p:nvSpPr>
        <p:spPr>
          <a:xfrm>
            <a:off x="1043608" y="1844824"/>
            <a:ext cx="2520280" cy="360040"/>
          </a:xfrm>
          <a:prstGeom prst="roundRect">
            <a:avLst>
              <a:gd name="adj" fmla="val 5542"/>
            </a:avLst>
          </a:prstGeom>
          <a:ln w="6350"/>
        </p:spPr>
        <p:style>
          <a:lnRef idx="2">
            <a:schemeClr val="accent4"/>
          </a:lnRef>
          <a:fillRef idx="1">
            <a:schemeClr val="lt1"/>
          </a:fillRef>
          <a:effectRef idx="0">
            <a:schemeClr val="accent4"/>
          </a:effectRef>
          <a:fontRef idx="minor">
            <a:schemeClr val="dk1"/>
          </a:fontRef>
        </p:style>
        <p:txBody>
          <a:bodyPr rtlCol="0" anchor="ctr"/>
          <a:lstStyle/>
          <a:p>
            <a:r>
              <a:rPr lang="en-US" sz="1800" dirty="0"/>
              <a:t>&lt;</a:t>
            </a:r>
            <a:r>
              <a:rPr lang="en-US" sz="1800" dirty="0" err="1">
                <a:solidFill>
                  <a:srgbClr val="0000CC"/>
                </a:solidFill>
              </a:rPr>
              <a:t>getCabinetStatus</a:t>
            </a:r>
            <a:r>
              <a:rPr lang="en-US" sz="1800" dirty="0"/>
              <a:t> /&gt;</a:t>
            </a:r>
            <a:endParaRPr lang="en-US" sz="1800" dirty="0"/>
          </a:p>
        </p:txBody>
      </p:sp>
      <p:sp>
        <p:nvSpPr>
          <p:cNvPr id="18" name="Rounded Rectangle 17"/>
          <p:cNvSpPr/>
          <p:nvPr/>
        </p:nvSpPr>
        <p:spPr>
          <a:xfrm>
            <a:off x="2195736" y="5733256"/>
            <a:ext cx="5598095" cy="453048"/>
          </a:xfrm>
          <a:prstGeom prst="round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2000" dirty="0"/>
              <a:t>Status of the cabinet when a cabinet door is opened.</a:t>
            </a:r>
            <a:endParaRPr lang="en-US" sz="2000" dirty="0"/>
          </a:p>
        </p:txBody>
      </p:sp>
      <p:sp>
        <p:nvSpPr>
          <p:cNvPr id="19" name="Rounded Rectangle 18"/>
          <p:cNvSpPr/>
          <p:nvPr/>
        </p:nvSpPr>
        <p:spPr>
          <a:xfrm>
            <a:off x="1025079" y="2708920"/>
            <a:ext cx="6768752" cy="2736304"/>
          </a:xfrm>
          <a:prstGeom prst="roundRect">
            <a:avLst>
              <a:gd name="adj" fmla="val 5542"/>
            </a:avLst>
          </a:prstGeom>
          <a:ln w="6350"/>
        </p:spPr>
        <p:style>
          <a:lnRef idx="2">
            <a:schemeClr val="accent4"/>
          </a:lnRef>
          <a:fillRef idx="1">
            <a:schemeClr val="lt1"/>
          </a:fillRef>
          <a:effectRef idx="0">
            <a:schemeClr val="accent4"/>
          </a:effectRef>
          <a:fontRef idx="minor">
            <a:schemeClr val="dk1"/>
          </a:fontRef>
        </p:style>
        <p:txBody>
          <a:bodyPr rtlCol="0" anchor="ctr"/>
          <a:lstStyle/>
          <a:p>
            <a:r>
              <a:rPr lang="en-US" sz="1800" dirty="0"/>
              <a:t>&lt;</a:t>
            </a:r>
            <a:r>
              <a:rPr lang="en-US" sz="1800" dirty="0">
                <a:solidFill>
                  <a:srgbClr val="0000CC"/>
                </a:solidFill>
              </a:rPr>
              <a:t>cabinet</a:t>
            </a:r>
            <a:r>
              <a:rPr lang="en-US" sz="1800" dirty="0"/>
              <a:t> </a:t>
            </a:r>
            <a:r>
              <a:rPr lang="en-US" sz="1800" dirty="0" err="1">
                <a:solidFill>
                  <a:srgbClr val="7030A0"/>
                </a:solidFill>
              </a:rPr>
              <a:t>deviceId</a:t>
            </a:r>
            <a:r>
              <a:rPr lang="en-US" sz="1800" dirty="0">
                <a:solidFill>
                  <a:srgbClr val="7030A0"/>
                </a:solidFill>
              </a:rPr>
              <a:t>="1"</a:t>
            </a:r>
            <a:r>
              <a:rPr lang="en-US" sz="1800" dirty="0"/>
              <a:t> </a:t>
            </a:r>
            <a:r>
              <a:rPr lang="en-US" sz="1800" dirty="0" err="1"/>
              <a:t>sessionType</a:t>
            </a:r>
            <a:r>
              <a:rPr lang="en-US" sz="1800" dirty="0"/>
              <a:t>="</a:t>
            </a:r>
            <a:r>
              <a:rPr lang="en-US" sz="1800" dirty="0">
                <a:solidFill>
                  <a:srgbClr val="7030A0"/>
                </a:solidFill>
              </a:rPr>
              <a:t>G2S_response</a:t>
            </a:r>
            <a:r>
              <a:rPr lang="en-US" sz="1800" dirty="0"/>
              <a:t>" ... &gt;</a:t>
            </a:r>
            <a:endParaRPr lang="en-US" sz="1800" dirty="0"/>
          </a:p>
          <a:p>
            <a:r>
              <a:rPr lang="en-US" sz="1800" dirty="0"/>
              <a:t>     &lt;</a:t>
            </a:r>
            <a:r>
              <a:rPr lang="en-US" sz="1800" dirty="0" err="1">
                <a:solidFill>
                  <a:srgbClr val="0000CC"/>
                </a:solidFill>
              </a:rPr>
              <a:t>cabinetStatus</a:t>
            </a:r>
            <a:r>
              <a:rPr lang="en-US" sz="1800" dirty="0"/>
              <a:t> </a:t>
            </a:r>
            <a:endParaRPr lang="en-US" sz="1800" dirty="0"/>
          </a:p>
          <a:p>
            <a:r>
              <a:rPr lang="en-US" sz="1800" dirty="0"/>
              <a:t>          </a:t>
            </a:r>
            <a:r>
              <a:rPr lang="en-US" sz="1800" dirty="0" err="1">
                <a:solidFill>
                  <a:srgbClr val="00B050"/>
                </a:solidFill>
              </a:rPr>
              <a:t>egmEnabled</a:t>
            </a:r>
            <a:r>
              <a:rPr lang="en-US" sz="1800" dirty="0">
                <a:solidFill>
                  <a:srgbClr val="00B050"/>
                </a:solidFill>
              </a:rPr>
              <a:t>="false"  </a:t>
            </a:r>
            <a:r>
              <a:rPr lang="en-US" sz="1800" dirty="0" err="1">
                <a:solidFill>
                  <a:srgbClr val="000000"/>
                </a:solidFill>
              </a:rPr>
              <a:t>hostEnabled</a:t>
            </a:r>
            <a:r>
              <a:rPr lang="en-US" sz="1800" dirty="0">
                <a:solidFill>
                  <a:srgbClr val="000000"/>
                </a:solidFill>
              </a:rPr>
              <a:t>="true" </a:t>
            </a:r>
            <a:r>
              <a:rPr lang="en-US" sz="1800" dirty="0" err="1">
                <a:solidFill>
                  <a:srgbClr val="000000"/>
                </a:solidFill>
              </a:rPr>
              <a:t>hostLocked</a:t>
            </a:r>
            <a:r>
              <a:rPr lang="en-US" sz="1800" dirty="0">
                <a:solidFill>
                  <a:srgbClr val="000000"/>
                </a:solidFill>
              </a:rPr>
              <a:t>="false" </a:t>
            </a:r>
            <a:endParaRPr lang="en-US" sz="1800" dirty="0">
              <a:solidFill>
                <a:srgbClr val="000000"/>
              </a:solidFill>
            </a:endParaRPr>
          </a:p>
          <a:p>
            <a:r>
              <a:rPr lang="en-US" sz="1800" dirty="0">
                <a:solidFill>
                  <a:srgbClr val="000000"/>
                </a:solidFill>
              </a:rPr>
              <a:t>          </a:t>
            </a:r>
            <a:r>
              <a:rPr lang="en-US" sz="1800" dirty="0" err="1">
                <a:solidFill>
                  <a:srgbClr val="000000"/>
                </a:solidFill>
              </a:rPr>
              <a:t>enableGamePlay</a:t>
            </a:r>
            <a:r>
              <a:rPr lang="en-US" sz="1800" dirty="0">
                <a:solidFill>
                  <a:srgbClr val="000000"/>
                </a:solidFill>
              </a:rPr>
              <a:t>="true" </a:t>
            </a:r>
            <a:r>
              <a:rPr lang="en-US" sz="1800" dirty="0" err="1">
                <a:solidFill>
                  <a:srgbClr val="000000"/>
                </a:solidFill>
              </a:rPr>
              <a:t>enableMoneyIn</a:t>
            </a:r>
            <a:r>
              <a:rPr lang="en-US" sz="1800" dirty="0">
                <a:solidFill>
                  <a:srgbClr val="000000"/>
                </a:solidFill>
              </a:rPr>
              <a:t>="true"</a:t>
            </a:r>
            <a:endParaRPr lang="en-US" sz="1800" dirty="0">
              <a:solidFill>
                <a:srgbClr val="000000"/>
              </a:solidFill>
            </a:endParaRPr>
          </a:p>
          <a:p>
            <a:r>
              <a:rPr lang="en-US" sz="1800" dirty="0">
                <a:solidFill>
                  <a:srgbClr val="00B050"/>
                </a:solidFill>
              </a:rPr>
              <a:t>          </a:t>
            </a:r>
            <a:r>
              <a:rPr lang="en-US" sz="1800" dirty="0" err="1">
                <a:solidFill>
                  <a:srgbClr val="00B050"/>
                </a:solidFill>
              </a:rPr>
              <a:t>logicDoorOpen</a:t>
            </a:r>
            <a:r>
              <a:rPr lang="en-US" sz="1800" dirty="0">
                <a:solidFill>
                  <a:srgbClr val="00B050"/>
                </a:solidFill>
              </a:rPr>
              <a:t>="true" </a:t>
            </a:r>
            <a:r>
              <a:rPr lang="en-US" sz="1800" dirty="0" err="1">
                <a:solidFill>
                  <a:schemeClr val="tx1"/>
                </a:solidFill>
              </a:rPr>
              <a:t>cabinetDoorOpen</a:t>
            </a:r>
            <a:r>
              <a:rPr lang="en-US" sz="1800" dirty="0">
                <a:solidFill>
                  <a:schemeClr val="tx1"/>
                </a:solidFill>
              </a:rPr>
              <a:t>="false" ... </a:t>
            </a:r>
            <a:endParaRPr lang="en-US" sz="1800" dirty="0">
              <a:solidFill>
                <a:schemeClr val="tx1"/>
              </a:solidFill>
            </a:endParaRPr>
          </a:p>
          <a:p>
            <a:r>
              <a:rPr lang="en-US" sz="1800" dirty="0">
                <a:solidFill>
                  <a:srgbClr val="C00000"/>
                </a:solidFill>
              </a:rPr>
              <a:t>          </a:t>
            </a:r>
            <a:r>
              <a:rPr lang="en-US" sz="1800" dirty="0" err="1">
                <a:solidFill>
                  <a:srgbClr val="C00000"/>
                </a:solidFill>
              </a:rPr>
              <a:t>egmState</a:t>
            </a:r>
            <a:r>
              <a:rPr lang="en-US" sz="1800" dirty="0">
                <a:solidFill>
                  <a:srgbClr val="C00000"/>
                </a:solidFill>
              </a:rPr>
              <a:t>="G2S_egmDisabled" </a:t>
            </a:r>
            <a:endParaRPr lang="en-US" sz="1800" dirty="0">
              <a:solidFill>
                <a:srgbClr val="C00000"/>
              </a:solidFill>
            </a:endParaRPr>
          </a:p>
          <a:p>
            <a:r>
              <a:rPr lang="en-US" sz="1800" dirty="0">
                <a:solidFill>
                  <a:srgbClr val="C00000"/>
                </a:solidFill>
              </a:rPr>
              <a:t>          </a:t>
            </a:r>
            <a:r>
              <a:rPr lang="en-US" sz="1800" dirty="0" err="1">
                <a:solidFill>
                  <a:srgbClr val="C00000"/>
                </a:solidFill>
              </a:rPr>
              <a:t>deviceClass</a:t>
            </a:r>
            <a:r>
              <a:rPr lang="en-US" sz="1800" dirty="0">
                <a:solidFill>
                  <a:srgbClr val="C00000"/>
                </a:solidFill>
              </a:rPr>
              <a:t>="G2S_cabinet" </a:t>
            </a:r>
            <a:r>
              <a:rPr lang="en-US" sz="1800" dirty="0" err="1">
                <a:solidFill>
                  <a:srgbClr val="C00000"/>
                </a:solidFill>
              </a:rPr>
              <a:t>deviceId</a:t>
            </a:r>
            <a:r>
              <a:rPr lang="en-US" sz="1800" dirty="0">
                <a:solidFill>
                  <a:srgbClr val="C00000"/>
                </a:solidFill>
              </a:rPr>
              <a:t>="1”  …</a:t>
            </a:r>
            <a:endParaRPr lang="en-US" sz="1800" dirty="0">
              <a:solidFill>
                <a:srgbClr val="C00000"/>
              </a:solidFill>
            </a:endParaRPr>
          </a:p>
          <a:p>
            <a:r>
              <a:rPr lang="en-US" sz="1800" dirty="0"/>
              <a:t>     /&gt;</a:t>
            </a:r>
            <a:br>
              <a:rPr lang="en-US" sz="1800" dirty="0"/>
            </a:br>
            <a:r>
              <a:rPr lang="en-US" sz="1800" dirty="0"/>
              <a:t>&lt;/</a:t>
            </a:r>
            <a:r>
              <a:rPr lang="en-US" sz="1800" dirty="0">
                <a:solidFill>
                  <a:srgbClr val="0000CC"/>
                </a:solidFill>
              </a:rPr>
              <a:t>cabinet</a:t>
            </a:r>
            <a:r>
              <a:rPr lang="en-US" sz="1800" dirty="0"/>
              <a:t>&gt;</a:t>
            </a:r>
            <a:endParaRPr lang="en-US"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EGM is </a:t>
            </a:r>
            <a:r>
              <a:rPr lang="en-US" dirty="0" err="1"/>
              <a:t>hostDisabled</a:t>
            </a:r>
            <a:endParaRPr lang="en-US" dirty="0"/>
          </a:p>
        </p:txBody>
      </p:sp>
      <p:sp>
        <p:nvSpPr>
          <p:cNvPr id="3" name="Content Placeholder 2"/>
          <p:cNvSpPr>
            <a:spLocks noGrp="1"/>
          </p:cNvSpPr>
          <p:nvPr>
            <p:ph sz="quarter" idx="1"/>
          </p:nvPr>
        </p:nvSpPr>
        <p:spPr>
          <a:xfrm>
            <a:off x="612648" y="1628800"/>
            <a:ext cx="8153400" cy="4495800"/>
          </a:xfrm>
        </p:spPr>
        <p:txBody>
          <a:bodyPr/>
          <a:lstStyle/>
          <a:p>
            <a:r>
              <a:rPr lang="en-US" sz="2800" dirty="0"/>
              <a:t>A </a:t>
            </a:r>
            <a:r>
              <a:rPr lang="en-US" sz="2800" dirty="0">
                <a:solidFill>
                  <a:srgbClr val="0000CC"/>
                </a:solidFill>
              </a:rPr>
              <a:t>required</a:t>
            </a:r>
            <a:r>
              <a:rPr lang="en-US" sz="2800" dirty="0"/>
              <a:t> device is </a:t>
            </a:r>
            <a:r>
              <a:rPr lang="en-US" sz="2800" dirty="0">
                <a:solidFill>
                  <a:srgbClr val="008000"/>
                </a:solidFill>
              </a:rPr>
              <a:t>disabled by some commands from host</a:t>
            </a:r>
            <a:endParaRPr lang="en-US" sz="2800" dirty="0">
              <a:solidFill>
                <a:srgbClr val="008000"/>
              </a:solidFill>
            </a:endParaRPr>
          </a:p>
          <a:p>
            <a:pPr lvl="1"/>
            <a:r>
              <a:rPr lang="en-US" sz="2400" dirty="0"/>
              <a:t>The device has profile attribute </a:t>
            </a:r>
            <a:r>
              <a:rPr lang="en-US" sz="2400" dirty="0" err="1">
                <a:solidFill>
                  <a:srgbClr val="0000CC"/>
                </a:solidFill>
              </a:rPr>
              <a:t>requiredForPlay</a:t>
            </a:r>
            <a:r>
              <a:rPr lang="en-US" sz="2400" dirty="0">
                <a:solidFill>
                  <a:srgbClr val="0000CC"/>
                </a:solidFill>
              </a:rPr>
              <a:t>=true</a:t>
            </a:r>
            <a:endParaRPr lang="en-US" sz="2400" dirty="0">
              <a:solidFill>
                <a:srgbClr val="0000CC"/>
              </a:solidFill>
            </a:endParaRPr>
          </a:p>
          <a:p>
            <a:pPr lvl="1"/>
            <a:r>
              <a:rPr lang="en-US" sz="2400" dirty="0"/>
              <a:t>The host sends </a:t>
            </a:r>
            <a:r>
              <a:rPr lang="en-US" sz="2400" dirty="0">
                <a:solidFill>
                  <a:srgbClr val="008000"/>
                </a:solidFill>
              </a:rPr>
              <a:t>set[class]State enable=false </a:t>
            </a:r>
            <a:r>
              <a:rPr lang="en-US" sz="2400" dirty="0"/>
              <a:t>to the device</a:t>
            </a:r>
            <a:endParaRPr lang="en-US" sz="2400" dirty="0"/>
          </a:p>
          <a:p>
            <a:pPr lvl="1"/>
            <a:r>
              <a:rPr lang="en-US" sz="2400" dirty="0"/>
              <a:t>The device has status attribute </a:t>
            </a:r>
            <a:r>
              <a:rPr lang="en-US" sz="2400" dirty="0" err="1">
                <a:solidFill>
                  <a:srgbClr val="008000"/>
                </a:solidFill>
              </a:rPr>
              <a:t>hostEnabled</a:t>
            </a:r>
            <a:r>
              <a:rPr lang="en-US" sz="2400" dirty="0">
                <a:solidFill>
                  <a:srgbClr val="008000"/>
                </a:solidFill>
              </a:rPr>
              <a:t>=false</a:t>
            </a:r>
            <a:endParaRPr lang="en-US" sz="2400" dirty="0">
              <a:solidFill>
                <a:srgbClr val="008000"/>
              </a:solidFill>
            </a:endParaRPr>
          </a:p>
          <a:p>
            <a:pPr lvl="1"/>
            <a:r>
              <a:rPr lang="en-US" sz="2400" dirty="0"/>
              <a:t>The device fires related events</a:t>
            </a:r>
            <a:endParaRPr lang="en-US" sz="2400" dirty="0"/>
          </a:p>
          <a:p>
            <a:r>
              <a:rPr lang="en-US" sz="2800" dirty="0"/>
              <a:t>The cabinet device</a:t>
            </a:r>
            <a:endParaRPr lang="en-US" sz="2800" dirty="0"/>
          </a:p>
          <a:p>
            <a:pPr lvl="1"/>
            <a:r>
              <a:rPr lang="en-US" sz="2400" dirty="0"/>
              <a:t>status attribute </a:t>
            </a:r>
            <a:r>
              <a:rPr lang="en-US" sz="2400" dirty="0" err="1">
                <a:solidFill>
                  <a:srgbClr val="FF0000"/>
                </a:solidFill>
              </a:rPr>
              <a:t>egmState</a:t>
            </a:r>
            <a:r>
              <a:rPr lang="en-US" sz="2400" dirty="0">
                <a:solidFill>
                  <a:srgbClr val="FF0000"/>
                </a:solidFill>
              </a:rPr>
              <a:t>=G2S_hostDisabled</a:t>
            </a:r>
            <a:endParaRPr lang="en-US" sz="2400" dirty="0">
              <a:solidFill>
                <a:srgbClr val="FF0000"/>
              </a:solidFill>
            </a:endParaRPr>
          </a:p>
          <a:p>
            <a:pPr lvl="1"/>
            <a:r>
              <a:rPr lang="en-US" sz="2400" dirty="0"/>
              <a:t>Fires </a:t>
            </a:r>
            <a:r>
              <a:rPr lang="en-US" sz="2400" dirty="0">
                <a:solidFill>
                  <a:srgbClr val="FF0000"/>
                </a:solidFill>
              </a:rPr>
              <a:t>CBE204 Host action disabled EGM</a:t>
            </a:r>
            <a:endParaRPr lang="en-US" sz="2400" dirty="0">
              <a:solidFill>
                <a:srgbClr val="FF0000"/>
              </a:solidFill>
            </a:endParaRPr>
          </a:p>
          <a:p>
            <a:endParaRPr lang="en-US" sz="28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Sample commands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pic>
        <p:nvPicPr>
          <p:cNvPr id="6" name="Picture 65" descr="EGM"/>
          <p:cNvPicPr>
            <a:picLocks noChangeAspect="1" noChangeArrowheads="1"/>
          </p:cNvPicPr>
          <p:nvPr/>
        </p:nvPicPr>
        <p:blipFill>
          <a:blip r:embed="rId1" cstate="print"/>
          <a:srcRect/>
          <a:stretch>
            <a:fillRect/>
          </a:stretch>
        </p:blipFill>
        <p:spPr bwMode="auto">
          <a:xfrm>
            <a:off x="7956376" y="1505441"/>
            <a:ext cx="429251" cy="803115"/>
          </a:xfrm>
          <a:prstGeom prst="rect">
            <a:avLst/>
          </a:prstGeom>
          <a:noFill/>
          <a:ln w="9525">
            <a:noFill/>
            <a:miter lim="800000"/>
            <a:headEnd/>
            <a:tailEnd/>
          </a:ln>
        </p:spPr>
      </p:pic>
      <p:graphicFrame>
        <p:nvGraphicFramePr>
          <p:cNvPr id="8" name="Object 5"/>
          <p:cNvGraphicFramePr>
            <a:graphicFrameLocks noChangeAspect="1"/>
          </p:cNvGraphicFramePr>
          <p:nvPr/>
        </p:nvGraphicFramePr>
        <p:xfrm>
          <a:off x="539552" y="1669124"/>
          <a:ext cx="385028" cy="639432"/>
        </p:xfrm>
        <a:graphic>
          <a:graphicData uri="http://schemas.openxmlformats.org/presentationml/2006/ole">
            <mc:AlternateContent xmlns:mc="http://schemas.openxmlformats.org/markup-compatibility/2006">
              <mc:Choice xmlns:v="urn:schemas-microsoft-com:vml" Requires="v">
                <p:oleObj spid="_x0000_s539748" name="Visio" r:id="rId2" imgW="716915" imgH="1183640" progId="Visio.Drawing.11">
                  <p:embed/>
                </p:oleObj>
              </mc:Choice>
              <mc:Fallback>
                <p:oleObj name="Visio" r:id="rId2" imgW="716915" imgH="1183640" progId="Visio.Drawing.11">
                  <p:embed/>
                  <p:pic>
                    <p:nvPicPr>
                      <p:cNvPr id="0" name="Picture 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669124"/>
                        <a:ext cx="385028" cy="639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ight Arrow 9"/>
          <p:cNvSpPr/>
          <p:nvPr/>
        </p:nvSpPr>
        <p:spPr>
          <a:xfrm rot="10800000">
            <a:off x="7772300" y="3434566"/>
            <a:ext cx="387988"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ight Arrow 10"/>
          <p:cNvSpPr/>
          <p:nvPr/>
        </p:nvSpPr>
        <p:spPr>
          <a:xfrm>
            <a:off x="1043608" y="1628800"/>
            <a:ext cx="387988"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ounded Rectangle 11"/>
          <p:cNvSpPr/>
          <p:nvPr/>
        </p:nvSpPr>
        <p:spPr>
          <a:xfrm>
            <a:off x="1043608" y="4653136"/>
            <a:ext cx="6768752" cy="2016224"/>
          </a:xfrm>
          <a:prstGeom prst="roundRect">
            <a:avLst>
              <a:gd name="adj" fmla="val 5542"/>
            </a:avLst>
          </a:prstGeom>
          <a:ln w="6350"/>
        </p:spPr>
        <p:style>
          <a:lnRef idx="2">
            <a:schemeClr val="accent4"/>
          </a:lnRef>
          <a:fillRef idx="1">
            <a:schemeClr val="lt1"/>
          </a:fillRef>
          <a:effectRef idx="0">
            <a:schemeClr val="accent4"/>
          </a:effectRef>
          <a:fontRef idx="minor">
            <a:schemeClr val="dk1"/>
          </a:fontRef>
        </p:style>
        <p:txBody>
          <a:bodyPr rtlCol="0" anchor="ctr"/>
          <a:lstStyle/>
          <a:p>
            <a:r>
              <a:rPr lang="en-US" sz="1800" dirty="0"/>
              <a:t>&lt;</a:t>
            </a:r>
            <a:r>
              <a:rPr lang="en-US" sz="1800" dirty="0">
                <a:solidFill>
                  <a:srgbClr val="0000CC"/>
                </a:solidFill>
              </a:rPr>
              <a:t>cabinet</a:t>
            </a:r>
            <a:r>
              <a:rPr lang="en-US" sz="1800" dirty="0"/>
              <a:t> </a:t>
            </a:r>
            <a:r>
              <a:rPr lang="en-US" sz="1800" dirty="0" err="1">
                <a:solidFill>
                  <a:srgbClr val="7030A0"/>
                </a:solidFill>
              </a:rPr>
              <a:t>deviceId</a:t>
            </a:r>
            <a:r>
              <a:rPr lang="en-US" sz="1800" dirty="0">
                <a:solidFill>
                  <a:srgbClr val="7030A0"/>
                </a:solidFill>
              </a:rPr>
              <a:t>="1"</a:t>
            </a:r>
            <a:r>
              <a:rPr lang="en-US" sz="1800" dirty="0"/>
              <a:t> </a:t>
            </a:r>
            <a:r>
              <a:rPr lang="en-US" sz="1800" dirty="0" err="1"/>
              <a:t>sessionType</a:t>
            </a:r>
            <a:r>
              <a:rPr lang="en-US" sz="1800" dirty="0"/>
              <a:t>="</a:t>
            </a:r>
            <a:r>
              <a:rPr lang="en-US" sz="1800" dirty="0">
                <a:solidFill>
                  <a:srgbClr val="7030A0"/>
                </a:solidFill>
              </a:rPr>
              <a:t>G2S_response</a:t>
            </a:r>
            <a:r>
              <a:rPr lang="en-US" sz="1800" dirty="0"/>
              <a:t>" ... &gt;</a:t>
            </a:r>
            <a:endParaRPr lang="en-US" sz="1800" dirty="0"/>
          </a:p>
          <a:p>
            <a:r>
              <a:rPr lang="en-US" sz="1800" dirty="0"/>
              <a:t>     &lt;</a:t>
            </a:r>
            <a:r>
              <a:rPr lang="en-US" sz="1800" dirty="0" err="1">
                <a:solidFill>
                  <a:srgbClr val="0000CC"/>
                </a:solidFill>
              </a:rPr>
              <a:t>cabinetStatus</a:t>
            </a:r>
            <a:r>
              <a:rPr lang="en-US" sz="1800" dirty="0"/>
              <a:t> </a:t>
            </a:r>
            <a:endParaRPr lang="en-US" sz="1800" dirty="0"/>
          </a:p>
          <a:p>
            <a:r>
              <a:rPr lang="en-US" sz="1800" dirty="0">
                <a:solidFill>
                  <a:srgbClr val="000000"/>
                </a:solidFill>
              </a:rPr>
              <a:t>          </a:t>
            </a:r>
            <a:r>
              <a:rPr lang="en-US" sz="1800" dirty="0" err="1">
                <a:solidFill>
                  <a:srgbClr val="000000"/>
                </a:solidFill>
              </a:rPr>
              <a:t>egmEnabled</a:t>
            </a:r>
            <a:r>
              <a:rPr lang="en-US" sz="1800" dirty="0">
                <a:solidFill>
                  <a:srgbClr val="000000"/>
                </a:solidFill>
              </a:rPr>
              <a:t>="true"  </a:t>
            </a:r>
            <a:r>
              <a:rPr lang="en-US" sz="1800" dirty="0" err="1">
                <a:solidFill>
                  <a:srgbClr val="000000"/>
                </a:solidFill>
              </a:rPr>
              <a:t>hostEnabled</a:t>
            </a:r>
            <a:r>
              <a:rPr lang="en-US" sz="1800" dirty="0">
                <a:solidFill>
                  <a:srgbClr val="000000"/>
                </a:solidFill>
              </a:rPr>
              <a:t>="true" </a:t>
            </a:r>
            <a:r>
              <a:rPr lang="en-US" sz="1800" dirty="0" err="1">
                <a:solidFill>
                  <a:srgbClr val="000000"/>
                </a:solidFill>
              </a:rPr>
              <a:t>hostLocked</a:t>
            </a:r>
            <a:r>
              <a:rPr lang="en-US" sz="1800" dirty="0">
                <a:solidFill>
                  <a:srgbClr val="000000"/>
                </a:solidFill>
              </a:rPr>
              <a:t>="false" </a:t>
            </a:r>
            <a:endParaRPr lang="en-US" sz="1800" dirty="0">
              <a:solidFill>
                <a:srgbClr val="000000"/>
              </a:solidFill>
            </a:endParaRPr>
          </a:p>
          <a:p>
            <a:r>
              <a:rPr lang="en-US" sz="1800" dirty="0">
                <a:solidFill>
                  <a:schemeClr val="tx1"/>
                </a:solidFill>
              </a:rPr>
              <a:t>          </a:t>
            </a:r>
            <a:r>
              <a:rPr lang="en-US" sz="1800" dirty="0" err="1">
                <a:solidFill>
                  <a:schemeClr val="tx1"/>
                </a:solidFill>
              </a:rPr>
              <a:t>enableGamePlay</a:t>
            </a:r>
            <a:r>
              <a:rPr lang="en-US" sz="1800" dirty="0">
                <a:solidFill>
                  <a:schemeClr val="tx1"/>
                </a:solidFill>
              </a:rPr>
              <a:t>="true" </a:t>
            </a:r>
            <a:r>
              <a:rPr lang="en-US" sz="1800" dirty="0" err="1">
                <a:solidFill>
                  <a:schemeClr val="tx1"/>
                </a:solidFill>
              </a:rPr>
              <a:t>enableMoneyIn</a:t>
            </a:r>
            <a:r>
              <a:rPr lang="en-US" sz="1800" dirty="0">
                <a:solidFill>
                  <a:schemeClr val="tx1"/>
                </a:solidFill>
              </a:rPr>
              <a:t>="true"</a:t>
            </a:r>
            <a:endParaRPr lang="en-US" sz="1800" dirty="0">
              <a:solidFill>
                <a:schemeClr val="tx1"/>
              </a:solidFill>
            </a:endParaRPr>
          </a:p>
          <a:p>
            <a:r>
              <a:rPr lang="en-US" sz="1800" dirty="0">
                <a:solidFill>
                  <a:srgbClr val="008000"/>
                </a:solidFill>
              </a:rPr>
              <a:t>          </a:t>
            </a:r>
            <a:r>
              <a:rPr lang="en-US" sz="1800" dirty="0" err="1">
                <a:solidFill>
                  <a:srgbClr val="008000"/>
                </a:solidFill>
              </a:rPr>
              <a:t>egmState</a:t>
            </a:r>
            <a:r>
              <a:rPr lang="en-US" sz="1800" dirty="0">
                <a:solidFill>
                  <a:srgbClr val="008000"/>
                </a:solidFill>
              </a:rPr>
              <a:t>="G2S_hostDisabled"</a:t>
            </a:r>
            <a:br>
              <a:rPr lang="en-US" sz="1800" dirty="0">
                <a:solidFill>
                  <a:srgbClr val="008000"/>
                </a:solidFill>
              </a:rPr>
            </a:br>
            <a:r>
              <a:rPr lang="en-US" sz="1800" dirty="0">
                <a:solidFill>
                  <a:srgbClr val="008000"/>
                </a:solidFill>
              </a:rPr>
              <a:t>          </a:t>
            </a:r>
            <a:r>
              <a:rPr lang="en-US" sz="1800" dirty="0" err="1">
                <a:solidFill>
                  <a:srgbClr val="008000"/>
                </a:solidFill>
              </a:rPr>
              <a:t>deviceClass</a:t>
            </a:r>
            <a:r>
              <a:rPr lang="en-US" sz="1800" dirty="0">
                <a:solidFill>
                  <a:srgbClr val="008000"/>
                </a:solidFill>
              </a:rPr>
              <a:t>="G2S_noteAcceptor" </a:t>
            </a:r>
            <a:r>
              <a:rPr lang="en-US" sz="1800" dirty="0" err="1">
                <a:solidFill>
                  <a:srgbClr val="008000"/>
                </a:solidFill>
              </a:rPr>
              <a:t>deviceId</a:t>
            </a:r>
            <a:r>
              <a:rPr lang="en-US" sz="1800" dirty="0">
                <a:solidFill>
                  <a:srgbClr val="008000"/>
                </a:solidFill>
              </a:rPr>
              <a:t>="7"</a:t>
            </a:r>
            <a:r>
              <a:rPr lang="en-US" sz="1800" dirty="0">
                <a:solidFill>
                  <a:srgbClr val="C00000"/>
                </a:solidFill>
              </a:rPr>
              <a:t> … </a:t>
            </a:r>
            <a:r>
              <a:rPr lang="en-US" sz="1800" dirty="0"/>
              <a:t>/&gt;</a:t>
            </a:r>
            <a:br>
              <a:rPr lang="en-US" sz="1800" dirty="0"/>
            </a:br>
            <a:r>
              <a:rPr lang="en-US" sz="1800" dirty="0"/>
              <a:t>&lt;/</a:t>
            </a:r>
            <a:r>
              <a:rPr lang="en-US" sz="1800" dirty="0">
                <a:solidFill>
                  <a:srgbClr val="0000CC"/>
                </a:solidFill>
              </a:rPr>
              <a:t>cabinet</a:t>
            </a:r>
            <a:r>
              <a:rPr lang="en-US" sz="1800" dirty="0"/>
              <a:t>&gt;</a:t>
            </a:r>
            <a:endParaRPr lang="en-US" sz="1800" dirty="0"/>
          </a:p>
        </p:txBody>
      </p:sp>
      <p:sp>
        <p:nvSpPr>
          <p:cNvPr id="14" name="Rounded Rectangle 13"/>
          <p:cNvSpPr/>
          <p:nvPr/>
        </p:nvSpPr>
        <p:spPr>
          <a:xfrm>
            <a:off x="1043608" y="3573016"/>
            <a:ext cx="7128792" cy="1008112"/>
          </a:xfrm>
          <a:prstGeom prst="roundRect">
            <a:avLst>
              <a:gd name="adj" fmla="val 5542"/>
            </a:avLst>
          </a:prstGeom>
          <a:ln w="6350"/>
        </p:spPr>
        <p:style>
          <a:lnRef idx="2">
            <a:schemeClr val="accent4"/>
          </a:lnRef>
          <a:fillRef idx="1">
            <a:schemeClr val="lt1"/>
          </a:fillRef>
          <a:effectRef idx="0">
            <a:schemeClr val="accent4"/>
          </a:effectRef>
          <a:fontRef idx="minor">
            <a:schemeClr val="dk1"/>
          </a:fontRef>
        </p:style>
        <p:txBody>
          <a:bodyPr rtlCol="0" anchor="ctr"/>
          <a:lstStyle/>
          <a:p>
            <a:r>
              <a:rPr lang="en-US" sz="1800" dirty="0"/>
              <a:t>&lt;</a:t>
            </a:r>
            <a:r>
              <a:rPr lang="en-US" sz="1800" dirty="0" err="1">
                <a:solidFill>
                  <a:srgbClr val="0000CC"/>
                </a:solidFill>
              </a:rPr>
              <a:t>noteAcceptor</a:t>
            </a:r>
            <a:r>
              <a:rPr lang="en-US" sz="1800" dirty="0">
                <a:solidFill>
                  <a:srgbClr val="0000CC"/>
                </a:solidFill>
              </a:rPr>
              <a:t> </a:t>
            </a:r>
            <a:r>
              <a:rPr lang="en-US" sz="1800" dirty="0" err="1">
                <a:solidFill>
                  <a:srgbClr val="7030A0"/>
                </a:solidFill>
              </a:rPr>
              <a:t>deviceId</a:t>
            </a:r>
            <a:r>
              <a:rPr lang="en-US" sz="1800" dirty="0">
                <a:solidFill>
                  <a:srgbClr val="7030A0"/>
                </a:solidFill>
              </a:rPr>
              <a:t>="7"</a:t>
            </a:r>
            <a:r>
              <a:rPr lang="en-US" sz="1800" dirty="0"/>
              <a:t> </a:t>
            </a:r>
            <a:r>
              <a:rPr lang="en-US" sz="1800" dirty="0" err="1"/>
              <a:t>sessionType</a:t>
            </a:r>
            <a:r>
              <a:rPr lang="en-US" sz="1800" dirty="0"/>
              <a:t>="</a:t>
            </a:r>
            <a:r>
              <a:rPr lang="en-US" sz="1800" dirty="0">
                <a:solidFill>
                  <a:srgbClr val="7030A0"/>
                </a:solidFill>
              </a:rPr>
              <a:t>G2S_response</a:t>
            </a:r>
            <a:r>
              <a:rPr lang="en-US" sz="1800" dirty="0"/>
              <a:t>" ... &gt;</a:t>
            </a:r>
            <a:endParaRPr lang="en-US" sz="1800" dirty="0"/>
          </a:p>
          <a:p>
            <a:r>
              <a:rPr lang="en-US" sz="1800" dirty="0"/>
              <a:t>     &lt;</a:t>
            </a:r>
            <a:r>
              <a:rPr lang="en-US" sz="1800" dirty="0" err="1">
                <a:solidFill>
                  <a:srgbClr val="0000CC"/>
                </a:solidFill>
              </a:rPr>
              <a:t>noteAcceptorStatus</a:t>
            </a:r>
            <a:r>
              <a:rPr lang="en-US" sz="1800" dirty="0">
                <a:solidFill>
                  <a:srgbClr val="000000"/>
                </a:solidFill>
              </a:rPr>
              <a:t> </a:t>
            </a:r>
            <a:r>
              <a:rPr lang="en-US" sz="1800" dirty="0" err="1">
                <a:solidFill>
                  <a:srgbClr val="000000"/>
                </a:solidFill>
              </a:rPr>
              <a:t>egmEnabled</a:t>
            </a:r>
            <a:r>
              <a:rPr lang="en-US" sz="1800" dirty="0">
                <a:solidFill>
                  <a:srgbClr val="000000"/>
                </a:solidFill>
              </a:rPr>
              <a:t>="true" </a:t>
            </a:r>
            <a:r>
              <a:rPr lang="en-US" sz="1800" dirty="0" err="1">
                <a:solidFill>
                  <a:srgbClr val="008000"/>
                </a:solidFill>
              </a:rPr>
              <a:t>hostEnabled</a:t>
            </a:r>
            <a:r>
              <a:rPr lang="en-US" sz="1800" dirty="0">
                <a:solidFill>
                  <a:srgbClr val="008000"/>
                </a:solidFill>
              </a:rPr>
              <a:t>="false" </a:t>
            </a:r>
            <a:r>
              <a:rPr lang="en-US" sz="1800" dirty="0">
                <a:solidFill>
                  <a:srgbClr val="000000"/>
                </a:solidFill>
              </a:rPr>
              <a:t>… </a:t>
            </a:r>
            <a:r>
              <a:rPr lang="en-US" sz="1800" dirty="0"/>
              <a:t>/&gt;</a:t>
            </a:r>
            <a:br>
              <a:rPr lang="en-US" sz="1800" dirty="0"/>
            </a:br>
            <a:r>
              <a:rPr lang="en-US" sz="1800" dirty="0"/>
              <a:t>&lt;/</a:t>
            </a:r>
            <a:r>
              <a:rPr lang="en-US" sz="1800" dirty="0" err="1">
                <a:solidFill>
                  <a:srgbClr val="0000CC"/>
                </a:solidFill>
              </a:rPr>
              <a:t>noteAcceptor</a:t>
            </a:r>
            <a:r>
              <a:rPr lang="en-US" sz="1800" dirty="0"/>
              <a:t>&gt;</a:t>
            </a:r>
            <a:endParaRPr lang="en-US" sz="1800" dirty="0"/>
          </a:p>
        </p:txBody>
      </p:sp>
      <p:sp>
        <p:nvSpPr>
          <p:cNvPr id="15" name="Right Arrow 14"/>
          <p:cNvSpPr/>
          <p:nvPr/>
        </p:nvSpPr>
        <p:spPr>
          <a:xfrm rot="10800000">
            <a:off x="7424372" y="4612963"/>
            <a:ext cx="387988"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ounded Rectangle 15"/>
          <p:cNvSpPr/>
          <p:nvPr/>
        </p:nvSpPr>
        <p:spPr>
          <a:xfrm>
            <a:off x="1061195" y="2852936"/>
            <a:ext cx="2520280" cy="360040"/>
          </a:xfrm>
          <a:prstGeom prst="roundRect">
            <a:avLst>
              <a:gd name="adj" fmla="val 5542"/>
            </a:avLst>
          </a:prstGeom>
          <a:ln w="6350"/>
        </p:spPr>
        <p:style>
          <a:lnRef idx="2">
            <a:schemeClr val="accent4"/>
          </a:lnRef>
          <a:fillRef idx="1">
            <a:schemeClr val="lt1"/>
          </a:fillRef>
          <a:effectRef idx="0">
            <a:schemeClr val="accent4"/>
          </a:effectRef>
          <a:fontRef idx="minor">
            <a:schemeClr val="dk1"/>
          </a:fontRef>
        </p:style>
        <p:txBody>
          <a:bodyPr rtlCol="0" anchor="ctr"/>
          <a:lstStyle/>
          <a:p>
            <a:r>
              <a:rPr lang="en-US" sz="1800" dirty="0"/>
              <a:t>&lt;</a:t>
            </a:r>
            <a:r>
              <a:rPr lang="en-US" sz="1800" dirty="0" err="1">
                <a:solidFill>
                  <a:srgbClr val="0000CC"/>
                </a:solidFill>
              </a:rPr>
              <a:t>getCabinetStatus</a:t>
            </a:r>
            <a:r>
              <a:rPr lang="en-US" sz="1800" dirty="0"/>
              <a:t> /&gt;</a:t>
            </a:r>
            <a:endParaRPr lang="en-US" sz="1800" dirty="0"/>
          </a:p>
        </p:txBody>
      </p:sp>
      <p:sp>
        <p:nvSpPr>
          <p:cNvPr id="18" name="Rounded Rectangle 17"/>
          <p:cNvSpPr/>
          <p:nvPr/>
        </p:nvSpPr>
        <p:spPr>
          <a:xfrm>
            <a:off x="5508104" y="527680"/>
            <a:ext cx="3528392" cy="597064"/>
          </a:xfrm>
          <a:prstGeom prst="round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2000" dirty="0"/>
              <a:t>Status of two devices if the host disables the note acceptor</a:t>
            </a:r>
            <a:endParaRPr lang="en-US" sz="2000" dirty="0"/>
          </a:p>
        </p:txBody>
      </p:sp>
      <p:sp>
        <p:nvSpPr>
          <p:cNvPr id="19" name="Rounded Rectangle 18"/>
          <p:cNvSpPr/>
          <p:nvPr/>
        </p:nvSpPr>
        <p:spPr>
          <a:xfrm>
            <a:off x="1043608" y="1844824"/>
            <a:ext cx="6048672" cy="904420"/>
          </a:xfrm>
          <a:prstGeom prst="roundRect">
            <a:avLst>
              <a:gd name="adj" fmla="val 5542"/>
            </a:avLst>
          </a:prstGeom>
          <a:ln w="6350"/>
        </p:spPr>
        <p:style>
          <a:lnRef idx="2">
            <a:schemeClr val="accent4"/>
          </a:lnRef>
          <a:fillRef idx="1">
            <a:schemeClr val="lt1"/>
          </a:fillRef>
          <a:effectRef idx="0">
            <a:schemeClr val="accent4"/>
          </a:effectRef>
          <a:fontRef idx="minor">
            <a:schemeClr val="dk1"/>
          </a:fontRef>
        </p:style>
        <p:txBody>
          <a:bodyPr rtlCol="0" anchor="ctr"/>
          <a:lstStyle/>
          <a:p>
            <a:r>
              <a:rPr lang="en-US" sz="1800" dirty="0"/>
              <a:t>&lt;</a:t>
            </a:r>
            <a:r>
              <a:rPr lang="en-US" sz="1800" dirty="0" err="1">
                <a:solidFill>
                  <a:srgbClr val="0000CC"/>
                </a:solidFill>
              </a:rPr>
              <a:t>noteAcceptor</a:t>
            </a:r>
            <a:r>
              <a:rPr lang="en-US" sz="1800" dirty="0">
                <a:solidFill>
                  <a:srgbClr val="0000CC"/>
                </a:solidFill>
              </a:rPr>
              <a:t> </a:t>
            </a:r>
            <a:r>
              <a:rPr lang="en-US" sz="1800" dirty="0" err="1">
                <a:solidFill>
                  <a:srgbClr val="7030A0"/>
                </a:solidFill>
              </a:rPr>
              <a:t>deviceId</a:t>
            </a:r>
            <a:r>
              <a:rPr lang="en-US" sz="1800" dirty="0">
                <a:solidFill>
                  <a:srgbClr val="7030A0"/>
                </a:solidFill>
              </a:rPr>
              <a:t>="7"</a:t>
            </a:r>
            <a:r>
              <a:rPr lang="en-US" sz="1800" dirty="0"/>
              <a:t> </a:t>
            </a:r>
            <a:r>
              <a:rPr lang="en-US" sz="1800" dirty="0" err="1"/>
              <a:t>sessionType</a:t>
            </a:r>
            <a:r>
              <a:rPr lang="en-US" sz="1800" dirty="0"/>
              <a:t>="</a:t>
            </a:r>
            <a:r>
              <a:rPr lang="en-US" sz="1800" dirty="0">
                <a:solidFill>
                  <a:srgbClr val="7030A0"/>
                </a:solidFill>
              </a:rPr>
              <a:t>G2S_request</a:t>
            </a:r>
            <a:r>
              <a:rPr lang="en-US" sz="1800" dirty="0"/>
              <a:t>" ... &gt;</a:t>
            </a:r>
            <a:endParaRPr lang="en-US" sz="1800" dirty="0"/>
          </a:p>
          <a:p>
            <a:r>
              <a:rPr lang="en-US" sz="1800" dirty="0"/>
              <a:t>     &lt;</a:t>
            </a:r>
            <a:r>
              <a:rPr lang="en-US" sz="1800" dirty="0" err="1">
                <a:solidFill>
                  <a:srgbClr val="0000CC"/>
                </a:solidFill>
              </a:rPr>
              <a:t>setNoteAcceptorState</a:t>
            </a:r>
            <a:r>
              <a:rPr lang="en-US" sz="1800" dirty="0">
                <a:solidFill>
                  <a:srgbClr val="000000"/>
                </a:solidFill>
              </a:rPr>
              <a:t> </a:t>
            </a:r>
            <a:r>
              <a:rPr lang="en-US" sz="1800" dirty="0">
                <a:solidFill>
                  <a:srgbClr val="008000"/>
                </a:solidFill>
              </a:rPr>
              <a:t>enabled="false" </a:t>
            </a:r>
            <a:r>
              <a:rPr lang="en-US" sz="1800" dirty="0">
                <a:solidFill>
                  <a:srgbClr val="000000"/>
                </a:solidFill>
              </a:rPr>
              <a:t>… </a:t>
            </a:r>
            <a:r>
              <a:rPr lang="en-US" sz="1800" dirty="0"/>
              <a:t>/&gt;</a:t>
            </a:r>
            <a:br>
              <a:rPr lang="en-US" sz="1800" dirty="0"/>
            </a:br>
            <a:r>
              <a:rPr lang="en-US" sz="1800" dirty="0"/>
              <a:t>&lt;/</a:t>
            </a:r>
            <a:r>
              <a:rPr lang="en-US" sz="1800" dirty="0" err="1">
                <a:solidFill>
                  <a:srgbClr val="0000CC"/>
                </a:solidFill>
              </a:rPr>
              <a:t>noteAcceptor</a:t>
            </a:r>
            <a:r>
              <a:rPr lang="en-US" sz="1800" dirty="0"/>
              <a:t>&gt;</a:t>
            </a:r>
            <a:endParaRPr lang="en-US" sz="1800" dirty="0"/>
          </a:p>
        </p:txBody>
      </p:sp>
      <p:sp>
        <p:nvSpPr>
          <p:cNvPr id="20" name="Right Arrow 19"/>
          <p:cNvSpPr/>
          <p:nvPr/>
        </p:nvSpPr>
        <p:spPr>
          <a:xfrm>
            <a:off x="1043608" y="2780928"/>
            <a:ext cx="387988"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pic>
        <p:nvPicPr>
          <p:cNvPr id="6" name="Picture 65" descr="EGM"/>
          <p:cNvPicPr>
            <a:picLocks noChangeAspect="1" noChangeArrowheads="1"/>
          </p:cNvPicPr>
          <p:nvPr/>
        </p:nvPicPr>
        <p:blipFill>
          <a:blip r:embed="rId1" cstate="print"/>
          <a:srcRect/>
          <a:stretch>
            <a:fillRect/>
          </a:stretch>
        </p:blipFill>
        <p:spPr bwMode="auto">
          <a:xfrm>
            <a:off x="7956376" y="1505441"/>
            <a:ext cx="429251" cy="803115"/>
          </a:xfrm>
          <a:prstGeom prst="rect">
            <a:avLst/>
          </a:prstGeom>
          <a:noFill/>
          <a:ln w="9525">
            <a:noFill/>
            <a:miter lim="800000"/>
            <a:headEnd/>
            <a:tailEnd/>
          </a:ln>
        </p:spPr>
      </p:pic>
      <p:graphicFrame>
        <p:nvGraphicFramePr>
          <p:cNvPr id="8" name="Object 5"/>
          <p:cNvGraphicFramePr>
            <a:graphicFrameLocks noChangeAspect="1"/>
          </p:cNvGraphicFramePr>
          <p:nvPr/>
        </p:nvGraphicFramePr>
        <p:xfrm>
          <a:off x="539552" y="1669124"/>
          <a:ext cx="385028" cy="639432"/>
        </p:xfrm>
        <a:graphic>
          <a:graphicData uri="http://schemas.openxmlformats.org/presentationml/2006/ole">
            <mc:AlternateContent xmlns:mc="http://schemas.openxmlformats.org/markup-compatibility/2006">
              <mc:Choice xmlns:v="urn:schemas-microsoft-com:vml" Requires="v">
                <p:oleObj spid="_x0000_s540771" name="Visio" r:id="rId2" imgW="716915" imgH="1183640" progId="Visio.Drawing.11">
                  <p:embed/>
                </p:oleObj>
              </mc:Choice>
              <mc:Fallback>
                <p:oleObj name="Visio" r:id="rId2" imgW="716915" imgH="1183640" progId="Visio.Drawing.11">
                  <p:embed/>
                  <p:pic>
                    <p:nvPicPr>
                      <p:cNvPr id="0" name="Picture 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669124"/>
                        <a:ext cx="385028" cy="639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ight Arrow 10"/>
          <p:cNvSpPr/>
          <p:nvPr/>
        </p:nvSpPr>
        <p:spPr>
          <a:xfrm>
            <a:off x="1043608" y="1628800"/>
            <a:ext cx="387988"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ounded Rectangle 11"/>
          <p:cNvSpPr/>
          <p:nvPr/>
        </p:nvSpPr>
        <p:spPr>
          <a:xfrm>
            <a:off x="1043608" y="3140968"/>
            <a:ext cx="6768752" cy="2016224"/>
          </a:xfrm>
          <a:prstGeom prst="roundRect">
            <a:avLst>
              <a:gd name="adj" fmla="val 5542"/>
            </a:avLst>
          </a:prstGeom>
          <a:ln w="6350"/>
        </p:spPr>
        <p:style>
          <a:lnRef idx="2">
            <a:schemeClr val="accent4"/>
          </a:lnRef>
          <a:fillRef idx="1">
            <a:schemeClr val="lt1"/>
          </a:fillRef>
          <a:effectRef idx="0">
            <a:schemeClr val="accent4"/>
          </a:effectRef>
          <a:fontRef idx="minor">
            <a:schemeClr val="dk1"/>
          </a:fontRef>
        </p:style>
        <p:txBody>
          <a:bodyPr rtlCol="0" anchor="ctr"/>
          <a:lstStyle/>
          <a:p>
            <a:r>
              <a:rPr lang="en-US" sz="1800" dirty="0"/>
              <a:t>&lt;</a:t>
            </a:r>
            <a:r>
              <a:rPr lang="en-US" sz="1800" dirty="0">
                <a:solidFill>
                  <a:srgbClr val="0000CC"/>
                </a:solidFill>
              </a:rPr>
              <a:t>cabinet</a:t>
            </a:r>
            <a:r>
              <a:rPr lang="en-US" sz="1800" dirty="0"/>
              <a:t> </a:t>
            </a:r>
            <a:r>
              <a:rPr lang="en-US" sz="1800" dirty="0" err="1">
                <a:solidFill>
                  <a:srgbClr val="7030A0"/>
                </a:solidFill>
              </a:rPr>
              <a:t>deviceId</a:t>
            </a:r>
            <a:r>
              <a:rPr lang="en-US" sz="1800" dirty="0">
                <a:solidFill>
                  <a:srgbClr val="7030A0"/>
                </a:solidFill>
              </a:rPr>
              <a:t>="1"</a:t>
            </a:r>
            <a:r>
              <a:rPr lang="en-US" sz="1800" dirty="0"/>
              <a:t> </a:t>
            </a:r>
            <a:r>
              <a:rPr lang="en-US" sz="1800" dirty="0" err="1"/>
              <a:t>sessionType</a:t>
            </a:r>
            <a:r>
              <a:rPr lang="en-US" sz="1800" dirty="0"/>
              <a:t>="</a:t>
            </a:r>
            <a:r>
              <a:rPr lang="en-US" sz="1800" dirty="0">
                <a:solidFill>
                  <a:srgbClr val="7030A0"/>
                </a:solidFill>
              </a:rPr>
              <a:t>G2S_response</a:t>
            </a:r>
            <a:r>
              <a:rPr lang="en-US" sz="1800" dirty="0"/>
              <a:t>" ... &gt;</a:t>
            </a:r>
            <a:endParaRPr lang="en-US" sz="1800" dirty="0"/>
          </a:p>
          <a:p>
            <a:r>
              <a:rPr lang="en-US" sz="1800" dirty="0"/>
              <a:t>     &lt;</a:t>
            </a:r>
            <a:r>
              <a:rPr lang="en-US" sz="1800" dirty="0" err="1">
                <a:solidFill>
                  <a:srgbClr val="0000CC"/>
                </a:solidFill>
              </a:rPr>
              <a:t>cabinetStatus</a:t>
            </a:r>
            <a:r>
              <a:rPr lang="en-US" sz="1800" dirty="0"/>
              <a:t> </a:t>
            </a:r>
            <a:endParaRPr lang="en-US" sz="1800" dirty="0"/>
          </a:p>
          <a:p>
            <a:r>
              <a:rPr lang="en-US" sz="1800" dirty="0">
                <a:solidFill>
                  <a:srgbClr val="000000"/>
                </a:solidFill>
              </a:rPr>
              <a:t>          </a:t>
            </a:r>
            <a:r>
              <a:rPr lang="en-US" sz="1800" dirty="0" err="1">
                <a:solidFill>
                  <a:srgbClr val="000000"/>
                </a:solidFill>
              </a:rPr>
              <a:t>egmEnabled</a:t>
            </a:r>
            <a:r>
              <a:rPr lang="en-US" sz="1800" dirty="0">
                <a:solidFill>
                  <a:srgbClr val="000000"/>
                </a:solidFill>
              </a:rPr>
              <a:t>=</a:t>
            </a:r>
            <a:r>
              <a:rPr lang="en-US" sz="1800" dirty="0">
                <a:solidFill>
                  <a:srgbClr val="FF0000"/>
                </a:solidFill>
              </a:rPr>
              <a:t>"???"</a:t>
            </a:r>
            <a:r>
              <a:rPr lang="en-US" sz="1800" dirty="0">
                <a:solidFill>
                  <a:srgbClr val="000000"/>
                </a:solidFill>
              </a:rPr>
              <a:t>  </a:t>
            </a:r>
            <a:r>
              <a:rPr lang="en-US" sz="1800" dirty="0" err="1">
                <a:solidFill>
                  <a:srgbClr val="000000"/>
                </a:solidFill>
              </a:rPr>
              <a:t>hostEnabled</a:t>
            </a:r>
            <a:r>
              <a:rPr lang="en-US" sz="1800" dirty="0">
                <a:solidFill>
                  <a:srgbClr val="000000"/>
                </a:solidFill>
              </a:rPr>
              <a:t>=</a:t>
            </a:r>
            <a:r>
              <a:rPr lang="en-US" sz="1800" dirty="0">
                <a:solidFill>
                  <a:srgbClr val="FF0000"/>
                </a:solidFill>
              </a:rPr>
              <a:t>"???"</a:t>
            </a:r>
            <a:r>
              <a:rPr lang="en-US" sz="1800" dirty="0">
                <a:solidFill>
                  <a:srgbClr val="000000"/>
                </a:solidFill>
              </a:rPr>
              <a:t> </a:t>
            </a:r>
            <a:r>
              <a:rPr lang="en-US" sz="1800" dirty="0" err="1">
                <a:solidFill>
                  <a:srgbClr val="000000"/>
                </a:solidFill>
              </a:rPr>
              <a:t>hostLocked</a:t>
            </a:r>
            <a:r>
              <a:rPr lang="en-US" sz="1800" dirty="0">
                <a:solidFill>
                  <a:srgbClr val="000000"/>
                </a:solidFill>
              </a:rPr>
              <a:t>="false" </a:t>
            </a:r>
            <a:endParaRPr lang="en-US" sz="1800" dirty="0">
              <a:solidFill>
                <a:srgbClr val="000000"/>
              </a:solidFill>
            </a:endParaRPr>
          </a:p>
          <a:p>
            <a:r>
              <a:rPr lang="en-US" sz="1800" dirty="0">
                <a:solidFill>
                  <a:schemeClr val="tx1"/>
                </a:solidFill>
              </a:rPr>
              <a:t>          </a:t>
            </a:r>
            <a:r>
              <a:rPr lang="en-US" sz="1800" dirty="0" err="1">
                <a:solidFill>
                  <a:schemeClr val="tx1"/>
                </a:solidFill>
              </a:rPr>
              <a:t>enableGamePlay</a:t>
            </a:r>
            <a:r>
              <a:rPr lang="en-US" sz="1800" dirty="0">
                <a:solidFill>
                  <a:schemeClr val="tx1"/>
                </a:solidFill>
              </a:rPr>
              <a:t>="true" </a:t>
            </a:r>
            <a:r>
              <a:rPr lang="en-US" sz="1800" dirty="0" err="1">
                <a:solidFill>
                  <a:schemeClr val="tx1"/>
                </a:solidFill>
              </a:rPr>
              <a:t>enableMoneyIn</a:t>
            </a:r>
            <a:r>
              <a:rPr lang="en-US" sz="1800" dirty="0">
                <a:solidFill>
                  <a:schemeClr val="tx1"/>
                </a:solidFill>
              </a:rPr>
              <a:t>="true"</a:t>
            </a:r>
            <a:endParaRPr lang="en-US" sz="1800" dirty="0">
              <a:solidFill>
                <a:schemeClr val="tx1"/>
              </a:solidFill>
            </a:endParaRPr>
          </a:p>
          <a:p>
            <a:r>
              <a:rPr lang="en-US" sz="1800" dirty="0">
                <a:solidFill>
                  <a:srgbClr val="008000"/>
                </a:solidFill>
              </a:rPr>
              <a:t>          </a:t>
            </a:r>
            <a:r>
              <a:rPr lang="en-US" sz="1800" dirty="0" err="1">
                <a:solidFill>
                  <a:schemeClr val="tx1"/>
                </a:solidFill>
              </a:rPr>
              <a:t>egmState</a:t>
            </a:r>
            <a:r>
              <a:rPr lang="en-US" sz="1800" dirty="0">
                <a:solidFill>
                  <a:schemeClr val="tx1"/>
                </a:solidFill>
              </a:rPr>
              <a:t>=</a:t>
            </a:r>
            <a:r>
              <a:rPr lang="en-US" sz="1800" dirty="0">
                <a:solidFill>
                  <a:srgbClr val="FF0000"/>
                </a:solidFill>
              </a:rPr>
              <a:t>"???"</a:t>
            </a:r>
            <a:br>
              <a:rPr lang="en-US" sz="1800" dirty="0">
                <a:solidFill>
                  <a:schemeClr val="tx1"/>
                </a:solidFill>
              </a:rPr>
            </a:br>
            <a:r>
              <a:rPr lang="en-US" sz="1800" dirty="0">
                <a:solidFill>
                  <a:schemeClr val="tx1"/>
                </a:solidFill>
              </a:rPr>
              <a:t>          </a:t>
            </a:r>
            <a:r>
              <a:rPr lang="en-US" sz="1800" dirty="0" err="1">
                <a:solidFill>
                  <a:schemeClr val="tx1"/>
                </a:solidFill>
              </a:rPr>
              <a:t>deviceClass</a:t>
            </a:r>
            <a:r>
              <a:rPr lang="en-US" sz="1800" dirty="0">
                <a:solidFill>
                  <a:schemeClr val="tx1"/>
                </a:solidFill>
              </a:rPr>
              <a:t>=</a:t>
            </a:r>
            <a:r>
              <a:rPr lang="en-US" sz="1800" dirty="0">
                <a:solidFill>
                  <a:srgbClr val="FF0000"/>
                </a:solidFill>
              </a:rPr>
              <a:t>"???"</a:t>
            </a:r>
            <a:r>
              <a:rPr lang="en-US" sz="1800" dirty="0">
                <a:solidFill>
                  <a:schemeClr val="tx1"/>
                </a:solidFill>
              </a:rPr>
              <a:t> </a:t>
            </a:r>
            <a:r>
              <a:rPr lang="en-US" sz="1800" dirty="0" err="1">
                <a:solidFill>
                  <a:schemeClr val="tx1"/>
                </a:solidFill>
              </a:rPr>
              <a:t>deviceId</a:t>
            </a:r>
            <a:r>
              <a:rPr lang="en-US" sz="1800" dirty="0">
                <a:solidFill>
                  <a:schemeClr val="tx1"/>
                </a:solidFill>
              </a:rPr>
              <a:t>=</a:t>
            </a:r>
            <a:r>
              <a:rPr lang="en-US" sz="1800" dirty="0">
                <a:solidFill>
                  <a:srgbClr val="FF0000"/>
                </a:solidFill>
              </a:rPr>
              <a:t>"???"</a:t>
            </a:r>
            <a:r>
              <a:rPr lang="en-US" sz="1800" dirty="0">
                <a:solidFill>
                  <a:schemeClr val="tx1"/>
                </a:solidFill>
              </a:rPr>
              <a:t> … </a:t>
            </a:r>
            <a:r>
              <a:rPr lang="en-US" sz="1800" dirty="0"/>
              <a:t>/&gt;</a:t>
            </a:r>
            <a:br>
              <a:rPr lang="en-US" sz="1800" dirty="0"/>
            </a:br>
            <a:r>
              <a:rPr lang="en-US" sz="1800" dirty="0"/>
              <a:t>&lt;/</a:t>
            </a:r>
            <a:r>
              <a:rPr lang="en-US" sz="1800" dirty="0">
                <a:solidFill>
                  <a:srgbClr val="0000CC"/>
                </a:solidFill>
              </a:rPr>
              <a:t>cabinet</a:t>
            </a:r>
            <a:r>
              <a:rPr lang="en-US" sz="1800" dirty="0"/>
              <a:t>&gt;</a:t>
            </a:r>
            <a:endParaRPr lang="en-US" sz="1800" dirty="0"/>
          </a:p>
        </p:txBody>
      </p:sp>
      <p:sp>
        <p:nvSpPr>
          <p:cNvPr id="15" name="Right Arrow 14"/>
          <p:cNvSpPr/>
          <p:nvPr/>
        </p:nvSpPr>
        <p:spPr>
          <a:xfrm rot="10800000">
            <a:off x="7424372" y="2924944"/>
            <a:ext cx="387988"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ounded Rectangle 17"/>
          <p:cNvSpPr/>
          <p:nvPr/>
        </p:nvSpPr>
        <p:spPr>
          <a:xfrm>
            <a:off x="2411760" y="5445224"/>
            <a:ext cx="5400600" cy="597064"/>
          </a:xfrm>
          <a:prstGeom prst="round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2000" dirty="0"/>
              <a:t>What is the cabinet status if the host disables it?</a:t>
            </a:r>
            <a:endParaRPr lang="en-US" sz="2000" dirty="0"/>
          </a:p>
        </p:txBody>
      </p:sp>
      <p:sp>
        <p:nvSpPr>
          <p:cNvPr id="19" name="Rounded Rectangle 18"/>
          <p:cNvSpPr/>
          <p:nvPr/>
        </p:nvSpPr>
        <p:spPr>
          <a:xfrm>
            <a:off x="1043608" y="1844824"/>
            <a:ext cx="6768752" cy="904420"/>
          </a:xfrm>
          <a:prstGeom prst="roundRect">
            <a:avLst>
              <a:gd name="adj" fmla="val 5542"/>
            </a:avLst>
          </a:prstGeom>
          <a:ln w="6350"/>
        </p:spPr>
        <p:style>
          <a:lnRef idx="2">
            <a:schemeClr val="accent4"/>
          </a:lnRef>
          <a:fillRef idx="1">
            <a:schemeClr val="lt1"/>
          </a:fillRef>
          <a:effectRef idx="0">
            <a:schemeClr val="accent4"/>
          </a:effectRef>
          <a:fontRef idx="minor">
            <a:schemeClr val="dk1"/>
          </a:fontRef>
        </p:style>
        <p:txBody>
          <a:bodyPr rtlCol="0" anchor="ctr"/>
          <a:lstStyle/>
          <a:p>
            <a:r>
              <a:rPr lang="en-US" sz="1800" dirty="0"/>
              <a:t>&lt;</a:t>
            </a:r>
            <a:r>
              <a:rPr lang="en-US" sz="1800" dirty="0">
                <a:solidFill>
                  <a:srgbClr val="0000CC"/>
                </a:solidFill>
              </a:rPr>
              <a:t>cabinet </a:t>
            </a:r>
            <a:r>
              <a:rPr lang="en-US" sz="1800" dirty="0" err="1">
                <a:solidFill>
                  <a:srgbClr val="7030A0"/>
                </a:solidFill>
              </a:rPr>
              <a:t>deviceId</a:t>
            </a:r>
            <a:r>
              <a:rPr lang="en-US" sz="1800" dirty="0">
                <a:solidFill>
                  <a:srgbClr val="7030A0"/>
                </a:solidFill>
              </a:rPr>
              <a:t>="1"</a:t>
            </a:r>
            <a:r>
              <a:rPr lang="en-US" sz="1800" dirty="0"/>
              <a:t> </a:t>
            </a:r>
            <a:r>
              <a:rPr lang="en-US" sz="1800" dirty="0" err="1"/>
              <a:t>sessionType</a:t>
            </a:r>
            <a:r>
              <a:rPr lang="en-US" sz="1800" dirty="0"/>
              <a:t>="</a:t>
            </a:r>
            <a:r>
              <a:rPr lang="en-US" sz="1800" dirty="0">
                <a:solidFill>
                  <a:srgbClr val="7030A0"/>
                </a:solidFill>
              </a:rPr>
              <a:t>G2S_request</a:t>
            </a:r>
            <a:r>
              <a:rPr lang="en-US" sz="1800" dirty="0"/>
              <a:t>" ... &gt;</a:t>
            </a:r>
            <a:endParaRPr lang="en-US" sz="1800" dirty="0"/>
          </a:p>
          <a:p>
            <a:r>
              <a:rPr lang="en-US" sz="1800" dirty="0"/>
              <a:t>     &lt;</a:t>
            </a:r>
            <a:r>
              <a:rPr lang="en-US" sz="1800" dirty="0" err="1">
                <a:solidFill>
                  <a:srgbClr val="0000CC"/>
                </a:solidFill>
              </a:rPr>
              <a:t>setCabinetState</a:t>
            </a:r>
            <a:r>
              <a:rPr lang="en-US" sz="1800" dirty="0">
                <a:solidFill>
                  <a:srgbClr val="000000"/>
                </a:solidFill>
              </a:rPr>
              <a:t> </a:t>
            </a:r>
            <a:r>
              <a:rPr lang="en-US" sz="1800" dirty="0">
                <a:solidFill>
                  <a:srgbClr val="008000"/>
                </a:solidFill>
              </a:rPr>
              <a:t>enabled="false" </a:t>
            </a:r>
            <a:r>
              <a:rPr lang="en-US" sz="1800" dirty="0">
                <a:solidFill>
                  <a:srgbClr val="000000"/>
                </a:solidFill>
              </a:rPr>
              <a:t>… </a:t>
            </a:r>
            <a:r>
              <a:rPr lang="en-US" sz="1800" dirty="0"/>
              <a:t>/&gt;</a:t>
            </a:r>
            <a:br>
              <a:rPr lang="en-US" sz="1800" dirty="0"/>
            </a:br>
            <a:r>
              <a:rPr lang="en-US" sz="1800" dirty="0"/>
              <a:t>&lt;/</a:t>
            </a:r>
            <a:r>
              <a:rPr lang="en-US" sz="1800" dirty="0">
                <a:solidFill>
                  <a:srgbClr val="0000CC"/>
                </a:solidFill>
              </a:rPr>
              <a:t>cabinet</a:t>
            </a:r>
            <a:r>
              <a:rPr lang="en-US" sz="1800" dirty="0"/>
              <a:t>&gt;</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and meter reports</a:t>
            </a:r>
            <a:endParaRPr lang="en-US" dirty="0"/>
          </a:p>
        </p:txBody>
      </p:sp>
      <p:sp>
        <p:nvSpPr>
          <p:cNvPr id="3" name="Content Placeholder 2"/>
          <p:cNvSpPr>
            <a:spLocks noGrp="1"/>
          </p:cNvSpPr>
          <p:nvPr>
            <p:ph sz="quarter" idx="1"/>
          </p:nvPr>
        </p:nvSpPr>
        <p:spPr>
          <a:xfrm>
            <a:off x="612648" y="1600200"/>
            <a:ext cx="5615536" cy="4495800"/>
          </a:xfrm>
        </p:spPr>
        <p:txBody>
          <a:bodyPr/>
          <a:lstStyle/>
          <a:p>
            <a:r>
              <a:rPr lang="en-US" sz="2800" dirty="0"/>
              <a:t>MCS performs its tasks mainly by subscribing to meter and event reports</a:t>
            </a:r>
            <a:endParaRPr lang="en-US" sz="2800" dirty="0"/>
          </a:p>
          <a:p>
            <a:pPr lvl="1"/>
            <a:r>
              <a:rPr lang="en-US" sz="2400" dirty="0"/>
              <a:t>Slot machines periodically report current values of meters</a:t>
            </a:r>
            <a:endParaRPr lang="en-US" sz="2400" dirty="0"/>
          </a:p>
          <a:p>
            <a:pPr lvl="1"/>
            <a:r>
              <a:rPr lang="en-US" sz="2400" dirty="0"/>
              <a:t>When something significant happens, slot machines send event reports to MCS immediately.</a:t>
            </a:r>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cxnSp>
        <p:nvCxnSpPr>
          <p:cNvPr id="5" name="Straight Connector 4"/>
          <p:cNvCxnSpPr/>
          <p:nvPr/>
        </p:nvCxnSpPr>
        <p:spPr>
          <a:xfrm>
            <a:off x="7786963" y="1948569"/>
            <a:ext cx="0" cy="3003723"/>
          </a:xfrm>
          <a:prstGeom prst="line">
            <a:avLst/>
          </a:prstGeom>
          <a:ln>
            <a:solidFill>
              <a:schemeClr val="tx2">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7786963" y="2164593"/>
            <a:ext cx="360040" cy="0"/>
          </a:xfrm>
          <a:prstGeom prst="line">
            <a:avLst/>
          </a:prstGeom>
          <a:ln>
            <a:solidFill>
              <a:schemeClr val="tx2">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7786963" y="3604753"/>
            <a:ext cx="360040" cy="0"/>
          </a:xfrm>
          <a:prstGeom prst="line">
            <a:avLst/>
          </a:prstGeom>
          <a:ln>
            <a:solidFill>
              <a:schemeClr val="tx2">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786963" y="4828889"/>
            <a:ext cx="360040" cy="0"/>
          </a:xfrm>
          <a:prstGeom prst="line">
            <a:avLst/>
          </a:prstGeom>
          <a:ln>
            <a:solidFill>
              <a:schemeClr val="tx2">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426923" y="4252825"/>
            <a:ext cx="360040" cy="0"/>
          </a:xfrm>
          <a:prstGeom prst="line">
            <a:avLst/>
          </a:prstGeom>
          <a:ln>
            <a:solidFill>
              <a:schemeClr val="tx2">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426923" y="2596641"/>
            <a:ext cx="360040" cy="0"/>
          </a:xfrm>
          <a:prstGeom prst="line">
            <a:avLst/>
          </a:prstGeom>
          <a:ln>
            <a:solidFill>
              <a:schemeClr val="tx2">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2" name="Picture 65" descr="EGM"/>
          <p:cNvPicPr>
            <a:picLocks noChangeAspect="1" noChangeArrowheads="1"/>
          </p:cNvPicPr>
          <p:nvPr/>
        </p:nvPicPr>
        <p:blipFill>
          <a:blip r:embed="rId1" cstate="print"/>
          <a:srcRect/>
          <a:stretch>
            <a:fillRect/>
          </a:stretch>
        </p:blipFill>
        <p:spPr bwMode="auto">
          <a:xfrm>
            <a:off x="8130607" y="1772816"/>
            <a:ext cx="401833" cy="751817"/>
          </a:xfrm>
          <a:prstGeom prst="rect">
            <a:avLst/>
          </a:prstGeom>
          <a:noFill/>
          <a:ln w="9525">
            <a:noFill/>
            <a:miter lim="800000"/>
            <a:headEnd/>
            <a:tailEnd/>
          </a:ln>
        </p:spPr>
      </p:pic>
      <p:graphicFrame>
        <p:nvGraphicFramePr>
          <p:cNvPr id="15" name="Object 5"/>
          <p:cNvGraphicFramePr>
            <a:graphicFrameLocks noChangeAspect="1"/>
          </p:cNvGraphicFramePr>
          <p:nvPr/>
        </p:nvGraphicFramePr>
        <p:xfrm>
          <a:off x="7054762" y="2308609"/>
          <a:ext cx="368299" cy="611649"/>
        </p:xfrm>
        <a:graphic>
          <a:graphicData uri="http://schemas.openxmlformats.org/presentationml/2006/ole">
            <mc:AlternateContent xmlns:mc="http://schemas.openxmlformats.org/markup-compatibility/2006">
              <mc:Choice xmlns:v="urn:schemas-microsoft-com:vml" Requires="v">
                <p:oleObj spid="_x0000_s282922" name="Visio" r:id="rId2" imgW="716915" imgH="1183640" progId="Visio.Drawing.11">
                  <p:embed/>
                </p:oleObj>
              </mc:Choice>
              <mc:Fallback>
                <p:oleObj name="Visio" r:id="rId2" imgW="716915" imgH="1183640" progId="Visio.Drawing.11">
                  <p:embed/>
                  <p:pic>
                    <p:nvPicPr>
                      <p:cNvPr id="0" name="Picture 29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4762" y="2308609"/>
                        <a:ext cx="368299" cy="6116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a:xfrm>
            <a:off x="6372200" y="2812665"/>
            <a:ext cx="1296144" cy="709233"/>
          </a:xfrm>
          <a:prstGeom prst="rect">
            <a:avLst/>
          </a:prstGeom>
          <a:noFill/>
          <a:effectLst/>
        </p:spPr>
        <p:txBody>
          <a:bodyPr wrap="square" rtlCol="0">
            <a:spAutoFit/>
          </a:bodyPr>
          <a:lstStyle/>
          <a:p>
            <a:pPr>
              <a:lnSpc>
                <a:spcPts val="1600"/>
              </a:lnSpc>
            </a:pPr>
            <a:r>
              <a:rPr lang="en-US" sz="1600" dirty="0">
                <a:latin typeface="+mn-lt"/>
              </a:rPr>
              <a:t>Monitoring and control system</a:t>
            </a:r>
            <a:endParaRPr lang="en-US" sz="1600" dirty="0">
              <a:latin typeface="+mn-lt"/>
            </a:endParaRPr>
          </a:p>
        </p:txBody>
      </p:sp>
      <p:sp>
        <p:nvSpPr>
          <p:cNvPr id="19" name="TextBox 18"/>
          <p:cNvSpPr txBox="1"/>
          <p:nvPr/>
        </p:nvSpPr>
        <p:spPr>
          <a:xfrm>
            <a:off x="6228184" y="4596540"/>
            <a:ext cx="1452984" cy="709233"/>
          </a:xfrm>
          <a:prstGeom prst="rect">
            <a:avLst/>
          </a:prstGeom>
          <a:noFill/>
          <a:effectLst/>
        </p:spPr>
        <p:txBody>
          <a:bodyPr wrap="square" rtlCol="0">
            <a:spAutoFit/>
          </a:bodyPr>
          <a:lstStyle/>
          <a:p>
            <a:pPr algn="r">
              <a:lnSpc>
                <a:spcPts val="1600"/>
              </a:lnSpc>
            </a:pPr>
            <a:r>
              <a:rPr lang="en-US" sz="1600" dirty="0">
                <a:latin typeface="+mn-lt"/>
              </a:rPr>
              <a:t>Other host, e.g. progressive controller</a:t>
            </a:r>
            <a:endParaRPr lang="en-US" sz="1600" dirty="0">
              <a:latin typeface="+mn-lt"/>
            </a:endParaRPr>
          </a:p>
        </p:txBody>
      </p:sp>
      <p:graphicFrame>
        <p:nvGraphicFramePr>
          <p:cNvPr id="282628" name="Object 4"/>
          <p:cNvGraphicFramePr>
            <a:graphicFrameLocks noChangeAspect="1"/>
          </p:cNvGraphicFramePr>
          <p:nvPr/>
        </p:nvGraphicFramePr>
        <p:xfrm>
          <a:off x="7084020" y="4036801"/>
          <a:ext cx="368300" cy="611187"/>
        </p:xfrm>
        <a:graphic>
          <a:graphicData uri="http://schemas.openxmlformats.org/presentationml/2006/ole">
            <mc:AlternateContent xmlns:mc="http://schemas.openxmlformats.org/markup-compatibility/2006">
              <mc:Choice xmlns:v="urn:schemas-microsoft-com:vml" Requires="v">
                <p:oleObj spid="_x0000_s282923" name="Visio" r:id="rId4" imgW="716915" imgH="1183640" progId="Visio.Drawing.11">
                  <p:embed/>
                </p:oleObj>
              </mc:Choice>
              <mc:Fallback>
                <p:oleObj name="Visio" r:id="rId4" imgW="716915" imgH="1183640" progId="Visio.Drawing.11">
                  <p:embed/>
                  <p:pic>
                    <p:nvPicPr>
                      <p:cNvPr id="0" name="Picture 2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4020" y="4036801"/>
                        <a:ext cx="368300"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1" name="Picture 65" descr="EGM"/>
          <p:cNvPicPr>
            <a:picLocks noChangeAspect="1" noChangeArrowheads="1"/>
          </p:cNvPicPr>
          <p:nvPr/>
        </p:nvPicPr>
        <p:blipFill>
          <a:blip r:embed="rId1" cstate="print"/>
          <a:srcRect/>
          <a:stretch>
            <a:fillRect/>
          </a:stretch>
        </p:blipFill>
        <p:spPr bwMode="auto">
          <a:xfrm>
            <a:off x="8130607" y="3172705"/>
            <a:ext cx="401833" cy="751817"/>
          </a:xfrm>
          <a:prstGeom prst="rect">
            <a:avLst/>
          </a:prstGeom>
          <a:noFill/>
          <a:ln w="9525">
            <a:noFill/>
            <a:miter lim="800000"/>
            <a:headEnd/>
            <a:tailEnd/>
          </a:ln>
        </p:spPr>
      </p:pic>
      <p:pic>
        <p:nvPicPr>
          <p:cNvPr id="22" name="Picture 65" descr="EGM"/>
          <p:cNvPicPr>
            <a:picLocks noChangeAspect="1" noChangeArrowheads="1"/>
          </p:cNvPicPr>
          <p:nvPr/>
        </p:nvPicPr>
        <p:blipFill>
          <a:blip r:embed="rId1" cstate="print"/>
          <a:srcRect/>
          <a:stretch>
            <a:fillRect/>
          </a:stretch>
        </p:blipFill>
        <p:spPr bwMode="auto">
          <a:xfrm>
            <a:off x="8130607" y="4452980"/>
            <a:ext cx="401833" cy="751817"/>
          </a:xfrm>
          <a:prstGeom prst="rect">
            <a:avLst/>
          </a:prstGeom>
          <a:noFill/>
          <a:ln w="9525">
            <a:noFill/>
            <a:miter lim="800000"/>
            <a:headEnd/>
            <a:tailEnd/>
          </a:ln>
        </p:spPr>
      </p:pic>
      <p:sp>
        <p:nvSpPr>
          <p:cNvPr id="23" name="Lightning Bolt 22"/>
          <p:cNvSpPr/>
          <p:nvPr/>
        </p:nvSpPr>
        <p:spPr>
          <a:xfrm>
            <a:off x="7875315" y="5032629"/>
            <a:ext cx="255292" cy="182096"/>
          </a:xfrm>
          <a:prstGeom prst="lightningBol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Lightning Bolt 23"/>
          <p:cNvSpPr/>
          <p:nvPr/>
        </p:nvSpPr>
        <p:spPr>
          <a:xfrm>
            <a:off x="7884368" y="2270529"/>
            <a:ext cx="255292" cy="182096"/>
          </a:xfrm>
          <a:prstGeom prst="lightningBol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Horizontal Scroll 25"/>
          <p:cNvSpPr/>
          <p:nvPr/>
        </p:nvSpPr>
        <p:spPr>
          <a:xfrm>
            <a:off x="7894975" y="3915203"/>
            <a:ext cx="504056" cy="243196"/>
          </a:xfrm>
          <a:prstGeom prst="horizontalScroll">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r>
              <a:rPr lang="en-US" sz="700" dirty="0"/>
              <a:t>54, 38</a:t>
            </a:r>
            <a:endParaRPr lang="en-US" sz="7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3-2</a:t>
            </a:r>
            <a:endParaRPr lang="en-US" dirty="0"/>
          </a:p>
        </p:txBody>
      </p:sp>
      <p:sp>
        <p:nvSpPr>
          <p:cNvPr id="3" name="Content Placeholder 2"/>
          <p:cNvSpPr>
            <a:spLocks noGrp="1"/>
          </p:cNvSpPr>
          <p:nvPr>
            <p:ph sz="quarter" idx="1"/>
          </p:nvPr>
        </p:nvSpPr>
        <p:spPr/>
        <p:txBody>
          <a:bodyPr/>
          <a:lstStyle/>
          <a:p>
            <a:r>
              <a:rPr lang="en-US" sz="2400" dirty="0"/>
              <a:t>Disable / lock the cabinet by commands</a:t>
            </a:r>
            <a:endParaRPr lang="en-US" sz="2400" dirty="0"/>
          </a:p>
          <a:p>
            <a:pPr lvl="1"/>
            <a:r>
              <a:rPr lang="en-US" sz="2100" dirty="0"/>
              <a:t>Check </a:t>
            </a:r>
            <a:r>
              <a:rPr lang="en-US" sz="2100" dirty="0" err="1"/>
              <a:t>egmState</a:t>
            </a:r>
            <a:r>
              <a:rPr lang="en-US" sz="2100" dirty="0"/>
              <a:t>, </a:t>
            </a:r>
            <a:r>
              <a:rPr lang="en-US" sz="2100" dirty="0" err="1"/>
              <a:t>deviceClass</a:t>
            </a:r>
            <a:r>
              <a:rPr lang="en-US" sz="2100" dirty="0"/>
              <a:t> and </a:t>
            </a:r>
            <a:r>
              <a:rPr lang="en-US" sz="2100" dirty="0" err="1"/>
              <a:t>deviceId</a:t>
            </a:r>
            <a:r>
              <a:rPr lang="en-US" sz="2100" dirty="0"/>
              <a:t>. Which device disables/locks the EGM?</a:t>
            </a:r>
            <a:endParaRPr lang="en-US" sz="2100" dirty="0"/>
          </a:p>
          <a:p>
            <a:pPr lvl="1"/>
            <a:r>
              <a:rPr lang="en-US" sz="2100" dirty="0"/>
              <a:t>Any player activity allowed?</a:t>
            </a:r>
            <a:endParaRPr lang="en-US" sz="2100" dirty="0"/>
          </a:p>
          <a:p>
            <a:r>
              <a:rPr lang="en-US" sz="2400" dirty="0"/>
              <a:t>Cabinet door open will disable the EGM. </a:t>
            </a:r>
            <a:endParaRPr lang="en-US" sz="2400" dirty="0"/>
          </a:p>
          <a:p>
            <a:pPr lvl="1"/>
            <a:r>
              <a:rPr lang="en-US" sz="2000" dirty="0"/>
              <a:t>Observe the sequence of events (3 events at door open!)</a:t>
            </a:r>
            <a:endParaRPr lang="en-US" sz="2000" dirty="0"/>
          </a:p>
          <a:p>
            <a:pPr lvl="1"/>
            <a:r>
              <a:rPr lang="en-US" sz="2000" dirty="0"/>
              <a:t>How cabinet status identifies the cause of disabled condition?</a:t>
            </a:r>
            <a:endParaRPr lang="en-US" sz="2000" dirty="0"/>
          </a:p>
          <a:p>
            <a:pPr lvl="1"/>
            <a:r>
              <a:rPr lang="en-US" sz="2000" dirty="0"/>
              <a:t>Also check currency door open. And when two doors are open</a:t>
            </a:r>
            <a:endParaRPr lang="en-US" sz="2000" dirty="0"/>
          </a:p>
          <a:p>
            <a:r>
              <a:rPr lang="en-US" sz="2400" dirty="0"/>
              <a:t>Filter the Cabinet commands / events in startup sequence</a:t>
            </a:r>
            <a:endParaRPr lang="en-US" sz="2400" dirty="0"/>
          </a:p>
          <a:p>
            <a:r>
              <a:rPr lang="en-US" sz="2400" dirty="0"/>
              <a:t>Check the attributes </a:t>
            </a:r>
            <a:r>
              <a:rPr lang="en-US" altLang="zh-TW" sz="2400" dirty="0" err="1"/>
              <a:t>enableMoneyIn</a:t>
            </a:r>
            <a:r>
              <a:rPr lang="en-US" altLang="zh-TW" sz="2400" dirty="0"/>
              <a:t> and </a:t>
            </a:r>
            <a:r>
              <a:rPr lang="en-US" altLang="zh-TW" sz="2400" dirty="0" err="1"/>
              <a:t>enableGamePlay</a:t>
            </a:r>
            <a:r>
              <a:rPr lang="en-US" altLang="zh-TW" sz="2400" dirty="0"/>
              <a:t> in </a:t>
            </a:r>
            <a:r>
              <a:rPr lang="en-US" altLang="zh-TW" sz="2400" dirty="0" err="1"/>
              <a:t>setCabinetState</a:t>
            </a:r>
            <a:r>
              <a:rPr lang="en-US" altLang="zh-TW" sz="2400" dirty="0"/>
              <a:t>.</a:t>
            </a:r>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a:t>Understand how the host subscribes to EGM events and the rich data that is included in event report messages</a:t>
            </a:r>
            <a:endParaRPr lang="en-US" dirty="0"/>
          </a:p>
        </p:txBody>
      </p:sp>
      <p:sp>
        <p:nvSpPr>
          <p:cNvPr id="5" name="Title 4"/>
          <p:cNvSpPr>
            <a:spLocks noGrp="1"/>
          </p:cNvSpPr>
          <p:nvPr>
            <p:ph type="title"/>
          </p:nvPr>
        </p:nvSpPr>
        <p:spPr/>
        <p:txBody>
          <a:bodyPr/>
          <a:lstStyle/>
          <a:p>
            <a:r>
              <a:rPr lang="en-US" sz="3600" dirty="0"/>
              <a:t>Part C. Event Subscription and Report</a:t>
            </a:r>
            <a:endParaRPr lang="en-US" sz="3600" dirty="0"/>
          </a:p>
        </p:txBody>
      </p:sp>
      <p:sp>
        <p:nvSpPr>
          <p:cNvPr id="4" name="Slide Number Placeholder 3"/>
          <p:cNvSpPr>
            <a:spLocks noGrp="1"/>
          </p:cNvSpPr>
          <p:nvPr>
            <p:ph type="sldNum" sz="quarter" idx="11"/>
          </p:nvPr>
        </p:nvSpPr>
        <p:spPr/>
        <p:txBody>
          <a:bodyPr>
            <a:normAutofit/>
          </a:bodyPr>
          <a:lstStyle/>
          <a:p>
            <a:pPr>
              <a:defRPr/>
            </a:pPr>
            <a:fld id="{E445F73C-7DCB-4CA0-8FFC-767D731AB870}" type="slidenum">
              <a:rPr lang="zh-TW" altLang="en-US" smtClean="0"/>
            </a:fld>
            <a:endParaRPr lang="en-US" altLang="zh-TW"/>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Outline</a:t>
            </a:r>
            <a:endParaRPr lang="en-US" sz="4000" dirty="0"/>
          </a:p>
        </p:txBody>
      </p:sp>
      <p:sp>
        <p:nvSpPr>
          <p:cNvPr id="3" name="Content Placeholder 2"/>
          <p:cNvSpPr>
            <a:spLocks noGrp="1"/>
          </p:cNvSpPr>
          <p:nvPr>
            <p:ph sz="quarter" idx="1"/>
          </p:nvPr>
        </p:nvSpPr>
        <p:spPr/>
        <p:txBody>
          <a:bodyPr/>
          <a:lstStyle/>
          <a:p>
            <a:r>
              <a:rPr lang="en-US" sz="2800" dirty="0" err="1"/>
              <a:t>eventHandler</a:t>
            </a:r>
            <a:r>
              <a:rPr lang="en-US" sz="2800" dirty="0"/>
              <a:t> devices</a:t>
            </a:r>
            <a:endParaRPr lang="en-US" sz="2800" dirty="0"/>
          </a:p>
          <a:p>
            <a:r>
              <a:rPr lang="en-US" sz="2800" dirty="0"/>
              <a:t>Event and affected data</a:t>
            </a:r>
            <a:endParaRPr lang="en-US" sz="2800" dirty="0"/>
          </a:p>
          <a:p>
            <a:r>
              <a:rPr lang="en-US" sz="2800" dirty="0"/>
              <a:t>Event discovery</a:t>
            </a:r>
            <a:endParaRPr lang="en-US" sz="2800" dirty="0"/>
          </a:p>
          <a:p>
            <a:r>
              <a:rPr lang="en-US" sz="2800" dirty="0"/>
              <a:t>Event subscription</a:t>
            </a:r>
            <a:endParaRPr lang="en-US" sz="2800" dirty="0"/>
          </a:p>
          <a:p>
            <a:pPr lvl="1"/>
            <a:r>
              <a:rPr lang="en-US" sz="2400" dirty="0"/>
              <a:t>Get, set, and clear event subscription list</a:t>
            </a:r>
            <a:endParaRPr lang="en-US" sz="2400" dirty="0"/>
          </a:p>
          <a:p>
            <a:r>
              <a:rPr lang="en-US" sz="2700" dirty="0"/>
              <a:t>Event reporting</a:t>
            </a:r>
            <a:endParaRPr lang="en-US" sz="2700" dirty="0"/>
          </a:p>
          <a:p>
            <a:pPr lvl="1"/>
            <a:r>
              <a:rPr lang="en-US" sz="2400" dirty="0"/>
              <a:t>Message structure, affected data</a:t>
            </a:r>
            <a:endParaRPr lang="en-US" sz="2400" dirty="0"/>
          </a:p>
          <a:p>
            <a:pPr lvl="1"/>
            <a:r>
              <a:rPr lang="en-US" sz="2400" dirty="0"/>
              <a:t>Request/Response, Notification</a:t>
            </a:r>
            <a:endParaRPr lang="en-US" sz="2400" dirty="0"/>
          </a:p>
          <a:p>
            <a:endParaRPr lang="en-US" sz="27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Event?</a:t>
            </a:r>
            <a:endParaRPr lang="en-US" dirty="0"/>
          </a:p>
        </p:txBody>
      </p:sp>
      <p:sp>
        <p:nvSpPr>
          <p:cNvPr id="3" name="Content Placeholder 2"/>
          <p:cNvSpPr>
            <a:spLocks noGrp="1"/>
          </p:cNvSpPr>
          <p:nvPr>
            <p:ph sz="quarter" idx="1"/>
          </p:nvPr>
        </p:nvSpPr>
        <p:spPr>
          <a:xfrm>
            <a:off x="612648" y="1600200"/>
            <a:ext cx="8153400" cy="2404864"/>
          </a:xfrm>
        </p:spPr>
        <p:txBody>
          <a:bodyPr/>
          <a:lstStyle/>
          <a:p>
            <a:r>
              <a:rPr lang="en-US" sz="2600" dirty="0"/>
              <a:t>An unsolicited message sent by an EGM, triggered by the EGM or a host-initiated command</a:t>
            </a:r>
            <a:endParaRPr lang="en-US" sz="2600" dirty="0"/>
          </a:p>
          <a:p>
            <a:r>
              <a:rPr lang="en-US" sz="2600" i="1" dirty="0">
                <a:solidFill>
                  <a:srgbClr val="008000"/>
                </a:solidFill>
              </a:rPr>
              <a:t>Events are associated with changes in device status, meters and transaction logs</a:t>
            </a:r>
            <a:endParaRPr lang="en-US" sz="2600" dirty="0">
              <a:solidFill>
                <a:srgbClr val="008000"/>
              </a:solidFill>
            </a:endParaRPr>
          </a:p>
          <a:p>
            <a:r>
              <a:rPr lang="en-US" sz="2600" dirty="0"/>
              <a:t>Can be sent to multiple host</a:t>
            </a:r>
            <a:endParaRPr lang="en-US" sz="26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
        <p:nvSpPr>
          <p:cNvPr id="7" name="Lightning Bolt 6"/>
          <p:cNvSpPr/>
          <p:nvPr/>
        </p:nvSpPr>
        <p:spPr>
          <a:xfrm>
            <a:off x="1917823" y="4669278"/>
            <a:ext cx="432048" cy="364191"/>
          </a:xfrm>
          <a:prstGeom prst="lightningBol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TextBox 7"/>
          <p:cNvSpPr txBox="1"/>
          <p:nvPr/>
        </p:nvSpPr>
        <p:spPr>
          <a:xfrm>
            <a:off x="2267744" y="4624536"/>
            <a:ext cx="781969" cy="304357"/>
          </a:xfrm>
          <a:prstGeom prst="rect">
            <a:avLst/>
          </a:prstGeom>
          <a:noFill/>
          <a:effectLst/>
        </p:spPr>
        <p:txBody>
          <a:bodyPr wrap="square" rtlCol="0">
            <a:spAutoFit/>
          </a:bodyPr>
          <a:lstStyle/>
          <a:p>
            <a:pPr>
              <a:lnSpc>
                <a:spcPts val="1600"/>
              </a:lnSpc>
            </a:pPr>
            <a:r>
              <a:rPr lang="en-US" sz="1600" dirty="0">
                <a:latin typeface="+mn-lt"/>
              </a:rPr>
              <a:t>Coin in</a:t>
            </a:r>
            <a:endParaRPr lang="en-US" sz="1600" dirty="0">
              <a:latin typeface="+mn-lt"/>
            </a:endParaRPr>
          </a:p>
        </p:txBody>
      </p:sp>
      <p:sp>
        <p:nvSpPr>
          <p:cNvPr id="9" name="Lightning Bolt 8"/>
          <p:cNvSpPr/>
          <p:nvPr/>
        </p:nvSpPr>
        <p:spPr>
          <a:xfrm>
            <a:off x="2215974" y="5268457"/>
            <a:ext cx="432048" cy="364191"/>
          </a:xfrm>
          <a:prstGeom prst="lightningBol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TextBox 9"/>
          <p:cNvSpPr txBox="1"/>
          <p:nvPr/>
        </p:nvSpPr>
        <p:spPr>
          <a:xfrm>
            <a:off x="2565895" y="5223715"/>
            <a:ext cx="1358033" cy="304357"/>
          </a:xfrm>
          <a:prstGeom prst="rect">
            <a:avLst/>
          </a:prstGeom>
          <a:noFill/>
          <a:effectLst/>
        </p:spPr>
        <p:txBody>
          <a:bodyPr wrap="square" rtlCol="0">
            <a:spAutoFit/>
          </a:bodyPr>
          <a:lstStyle/>
          <a:p>
            <a:pPr>
              <a:lnSpc>
                <a:spcPts val="1600"/>
              </a:lnSpc>
            </a:pPr>
            <a:r>
              <a:rPr lang="en-US" sz="1600" dirty="0">
                <a:latin typeface="+mn-lt"/>
              </a:rPr>
              <a:t>Game play</a:t>
            </a:r>
            <a:endParaRPr lang="en-US" sz="1600" dirty="0">
              <a:latin typeface="+mn-lt"/>
            </a:endParaRPr>
          </a:p>
        </p:txBody>
      </p:sp>
      <p:sp>
        <p:nvSpPr>
          <p:cNvPr id="11" name="Lightning Bolt 10"/>
          <p:cNvSpPr/>
          <p:nvPr/>
        </p:nvSpPr>
        <p:spPr>
          <a:xfrm>
            <a:off x="1927942" y="5844521"/>
            <a:ext cx="432048" cy="364191"/>
          </a:xfrm>
          <a:prstGeom prst="lightningBol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TextBox 11"/>
          <p:cNvSpPr txBox="1"/>
          <p:nvPr/>
        </p:nvSpPr>
        <p:spPr>
          <a:xfrm>
            <a:off x="2277863" y="5799779"/>
            <a:ext cx="1070001" cy="304357"/>
          </a:xfrm>
          <a:prstGeom prst="rect">
            <a:avLst/>
          </a:prstGeom>
          <a:noFill/>
          <a:effectLst/>
        </p:spPr>
        <p:txBody>
          <a:bodyPr wrap="square" rtlCol="0">
            <a:spAutoFit/>
          </a:bodyPr>
          <a:lstStyle/>
          <a:p>
            <a:pPr>
              <a:lnSpc>
                <a:spcPts val="1600"/>
              </a:lnSpc>
            </a:pPr>
            <a:r>
              <a:rPr lang="en-US" sz="1600" dirty="0">
                <a:latin typeface="+mn-lt"/>
              </a:rPr>
              <a:t>Coin out</a:t>
            </a:r>
            <a:endParaRPr lang="en-US" sz="1600" dirty="0">
              <a:latin typeface="+mn-lt"/>
            </a:endParaRPr>
          </a:p>
        </p:txBody>
      </p:sp>
      <p:pic>
        <p:nvPicPr>
          <p:cNvPr id="13" name="Picture 65" descr="EGM"/>
          <p:cNvPicPr>
            <a:picLocks noChangeAspect="1" noChangeArrowheads="1"/>
          </p:cNvPicPr>
          <p:nvPr/>
        </p:nvPicPr>
        <p:blipFill>
          <a:blip r:embed="rId1" cstate="print"/>
          <a:srcRect/>
          <a:stretch>
            <a:fillRect/>
          </a:stretch>
        </p:blipFill>
        <p:spPr bwMode="auto">
          <a:xfrm>
            <a:off x="5869440" y="4319159"/>
            <a:ext cx="936802" cy="1752726"/>
          </a:xfrm>
          <a:prstGeom prst="rect">
            <a:avLst/>
          </a:prstGeom>
          <a:noFill/>
          <a:ln w="9525">
            <a:noFill/>
            <a:miter lim="800000"/>
            <a:headEnd/>
            <a:tailEnd/>
          </a:ln>
        </p:spPr>
      </p:pic>
      <p:graphicFrame>
        <p:nvGraphicFramePr>
          <p:cNvPr id="14" name="Object 5"/>
          <p:cNvGraphicFramePr>
            <a:graphicFrameLocks noChangeAspect="1"/>
          </p:cNvGraphicFramePr>
          <p:nvPr/>
        </p:nvGraphicFramePr>
        <p:xfrm>
          <a:off x="4495307" y="4928893"/>
          <a:ext cx="652757" cy="1084062"/>
        </p:xfrm>
        <a:graphic>
          <a:graphicData uri="http://schemas.openxmlformats.org/presentationml/2006/ole">
            <mc:AlternateContent xmlns:mc="http://schemas.openxmlformats.org/markup-compatibility/2006">
              <mc:Choice xmlns:v="urn:schemas-microsoft-com:vml" Requires="v">
                <p:oleObj spid="_x0000_s1354" name="Visio" r:id="rId2" imgW="716915" imgH="1183640" progId="Visio.Drawing.11">
                  <p:embed/>
                </p:oleObj>
              </mc:Choice>
              <mc:Fallback>
                <p:oleObj name="Visio" r:id="rId2" imgW="716915" imgH="1183640" progId="Visio.Drawing.11">
                  <p:embed/>
                  <p:pic>
                    <p:nvPicPr>
                      <p:cNvPr id="0" name="Picture 3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307" y="4928893"/>
                        <a:ext cx="652757" cy="1084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Lightning Bolt 14"/>
          <p:cNvSpPr/>
          <p:nvPr/>
        </p:nvSpPr>
        <p:spPr>
          <a:xfrm>
            <a:off x="6876256" y="4669278"/>
            <a:ext cx="432048" cy="364191"/>
          </a:xfrm>
          <a:prstGeom prst="lightningBol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TextBox 15"/>
          <p:cNvSpPr txBox="1"/>
          <p:nvPr/>
        </p:nvSpPr>
        <p:spPr>
          <a:xfrm>
            <a:off x="7226178" y="4480520"/>
            <a:ext cx="1656184" cy="509541"/>
          </a:xfrm>
          <a:prstGeom prst="rect">
            <a:avLst/>
          </a:prstGeom>
          <a:noFill/>
          <a:effectLst/>
        </p:spPr>
        <p:txBody>
          <a:bodyPr wrap="square" rtlCol="0">
            <a:spAutoFit/>
          </a:bodyPr>
          <a:lstStyle/>
          <a:p>
            <a:pPr>
              <a:lnSpc>
                <a:spcPts val="1600"/>
              </a:lnSpc>
            </a:pPr>
            <a:r>
              <a:rPr lang="en-US" sz="1600" dirty="0">
                <a:latin typeface="+mn-lt"/>
              </a:rPr>
              <a:t>Configuration changed</a:t>
            </a:r>
            <a:endParaRPr lang="en-US" sz="1600" dirty="0">
              <a:latin typeface="+mn-lt"/>
            </a:endParaRPr>
          </a:p>
        </p:txBody>
      </p:sp>
      <p:sp>
        <p:nvSpPr>
          <p:cNvPr id="17" name="Lightning Bolt 16"/>
          <p:cNvSpPr/>
          <p:nvPr/>
        </p:nvSpPr>
        <p:spPr>
          <a:xfrm>
            <a:off x="7174407" y="5268457"/>
            <a:ext cx="432048" cy="364191"/>
          </a:xfrm>
          <a:prstGeom prst="lightningBol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p:cNvSpPr txBox="1"/>
          <p:nvPr/>
        </p:nvSpPr>
        <p:spPr>
          <a:xfrm>
            <a:off x="7524328" y="5195115"/>
            <a:ext cx="1358033" cy="509541"/>
          </a:xfrm>
          <a:prstGeom prst="rect">
            <a:avLst/>
          </a:prstGeom>
          <a:noFill/>
          <a:effectLst/>
        </p:spPr>
        <p:txBody>
          <a:bodyPr wrap="square" rtlCol="0">
            <a:spAutoFit/>
          </a:bodyPr>
          <a:lstStyle/>
          <a:p>
            <a:pPr>
              <a:lnSpc>
                <a:spcPts val="1600"/>
              </a:lnSpc>
            </a:pPr>
            <a:r>
              <a:rPr lang="en-US" sz="1600" dirty="0">
                <a:latin typeface="+mn-lt"/>
              </a:rPr>
              <a:t>Game enabled</a:t>
            </a:r>
            <a:endParaRPr lang="en-US" sz="1600" dirty="0">
              <a:latin typeface="+mn-lt"/>
            </a:endParaRPr>
          </a:p>
        </p:txBody>
      </p:sp>
      <p:sp>
        <p:nvSpPr>
          <p:cNvPr id="19" name="Lightning Bolt 18"/>
          <p:cNvSpPr/>
          <p:nvPr/>
        </p:nvSpPr>
        <p:spPr>
          <a:xfrm>
            <a:off x="6886375" y="5844521"/>
            <a:ext cx="432048" cy="364191"/>
          </a:xfrm>
          <a:prstGeom prst="lightningBol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TextBox 19"/>
          <p:cNvSpPr txBox="1"/>
          <p:nvPr/>
        </p:nvSpPr>
        <p:spPr>
          <a:xfrm>
            <a:off x="7390431" y="5799779"/>
            <a:ext cx="1070001" cy="509541"/>
          </a:xfrm>
          <a:prstGeom prst="rect">
            <a:avLst/>
          </a:prstGeom>
          <a:noFill/>
          <a:effectLst/>
        </p:spPr>
        <p:txBody>
          <a:bodyPr wrap="square" rtlCol="0">
            <a:spAutoFit/>
          </a:bodyPr>
          <a:lstStyle/>
          <a:p>
            <a:pPr>
              <a:lnSpc>
                <a:spcPts val="1600"/>
              </a:lnSpc>
            </a:pPr>
            <a:r>
              <a:rPr lang="en-US" sz="1600" dirty="0">
                <a:latin typeface="+mn-lt"/>
              </a:rPr>
              <a:t>Bonus award</a:t>
            </a:r>
            <a:endParaRPr lang="en-US" sz="1600" dirty="0">
              <a:latin typeface="+mn-lt"/>
            </a:endParaRPr>
          </a:p>
        </p:txBody>
      </p:sp>
      <p:sp>
        <p:nvSpPr>
          <p:cNvPr id="21" name="Right Arrow 20"/>
          <p:cNvSpPr/>
          <p:nvPr/>
        </p:nvSpPr>
        <p:spPr>
          <a:xfrm>
            <a:off x="5292080" y="5079699"/>
            <a:ext cx="504056"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ight Arrow 21"/>
          <p:cNvSpPr/>
          <p:nvPr/>
        </p:nvSpPr>
        <p:spPr>
          <a:xfrm rot="10800000">
            <a:off x="5286886" y="5312296"/>
            <a:ext cx="504056"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3" name="Picture 22" descr="slot-machine-man-playing.jpg"/>
          <p:cNvPicPr>
            <a:picLocks noChangeAspect="1"/>
          </p:cNvPicPr>
          <p:nvPr/>
        </p:nvPicPr>
        <p:blipFill>
          <a:blip r:embed="rId4"/>
          <a:stretch>
            <a:fillRect/>
          </a:stretch>
        </p:blipFill>
        <p:spPr>
          <a:xfrm>
            <a:off x="755576" y="4833718"/>
            <a:ext cx="1060283" cy="1010803"/>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eventHandler</a:t>
            </a:r>
            <a:r>
              <a:rPr lang="en-US" dirty="0"/>
              <a:t> class</a:t>
            </a:r>
            <a:endParaRPr lang="en-US" dirty="0"/>
          </a:p>
        </p:txBody>
      </p:sp>
      <p:sp>
        <p:nvSpPr>
          <p:cNvPr id="3" name="Content Placeholder 2"/>
          <p:cNvSpPr>
            <a:spLocks noGrp="1"/>
          </p:cNvSpPr>
          <p:nvPr>
            <p:ph sz="quarter" idx="1"/>
          </p:nvPr>
        </p:nvSpPr>
        <p:spPr/>
        <p:txBody>
          <a:bodyPr/>
          <a:lstStyle/>
          <a:p>
            <a:r>
              <a:rPr lang="en-US" dirty="0" err="1">
                <a:solidFill>
                  <a:srgbClr val="3333FF"/>
                </a:solidFill>
              </a:rPr>
              <a:t>eventHandler</a:t>
            </a:r>
            <a:r>
              <a:rPr lang="en-US" dirty="0"/>
              <a:t> is a class designed to manage all aspects of events in the EGM</a:t>
            </a:r>
            <a:endParaRPr lang="en-US" dirty="0"/>
          </a:p>
          <a:p>
            <a:pPr lvl="1"/>
            <a:r>
              <a:rPr lang="en-US" dirty="0"/>
              <a:t>Event discovery</a:t>
            </a:r>
            <a:endParaRPr lang="en-US" dirty="0"/>
          </a:p>
          <a:p>
            <a:pPr lvl="1"/>
            <a:r>
              <a:rPr lang="en-US" dirty="0"/>
              <a:t>Manage event subscription lists</a:t>
            </a:r>
            <a:endParaRPr lang="en-US" dirty="0"/>
          </a:p>
          <a:p>
            <a:pPr lvl="1"/>
            <a:r>
              <a:rPr lang="en-US" dirty="0"/>
              <a:t>Manage delivery of events</a:t>
            </a:r>
            <a:endParaRPr lang="en-US" dirty="0"/>
          </a:p>
          <a:p>
            <a:pPr lvl="1"/>
            <a:r>
              <a:rPr lang="en-US" dirty="0"/>
              <a:t>Manage collection of associated data</a:t>
            </a:r>
            <a:endParaRPr lang="en-US" dirty="0"/>
          </a:p>
          <a:p>
            <a:r>
              <a:rPr lang="en-US" dirty="0"/>
              <a:t>Every host has its own event handler device</a:t>
            </a:r>
            <a:endParaRPr lang="en-US" dirty="0"/>
          </a:p>
          <a:p>
            <a:pPr lvl="1"/>
            <a:r>
              <a:rPr lang="en-US" dirty="0" err="1">
                <a:solidFill>
                  <a:srgbClr val="00B050"/>
                </a:solidFill>
              </a:rPr>
              <a:t>deviceId</a:t>
            </a:r>
            <a:r>
              <a:rPr lang="en-US" dirty="0"/>
              <a:t> = </a:t>
            </a:r>
            <a:r>
              <a:rPr lang="en-US" dirty="0" err="1">
                <a:solidFill>
                  <a:srgbClr val="00B050"/>
                </a:solidFill>
              </a:rPr>
              <a:t>hostId</a:t>
            </a:r>
            <a:endParaRPr lang="en-US" dirty="0">
              <a:solidFill>
                <a:srgbClr val="00B050"/>
              </a:solidFill>
            </a:endParaRPr>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Codes</a:t>
            </a:r>
            <a:endParaRPr lang="en-US" dirty="0"/>
          </a:p>
        </p:txBody>
      </p:sp>
      <p:sp>
        <p:nvSpPr>
          <p:cNvPr id="3" name="Content Placeholder 2"/>
          <p:cNvSpPr>
            <a:spLocks noGrp="1"/>
          </p:cNvSpPr>
          <p:nvPr>
            <p:ph sz="quarter" idx="1"/>
          </p:nvPr>
        </p:nvSpPr>
        <p:spPr/>
        <p:txBody>
          <a:bodyPr/>
          <a:lstStyle/>
          <a:p>
            <a:r>
              <a:rPr lang="en-US" dirty="0"/>
              <a:t>Events are identified in each class by event codes, which consists of</a:t>
            </a:r>
            <a:endParaRPr lang="en-US" dirty="0"/>
          </a:p>
          <a:p>
            <a:pPr lvl="1"/>
            <a:r>
              <a:rPr lang="en-US" dirty="0"/>
              <a:t>3-character GSA-assigned manufacturer identifier</a:t>
            </a:r>
            <a:endParaRPr lang="en-US" dirty="0"/>
          </a:p>
          <a:p>
            <a:pPr lvl="1"/>
            <a:r>
              <a:rPr lang="en-US" dirty="0"/>
              <a:t>2-character class identifier</a:t>
            </a:r>
            <a:endParaRPr lang="en-US" dirty="0"/>
          </a:p>
          <a:p>
            <a:pPr lvl="1"/>
            <a:r>
              <a:rPr lang="en-US" dirty="0"/>
              <a:t>Letter “E” indicating “Event”</a:t>
            </a:r>
            <a:endParaRPr lang="en-US" dirty="0"/>
          </a:p>
          <a:p>
            <a:pPr lvl="1"/>
            <a:r>
              <a:rPr lang="en-US" dirty="0"/>
              <a:t>3-digit event number</a:t>
            </a:r>
            <a:endParaRPr lang="en-US" dirty="0"/>
          </a:p>
          <a:p>
            <a:r>
              <a:rPr lang="en-US" dirty="0"/>
              <a:t>Example: G2S_EHE001</a:t>
            </a:r>
            <a:endParaRPr lang="en-US" dirty="0"/>
          </a:p>
          <a:p>
            <a:r>
              <a:rPr lang="en-US" sz="2400" dirty="0"/>
              <a:t>Note: we generally omit the prefix ‘G2S_’ in course notes for brevity</a:t>
            </a:r>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Event and Affected Device Data</a:t>
            </a:r>
            <a:endParaRPr lang="en-US" sz="4000" dirty="0"/>
          </a:p>
        </p:txBody>
      </p:sp>
      <p:sp>
        <p:nvSpPr>
          <p:cNvPr id="4" name="Content Placeholder 3"/>
          <p:cNvSpPr>
            <a:spLocks noGrp="1"/>
          </p:cNvSpPr>
          <p:nvPr>
            <p:ph sz="quarter" idx="1"/>
          </p:nvPr>
        </p:nvSpPr>
        <p:spPr>
          <a:xfrm>
            <a:off x="612648" y="1600200"/>
            <a:ext cx="5489104" cy="4495800"/>
          </a:xfrm>
        </p:spPr>
        <p:txBody>
          <a:bodyPr/>
          <a:lstStyle/>
          <a:p>
            <a:r>
              <a:rPr lang="en-US" sz="2400" dirty="0"/>
              <a:t>Each G2S event is associated with changes in device status, meters, and/or transaction log entries.</a:t>
            </a:r>
            <a:endParaRPr lang="en-US" sz="2400" dirty="0"/>
          </a:p>
          <a:p>
            <a:pPr lvl="1"/>
            <a:r>
              <a:rPr lang="en-US" sz="2000" dirty="0" err="1"/>
              <a:t>configurationId</a:t>
            </a:r>
            <a:r>
              <a:rPr lang="en-US" sz="2000" dirty="0"/>
              <a:t> in status reflects changes in profile.</a:t>
            </a:r>
            <a:endParaRPr lang="en-US" sz="2000" dirty="0"/>
          </a:p>
          <a:p>
            <a:r>
              <a:rPr lang="en-US" sz="2400" dirty="0"/>
              <a:t>Any changes in these data also involve an event.</a:t>
            </a:r>
            <a:endParaRPr lang="en-US" sz="2400" dirty="0"/>
          </a:p>
          <a:p>
            <a:r>
              <a:rPr lang="en-US" sz="2400" dirty="0"/>
              <a:t>A host can maintain an up-to-date data model of EGM devices by subscribing to all related events.</a:t>
            </a:r>
            <a:endParaRPr lang="en-US" sz="2400" dirty="0"/>
          </a:p>
          <a:p>
            <a:pPr lvl="1"/>
            <a:r>
              <a:rPr lang="en-US" sz="2000" dirty="0"/>
              <a:t>Note: an event in a class may affect data in another class</a:t>
            </a:r>
            <a:endParaRPr lang="en-US" sz="2000" dirty="0"/>
          </a:p>
        </p:txBody>
      </p:sp>
      <p:sp>
        <p:nvSpPr>
          <p:cNvPr id="2" name="Slide Number Placeholder 1"/>
          <p:cNvSpPr>
            <a:spLocks noGrp="1"/>
          </p:cNvSpPr>
          <p:nvPr>
            <p:ph type="sldNum" sz="quarter" idx="12"/>
          </p:nvPr>
        </p:nvSpPr>
        <p:spPr/>
        <p:txBody>
          <a:bodyPr>
            <a:normAutofit fontScale="85000" lnSpcReduction="20000"/>
          </a:bodyPr>
          <a:lstStyle/>
          <a:p>
            <a:pPr>
              <a:defRPr/>
            </a:pPr>
            <a:fld id="{FB387942-A87D-4B0A-BDC0-51DF27F4BF48}" type="slidenum">
              <a:rPr lang="zh-TW" altLang="en-US" smtClean="0"/>
            </a:fld>
            <a:endParaRPr lang="en-US" altLang="zh-TW"/>
          </a:p>
        </p:txBody>
      </p:sp>
      <p:sp>
        <p:nvSpPr>
          <p:cNvPr id="6" name="Rounded Rectangle 5"/>
          <p:cNvSpPr/>
          <p:nvPr/>
        </p:nvSpPr>
        <p:spPr>
          <a:xfrm>
            <a:off x="6956456" y="2000953"/>
            <a:ext cx="1809592" cy="2022989"/>
          </a:xfrm>
          <a:prstGeom prst="roundRect">
            <a:avLst/>
          </a:prstGeom>
          <a:solidFill>
            <a:srgbClr val="CCFFCC"/>
          </a:solidFill>
        </p:spPr>
        <p:style>
          <a:lnRef idx="2">
            <a:schemeClr val="accent3"/>
          </a:lnRef>
          <a:fillRef idx="1">
            <a:schemeClr val="lt1"/>
          </a:fillRef>
          <a:effectRef idx="0">
            <a:schemeClr val="accent3"/>
          </a:effectRef>
          <a:fontRef idx="minor">
            <a:schemeClr val="dk1"/>
          </a:fontRef>
        </p:style>
        <p:txBody>
          <a:bodyPr lIns="108000" tIns="0" rtlCol="0" anchor="t" anchorCtr="0"/>
          <a:lstStyle/>
          <a:p>
            <a:pPr>
              <a:spcBef>
                <a:spcPts val="1200"/>
              </a:spcBef>
            </a:pPr>
            <a:r>
              <a:rPr lang="en-US" sz="1600" dirty="0">
                <a:solidFill>
                  <a:srgbClr val="000000"/>
                </a:solidFill>
              </a:rPr>
              <a:t>Class</a:t>
            </a:r>
            <a:endParaRPr lang="en-US" sz="1600" dirty="0"/>
          </a:p>
          <a:p>
            <a:pPr algn="ctr"/>
            <a:endParaRPr lang="en-US" sz="1600" dirty="0"/>
          </a:p>
        </p:txBody>
      </p:sp>
      <p:grpSp>
        <p:nvGrpSpPr>
          <p:cNvPr id="7" name="Group 17"/>
          <p:cNvGrpSpPr/>
          <p:nvPr/>
        </p:nvGrpSpPr>
        <p:grpSpPr>
          <a:xfrm>
            <a:off x="8127368" y="2987119"/>
            <a:ext cx="499107" cy="388143"/>
            <a:chOff x="5003025" y="3111616"/>
            <a:chExt cx="1197306" cy="1901560"/>
          </a:xfrm>
        </p:grpSpPr>
        <p:sp>
          <p:nvSpPr>
            <p:cNvPr id="8" name="Rounded Rectangle 7"/>
            <p:cNvSpPr/>
            <p:nvPr/>
          </p:nvSpPr>
          <p:spPr>
            <a:xfrm>
              <a:off x="5003025" y="3111616"/>
              <a:ext cx="1197306" cy="1901560"/>
            </a:xfrm>
            <a:prstGeom prst="roundRect">
              <a:avLst/>
            </a:prstGeom>
            <a:solidFill>
              <a:srgbClr val="3366FF"/>
            </a:solidFill>
          </p:spPr>
          <p:style>
            <a:lnRef idx="2">
              <a:schemeClr val="accent3"/>
            </a:lnRef>
            <a:fillRef idx="1">
              <a:schemeClr val="lt1"/>
            </a:fillRef>
            <a:effectRef idx="0">
              <a:schemeClr val="accent3"/>
            </a:effectRef>
            <a:fontRef idx="minor">
              <a:schemeClr val="dk1"/>
            </a:fontRef>
          </p:style>
          <p:txBody>
            <a:bodyPr tIns="0" rtlCol="0" anchor="t" anchorCtr="0"/>
            <a:lstStyle/>
            <a:p>
              <a:endParaRPr lang="en-US" sz="1600" dirty="0">
                <a:solidFill>
                  <a:schemeClr val="bg1"/>
                </a:solidFill>
              </a:endParaRPr>
            </a:p>
          </p:txBody>
        </p:sp>
        <p:sp>
          <p:nvSpPr>
            <p:cNvPr id="9" name="Rounded Rectangle 8"/>
            <p:cNvSpPr/>
            <p:nvPr/>
          </p:nvSpPr>
          <p:spPr>
            <a:xfrm>
              <a:off x="5131532" y="3625045"/>
              <a:ext cx="943494" cy="360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600" dirty="0">
                <a:solidFill>
                  <a:schemeClr val="tx1"/>
                </a:solidFill>
              </a:endParaRPr>
            </a:p>
          </p:txBody>
        </p:sp>
        <p:sp>
          <p:nvSpPr>
            <p:cNvPr id="10" name="Rounded Rectangle 9"/>
            <p:cNvSpPr/>
            <p:nvPr/>
          </p:nvSpPr>
          <p:spPr>
            <a:xfrm>
              <a:off x="5131532" y="4057093"/>
              <a:ext cx="943494" cy="360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600" dirty="0">
                <a:solidFill>
                  <a:schemeClr val="tx1"/>
                </a:solidFill>
              </a:endParaRPr>
            </a:p>
          </p:txBody>
        </p:sp>
        <p:sp>
          <p:nvSpPr>
            <p:cNvPr id="11" name="Rounded Rectangle 10"/>
            <p:cNvSpPr/>
            <p:nvPr/>
          </p:nvSpPr>
          <p:spPr>
            <a:xfrm>
              <a:off x="5154239" y="4509119"/>
              <a:ext cx="943494" cy="360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600" dirty="0">
                <a:solidFill>
                  <a:schemeClr val="tx1"/>
                </a:solidFill>
              </a:endParaRPr>
            </a:p>
          </p:txBody>
        </p:sp>
      </p:grpSp>
      <p:grpSp>
        <p:nvGrpSpPr>
          <p:cNvPr id="12" name="Group 15"/>
          <p:cNvGrpSpPr/>
          <p:nvPr/>
        </p:nvGrpSpPr>
        <p:grpSpPr>
          <a:xfrm>
            <a:off x="7122271" y="2324843"/>
            <a:ext cx="884965" cy="1050418"/>
            <a:chOff x="5030878" y="3111616"/>
            <a:chExt cx="1197306" cy="1901560"/>
          </a:xfrm>
        </p:grpSpPr>
        <p:sp>
          <p:nvSpPr>
            <p:cNvPr id="13" name="Rounded Rectangle 12"/>
            <p:cNvSpPr/>
            <p:nvPr/>
          </p:nvSpPr>
          <p:spPr>
            <a:xfrm>
              <a:off x="5030878" y="3111616"/>
              <a:ext cx="1197306" cy="1901560"/>
            </a:xfrm>
            <a:prstGeom prst="roundRect">
              <a:avLst/>
            </a:prstGeom>
            <a:solidFill>
              <a:srgbClr val="3366FF"/>
            </a:solidFill>
          </p:spPr>
          <p:style>
            <a:lnRef idx="2">
              <a:schemeClr val="accent3"/>
            </a:lnRef>
            <a:fillRef idx="1">
              <a:schemeClr val="lt1"/>
            </a:fillRef>
            <a:effectRef idx="0">
              <a:schemeClr val="accent3"/>
            </a:effectRef>
            <a:fontRef idx="minor">
              <a:schemeClr val="dk1"/>
            </a:fontRef>
          </p:style>
          <p:txBody>
            <a:bodyPr tIns="0" rtlCol="0" anchor="t" anchorCtr="0"/>
            <a:lstStyle/>
            <a:p>
              <a:r>
                <a:rPr lang="en-US" sz="1600" dirty="0">
                  <a:solidFill>
                    <a:schemeClr val="bg1"/>
                  </a:solidFill>
                </a:rPr>
                <a:t>Device</a:t>
              </a:r>
              <a:endParaRPr lang="en-US" sz="1600" dirty="0">
                <a:solidFill>
                  <a:schemeClr val="bg1"/>
                </a:solidFill>
              </a:endParaRPr>
            </a:p>
          </p:txBody>
        </p:sp>
        <p:sp>
          <p:nvSpPr>
            <p:cNvPr id="14" name="Rounded Rectangle 13"/>
            <p:cNvSpPr/>
            <p:nvPr/>
          </p:nvSpPr>
          <p:spPr>
            <a:xfrm>
              <a:off x="5131532" y="3625045"/>
              <a:ext cx="943494" cy="360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solidFill>
                    <a:schemeClr val="tx1"/>
                  </a:solidFill>
                </a:rPr>
                <a:t>Status</a:t>
              </a:r>
              <a:endParaRPr lang="en-US" sz="1600" dirty="0">
                <a:solidFill>
                  <a:schemeClr val="tx1"/>
                </a:solidFill>
              </a:endParaRPr>
            </a:p>
          </p:txBody>
        </p:sp>
        <p:sp>
          <p:nvSpPr>
            <p:cNvPr id="15" name="Rounded Rectangle 14"/>
            <p:cNvSpPr/>
            <p:nvPr/>
          </p:nvSpPr>
          <p:spPr>
            <a:xfrm>
              <a:off x="5131532" y="4057093"/>
              <a:ext cx="943494" cy="360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solidFill>
                    <a:schemeClr val="tx1"/>
                  </a:solidFill>
                </a:rPr>
                <a:t>Profile</a:t>
              </a:r>
              <a:endParaRPr lang="en-US" sz="1600" dirty="0">
                <a:solidFill>
                  <a:schemeClr val="tx1"/>
                </a:solidFill>
              </a:endParaRPr>
            </a:p>
          </p:txBody>
        </p:sp>
        <p:sp>
          <p:nvSpPr>
            <p:cNvPr id="16" name="Rounded Rectangle 15"/>
            <p:cNvSpPr/>
            <p:nvPr/>
          </p:nvSpPr>
          <p:spPr>
            <a:xfrm>
              <a:off x="5154239" y="4509119"/>
              <a:ext cx="943494" cy="360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solidFill>
                    <a:schemeClr val="tx1"/>
                  </a:solidFill>
                </a:rPr>
                <a:t>Meters</a:t>
              </a:r>
              <a:endParaRPr lang="en-US" sz="1600" dirty="0">
                <a:solidFill>
                  <a:schemeClr val="tx1"/>
                </a:solidFill>
              </a:endParaRPr>
            </a:p>
          </p:txBody>
        </p:sp>
      </p:grpSp>
      <p:sp>
        <p:nvSpPr>
          <p:cNvPr id="17" name="Rounded Rectangle 16"/>
          <p:cNvSpPr/>
          <p:nvPr/>
        </p:nvSpPr>
        <p:spPr>
          <a:xfrm>
            <a:off x="7163887" y="3443416"/>
            <a:ext cx="697365" cy="19888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solidFill>
                  <a:schemeClr val="tx1"/>
                </a:solidFill>
              </a:rPr>
              <a:t>Meters</a:t>
            </a:r>
            <a:endParaRPr lang="en-US" sz="1600" dirty="0">
              <a:solidFill>
                <a:schemeClr val="tx1"/>
              </a:solidFill>
            </a:endParaRPr>
          </a:p>
        </p:txBody>
      </p:sp>
      <p:sp>
        <p:nvSpPr>
          <p:cNvPr id="18" name="Rounded Rectangle 17"/>
          <p:cNvSpPr/>
          <p:nvPr/>
        </p:nvSpPr>
        <p:spPr>
          <a:xfrm>
            <a:off x="7169349" y="3705725"/>
            <a:ext cx="1305718" cy="19888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solidFill>
                  <a:schemeClr val="tx1"/>
                </a:solidFill>
              </a:rPr>
              <a:t>Transaction logs</a:t>
            </a:r>
            <a:endParaRPr lang="en-US" sz="1600" dirty="0">
              <a:solidFill>
                <a:schemeClr val="tx1"/>
              </a:solidFill>
            </a:endParaRPr>
          </a:p>
        </p:txBody>
      </p:sp>
      <p:grpSp>
        <p:nvGrpSpPr>
          <p:cNvPr id="19" name="Group 22"/>
          <p:cNvGrpSpPr/>
          <p:nvPr/>
        </p:nvGrpSpPr>
        <p:grpSpPr>
          <a:xfrm>
            <a:off x="8127368" y="2512413"/>
            <a:ext cx="499107" cy="388143"/>
            <a:chOff x="5003025" y="3111616"/>
            <a:chExt cx="1197306" cy="1901560"/>
          </a:xfrm>
        </p:grpSpPr>
        <p:sp>
          <p:nvSpPr>
            <p:cNvPr id="20" name="Rounded Rectangle 19"/>
            <p:cNvSpPr/>
            <p:nvPr/>
          </p:nvSpPr>
          <p:spPr>
            <a:xfrm>
              <a:off x="5003025" y="3111616"/>
              <a:ext cx="1197306" cy="1901560"/>
            </a:xfrm>
            <a:prstGeom prst="roundRect">
              <a:avLst/>
            </a:prstGeom>
            <a:solidFill>
              <a:srgbClr val="3366FF"/>
            </a:solidFill>
          </p:spPr>
          <p:style>
            <a:lnRef idx="2">
              <a:schemeClr val="accent3"/>
            </a:lnRef>
            <a:fillRef idx="1">
              <a:schemeClr val="lt1"/>
            </a:fillRef>
            <a:effectRef idx="0">
              <a:schemeClr val="accent3"/>
            </a:effectRef>
            <a:fontRef idx="minor">
              <a:schemeClr val="dk1"/>
            </a:fontRef>
          </p:style>
          <p:txBody>
            <a:bodyPr tIns="0" rtlCol="0" anchor="t" anchorCtr="0"/>
            <a:lstStyle/>
            <a:p>
              <a:endParaRPr lang="en-US" sz="1600" dirty="0">
                <a:solidFill>
                  <a:schemeClr val="bg1"/>
                </a:solidFill>
              </a:endParaRPr>
            </a:p>
          </p:txBody>
        </p:sp>
        <p:sp>
          <p:nvSpPr>
            <p:cNvPr id="21" name="Rounded Rectangle 20"/>
            <p:cNvSpPr/>
            <p:nvPr/>
          </p:nvSpPr>
          <p:spPr>
            <a:xfrm>
              <a:off x="5131532" y="3625045"/>
              <a:ext cx="943494" cy="360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600" dirty="0">
                <a:solidFill>
                  <a:schemeClr val="tx1"/>
                </a:solidFill>
              </a:endParaRPr>
            </a:p>
          </p:txBody>
        </p:sp>
        <p:sp>
          <p:nvSpPr>
            <p:cNvPr id="22" name="Rounded Rectangle 21"/>
            <p:cNvSpPr/>
            <p:nvPr/>
          </p:nvSpPr>
          <p:spPr>
            <a:xfrm>
              <a:off x="5131532" y="4057093"/>
              <a:ext cx="943494" cy="360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600" dirty="0">
                <a:solidFill>
                  <a:schemeClr val="tx1"/>
                </a:solidFill>
              </a:endParaRPr>
            </a:p>
          </p:txBody>
        </p:sp>
        <p:sp>
          <p:nvSpPr>
            <p:cNvPr id="23" name="Rounded Rectangle 22"/>
            <p:cNvSpPr/>
            <p:nvPr/>
          </p:nvSpPr>
          <p:spPr>
            <a:xfrm>
              <a:off x="5154239" y="4509119"/>
              <a:ext cx="943494" cy="360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600" dirty="0">
                <a:solidFill>
                  <a:schemeClr val="tx1"/>
                </a:solidFill>
              </a:endParaRPr>
            </a:p>
          </p:txBody>
        </p:sp>
      </p:grpSp>
      <p:graphicFrame>
        <p:nvGraphicFramePr>
          <p:cNvPr id="24" name="Object 5"/>
          <p:cNvGraphicFramePr>
            <a:graphicFrameLocks noChangeAspect="1"/>
          </p:cNvGraphicFramePr>
          <p:nvPr/>
        </p:nvGraphicFramePr>
        <p:xfrm>
          <a:off x="6101752" y="2661531"/>
          <a:ext cx="360040" cy="651176"/>
        </p:xfrm>
        <a:graphic>
          <a:graphicData uri="http://schemas.openxmlformats.org/presentationml/2006/ole">
            <mc:AlternateContent xmlns:mc="http://schemas.openxmlformats.org/markup-compatibility/2006">
              <mc:Choice xmlns:v="urn:schemas-microsoft-com:vml" Requires="v">
                <p:oleObj spid="_x0000_s151752" name="Visio" r:id="rId1" imgW="716915" imgH="1183640" progId="Visio.Drawing.11">
                  <p:embed/>
                </p:oleObj>
              </mc:Choice>
              <mc:Fallback>
                <p:oleObj name="Visio" r:id="rId1" imgW="716915" imgH="1183640" progId="Visio.Drawing.11">
                  <p:embed/>
                  <p:pic>
                    <p:nvPicPr>
                      <p:cNvPr id="0" name="Picture 19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1752" y="2661531"/>
                        <a:ext cx="360040" cy="651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5" name="Straight Arrow Connector 24"/>
          <p:cNvCxnSpPr/>
          <p:nvPr/>
        </p:nvCxnSpPr>
        <p:spPr>
          <a:xfrm>
            <a:off x="6461792" y="2949961"/>
            <a:ext cx="660479" cy="0"/>
          </a:xfrm>
          <a:prstGeom prst="straightConnector1">
            <a:avLst/>
          </a:prstGeom>
          <a:ln>
            <a:solidFill>
              <a:schemeClr val="tx1"/>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345571" y="3004930"/>
            <a:ext cx="610885" cy="307777"/>
          </a:xfrm>
          <a:prstGeom prst="rect">
            <a:avLst/>
          </a:prstGeom>
          <a:noFill/>
        </p:spPr>
        <p:txBody>
          <a:bodyPr wrap="square" rtlCol="0">
            <a:spAutoFit/>
          </a:bodyPr>
          <a:lstStyle/>
          <a:p>
            <a:r>
              <a:rPr lang="en-US" sz="1400" i="1" dirty="0">
                <a:latin typeface="+mn-lt"/>
              </a:rPr>
              <a:t>events</a:t>
            </a:r>
            <a:endParaRPr lang="en-US" sz="1400" i="1" dirty="0">
              <a:latin typeface="+mn-lt"/>
            </a:endParaRPr>
          </a:p>
        </p:txBody>
      </p:sp>
      <p:sp>
        <p:nvSpPr>
          <p:cNvPr id="27" name="Lightning Bolt 26"/>
          <p:cNvSpPr/>
          <p:nvPr/>
        </p:nvSpPr>
        <p:spPr>
          <a:xfrm>
            <a:off x="6524408" y="2635994"/>
            <a:ext cx="297424" cy="235166"/>
          </a:xfrm>
          <a:prstGeom prst="lightningBol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a:bodyPr>
          <a:lstStyle/>
          <a:p>
            <a:pPr>
              <a:defRPr/>
            </a:pPr>
            <a:fld id="{E445F73C-7DCB-4CA0-8FFC-767D731AB870}" type="slidenum">
              <a:rPr lang="zh-TW" altLang="en-US" smtClean="0"/>
            </a:fld>
            <a:endParaRPr lang="en-US" altLang="zh-TW"/>
          </a:p>
        </p:txBody>
      </p:sp>
      <p:grpSp>
        <p:nvGrpSpPr>
          <p:cNvPr id="9" name="Group 8"/>
          <p:cNvGrpSpPr/>
          <p:nvPr/>
        </p:nvGrpSpPr>
        <p:grpSpPr>
          <a:xfrm>
            <a:off x="611560" y="908720"/>
            <a:ext cx="8280920" cy="4650456"/>
            <a:chOff x="-36512" y="836712"/>
            <a:chExt cx="9217024" cy="5010496"/>
          </a:xfrm>
        </p:grpSpPr>
        <p:pic>
          <p:nvPicPr>
            <p:cNvPr id="5" name="Picture 4"/>
            <p:cNvPicPr>
              <a:picLocks noChangeAspect="1"/>
            </p:cNvPicPr>
            <p:nvPr/>
          </p:nvPicPr>
          <p:blipFill>
            <a:blip r:embed="rId1"/>
            <a:stretch>
              <a:fillRect/>
            </a:stretch>
          </p:blipFill>
          <p:spPr>
            <a:xfrm>
              <a:off x="36512" y="1628800"/>
              <a:ext cx="9144000" cy="3549728"/>
            </a:xfrm>
            <a:prstGeom prst="rect">
              <a:avLst/>
            </a:prstGeom>
          </p:spPr>
        </p:pic>
        <p:pic>
          <p:nvPicPr>
            <p:cNvPr id="6" name="Picture 5"/>
            <p:cNvPicPr>
              <a:picLocks noChangeAspect="1"/>
            </p:cNvPicPr>
            <p:nvPr/>
          </p:nvPicPr>
          <p:blipFill>
            <a:blip r:embed="rId2"/>
            <a:stretch>
              <a:fillRect/>
            </a:stretch>
          </p:blipFill>
          <p:spPr>
            <a:xfrm>
              <a:off x="-35496" y="836712"/>
              <a:ext cx="9071992" cy="796780"/>
            </a:xfrm>
            <a:prstGeom prst="rect">
              <a:avLst/>
            </a:prstGeom>
          </p:spPr>
        </p:pic>
        <p:pic>
          <p:nvPicPr>
            <p:cNvPr id="8" name="Picture 7"/>
            <p:cNvPicPr>
              <a:picLocks noChangeAspect="1"/>
            </p:cNvPicPr>
            <p:nvPr/>
          </p:nvPicPr>
          <p:blipFill>
            <a:blip r:embed="rId3"/>
            <a:stretch>
              <a:fillRect/>
            </a:stretch>
          </p:blipFill>
          <p:spPr>
            <a:xfrm>
              <a:off x="-36512" y="5229200"/>
              <a:ext cx="9144000" cy="618008"/>
            </a:xfrm>
            <a:prstGeom prst="rect">
              <a:avLst/>
            </a:prstGeom>
          </p:spPr>
        </p:pic>
      </p:grpSp>
      <p:sp>
        <p:nvSpPr>
          <p:cNvPr id="10" name="Rounded Rectangle 9"/>
          <p:cNvSpPr/>
          <p:nvPr/>
        </p:nvSpPr>
        <p:spPr>
          <a:xfrm>
            <a:off x="539552" y="5733256"/>
            <a:ext cx="8208912" cy="7537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600" dirty="0"/>
              <a:t>These affected data set are documented in the event section at the end of each chapter on each G2S class. For example, read the table in G2S spec 6.24 "Event codes of </a:t>
            </a:r>
            <a:r>
              <a:rPr lang="en-US" sz="1600" dirty="0" err="1"/>
              <a:t>gamePlay</a:t>
            </a:r>
            <a:r>
              <a:rPr lang="en-US" sz="1600" dirty="0"/>
              <a:t> class".</a:t>
            </a:r>
            <a:endParaRPr lang="en-US" sz="16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Sent with an Event Report</a:t>
            </a:r>
            <a:endParaRPr lang="en-US" dirty="0"/>
          </a:p>
        </p:txBody>
      </p:sp>
      <p:sp>
        <p:nvSpPr>
          <p:cNvPr id="4" name="Content Placeholder 3"/>
          <p:cNvSpPr>
            <a:spLocks noGrp="1"/>
          </p:cNvSpPr>
          <p:nvPr>
            <p:ph sz="quarter" idx="1"/>
          </p:nvPr>
        </p:nvSpPr>
        <p:spPr/>
        <p:txBody>
          <a:bodyPr/>
          <a:lstStyle/>
          <a:p>
            <a:r>
              <a:rPr lang="en-US" sz="2400" dirty="0">
                <a:solidFill>
                  <a:srgbClr val="008000"/>
                </a:solidFill>
              </a:rPr>
              <a:t>Device status</a:t>
            </a:r>
            <a:r>
              <a:rPr lang="en-US" sz="2400" dirty="0"/>
              <a:t> for affected devices</a:t>
            </a:r>
            <a:endParaRPr lang="en-US" sz="2400" dirty="0"/>
          </a:p>
          <a:p>
            <a:pPr lvl="1"/>
            <a:r>
              <a:rPr lang="en-US" sz="2000" dirty="0"/>
              <a:t>Full device status as returned by get[Class]Status command</a:t>
            </a:r>
            <a:endParaRPr lang="en-US" sz="2000" dirty="0"/>
          </a:p>
          <a:p>
            <a:pPr lvl="1"/>
            <a:r>
              <a:rPr lang="en-US" sz="2000" dirty="0"/>
              <a:t>Reports status at the time event was placed on command queue. (NOT at the time of event occurrence)</a:t>
            </a:r>
            <a:endParaRPr lang="en-US" sz="2000" dirty="0"/>
          </a:p>
          <a:p>
            <a:r>
              <a:rPr lang="en-US" sz="2400" dirty="0">
                <a:solidFill>
                  <a:srgbClr val="008000"/>
                </a:solidFill>
              </a:rPr>
              <a:t>Meters</a:t>
            </a:r>
            <a:r>
              <a:rPr lang="en-US" sz="2400" dirty="0"/>
              <a:t> for affected devices</a:t>
            </a:r>
            <a:endParaRPr lang="en-US" sz="2400" dirty="0"/>
          </a:p>
          <a:p>
            <a:pPr lvl="1"/>
            <a:r>
              <a:rPr lang="en-US" sz="2000" dirty="0"/>
              <a:t>May also include class level meters (with </a:t>
            </a:r>
            <a:r>
              <a:rPr lang="en-US" sz="2000" dirty="0" err="1"/>
              <a:t>deviceId</a:t>
            </a:r>
            <a:r>
              <a:rPr lang="en-US" sz="2000" dirty="0"/>
              <a:t>=0)</a:t>
            </a:r>
            <a:endParaRPr lang="en-US" sz="2000" dirty="0"/>
          </a:p>
          <a:p>
            <a:pPr lvl="1"/>
            <a:r>
              <a:rPr lang="en-US" sz="2000" dirty="0"/>
              <a:t>The complete device meter set, OR only device meters that have changed as a result of the event</a:t>
            </a:r>
            <a:endParaRPr lang="en-US" sz="2000" dirty="0"/>
          </a:p>
          <a:p>
            <a:r>
              <a:rPr lang="en-US" sz="2400" dirty="0"/>
              <a:t>Initiating </a:t>
            </a:r>
            <a:r>
              <a:rPr lang="en-US" sz="2400" dirty="0">
                <a:solidFill>
                  <a:srgbClr val="008000"/>
                </a:solidFill>
              </a:rPr>
              <a:t>transaction log</a:t>
            </a:r>
            <a:endParaRPr lang="en-US" sz="2400" dirty="0">
              <a:solidFill>
                <a:srgbClr val="008000"/>
              </a:solidFill>
            </a:endParaRPr>
          </a:p>
          <a:p>
            <a:pPr lvl="1"/>
            <a:r>
              <a:rPr lang="en-US" sz="2000" dirty="0"/>
              <a:t>Only included as affected data if attributes within the transaction were updated.</a:t>
            </a:r>
            <a:endParaRPr lang="en-US" sz="2000" dirty="0"/>
          </a:p>
        </p:txBody>
      </p:sp>
      <p:sp>
        <p:nvSpPr>
          <p:cNvPr id="2" name="Slide Number Placeholder 1"/>
          <p:cNvSpPr>
            <a:spLocks noGrp="1"/>
          </p:cNvSpPr>
          <p:nvPr>
            <p:ph type="sldNum" sz="quarter" idx="12"/>
          </p:nvPr>
        </p:nvSpPr>
        <p:spPr/>
        <p:txBody>
          <a:bodyPr>
            <a:normAutofit fontScale="85000" lnSpcReduction="20000"/>
          </a:bodyPr>
          <a:lstStyle/>
          <a:p>
            <a:pPr>
              <a:defRPr/>
            </a:pPr>
            <a:fld id="{FB387942-A87D-4B0A-BDC0-51DF27F4BF48}" type="slidenum">
              <a:rPr lang="zh-TW" altLang="en-US" smtClean="0"/>
            </a:fld>
            <a:endParaRPr lang="en-US" altLang="zh-TW"/>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Sample Event Message</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
        <p:nvSpPr>
          <p:cNvPr id="6" name="Rounded Rectangle 5"/>
          <p:cNvSpPr/>
          <p:nvPr/>
        </p:nvSpPr>
        <p:spPr>
          <a:xfrm>
            <a:off x="323528" y="1772816"/>
            <a:ext cx="8640960" cy="4464496"/>
          </a:xfrm>
          <a:prstGeom prst="roundRect">
            <a:avLst>
              <a:gd name="adj" fmla="val 7077"/>
            </a:avLst>
          </a:prstGeom>
          <a:solidFill>
            <a:srgbClr val="FFFFFF"/>
          </a:solidFill>
          <a:ln>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wrap="none" lIns="108000" tIns="0" rtlCol="0" anchor="t" anchorCtr="0"/>
          <a:lstStyle/>
          <a:p>
            <a:r>
              <a:rPr lang="en-US" sz="1400" dirty="0">
                <a:ln>
                  <a:solidFill>
                    <a:schemeClr val="tx1"/>
                  </a:solidFill>
                </a:ln>
                <a:solidFill>
                  <a:srgbClr val="FF6600"/>
                </a:solidFill>
                <a:latin typeface="Courier New" panose="02070309020205020404"/>
                <a:cs typeface="Courier New" panose="02070309020205020404"/>
              </a:rPr>
              <a:t>&lt;</a:t>
            </a:r>
            <a:r>
              <a:rPr lang="en-US" sz="1400" dirty="0" err="1">
                <a:ln>
                  <a:solidFill>
                    <a:srgbClr val="0000FF"/>
                  </a:solidFill>
                </a:ln>
                <a:solidFill>
                  <a:srgbClr val="FF0000"/>
                </a:solidFill>
                <a:latin typeface="Courier New" panose="02070309020205020404"/>
                <a:cs typeface="Courier New" panose="02070309020205020404"/>
              </a:rPr>
              <a:t>eventHandler</a:t>
            </a:r>
            <a:r>
              <a:rPr lang="en-US" sz="1400" dirty="0">
                <a:ln>
                  <a:solidFill>
                    <a:srgbClr val="008000"/>
                  </a:solidFill>
                </a:ln>
                <a:solidFill>
                  <a:srgbClr val="FF6600"/>
                </a:solidFill>
                <a:latin typeface="Courier New" panose="02070309020205020404"/>
                <a:cs typeface="Courier New" panose="02070309020205020404"/>
              </a:rPr>
              <a:t> </a:t>
            </a:r>
            <a:r>
              <a:rPr lang="en-US" sz="1400" dirty="0" err="1">
                <a:ln>
                  <a:solidFill>
                    <a:srgbClr val="660066"/>
                  </a:solidFill>
                </a:ln>
                <a:solidFill>
                  <a:srgbClr val="FF6600"/>
                </a:solidFill>
                <a:latin typeface="Courier New" panose="02070309020205020404"/>
                <a:cs typeface="Courier New" panose="02070309020205020404"/>
              </a:rPr>
              <a:t>deviceId</a:t>
            </a:r>
            <a:r>
              <a:rPr lang="en-US" sz="1400" dirty="0">
                <a:ln>
                  <a:solidFill>
                    <a:srgbClr val="660066"/>
                  </a:solidFill>
                </a:ln>
                <a:solidFill>
                  <a:srgbClr val="FF6600"/>
                </a:solidFill>
                <a:latin typeface="Courier New" panose="02070309020205020404"/>
                <a:cs typeface="Courier New" panose="02070309020205020404"/>
              </a:rPr>
              <a:t>="1" </a:t>
            </a:r>
            <a:r>
              <a:rPr lang="en-US" sz="1400" dirty="0" err="1">
                <a:ln>
                  <a:solidFill>
                    <a:schemeClr val="tx1"/>
                  </a:solidFill>
                </a:ln>
                <a:solidFill>
                  <a:srgbClr val="FF6600"/>
                </a:solidFill>
                <a:latin typeface="Courier New" panose="02070309020205020404"/>
                <a:cs typeface="Courier New" panose="02070309020205020404"/>
              </a:rPr>
              <a:t>sessionType</a:t>
            </a:r>
            <a:r>
              <a:rPr lang="en-US" sz="1400" dirty="0">
                <a:ln>
                  <a:solidFill>
                    <a:schemeClr val="tx1"/>
                  </a:solidFill>
                </a:ln>
                <a:solidFill>
                  <a:srgbClr val="FF6600"/>
                </a:solidFill>
                <a:latin typeface="Courier New" panose="02070309020205020404"/>
                <a:cs typeface="Courier New" panose="02070309020205020404"/>
              </a:rPr>
              <a:t>="</a:t>
            </a:r>
            <a:r>
              <a:rPr lang="en-US" sz="1400" dirty="0">
                <a:ln>
                  <a:solidFill>
                    <a:srgbClr val="660066"/>
                  </a:solidFill>
                </a:ln>
                <a:solidFill>
                  <a:srgbClr val="0000FF"/>
                </a:solidFill>
                <a:latin typeface="Courier New" panose="02070309020205020404"/>
                <a:cs typeface="Courier New" panose="02070309020205020404"/>
              </a:rPr>
              <a:t>G2S_request</a:t>
            </a:r>
            <a:r>
              <a:rPr lang="en-US" sz="1400" dirty="0">
                <a:ln>
                  <a:solidFill>
                    <a:schemeClr val="tx1"/>
                  </a:solidFill>
                </a:ln>
                <a:solidFill>
                  <a:srgbClr val="FF6600"/>
                </a:solidFill>
                <a:latin typeface="Courier New" panose="02070309020205020404"/>
                <a:cs typeface="Courier New" panose="02070309020205020404"/>
              </a:rPr>
              <a:t>" ... &gt;</a:t>
            </a:r>
            <a:endParaRPr lang="en-US" sz="1400" dirty="0">
              <a:ln>
                <a:solidFill>
                  <a:schemeClr val="tx1"/>
                </a:solidFill>
              </a:ln>
              <a:solidFill>
                <a:srgbClr val="FF6600"/>
              </a:solidFill>
              <a:latin typeface="Courier New" panose="02070309020205020404"/>
              <a:cs typeface="Courier New" panose="02070309020205020404"/>
            </a:endParaRPr>
          </a:p>
          <a:p>
            <a:r>
              <a:rPr lang="en-US" sz="1400" dirty="0">
                <a:ln>
                  <a:solidFill>
                    <a:schemeClr val="tx1"/>
                  </a:solidFill>
                </a:ln>
                <a:solidFill>
                  <a:srgbClr val="FF6600"/>
                </a:solidFill>
                <a:latin typeface="Courier New" panose="02070309020205020404"/>
                <a:cs typeface="Courier New" panose="02070309020205020404"/>
              </a:rPr>
              <a:t>   </a:t>
            </a:r>
            <a:r>
              <a:rPr lang="en-US" sz="1400" dirty="0">
                <a:ln>
                  <a:solidFill>
                    <a:srgbClr val="000000"/>
                  </a:solidFill>
                </a:ln>
                <a:solidFill>
                  <a:srgbClr val="FF6600"/>
                </a:solidFill>
                <a:latin typeface="Courier New" panose="02070309020205020404"/>
                <a:cs typeface="Courier New" panose="02070309020205020404"/>
              </a:rPr>
              <a:t>&lt;</a:t>
            </a:r>
            <a:r>
              <a:rPr lang="en-US" sz="1400" dirty="0" err="1">
                <a:ln>
                  <a:solidFill>
                    <a:srgbClr val="0000FF"/>
                  </a:solidFill>
                </a:ln>
                <a:solidFill>
                  <a:srgbClr val="0000FF"/>
                </a:solidFill>
                <a:latin typeface="Courier New" panose="02070309020205020404"/>
                <a:cs typeface="Courier New" panose="02070309020205020404"/>
              </a:rPr>
              <a:t>eventReport</a:t>
            </a:r>
            <a:r>
              <a:rPr lang="en-US" sz="1400" dirty="0">
                <a:ln>
                  <a:solidFill>
                    <a:srgbClr val="0000FF"/>
                  </a:solidFill>
                </a:ln>
                <a:solidFill>
                  <a:srgbClr val="0000FF"/>
                </a:solidFill>
                <a:latin typeface="Courier New" panose="02070309020205020404"/>
                <a:cs typeface="Courier New" panose="02070309020205020404"/>
              </a:rPr>
              <a:t> </a:t>
            </a:r>
            <a:r>
              <a:rPr lang="en-US" sz="1400" dirty="0" err="1">
                <a:ln>
                  <a:solidFill>
                    <a:srgbClr val="0000FF"/>
                  </a:solidFill>
                </a:ln>
                <a:solidFill>
                  <a:srgbClr val="0000FF"/>
                </a:solidFill>
                <a:latin typeface="Courier New" panose="02070309020205020404"/>
                <a:cs typeface="Courier New" panose="02070309020205020404"/>
              </a:rPr>
              <a:t>deviceClass</a:t>
            </a:r>
            <a:r>
              <a:rPr lang="en-US" sz="1400" dirty="0">
                <a:ln>
                  <a:solidFill>
                    <a:schemeClr val="tx1"/>
                  </a:solidFill>
                </a:ln>
                <a:solidFill>
                  <a:srgbClr val="0000FF"/>
                </a:solidFill>
                <a:latin typeface="Courier New" panose="02070309020205020404"/>
                <a:cs typeface="Courier New" panose="02070309020205020404"/>
              </a:rPr>
              <a:t>=</a:t>
            </a:r>
            <a:r>
              <a:rPr lang="en-US" sz="1400" dirty="0">
                <a:ln>
                  <a:solidFill>
                    <a:schemeClr val="tx1"/>
                  </a:solidFill>
                </a:ln>
                <a:solidFill>
                  <a:srgbClr val="FF6600"/>
                </a:solidFill>
                <a:latin typeface="Courier New" panose="02070309020205020404"/>
                <a:cs typeface="Courier New" panose="02070309020205020404"/>
              </a:rPr>
              <a:t>"</a:t>
            </a:r>
            <a:r>
              <a:rPr lang="en-US" sz="1400" dirty="0">
                <a:ln>
                  <a:solidFill>
                    <a:schemeClr val="tx1"/>
                  </a:solidFill>
                </a:ln>
                <a:solidFill>
                  <a:srgbClr val="0000FF"/>
                </a:solidFill>
                <a:latin typeface="Courier New" panose="02070309020205020404"/>
                <a:cs typeface="Courier New" panose="02070309020205020404"/>
              </a:rPr>
              <a:t>G2S_cabinet</a:t>
            </a:r>
            <a:r>
              <a:rPr lang="en-US" sz="1400" dirty="0">
                <a:ln>
                  <a:solidFill>
                    <a:schemeClr val="tx1"/>
                  </a:solidFill>
                </a:ln>
                <a:solidFill>
                  <a:srgbClr val="FF6600"/>
                </a:solidFill>
                <a:latin typeface="Courier New" panose="02070309020205020404"/>
                <a:cs typeface="Courier New" panose="02070309020205020404"/>
              </a:rPr>
              <a:t>"</a:t>
            </a:r>
            <a:r>
              <a:rPr lang="en-US" sz="1400" dirty="0">
                <a:ln>
                  <a:solidFill>
                    <a:schemeClr val="tx1"/>
                  </a:solidFill>
                </a:ln>
                <a:solidFill>
                  <a:srgbClr val="0000FF"/>
                </a:solidFill>
                <a:latin typeface="Courier New" panose="02070309020205020404"/>
                <a:cs typeface="Courier New" panose="02070309020205020404"/>
              </a:rPr>
              <a:t> </a:t>
            </a:r>
            <a:r>
              <a:rPr lang="en-US" sz="1400" dirty="0" err="1">
                <a:ln>
                  <a:solidFill>
                    <a:srgbClr val="0000FF"/>
                  </a:solidFill>
                </a:ln>
                <a:solidFill>
                  <a:srgbClr val="0000FF"/>
                </a:solidFill>
                <a:latin typeface="Courier New" panose="02070309020205020404"/>
                <a:cs typeface="Courier New" panose="02070309020205020404"/>
              </a:rPr>
              <a:t>deviceId</a:t>
            </a:r>
            <a:r>
              <a:rPr lang="en-US" sz="1400" dirty="0">
                <a:ln>
                  <a:solidFill>
                    <a:schemeClr val="tx1"/>
                  </a:solidFill>
                </a:ln>
                <a:solidFill>
                  <a:srgbClr val="0000FF"/>
                </a:solidFill>
                <a:latin typeface="Courier New" panose="02070309020205020404"/>
                <a:cs typeface="Courier New" panose="02070309020205020404"/>
              </a:rPr>
              <a:t>=</a:t>
            </a:r>
            <a:r>
              <a:rPr lang="en-US" sz="1400" dirty="0">
                <a:ln>
                  <a:solidFill>
                    <a:schemeClr val="tx1"/>
                  </a:solidFill>
                </a:ln>
                <a:solidFill>
                  <a:srgbClr val="FF6600"/>
                </a:solidFill>
                <a:latin typeface="Courier New" panose="02070309020205020404"/>
                <a:cs typeface="Courier New" panose="02070309020205020404"/>
              </a:rPr>
              <a:t>"</a:t>
            </a:r>
            <a:r>
              <a:rPr lang="en-US" sz="1400" dirty="0">
                <a:ln>
                  <a:solidFill>
                    <a:schemeClr val="tx1"/>
                  </a:solidFill>
                </a:ln>
                <a:solidFill>
                  <a:srgbClr val="0000FF"/>
                </a:solidFill>
                <a:latin typeface="Courier New" panose="02070309020205020404"/>
                <a:cs typeface="Courier New" panose="02070309020205020404"/>
              </a:rPr>
              <a:t>1</a:t>
            </a:r>
            <a:r>
              <a:rPr lang="en-US" sz="1400" dirty="0">
                <a:ln>
                  <a:solidFill>
                    <a:schemeClr val="tx1"/>
                  </a:solidFill>
                </a:ln>
                <a:solidFill>
                  <a:srgbClr val="FF6600"/>
                </a:solidFill>
                <a:latin typeface="Courier New" panose="02070309020205020404"/>
                <a:cs typeface="Courier New" panose="02070309020205020404"/>
              </a:rPr>
              <a:t>"</a:t>
            </a:r>
            <a:endParaRPr lang="en-US" sz="1400" dirty="0">
              <a:ln>
                <a:solidFill>
                  <a:schemeClr val="tx1"/>
                </a:solidFill>
              </a:ln>
              <a:solidFill>
                <a:srgbClr val="0000FF"/>
              </a:solidFill>
              <a:latin typeface="Courier New" panose="02070309020205020404"/>
              <a:cs typeface="Courier New" panose="02070309020205020404"/>
            </a:endParaRPr>
          </a:p>
          <a:p>
            <a:r>
              <a:rPr lang="en-US" sz="1400" dirty="0">
                <a:ln>
                  <a:solidFill>
                    <a:srgbClr val="0000FF"/>
                  </a:solidFill>
                </a:ln>
                <a:solidFill>
                  <a:srgbClr val="0000FF"/>
                </a:solidFill>
                <a:latin typeface="Courier New" panose="02070309020205020404"/>
                <a:cs typeface="Courier New" panose="02070309020205020404"/>
              </a:rPr>
              <a:t>              </a:t>
            </a:r>
            <a:r>
              <a:rPr lang="en-US" sz="1400" dirty="0" err="1">
                <a:ln>
                  <a:solidFill>
                    <a:srgbClr val="0000FF"/>
                  </a:solidFill>
                </a:ln>
                <a:solidFill>
                  <a:srgbClr val="0000FF"/>
                </a:solidFill>
                <a:latin typeface="Courier New" panose="02070309020205020404"/>
                <a:cs typeface="Courier New" panose="02070309020205020404"/>
              </a:rPr>
              <a:t>eventCode</a:t>
            </a:r>
            <a:r>
              <a:rPr lang="en-US" sz="1400" dirty="0">
                <a:ln>
                  <a:solidFill>
                    <a:schemeClr val="tx1"/>
                  </a:solidFill>
                </a:ln>
                <a:solidFill>
                  <a:srgbClr val="0000FF"/>
                </a:solidFill>
                <a:latin typeface="Courier New" panose="02070309020205020404"/>
                <a:cs typeface="Courier New" panose="02070309020205020404"/>
              </a:rPr>
              <a:t>="G2S_CBE307</a:t>
            </a:r>
            <a:r>
              <a:rPr lang="en-US" sz="1400" dirty="0">
                <a:ln>
                  <a:solidFill>
                    <a:schemeClr val="tx1"/>
                  </a:solidFill>
                </a:ln>
                <a:solidFill>
                  <a:srgbClr val="FF6600"/>
                </a:solidFill>
                <a:latin typeface="Courier New" panose="02070309020205020404"/>
                <a:cs typeface="Courier New" panose="02070309020205020404"/>
              </a:rPr>
              <a:t>"</a:t>
            </a:r>
            <a:r>
              <a:rPr lang="en-US" sz="1400" dirty="0">
                <a:ln>
                  <a:solidFill>
                    <a:schemeClr val="tx1"/>
                  </a:solidFill>
                </a:ln>
                <a:solidFill>
                  <a:srgbClr val="0000FF"/>
                </a:solidFill>
                <a:latin typeface="Courier New" panose="02070309020205020404"/>
                <a:cs typeface="Courier New" panose="02070309020205020404"/>
              </a:rPr>
              <a:t> </a:t>
            </a:r>
            <a:r>
              <a:rPr lang="en-US" sz="1400" dirty="0" err="1">
                <a:ln>
                  <a:solidFill>
                    <a:srgbClr val="0000FF"/>
                  </a:solidFill>
                </a:ln>
                <a:solidFill>
                  <a:srgbClr val="0000FF"/>
                </a:solidFill>
                <a:latin typeface="Courier New" panose="02070309020205020404"/>
                <a:cs typeface="Courier New" panose="02070309020205020404"/>
              </a:rPr>
              <a:t>eventText</a:t>
            </a:r>
            <a:r>
              <a:rPr lang="en-US" sz="1400" dirty="0">
                <a:ln>
                  <a:solidFill>
                    <a:schemeClr val="tx1"/>
                  </a:solidFill>
                </a:ln>
                <a:solidFill>
                  <a:srgbClr val="0000FF"/>
                </a:solidFill>
                <a:latin typeface="Courier New" panose="02070309020205020404"/>
                <a:cs typeface="Courier New" panose="02070309020205020404"/>
              </a:rPr>
              <a:t>="Cabinet Door Open"</a:t>
            </a:r>
            <a:r>
              <a:rPr lang="en-US" sz="1400" dirty="0">
                <a:ln>
                  <a:solidFill>
                    <a:schemeClr val="tx1"/>
                  </a:solidFill>
                </a:ln>
                <a:solidFill>
                  <a:srgbClr val="FF6600"/>
                </a:solidFill>
                <a:latin typeface="Courier New" panose="02070309020205020404"/>
                <a:cs typeface="Courier New" panose="02070309020205020404"/>
              </a:rPr>
              <a:t>&gt;</a:t>
            </a:r>
            <a:r>
              <a:rPr lang="en-US" sz="1400" dirty="0">
                <a:ln>
                  <a:solidFill>
                    <a:srgbClr val="0000FF"/>
                  </a:solidFill>
                </a:ln>
                <a:solidFill>
                  <a:srgbClr val="0000FF"/>
                </a:solidFill>
                <a:latin typeface="Courier New" panose="02070309020205020404"/>
                <a:cs typeface="Courier New" panose="02070309020205020404"/>
              </a:rPr>
              <a:t> </a:t>
            </a:r>
            <a:br>
              <a:rPr lang="en-US" sz="1400" dirty="0">
                <a:ln>
                  <a:solidFill>
                    <a:srgbClr val="0000FF"/>
                  </a:solidFill>
                </a:ln>
                <a:solidFill>
                  <a:srgbClr val="0000FF"/>
                </a:solidFill>
                <a:latin typeface="Courier New" panose="02070309020205020404"/>
                <a:cs typeface="Courier New" panose="02070309020205020404"/>
              </a:rPr>
            </a:br>
            <a:r>
              <a:rPr lang="en-US" sz="1400" dirty="0">
                <a:ln>
                  <a:solidFill>
                    <a:srgbClr val="0000FF"/>
                  </a:solidFill>
                </a:ln>
                <a:solidFill>
                  <a:srgbClr val="0000FF"/>
                </a:solidFill>
                <a:latin typeface="Courier New" panose="02070309020205020404"/>
                <a:cs typeface="Courier New" panose="02070309020205020404"/>
              </a:rPr>
              <a:t>           </a:t>
            </a:r>
            <a:r>
              <a:rPr lang="en-US" sz="1400" dirty="0">
                <a:ln>
                  <a:solidFill>
                    <a:schemeClr val="tx1"/>
                  </a:solidFill>
                </a:ln>
                <a:solidFill>
                  <a:srgbClr val="0000FF"/>
                </a:solidFill>
                <a:latin typeface="Courier New" panose="02070309020205020404"/>
                <a:cs typeface="Courier New" panose="02070309020205020404"/>
              </a:rPr>
              <a:t>&lt;</a:t>
            </a:r>
            <a:r>
              <a:rPr lang="en-US" sz="1400" dirty="0" err="1">
                <a:ln>
                  <a:solidFill>
                    <a:srgbClr val="008000"/>
                  </a:solidFill>
                </a:ln>
                <a:solidFill>
                  <a:srgbClr val="0000FF"/>
                </a:solidFill>
                <a:latin typeface="Courier New" panose="02070309020205020404"/>
                <a:cs typeface="Courier New" panose="02070309020205020404"/>
              </a:rPr>
              <a:t>deviceList</a:t>
            </a:r>
            <a:r>
              <a:rPr lang="en-US" sz="1400" dirty="0">
                <a:ln>
                  <a:solidFill>
                    <a:schemeClr val="tx1"/>
                  </a:solidFill>
                </a:ln>
                <a:solidFill>
                  <a:srgbClr val="FF6600"/>
                </a:solidFill>
                <a:latin typeface="Courier New" panose="02070309020205020404"/>
                <a:cs typeface="Courier New" panose="02070309020205020404"/>
              </a:rPr>
              <a:t>&gt;</a:t>
            </a:r>
            <a:endParaRPr lang="en-US" sz="1400" dirty="0">
              <a:ln>
                <a:solidFill>
                  <a:srgbClr val="008000"/>
                </a:solidFill>
              </a:ln>
              <a:solidFill>
                <a:srgbClr val="0000FF"/>
              </a:solidFill>
              <a:latin typeface="Courier New" panose="02070309020205020404"/>
              <a:cs typeface="Courier New" panose="02070309020205020404"/>
            </a:endParaRPr>
          </a:p>
          <a:p>
            <a:r>
              <a:rPr lang="en-US" sz="1400" dirty="0">
                <a:ln>
                  <a:solidFill>
                    <a:srgbClr val="008000"/>
                  </a:solidFill>
                </a:ln>
                <a:solidFill>
                  <a:srgbClr val="0000FF"/>
                </a:solidFill>
                <a:latin typeface="Courier New" panose="02070309020205020404"/>
                <a:cs typeface="Courier New" panose="02070309020205020404"/>
              </a:rPr>
              <a:t>              </a:t>
            </a:r>
            <a:r>
              <a:rPr lang="en-US" sz="1400" dirty="0">
                <a:ln>
                  <a:solidFill>
                    <a:schemeClr val="tx1"/>
                  </a:solidFill>
                </a:ln>
                <a:solidFill>
                  <a:srgbClr val="0000FF"/>
                </a:solidFill>
                <a:latin typeface="Courier New" panose="02070309020205020404"/>
                <a:cs typeface="Courier New" panose="02070309020205020404"/>
              </a:rPr>
              <a:t>&lt;</a:t>
            </a:r>
            <a:r>
              <a:rPr lang="en-US" sz="1400" dirty="0" err="1">
                <a:ln>
                  <a:solidFill>
                    <a:srgbClr val="008000"/>
                  </a:solidFill>
                </a:ln>
                <a:solidFill>
                  <a:srgbClr val="0000FF"/>
                </a:solidFill>
                <a:latin typeface="Courier New" panose="02070309020205020404"/>
                <a:cs typeface="Courier New" panose="02070309020205020404"/>
              </a:rPr>
              <a:t>statusInfo</a:t>
            </a:r>
            <a:r>
              <a:rPr lang="en-US" sz="1400" dirty="0">
                <a:ln>
                  <a:solidFill>
                    <a:srgbClr val="008000"/>
                  </a:solidFill>
                </a:ln>
                <a:solidFill>
                  <a:srgbClr val="0000FF"/>
                </a:solidFill>
                <a:latin typeface="Courier New" panose="02070309020205020404"/>
                <a:cs typeface="Courier New" panose="02070309020205020404"/>
              </a:rPr>
              <a:t> </a:t>
            </a:r>
            <a:r>
              <a:rPr lang="en-US" sz="1400" dirty="0" err="1">
                <a:ln>
                  <a:solidFill>
                    <a:srgbClr val="008000"/>
                  </a:solidFill>
                </a:ln>
                <a:solidFill>
                  <a:srgbClr val="0000FF"/>
                </a:solidFill>
                <a:latin typeface="Courier New" panose="02070309020205020404"/>
                <a:cs typeface="Courier New" panose="02070309020205020404"/>
              </a:rPr>
              <a:t>deviceClass</a:t>
            </a:r>
            <a:r>
              <a:rPr lang="en-US" sz="1400" dirty="0">
                <a:ln>
                  <a:solidFill>
                    <a:schemeClr val="tx1"/>
                  </a:solidFill>
                </a:ln>
                <a:solidFill>
                  <a:srgbClr val="0000FF"/>
                </a:solidFill>
                <a:latin typeface="Courier New" panose="02070309020205020404"/>
                <a:cs typeface="Courier New" panose="02070309020205020404"/>
              </a:rPr>
              <a:t>="G2S_cabinet" </a:t>
            </a:r>
            <a:r>
              <a:rPr lang="en-US" sz="1400" dirty="0" err="1">
                <a:ln>
                  <a:solidFill>
                    <a:srgbClr val="008000"/>
                  </a:solidFill>
                </a:ln>
                <a:solidFill>
                  <a:srgbClr val="0000FF"/>
                </a:solidFill>
                <a:latin typeface="Courier New" panose="02070309020205020404"/>
                <a:cs typeface="Courier New" panose="02070309020205020404"/>
              </a:rPr>
              <a:t>deviceId</a:t>
            </a:r>
            <a:r>
              <a:rPr lang="en-US" sz="1400" dirty="0">
                <a:ln>
                  <a:solidFill>
                    <a:schemeClr val="tx1"/>
                  </a:solidFill>
                </a:ln>
                <a:solidFill>
                  <a:srgbClr val="0000FF"/>
                </a:solidFill>
                <a:latin typeface="Courier New" panose="02070309020205020404"/>
                <a:cs typeface="Courier New" panose="02070309020205020404"/>
              </a:rPr>
              <a:t>="1"&gt;</a:t>
            </a:r>
            <a:endParaRPr lang="en-US" sz="1400" dirty="0">
              <a:ln>
                <a:solidFill>
                  <a:schemeClr val="tx1"/>
                </a:solidFill>
              </a:ln>
              <a:solidFill>
                <a:srgbClr val="0000FF"/>
              </a:solidFill>
              <a:latin typeface="Courier New" panose="02070309020205020404"/>
              <a:cs typeface="Courier New" panose="02070309020205020404"/>
            </a:endParaRPr>
          </a:p>
          <a:p>
            <a:r>
              <a:rPr lang="en-US" sz="1400" dirty="0">
                <a:ln>
                  <a:solidFill>
                    <a:srgbClr val="008000"/>
                  </a:solidFill>
                </a:ln>
                <a:solidFill>
                  <a:srgbClr val="0000FF"/>
                </a:solidFill>
                <a:latin typeface="Courier New" panose="02070309020205020404"/>
                <a:cs typeface="Courier New" panose="02070309020205020404"/>
              </a:rPr>
              <a:t>                  </a:t>
            </a:r>
            <a:r>
              <a:rPr lang="en-US" sz="1400" dirty="0">
                <a:ln>
                  <a:solidFill>
                    <a:schemeClr val="tx1"/>
                  </a:solidFill>
                </a:ln>
                <a:solidFill>
                  <a:srgbClr val="0000FF"/>
                </a:solidFill>
                <a:latin typeface="Courier New" panose="02070309020205020404"/>
                <a:cs typeface="Courier New" panose="02070309020205020404"/>
              </a:rPr>
              <a:t>&lt;</a:t>
            </a:r>
            <a:r>
              <a:rPr lang="en-US" sz="1400" dirty="0" err="1">
                <a:ln>
                  <a:solidFill>
                    <a:srgbClr val="008000"/>
                  </a:solidFill>
                </a:ln>
                <a:solidFill>
                  <a:srgbClr val="0000FF"/>
                </a:solidFill>
                <a:latin typeface="Courier New" panose="02070309020205020404"/>
                <a:cs typeface="Courier New" panose="02070309020205020404"/>
              </a:rPr>
              <a:t>cabinetStatus</a:t>
            </a:r>
            <a:r>
              <a:rPr lang="en-US" sz="1400" dirty="0">
                <a:ln>
                  <a:solidFill>
                    <a:srgbClr val="008000"/>
                  </a:solidFill>
                </a:ln>
                <a:solidFill>
                  <a:srgbClr val="0000FF"/>
                </a:solidFill>
                <a:latin typeface="Courier New" panose="02070309020205020404"/>
                <a:cs typeface="Courier New" panose="02070309020205020404"/>
              </a:rPr>
              <a:t> </a:t>
            </a:r>
            <a:r>
              <a:rPr lang="en-US" sz="1400" dirty="0" err="1">
                <a:ln>
                  <a:solidFill>
                    <a:srgbClr val="008000"/>
                  </a:solidFill>
                </a:ln>
                <a:solidFill>
                  <a:srgbClr val="0000FF"/>
                </a:solidFill>
                <a:latin typeface="Courier New" panose="02070309020205020404"/>
                <a:cs typeface="Courier New" panose="02070309020205020404"/>
              </a:rPr>
              <a:t>egmEnabled</a:t>
            </a:r>
            <a:r>
              <a:rPr lang="en-US" sz="1400" dirty="0">
                <a:ln>
                  <a:solidFill>
                    <a:schemeClr val="tx1"/>
                  </a:solidFill>
                </a:ln>
                <a:solidFill>
                  <a:srgbClr val="0000FF"/>
                </a:solidFill>
                <a:latin typeface="Courier New" panose="02070309020205020404"/>
                <a:cs typeface="Courier New" panose="02070309020205020404"/>
              </a:rPr>
              <a:t>="</a:t>
            </a:r>
            <a:r>
              <a:rPr lang="en-US" sz="1400" dirty="0">
                <a:ln>
                  <a:solidFill>
                    <a:srgbClr val="FF0000"/>
                  </a:solidFill>
                </a:ln>
                <a:solidFill>
                  <a:srgbClr val="0000FF"/>
                </a:solidFill>
                <a:latin typeface="Courier New" panose="02070309020205020404"/>
                <a:cs typeface="Courier New" panose="02070309020205020404"/>
              </a:rPr>
              <a:t>false</a:t>
            </a:r>
            <a:r>
              <a:rPr lang="en-US" sz="1400" dirty="0">
                <a:ln>
                  <a:solidFill>
                    <a:schemeClr val="tx1"/>
                  </a:solidFill>
                </a:ln>
                <a:solidFill>
                  <a:srgbClr val="0000FF"/>
                </a:solidFill>
                <a:latin typeface="Courier New" panose="02070309020205020404"/>
                <a:cs typeface="Courier New" panose="02070309020205020404"/>
              </a:rPr>
              <a:t>" </a:t>
            </a:r>
            <a:endParaRPr lang="en-US" sz="1400" dirty="0">
              <a:ln>
                <a:solidFill>
                  <a:schemeClr val="tx1"/>
                </a:solidFill>
              </a:ln>
              <a:solidFill>
                <a:srgbClr val="0000FF"/>
              </a:solidFill>
              <a:latin typeface="Courier New" panose="02070309020205020404"/>
              <a:cs typeface="Courier New" panose="02070309020205020404"/>
            </a:endParaRPr>
          </a:p>
          <a:p>
            <a:r>
              <a:rPr lang="en-US" sz="1400" dirty="0">
                <a:ln>
                  <a:solidFill>
                    <a:schemeClr val="tx1"/>
                  </a:solidFill>
                </a:ln>
                <a:solidFill>
                  <a:srgbClr val="0000FF"/>
                </a:solidFill>
                <a:latin typeface="Courier New" panose="02070309020205020404"/>
                <a:cs typeface="Courier New" panose="02070309020205020404"/>
              </a:rPr>
              <a:t>                          </a:t>
            </a:r>
            <a:r>
              <a:rPr lang="en-US" sz="1400" dirty="0" err="1">
                <a:ln>
                  <a:solidFill>
                    <a:srgbClr val="008000"/>
                  </a:solidFill>
                </a:ln>
                <a:solidFill>
                  <a:srgbClr val="0000FF"/>
                </a:solidFill>
                <a:latin typeface="Courier New" panose="02070309020205020404"/>
                <a:cs typeface="Courier New" panose="02070309020205020404"/>
              </a:rPr>
              <a:t>cabinetDoorDateTime</a:t>
            </a:r>
            <a:r>
              <a:rPr lang="en-US" sz="1400" dirty="0">
                <a:ln>
                  <a:solidFill>
                    <a:schemeClr val="tx1"/>
                  </a:solidFill>
                </a:ln>
                <a:solidFill>
                  <a:srgbClr val="0000FF"/>
                </a:solidFill>
                <a:latin typeface="Courier New" panose="02070309020205020404"/>
                <a:cs typeface="Courier New" panose="02070309020205020404"/>
              </a:rPr>
              <a:t>="</a:t>
            </a:r>
            <a:r>
              <a:rPr lang="en-US" sz="1400" dirty="0">
                <a:ln>
                  <a:solidFill>
                    <a:srgbClr val="FF0000"/>
                  </a:solidFill>
                </a:ln>
                <a:solidFill>
                  <a:srgbClr val="FF6600"/>
                </a:solidFill>
                <a:latin typeface="Courier New" panose="02070309020205020404"/>
                <a:cs typeface="Courier New" panose="02070309020205020404"/>
              </a:rPr>
              <a:t>...</a:t>
            </a:r>
            <a:r>
              <a:rPr lang="en-US" sz="1400" dirty="0">
                <a:ln>
                  <a:solidFill>
                    <a:schemeClr val="tx1"/>
                  </a:solidFill>
                </a:ln>
                <a:solidFill>
                  <a:srgbClr val="0000FF"/>
                </a:solidFill>
                <a:latin typeface="Courier New" panose="02070309020205020404"/>
                <a:cs typeface="Courier New" panose="02070309020205020404"/>
              </a:rPr>
              <a:t>" </a:t>
            </a:r>
            <a:r>
              <a:rPr lang="en-US" sz="1400" dirty="0">
                <a:ln>
                  <a:solidFill>
                    <a:schemeClr val="tx1"/>
                  </a:solidFill>
                </a:ln>
                <a:solidFill>
                  <a:srgbClr val="FF6600"/>
                </a:solidFill>
                <a:latin typeface="Courier New" panose="02070309020205020404"/>
                <a:cs typeface="Courier New" panose="02070309020205020404"/>
              </a:rPr>
              <a:t>... /&gt;</a:t>
            </a:r>
            <a:endParaRPr lang="en-US" sz="1400" dirty="0">
              <a:ln>
                <a:solidFill>
                  <a:schemeClr val="tx1"/>
                </a:solidFill>
              </a:ln>
              <a:solidFill>
                <a:srgbClr val="0000FF"/>
              </a:solidFill>
              <a:latin typeface="Courier New" panose="02070309020205020404"/>
              <a:cs typeface="Courier New" panose="02070309020205020404"/>
            </a:endParaRPr>
          </a:p>
          <a:p>
            <a:r>
              <a:rPr lang="en-US" sz="1400" dirty="0">
                <a:ln>
                  <a:solidFill>
                    <a:srgbClr val="0000FF"/>
                  </a:solidFill>
                </a:ln>
                <a:solidFill>
                  <a:srgbClr val="0000FF"/>
                </a:solidFill>
                <a:latin typeface="Courier New" panose="02070309020205020404"/>
                <a:cs typeface="Courier New" panose="02070309020205020404"/>
              </a:rPr>
              <a:t>              </a:t>
            </a:r>
            <a:r>
              <a:rPr lang="en-US" sz="1400" dirty="0">
                <a:ln>
                  <a:solidFill>
                    <a:schemeClr val="tx1"/>
                  </a:solidFill>
                </a:ln>
                <a:solidFill>
                  <a:srgbClr val="0000FF"/>
                </a:solidFill>
                <a:latin typeface="Courier New" panose="02070309020205020404"/>
                <a:cs typeface="Courier New" panose="02070309020205020404"/>
              </a:rPr>
              <a:t>&lt;/</a:t>
            </a:r>
            <a:r>
              <a:rPr lang="en-US" sz="1400" dirty="0" err="1">
                <a:ln>
                  <a:solidFill>
                    <a:srgbClr val="008000"/>
                  </a:solidFill>
                </a:ln>
                <a:solidFill>
                  <a:srgbClr val="0000FF"/>
                </a:solidFill>
                <a:latin typeface="Courier New" panose="02070309020205020404"/>
                <a:cs typeface="Courier New" panose="02070309020205020404"/>
              </a:rPr>
              <a:t>statusInfo</a:t>
            </a:r>
            <a:r>
              <a:rPr lang="en-US" sz="1400" dirty="0">
                <a:ln>
                  <a:solidFill>
                    <a:schemeClr val="tx1"/>
                  </a:solidFill>
                </a:ln>
                <a:solidFill>
                  <a:srgbClr val="FF6600"/>
                </a:solidFill>
                <a:latin typeface="Courier New" panose="02070309020205020404"/>
                <a:cs typeface="Courier New" panose="02070309020205020404"/>
              </a:rPr>
              <a:t>&gt;</a:t>
            </a:r>
            <a:endParaRPr lang="en-US" sz="1400" dirty="0">
              <a:ln>
                <a:solidFill>
                  <a:schemeClr val="tx1"/>
                </a:solidFill>
              </a:ln>
              <a:solidFill>
                <a:srgbClr val="FF6600"/>
              </a:solidFill>
              <a:latin typeface="Courier New" panose="02070309020205020404"/>
              <a:cs typeface="Courier New" panose="02070309020205020404"/>
            </a:endParaRPr>
          </a:p>
          <a:p>
            <a:r>
              <a:rPr lang="en-US" sz="1400" dirty="0">
                <a:ln>
                  <a:solidFill>
                    <a:srgbClr val="0000FF"/>
                  </a:solidFill>
                </a:ln>
                <a:solidFill>
                  <a:srgbClr val="0000FF"/>
                </a:solidFill>
                <a:latin typeface="Courier New" panose="02070309020205020404"/>
                <a:cs typeface="Courier New" panose="02070309020205020404"/>
              </a:rPr>
              <a:t>           </a:t>
            </a:r>
            <a:r>
              <a:rPr lang="en-US" sz="1400" dirty="0">
                <a:ln>
                  <a:solidFill>
                    <a:schemeClr val="tx1"/>
                  </a:solidFill>
                </a:ln>
                <a:solidFill>
                  <a:srgbClr val="0000FF"/>
                </a:solidFill>
                <a:latin typeface="Courier New" panose="02070309020205020404"/>
                <a:cs typeface="Courier New" panose="02070309020205020404"/>
              </a:rPr>
              <a:t>&lt;/</a:t>
            </a:r>
            <a:r>
              <a:rPr lang="en-US" sz="1400" dirty="0" err="1">
                <a:ln>
                  <a:solidFill>
                    <a:srgbClr val="008000"/>
                  </a:solidFill>
                </a:ln>
                <a:solidFill>
                  <a:srgbClr val="0000FF"/>
                </a:solidFill>
                <a:latin typeface="Courier New" panose="02070309020205020404"/>
                <a:cs typeface="Courier New" panose="02070309020205020404"/>
              </a:rPr>
              <a:t>deviceList</a:t>
            </a:r>
            <a:r>
              <a:rPr lang="en-US" sz="1400" dirty="0">
                <a:ln>
                  <a:solidFill>
                    <a:schemeClr val="tx1"/>
                  </a:solidFill>
                </a:ln>
                <a:solidFill>
                  <a:srgbClr val="FF6600"/>
                </a:solidFill>
                <a:latin typeface="Courier New" panose="02070309020205020404"/>
                <a:cs typeface="Courier New" panose="02070309020205020404"/>
              </a:rPr>
              <a:t>&gt;</a:t>
            </a:r>
            <a:endParaRPr lang="en-US" sz="1400" dirty="0">
              <a:ln>
                <a:solidFill>
                  <a:schemeClr val="tx1"/>
                </a:solidFill>
              </a:ln>
              <a:solidFill>
                <a:srgbClr val="FF6600"/>
              </a:solidFill>
              <a:latin typeface="Courier New" panose="02070309020205020404"/>
              <a:cs typeface="Courier New" panose="02070309020205020404"/>
            </a:endParaRPr>
          </a:p>
          <a:p>
            <a:endParaRPr lang="en-US" sz="1400" dirty="0">
              <a:ln>
                <a:solidFill>
                  <a:schemeClr val="tx1"/>
                </a:solidFill>
              </a:ln>
              <a:solidFill>
                <a:srgbClr val="FF6600"/>
              </a:solidFill>
              <a:latin typeface="Courier New" panose="02070309020205020404"/>
              <a:cs typeface="Courier New" panose="02070309020205020404"/>
            </a:endParaRPr>
          </a:p>
          <a:p>
            <a:r>
              <a:rPr lang="en-US" sz="1400" dirty="0">
                <a:ln>
                  <a:solidFill>
                    <a:srgbClr val="0000FF"/>
                  </a:solidFill>
                </a:ln>
                <a:solidFill>
                  <a:srgbClr val="0000FF"/>
                </a:solidFill>
                <a:latin typeface="Courier New" panose="02070309020205020404"/>
                <a:cs typeface="Courier New" panose="02070309020205020404"/>
              </a:rPr>
              <a:t>           </a:t>
            </a:r>
            <a:r>
              <a:rPr lang="en-US" sz="1400" dirty="0">
                <a:ln>
                  <a:solidFill>
                    <a:schemeClr val="tx1"/>
                  </a:solidFill>
                </a:ln>
                <a:solidFill>
                  <a:srgbClr val="0000FF"/>
                </a:solidFill>
                <a:latin typeface="Courier New" panose="02070309020205020404"/>
                <a:cs typeface="Courier New" panose="02070309020205020404"/>
              </a:rPr>
              <a:t>&lt;</a:t>
            </a:r>
            <a:r>
              <a:rPr lang="en-US" sz="1400" dirty="0" err="1">
                <a:ln>
                  <a:solidFill>
                    <a:srgbClr val="008000"/>
                  </a:solidFill>
                </a:ln>
                <a:solidFill>
                  <a:srgbClr val="0000FF"/>
                </a:solidFill>
                <a:latin typeface="Courier New" panose="02070309020205020404"/>
                <a:cs typeface="Courier New" panose="02070309020205020404"/>
              </a:rPr>
              <a:t>meterList</a:t>
            </a:r>
            <a:r>
              <a:rPr lang="en-US" sz="1400" dirty="0">
                <a:ln>
                  <a:solidFill>
                    <a:schemeClr val="tx1"/>
                  </a:solidFill>
                </a:ln>
                <a:solidFill>
                  <a:srgbClr val="FF6600"/>
                </a:solidFill>
                <a:latin typeface="Courier New" panose="02070309020205020404"/>
                <a:cs typeface="Courier New" panose="02070309020205020404"/>
              </a:rPr>
              <a:t>&gt;</a:t>
            </a:r>
            <a:endParaRPr lang="en-US" sz="1400" dirty="0">
              <a:ln>
                <a:solidFill>
                  <a:schemeClr val="tx1"/>
                </a:solidFill>
              </a:ln>
              <a:solidFill>
                <a:srgbClr val="FF6600"/>
              </a:solidFill>
              <a:latin typeface="Courier New" panose="02070309020205020404"/>
              <a:cs typeface="Courier New" panose="02070309020205020404"/>
            </a:endParaRPr>
          </a:p>
          <a:p>
            <a:r>
              <a:rPr lang="en-US" sz="1400" dirty="0">
                <a:ln>
                  <a:solidFill>
                    <a:schemeClr val="tx1"/>
                  </a:solidFill>
                </a:ln>
                <a:solidFill>
                  <a:srgbClr val="FF6600"/>
                </a:solidFill>
                <a:latin typeface="Courier New" panose="02070309020205020404"/>
                <a:cs typeface="Courier New" panose="02070309020205020404"/>
              </a:rPr>
              <a:t>            </a:t>
            </a:r>
            <a:r>
              <a:rPr lang="en-US" sz="1400" dirty="0">
                <a:ln>
                  <a:solidFill>
                    <a:schemeClr val="tx1"/>
                  </a:solidFill>
                </a:ln>
                <a:solidFill>
                  <a:srgbClr val="0000FF"/>
                </a:solidFill>
                <a:latin typeface="Courier New" panose="02070309020205020404"/>
                <a:cs typeface="Courier New" panose="02070309020205020404"/>
              </a:rPr>
              <a:t>&lt;</a:t>
            </a:r>
            <a:r>
              <a:rPr lang="en-US" sz="1400" dirty="0" err="1">
                <a:ln>
                  <a:solidFill>
                    <a:srgbClr val="008000"/>
                  </a:solidFill>
                </a:ln>
                <a:solidFill>
                  <a:srgbClr val="0000FF"/>
                </a:solidFill>
                <a:latin typeface="Courier New" panose="02070309020205020404"/>
                <a:cs typeface="Courier New" panose="02070309020205020404"/>
              </a:rPr>
              <a:t>meterInfo</a:t>
            </a:r>
            <a:r>
              <a:rPr lang="en-US" sz="1400" dirty="0">
                <a:ln>
                  <a:solidFill>
                    <a:srgbClr val="008000"/>
                  </a:solidFill>
                </a:ln>
                <a:solidFill>
                  <a:srgbClr val="0000FF"/>
                </a:solidFill>
                <a:latin typeface="Courier New" panose="02070309020205020404"/>
                <a:cs typeface="Courier New" panose="02070309020205020404"/>
              </a:rPr>
              <a:t> </a:t>
            </a:r>
            <a:r>
              <a:rPr lang="en-US" sz="1400" dirty="0">
                <a:ln>
                  <a:solidFill>
                    <a:schemeClr val="tx1"/>
                  </a:solidFill>
                </a:ln>
                <a:solidFill>
                  <a:srgbClr val="FF6600"/>
                </a:solidFill>
                <a:latin typeface="Courier New" panose="02070309020205020404"/>
                <a:cs typeface="Courier New" panose="02070309020205020404"/>
              </a:rPr>
              <a:t>...&gt;</a:t>
            </a:r>
            <a:endParaRPr lang="en-US" sz="1400" dirty="0">
              <a:ln>
                <a:solidFill>
                  <a:srgbClr val="008000"/>
                </a:solidFill>
              </a:ln>
              <a:solidFill>
                <a:srgbClr val="0000FF"/>
              </a:solidFill>
              <a:latin typeface="Courier New" panose="02070309020205020404"/>
              <a:cs typeface="Courier New" panose="02070309020205020404"/>
            </a:endParaRPr>
          </a:p>
          <a:p>
            <a:r>
              <a:rPr lang="en-US" sz="1400" dirty="0">
                <a:ln>
                  <a:solidFill>
                    <a:srgbClr val="008000"/>
                  </a:solidFill>
                </a:ln>
                <a:solidFill>
                  <a:srgbClr val="0000FF"/>
                </a:solidFill>
                <a:latin typeface="Courier New" panose="02070309020205020404"/>
                <a:cs typeface="Courier New" panose="02070309020205020404"/>
              </a:rPr>
              <a:t>              </a:t>
            </a:r>
            <a:r>
              <a:rPr lang="en-US" sz="1400" dirty="0">
                <a:ln>
                  <a:solidFill>
                    <a:schemeClr val="tx1"/>
                  </a:solidFill>
                </a:ln>
                <a:solidFill>
                  <a:srgbClr val="0000FF"/>
                </a:solidFill>
                <a:latin typeface="Courier New" panose="02070309020205020404"/>
                <a:cs typeface="Courier New" panose="02070309020205020404"/>
              </a:rPr>
              <a:t>&lt;</a:t>
            </a:r>
            <a:r>
              <a:rPr lang="en-US" sz="1400" dirty="0" err="1">
                <a:ln>
                  <a:solidFill>
                    <a:srgbClr val="008000"/>
                  </a:solidFill>
                </a:ln>
                <a:solidFill>
                  <a:srgbClr val="0000FF"/>
                </a:solidFill>
                <a:latin typeface="Courier New" panose="02070309020205020404"/>
                <a:cs typeface="Courier New" panose="02070309020205020404"/>
              </a:rPr>
              <a:t>deviceMeters</a:t>
            </a:r>
            <a:r>
              <a:rPr lang="en-US" sz="1400" dirty="0">
                <a:ln>
                  <a:solidFill>
                    <a:srgbClr val="008000"/>
                  </a:solidFill>
                </a:ln>
                <a:solidFill>
                  <a:srgbClr val="0000FF"/>
                </a:solidFill>
                <a:latin typeface="Courier New" panose="02070309020205020404"/>
                <a:cs typeface="Courier New" panose="02070309020205020404"/>
              </a:rPr>
              <a:t> </a:t>
            </a:r>
            <a:r>
              <a:rPr lang="en-US" sz="1400" dirty="0" err="1">
                <a:ln>
                  <a:solidFill>
                    <a:srgbClr val="008000"/>
                  </a:solidFill>
                </a:ln>
                <a:solidFill>
                  <a:srgbClr val="0000FF"/>
                </a:solidFill>
                <a:latin typeface="Courier New" panose="02070309020205020404"/>
                <a:cs typeface="Courier New" panose="02070309020205020404"/>
              </a:rPr>
              <a:t>deviceClass</a:t>
            </a:r>
            <a:r>
              <a:rPr lang="en-US" sz="1400" dirty="0">
                <a:ln>
                  <a:solidFill>
                    <a:schemeClr val="tx1"/>
                  </a:solidFill>
                </a:ln>
                <a:solidFill>
                  <a:srgbClr val="0000FF"/>
                </a:solidFill>
                <a:latin typeface="Courier New" panose="02070309020205020404"/>
                <a:cs typeface="Courier New" panose="02070309020205020404"/>
              </a:rPr>
              <a:t>="G2S_cabinet" </a:t>
            </a:r>
            <a:r>
              <a:rPr lang="en-US" sz="1400" dirty="0" err="1">
                <a:ln>
                  <a:solidFill>
                    <a:srgbClr val="008000"/>
                  </a:solidFill>
                </a:ln>
                <a:solidFill>
                  <a:srgbClr val="0000FF"/>
                </a:solidFill>
                <a:latin typeface="Courier New" panose="02070309020205020404"/>
                <a:cs typeface="Courier New" panose="02070309020205020404"/>
              </a:rPr>
              <a:t>deviceId</a:t>
            </a:r>
            <a:r>
              <a:rPr lang="en-US" sz="1400" dirty="0">
                <a:ln>
                  <a:solidFill>
                    <a:schemeClr val="tx1"/>
                  </a:solidFill>
                </a:ln>
                <a:solidFill>
                  <a:srgbClr val="0000FF"/>
                </a:solidFill>
                <a:latin typeface="Courier New" panose="02070309020205020404"/>
                <a:cs typeface="Courier New" panose="02070309020205020404"/>
              </a:rPr>
              <a:t>="1"&gt;</a:t>
            </a:r>
            <a:endParaRPr lang="en-US" sz="1400" dirty="0">
              <a:ln>
                <a:solidFill>
                  <a:schemeClr val="tx1"/>
                </a:solidFill>
              </a:ln>
              <a:solidFill>
                <a:srgbClr val="0000FF"/>
              </a:solidFill>
              <a:latin typeface="Courier New" panose="02070309020205020404"/>
              <a:cs typeface="Courier New" panose="02070309020205020404"/>
            </a:endParaRPr>
          </a:p>
          <a:p>
            <a:r>
              <a:rPr lang="en-US" sz="1400" dirty="0">
                <a:ln>
                  <a:solidFill>
                    <a:srgbClr val="008000"/>
                  </a:solidFill>
                </a:ln>
                <a:solidFill>
                  <a:srgbClr val="0000FF"/>
                </a:solidFill>
                <a:latin typeface="Courier New" panose="02070309020205020404"/>
                <a:cs typeface="Courier New" panose="02070309020205020404"/>
              </a:rPr>
              <a:t>                  &lt;</a:t>
            </a:r>
            <a:r>
              <a:rPr lang="en-US" sz="1400" dirty="0" err="1">
                <a:ln>
                  <a:solidFill>
                    <a:srgbClr val="008000"/>
                  </a:solidFill>
                </a:ln>
                <a:solidFill>
                  <a:srgbClr val="0000FF"/>
                </a:solidFill>
                <a:latin typeface="Courier New" panose="02070309020205020404"/>
                <a:cs typeface="Courier New" panose="02070309020205020404"/>
              </a:rPr>
              <a:t>simpleMeter</a:t>
            </a:r>
            <a:r>
              <a:rPr lang="en-US" sz="1400" dirty="0">
                <a:ln>
                  <a:solidFill>
                    <a:srgbClr val="008000"/>
                  </a:solidFill>
                </a:ln>
                <a:solidFill>
                  <a:srgbClr val="0000FF"/>
                </a:solidFill>
                <a:latin typeface="Courier New" panose="02070309020205020404"/>
                <a:cs typeface="Courier New" panose="02070309020205020404"/>
              </a:rPr>
              <a:t> </a:t>
            </a:r>
            <a:r>
              <a:rPr lang="en-US" sz="1400" dirty="0" err="1">
                <a:ln>
                  <a:solidFill>
                    <a:srgbClr val="008000"/>
                  </a:solidFill>
                </a:ln>
                <a:solidFill>
                  <a:srgbClr val="0000FF"/>
                </a:solidFill>
                <a:latin typeface="Courier New" panose="02070309020205020404"/>
                <a:cs typeface="Courier New" panose="02070309020205020404"/>
              </a:rPr>
              <a:t>meterName</a:t>
            </a:r>
            <a:r>
              <a:rPr lang="en-US" sz="1400" dirty="0">
                <a:ln>
                  <a:solidFill>
                    <a:schemeClr val="tx1"/>
                  </a:solidFill>
                </a:ln>
                <a:solidFill>
                  <a:srgbClr val="0000FF"/>
                </a:solidFill>
                <a:latin typeface="Courier New" panose="02070309020205020404"/>
                <a:cs typeface="Courier New" panose="02070309020205020404"/>
              </a:rPr>
              <a:t>="</a:t>
            </a:r>
            <a:r>
              <a:rPr lang="en-US" sz="1400" dirty="0">
                <a:ln>
                  <a:solidFill>
                    <a:srgbClr val="FF0000"/>
                  </a:solidFill>
                </a:ln>
                <a:solidFill>
                  <a:srgbClr val="0000FF"/>
                </a:solidFill>
                <a:latin typeface="Courier New" panose="02070309020205020404"/>
                <a:cs typeface="Courier New" panose="02070309020205020404"/>
              </a:rPr>
              <a:t>G2S_cabinetDoorOpenCnt</a:t>
            </a:r>
            <a:r>
              <a:rPr lang="en-US" sz="1400" dirty="0">
                <a:ln>
                  <a:solidFill>
                    <a:schemeClr val="tx1"/>
                  </a:solidFill>
                </a:ln>
                <a:solidFill>
                  <a:srgbClr val="0000FF"/>
                </a:solidFill>
                <a:latin typeface="Courier New" panose="02070309020205020404"/>
                <a:cs typeface="Courier New" panose="02070309020205020404"/>
              </a:rPr>
              <a:t>" </a:t>
            </a:r>
            <a:endParaRPr lang="en-US" sz="1400" dirty="0">
              <a:ln>
                <a:solidFill>
                  <a:schemeClr val="tx1"/>
                </a:solidFill>
              </a:ln>
              <a:solidFill>
                <a:srgbClr val="0000FF"/>
              </a:solidFill>
              <a:latin typeface="Courier New" panose="02070309020205020404"/>
              <a:cs typeface="Courier New" panose="02070309020205020404"/>
            </a:endParaRPr>
          </a:p>
          <a:p>
            <a:r>
              <a:rPr lang="en-US" sz="1400" dirty="0">
                <a:ln>
                  <a:solidFill>
                    <a:srgbClr val="008000"/>
                  </a:solidFill>
                </a:ln>
                <a:solidFill>
                  <a:srgbClr val="0000FF"/>
                </a:solidFill>
                <a:latin typeface="Courier New" panose="02070309020205020404"/>
                <a:cs typeface="Courier New" panose="02070309020205020404"/>
              </a:rPr>
              <a:t>                               </a:t>
            </a:r>
            <a:r>
              <a:rPr lang="en-US" sz="1400" dirty="0" err="1">
                <a:ln>
                  <a:solidFill>
                    <a:srgbClr val="008000"/>
                  </a:solidFill>
                </a:ln>
                <a:solidFill>
                  <a:srgbClr val="0000FF"/>
                </a:solidFill>
                <a:latin typeface="Courier New" panose="02070309020205020404"/>
                <a:cs typeface="Courier New" panose="02070309020205020404"/>
              </a:rPr>
              <a:t>meterValue</a:t>
            </a:r>
            <a:r>
              <a:rPr lang="en-US" sz="1400" dirty="0">
                <a:ln>
                  <a:solidFill>
                    <a:schemeClr val="tx1"/>
                  </a:solidFill>
                </a:ln>
                <a:solidFill>
                  <a:srgbClr val="0000FF"/>
                </a:solidFill>
                <a:latin typeface="Courier New" panose="02070309020205020404"/>
                <a:cs typeface="Courier New" panose="02070309020205020404"/>
              </a:rPr>
              <a:t>="</a:t>
            </a:r>
            <a:r>
              <a:rPr lang="en-US" sz="1400" dirty="0">
                <a:ln>
                  <a:solidFill>
                    <a:srgbClr val="FF0000"/>
                  </a:solidFill>
                </a:ln>
                <a:solidFill>
                  <a:srgbClr val="0000FF"/>
                </a:solidFill>
                <a:latin typeface="Courier New" panose="02070309020205020404"/>
                <a:cs typeface="Courier New" panose="02070309020205020404"/>
              </a:rPr>
              <a:t>12</a:t>
            </a:r>
            <a:r>
              <a:rPr lang="en-US" sz="1400" dirty="0">
                <a:ln>
                  <a:solidFill>
                    <a:schemeClr val="tx1"/>
                  </a:solidFill>
                </a:ln>
                <a:solidFill>
                  <a:srgbClr val="0000FF"/>
                </a:solidFill>
                <a:latin typeface="Courier New" panose="02070309020205020404"/>
                <a:cs typeface="Courier New" panose="02070309020205020404"/>
              </a:rPr>
              <a:t>"/&gt;</a:t>
            </a:r>
            <a:endParaRPr lang="en-US" sz="1400" dirty="0">
              <a:ln>
                <a:solidFill>
                  <a:schemeClr val="tx1"/>
                </a:solidFill>
              </a:ln>
              <a:solidFill>
                <a:srgbClr val="0000FF"/>
              </a:solidFill>
              <a:latin typeface="Courier New" panose="02070309020205020404"/>
              <a:cs typeface="Courier New" panose="02070309020205020404"/>
            </a:endParaRPr>
          </a:p>
          <a:p>
            <a:r>
              <a:rPr lang="en-US" sz="1400" dirty="0">
                <a:ln>
                  <a:solidFill>
                    <a:schemeClr val="tx1"/>
                  </a:solidFill>
                </a:ln>
                <a:solidFill>
                  <a:srgbClr val="0000FF"/>
                </a:solidFill>
                <a:latin typeface="Courier New" panose="02070309020205020404"/>
                <a:cs typeface="Courier New" panose="02070309020205020404"/>
              </a:rPr>
              <a:t>              &lt;/</a:t>
            </a:r>
            <a:r>
              <a:rPr lang="en-US" sz="1400" dirty="0" err="1">
                <a:ln>
                  <a:solidFill>
                    <a:srgbClr val="008000"/>
                  </a:solidFill>
                </a:ln>
                <a:solidFill>
                  <a:srgbClr val="0000FF"/>
                </a:solidFill>
                <a:latin typeface="Courier New" panose="02070309020205020404"/>
                <a:cs typeface="Courier New" panose="02070309020205020404"/>
              </a:rPr>
              <a:t>deviceMeters</a:t>
            </a:r>
            <a:r>
              <a:rPr lang="en-US" sz="1400" dirty="0">
                <a:ln>
                  <a:solidFill>
                    <a:schemeClr val="tx1"/>
                  </a:solidFill>
                </a:ln>
                <a:solidFill>
                  <a:srgbClr val="FF6600"/>
                </a:solidFill>
                <a:latin typeface="Courier New" panose="02070309020205020404"/>
                <a:cs typeface="Courier New" panose="02070309020205020404"/>
              </a:rPr>
              <a:t>&gt;</a:t>
            </a:r>
            <a:endParaRPr lang="en-US" sz="1400" dirty="0">
              <a:ln>
                <a:solidFill>
                  <a:schemeClr val="tx1"/>
                </a:solidFill>
              </a:ln>
              <a:solidFill>
                <a:srgbClr val="FF6600"/>
              </a:solidFill>
              <a:latin typeface="Courier New" panose="02070309020205020404"/>
              <a:cs typeface="Courier New" panose="02070309020205020404"/>
            </a:endParaRPr>
          </a:p>
          <a:p>
            <a:r>
              <a:rPr lang="en-US" sz="1400" dirty="0">
                <a:ln>
                  <a:solidFill>
                    <a:schemeClr val="tx1"/>
                  </a:solidFill>
                </a:ln>
                <a:solidFill>
                  <a:srgbClr val="0000FF"/>
                </a:solidFill>
                <a:latin typeface="Courier New" panose="02070309020205020404"/>
                <a:cs typeface="Courier New" panose="02070309020205020404"/>
              </a:rPr>
              <a:t>             &lt;/</a:t>
            </a:r>
            <a:r>
              <a:rPr lang="en-US" sz="1400" dirty="0" err="1">
                <a:ln>
                  <a:solidFill>
                    <a:srgbClr val="008000"/>
                  </a:solidFill>
                </a:ln>
                <a:solidFill>
                  <a:srgbClr val="0000FF"/>
                </a:solidFill>
                <a:latin typeface="Courier New" panose="02070309020205020404"/>
                <a:cs typeface="Courier New" panose="02070309020205020404"/>
              </a:rPr>
              <a:t>meterInfo</a:t>
            </a:r>
            <a:r>
              <a:rPr lang="en-US" sz="1400" dirty="0">
                <a:ln>
                  <a:solidFill>
                    <a:schemeClr val="tx1"/>
                  </a:solidFill>
                </a:ln>
                <a:solidFill>
                  <a:srgbClr val="FF6600"/>
                </a:solidFill>
                <a:latin typeface="Courier New" panose="02070309020205020404"/>
                <a:cs typeface="Courier New" panose="02070309020205020404"/>
              </a:rPr>
              <a:t>&gt;</a:t>
            </a:r>
            <a:endParaRPr lang="en-US" sz="1400" dirty="0">
              <a:ln>
                <a:solidFill>
                  <a:srgbClr val="008000"/>
                </a:solidFill>
              </a:ln>
              <a:solidFill>
                <a:srgbClr val="0000FF"/>
              </a:solidFill>
              <a:latin typeface="Courier New" panose="02070309020205020404"/>
              <a:cs typeface="Courier New" panose="02070309020205020404"/>
            </a:endParaRPr>
          </a:p>
          <a:p>
            <a:r>
              <a:rPr lang="en-US" sz="1400" dirty="0">
                <a:ln>
                  <a:solidFill>
                    <a:srgbClr val="0000FF"/>
                  </a:solidFill>
                </a:ln>
                <a:solidFill>
                  <a:srgbClr val="0000FF"/>
                </a:solidFill>
                <a:latin typeface="Courier New" panose="02070309020205020404"/>
                <a:cs typeface="Courier New" panose="02070309020205020404"/>
              </a:rPr>
              <a:t>           </a:t>
            </a:r>
            <a:r>
              <a:rPr lang="en-US" sz="1400" dirty="0">
                <a:ln>
                  <a:solidFill>
                    <a:schemeClr val="tx1"/>
                  </a:solidFill>
                </a:ln>
                <a:solidFill>
                  <a:srgbClr val="0000FF"/>
                </a:solidFill>
                <a:latin typeface="Courier New" panose="02070309020205020404"/>
                <a:cs typeface="Courier New" panose="02070309020205020404"/>
              </a:rPr>
              <a:t>&lt;/</a:t>
            </a:r>
            <a:r>
              <a:rPr lang="en-US" sz="1400" dirty="0" err="1">
                <a:ln>
                  <a:solidFill>
                    <a:srgbClr val="008000"/>
                  </a:solidFill>
                </a:ln>
                <a:solidFill>
                  <a:srgbClr val="0000FF"/>
                </a:solidFill>
                <a:latin typeface="Courier New" panose="02070309020205020404"/>
                <a:cs typeface="Courier New" panose="02070309020205020404"/>
              </a:rPr>
              <a:t>meterList</a:t>
            </a:r>
            <a:r>
              <a:rPr lang="en-US" sz="1400" dirty="0">
                <a:ln>
                  <a:solidFill>
                    <a:schemeClr val="tx1"/>
                  </a:solidFill>
                </a:ln>
                <a:solidFill>
                  <a:srgbClr val="FF6600"/>
                </a:solidFill>
                <a:latin typeface="Courier New" panose="02070309020205020404"/>
                <a:cs typeface="Courier New" panose="02070309020205020404"/>
              </a:rPr>
              <a:t>&gt;</a:t>
            </a:r>
            <a:endParaRPr lang="en-US" sz="1400" dirty="0">
              <a:ln>
                <a:solidFill>
                  <a:schemeClr val="tx1"/>
                </a:solidFill>
              </a:ln>
              <a:solidFill>
                <a:srgbClr val="FF6600"/>
              </a:solidFill>
              <a:latin typeface="Courier New" panose="02070309020205020404"/>
              <a:cs typeface="Courier New" panose="02070309020205020404"/>
            </a:endParaRPr>
          </a:p>
          <a:p>
            <a:r>
              <a:rPr lang="en-US" sz="1400" dirty="0">
                <a:ln>
                  <a:solidFill>
                    <a:schemeClr val="tx1"/>
                  </a:solidFill>
                </a:ln>
                <a:solidFill>
                  <a:srgbClr val="FF6600"/>
                </a:solidFill>
                <a:latin typeface="Courier New" panose="02070309020205020404"/>
                <a:cs typeface="Courier New" panose="02070309020205020404"/>
              </a:rPr>
              <a:t>    &lt;/</a:t>
            </a:r>
            <a:r>
              <a:rPr lang="en-US" sz="1400" dirty="0" err="1">
                <a:ln>
                  <a:solidFill>
                    <a:srgbClr val="0000FF"/>
                  </a:solidFill>
                </a:ln>
                <a:solidFill>
                  <a:srgbClr val="0000FF"/>
                </a:solidFill>
                <a:latin typeface="Courier New" panose="02070309020205020404"/>
                <a:cs typeface="Courier New" panose="02070309020205020404"/>
              </a:rPr>
              <a:t>eventReport</a:t>
            </a:r>
            <a:r>
              <a:rPr lang="en-US" sz="1400" dirty="0">
                <a:ln>
                  <a:solidFill>
                    <a:schemeClr val="tx1"/>
                  </a:solidFill>
                </a:ln>
                <a:solidFill>
                  <a:srgbClr val="FF6600"/>
                </a:solidFill>
                <a:latin typeface="Courier New" panose="02070309020205020404"/>
                <a:cs typeface="Courier New" panose="02070309020205020404"/>
              </a:rPr>
              <a:t>&gt;</a:t>
            </a:r>
            <a:endParaRPr lang="en-US" sz="1400" dirty="0">
              <a:ln>
                <a:solidFill>
                  <a:schemeClr val="tx1"/>
                </a:solidFill>
              </a:ln>
              <a:solidFill>
                <a:srgbClr val="0000FF"/>
              </a:solidFill>
              <a:latin typeface="Courier New" panose="02070309020205020404"/>
              <a:cs typeface="Courier New" panose="02070309020205020404"/>
            </a:endParaRPr>
          </a:p>
          <a:p>
            <a:r>
              <a:rPr lang="en-US" sz="1400" dirty="0">
                <a:ln>
                  <a:solidFill>
                    <a:schemeClr val="tx1"/>
                  </a:solidFill>
                </a:ln>
                <a:solidFill>
                  <a:srgbClr val="FF6600"/>
                </a:solidFill>
                <a:latin typeface="Courier New" panose="02070309020205020404"/>
                <a:cs typeface="Courier New" panose="02070309020205020404"/>
              </a:rPr>
              <a:t>&lt;/</a:t>
            </a:r>
            <a:r>
              <a:rPr lang="en-US" sz="1400" dirty="0" err="1">
                <a:ln>
                  <a:solidFill>
                    <a:srgbClr val="0000FF"/>
                  </a:solidFill>
                </a:ln>
                <a:solidFill>
                  <a:srgbClr val="FF0000"/>
                </a:solidFill>
                <a:latin typeface="Courier New" panose="02070309020205020404"/>
                <a:cs typeface="Courier New" panose="02070309020205020404"/>
              </a:rPr>
              <a:t>eventHandler</a:t>
            </a:r>
            <a:r>
              <a:rPr lang="en-US" sz="1400" dirty="0">
                <a:ln>
                  <a:solidFill>
                    <a:schemeClr val="tx1"/>
                  </a:solidFill>
                </a:ln>
                <a:solidFill>
                  <a:srgbClr val="FF6600"/>
                </a:solidFill>
                <a:latin typeface="Courier New" panose="02070309020205020404"/>
                <a:cs typeface="Courier New" panose="02070309020205020404"/>
              </a:rPr>
              <a:t>&gt;</a:t>
            </a:r>
            <a:endParaRPr lang="en-US" sz="1400" dirty="0">
              <a:ln>
                <a:solidFill>
                  <a:schemeClr val="tx1"/>
                </a:solidFill>
              </a:ln>
              <a:solidFill>
                <a:srgbClr val="FF6600"/>
              </a:solidFill>
              <a:latin typeface="Courier New" panose="02070309020205020404"/>
              <a:cs typeface="Courier New" panose="02070309020205020404"/>
            </a:endParaRPr>
          </a:p>
        </p:txBody>
      </p:sp>
      <p:sp>
        <p:nvSpPr>
          <p:cNvPr id="5" name="Rectangle 4"/>
          <p:cNvSpPr/>
          <p:nvPr/>
        </p:nvSpPr>
        <p:spPr>
          <a:xfrm>
            <a:off x="395536" y="2636912"/>
            <a:ext cx="1230288" cy="936104"/>
          </a:xfrm>
          <a:prstGeom prst="rect">
            <a:avLst/>
          </a:prstGeom>
          <a:ln w="6350"/>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600" dirty="0"/>
              <a:t>Changes in device status</a:t>
            </a:r>
            <a:endParaRPr lang="en-US" sz="1600" dirty="0"/>
          </a:p>
        </p:txBody>
      </p:sp>
      <p:sp>
        <p:nvSpPr>
          <p:cNvPr id="7" name="Rectangle 6"/>
          <p:cNvSpPr/>
          <p:nvPr/>
        </p:nvSpPr>
        <p:spPr>
          <a:xfrm>
            <a:off x="395536" y="4365104"/>
            <a:ext cx="1230288" cy="936104"/>
          </a:xfrm>
          <a:prstGeom prst="rect">
            <a:avLst/>
          </a:prstGeom>
          <a:ln w="6350"/>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600" dirty="0"/>
              <a:t>Changes in device meters</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Example: IGT visual slot performance</a:t>
            </a:r>
            <a:endParaRPr lang="en-US" sz="4000" dirty="0"/>
          </a:p>
        </p:txBody>
      </p:sp>
      <p:sp>
        <p:nvSpPr>
          <p:cNvPr id="3" name="Content Placeholder 2"/>
          <p:cNvSpPr>
            <a:spLocks noGrp="1"/>
          </p:cNvSpPr>
          <p:nvPr>
            <p:ph sz="quarter" idx="1"/>
          </p:nvPr>
        </p:nvSpPr>
        <p:spPr>
          <a:xfrm>
            <a:off x="612647" y="1600200"/>
            <a:ext cx="3266631" cy="4495800"/>
          </a:xfrm>
        </p:spPr>
        <p:txBody>
          <a:bodyPr/>
          <a:lstStyle/>
          <a:p>
            <a:r>
              <a:rPr lang="en-US" sz="2300" dirty="0"/>
              <a:t>Monitor current status of slots in real-time</a:t>
            </a:r>
            <a:endParaRPr lang="en-US" sz="2300" dirty="0"/>
          </a:p>
          <a:p>
            <a:r>
              <a:rPr lang="en-US" sz="2300" dirty="0"/>
              <a:t>Report and log events from slots</a:t>
            </a:r>
            <a:endParaRPr lang="en-US" sz="2300" dirty="0"/>
          </a:p>
          <a:p>
            <a:r>
              <a:rPr lang="en-US" sz="2200" dirty="0"/>
              <a:t>For more info, ref to the manual "IGT Visual slot performance.pdf"</a:t>
            </a:r>
            <a:endParaRPr lang="en-US" sz="22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pic>
        <p:nvPicPr>
          <p:cNvPr id="283650" name="Picture 2"/>
          <p:cNvPicPr>
            <a:picLocks noChangeAspect="1" noChangeArrowheads="1"/>
          </p:cNvPicPr>
          <p:nvPr/>
        </p:nvPicPr>
        <p:blipFill>
          <a:blip r:embed="rId1"/>
          <a:srcRect/>
          <a:stretch>
            <a:fillRect/>
          </a:stretch>
        </p:blipFill>
        <p:spPr bwMode="auto">
          <a:xfrm>
            <a:off x="3879279" y="1124744"/>
            <a:ext cx="5229225" cy="5524500"/>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Discovering Events</a:t>
            </a:r>
            <a:endParaRPr lang="en-US" dirty="0"/>
          </a:p>
        </p:txBody>
      </p:sp>
      <p:sp>
        <p:nvSpPr>
          <p:cNvPr id="3" name="Content Placeholder 2"/>
          <p:cNvSpPr>
            <a:spLocks noGrp="1"/>
          </p:cNvSpPr>
          <p:nvPr>
            <p:ph sz="quarter" idx="1"/>
          </p:nvPr>
        </p:nvSpPr>
        <p:spPr/>
        <p:txBody>
          <a:bodyPr/>
          <a:lstStyle/>
          <a:p>
            <a:r>
              <a:rPr lang="en-US" dirty="0"/>
              <a:t>The command </a:t>
            </a:r>
            <a:r>
              <a:rPr lang="en-US" dirty="0" err="1">
                <a:solidFill>
                  <a:srgbClr val="0000FF"/>
                </a:solidFill>
              </a:rPr>
              <a:t>getSupportedEvents</a:t>
            </a:r>
            <a:r>
              <a:rPr lang="en-US" dirty="0">
                <a:solidFill>
                  <a:srgbClr val="0000FF"/>
                </a:solidFill>
              </a:rPr>
              <a:t> </a:t>
            </a:r>
            <a:r>
              <a:rPr lang="en-US" dirty="0"/>
              <a:t>allows a host to determine the events supported by devices in an EGM</a:t>
            </a:r>
            <a:endParaRPr lang="en-US" dirty="0"/>
          </a:p>
          <a:p>
            <a:pPr lvl="1"/>
            <a:r>
              <a:rPr lang="en-US" dirty="0" err="1">
                <a:solidFill>
                  <a:srgbClr val="00B050"/>
                </a:solidFill>
              </a:rPr>
              <a:t>deviceClass</a:t>
            </a:r>
            <a:r>
              <a:rPr lang="en-US" dirty="0"/>
              <a:t> (for all classes, G2S_all)</a:t>
            </a:r>
            <a:endParaRPr lang="en-US" dirty="0"/>
          </a:p>
          <a:p>
            <a:pPr lvl="1"/>
            <a:r>
              <a:rPr lang="en-US" dirty="0" err="1">
                <a:solidFill>
                  <a:srgbClr val="00B050"/>
                </a:solidFill>
              </a:rPr>
              <a:t>deviceId</a:t>
            </a:r>
            <a:r>
              <a:rPr lang="en-US" dirty="0"/>
              <a:t> (for all device, -1)</a:t>
            </a:r>
            <a:endParaRPr lang="en-US" dirty="0"/>
          </a:p>
          <a:p>
            <a:r>
              <a:rPr lang="en-US" dirty="0"/>
              <a:t>The EGM returns </a:t>
            </a:r>
            <a:r>
              <a:rPr lang="en-US" dirty="0" err="1">
                <a:solidFill>
                  <a:srgbClr val="0000FF"/>
                </a:solidFill>
              </a:rPr>
              <a:t>supportedEvents</a:t>
            </a:r>
            <a:endParaRPr lang="en-US" dirty="0">
              <a:solidFill>
                <a:srgbClr val="0000FF"/>
              </a:solidFill>
            </a:endParaRPr>
          </a:p>
          <a:p>
            <a:pPr lvl="1"/>
            <a:r>
              <a:rPr lang="en-US" dirty="0"/>
              <a:t>Which consists of &gt;=0 </a:t>
            </a:r>
            <a:r>
              <a:rPr lang="en-US" dirty="0" err="1">
                <a:solidFill>
                  <a:srgbClr val="0000FF"/>
                </a:solidFill>
              </a:rPr>
              <a:t>supportedEvent</a:t>
            </a:r>
            <a:r>
              <a:rPr lang="en-US" dirty="0">
                <a:solidFill>
                  <a:srgbClr val="0000FF"/>
                </a:solidFill>
              </a:rPr>
              <a:t> </a:t>
            </a:r>
            <a:r>
              <a:rPr lang="en-US" dirty="0"/>
              <a:t>elements, each containing the attributes </a:t>
            </a:r>
            <a:r>
              <a:rPr lang="en-US" dirty="0" err="1">
                <a:solidFill>
                  <a:srgbClr val="00B050"/>
                </a:solidFill>
              </a:rPr>
              <a:t>deviceClass</a:t>
            </a:r>
            <a:r>
              <a:rPr lang="en-US" dirty="0"/>
              <a:t>, </a:t>
            </a:r>
            <a:r>
              <a:rPr lang="en-US" dirty="0" err="1">
                <a:solidFill>
                  <a:srgbClr val="00B050"/>
                </a:solidFill>
              </a:rPr>
              <a:t>deviceId</a:t>
            </a:r>
            <a:r>
              <a:rPr lang="en-US" dirty="0"/>
              <a:t>, </a:t>
            </a:r>
            <a:r>
              <a:rPr lang="en-US" dirty="0" err="1">
                <a:solidFill>
                  <a:srgbClr val="00B050"/>
                </a:solidFill>
              </a:rPr>
              <a:t>eventCode</a:t>
            </a:r>
            <a:r>
              <a:rPr lang="en-US" dirty="0"/>
              <a:t>, </a:t>
            </a:r>
            <a:r>
              <a:rPr lang="en-US" dirty="0" err="1">
                <a:solidFill>
                  <a:srgbClr val="00B050"/>
                </a:solidFill>
              </a:rPr>
              <a:t>eventText</a:t>
            </a:r>
            <a:endParaRPr lang="en-US" dirty="0">
              <a:solidFill>
                <a:srgbClr val="00B050"/>
              </a:solidFill>
            </a:endParaRPr>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Sample commands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pic>
        <p:nvPicPr>
          <p:cNvPr id="6" name="Picture 65" descr="EGM"/>
          <p:cNvPicPr>
            <a:picLocks noChangeAspect="1" noChangeArrowheads="1"/>
          </p:cNvPicPr>
          <p:nvPr/>
        </p:nvPicPr>
        <p:blipFill>
          <a:blip r:embed="rId1" cstate="print"/>
          <a:srcRect/>
          <a:stretch>
            <a:fillRect/>
          </a:stretch>
        </p:blipFill>
        <p:spPr bwMode="auto">
          <a:xfrm>
            <a:off x="8244408" y="1556792"/>
            <a:ext cx="429251" cy="803115"/>
          </a:xfrm>
          <a:prstGeom prst="rect">
            <a:avLst/>
          </a:prstGeom>
          <a:noFill/>
          <a:ln w="9525">
            <a:noFill/>
            <a:miter lim="800000"/>
            <a:headEnd/>
            <a:tailEnd/>
          </a:ln>
        </p:spPr>
      </p:pic>
      <p:graphicFrame>
        <p:nvGraphicFramePr>
          <p:cNvPr id="8" name="Object 5"/>
          <p:cNvGraphicFramePr>
            <a:graphicFrameLocks noChangeAspect="1"/>
          </p:cNvGraphicFramePr>
          <p:nvPr/>
        </p:nvGraphicFramePr>
        <p:xfrm>
          <a:off x="323528" y="1576459"/>
          <a:ext cx="385028" cy="639432"/>
        </p:xfrm>
        <a:graphic>
          <a:graphicData uri="http://schemas.openxmlformats.org/presentationml/2006/ole">
            <mc:AlternateContent xmlns:mc="http://schemas.openxmlformats.org/markup-compatibility/2006">
              <mc:Choice xmlns:v="urn:schemas-microsoft-com:vml" Requires="v">
                <p:oleObj spid="_x0000_s561209" name="Visio" r:id="rId2" imgW="716915" imgH="1183640" progId="Visio.Drawing.11">
                  <p:embed/>
                </p:oleObj>
              </mc:Choice>
              <mc:Fallback>
                <p:oleObj name="Visio" r:id="rId2" imgW="716915" imgH="1183640" progId="Visio.Drawing.11">
                  <p:embed/>
                  <p:pic>
                    <p:nvPicPr>
                      <p:cNvPr id="0" name="Picture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576459"/>
                        <a:ext cx="385028" cy="639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ight Arrow 9"/>
          <p:cNvSpPr/>
          <p:nvPr/>
        </p:nvSpPr>
        <p:spPr>
          <a:xfrm rot="10800000">
            <a:off x="7779159" y="2996952"/>
            <a:ext cx="387988"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ight Arrow 10"/>
          <p:cNvSpPr/>
          <p:nvPr/>
        </p:nvSpPr>
        <p:spPr>
          <a:xfrm>
            <a:off x="827584" y="1639827"/>
            <a:ext cx="387988"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ounded Rectangle 11"/>
          <p:cNvSpPr/>
          <p:nvPr/>
        </p:nvSpPr>
        <p:spPr>
          <a:xfrm>
            <a:off x="827584" y="1855851"/>
            <a:ext cx="7342019" cy="1008112"/>
          </a:xfrm>
          <a:prstGeom prst="roundRect">
            <a:avLst>
              <a:gd name="adj" fmla="val 5542"/>
            </a:avLst>
          </a:prstGeom>
          <a:ln w="6350"/>
        </p:spPr>
        <p:style>
          <a:lnRef idx="2">
            <a:schemeClr val="accent4"/>
          </a:lnRef>
          <a:fillRef idx="1">
            <a:schemeClr val="lt1"/>
          </a:fillRef>
          <a:effectRef idx="0">
            <a:schemeClr val="accent4"/>
          </a:effectRef>
          <a:fontRef idx="minor">
            <a:schemeClr val="dk1"/>
          </a:fontRef>
        </p:style>
        <p:txBody>
          <a:bodyPr rtlCol="0" anchor="ctr"/>
          <a:lstStyle/>
          <a:p>
            <a:r>
              <a:rPr lang="en-US" sz="1800" dirty="0"/>
              <a:t>&lt;</a:t>
            </a:r>
            <a:r>
              <a:rPr lang="en-US" sz="1800" dirty="0" err="1">
                <a:solidFill>
                  <a:srgbClr val="0000CC"/>
                </a:solidFill>
              </a:rPr>
              <a:t>eventHandler</a:t>
            </a:r>
            <a:r>
              <a:rPr lang="en-US" sz="1800" dirty="0">
                <a:solidFill>
                  <a:srgbClr val="0000CC"/>
                </a:solidFill>
              </a:rPr>
              <a:t> </a:t>
            </a:r>
            <a:r>
              <a:rPr lang="en-US" sz="1800" dirty="0" err="1">
                <a:solidFill>
                  <a:srgbClr val="7030A0"/>
                </a:solidFill>
              </a:rPr>
              <a:t>deviceId</a:t>
            </a:r>
            <a:r>
              <a:rPr lang="en-US" sz="1800" dirty="0">
                <a:solidFill>
                  <a:srgbClr val="7030A0"/>
                </a:solidFill>
              </a:rPr>
              <a:t>="1"</a:t>
            </a:r>
            <a:r>
              <a:rPr lang="en-US" sz="1800" dirty="0"/>
              <a:t> </a:t>
            </a:r>
            <a:r>
              <a:rPr lang="en-US" sz="1800" dirty="0" err="1"/>
              <a:t>sessionType</a:t>
            </a:r>
            <a:r>
              <a:rPr lang="en-US" sz="1800" dirty="0"/>
              <a:t>="</a:t>
            </a:r>
            <a:r>
              <a:rPr lang="en-US" sz="1800" dirty="0">
                <a:solidFill>
                  <a:srgbClr val="7030A0"/>
                </a:solidFill>
              </a:rPr>
              <a:t>G2S_request</a:t>
            </a:r>
            <a:r>
              <a:rPr lang="en-US" sz="1800" dirty="0"/>
              <a:t>" ... &gt;</a:t>
            </a:r>
            <a:endParaRPr lang="en-US" sz="1800" dirty="0"/>
          </a:p>
          <a:p>
            <a:r>
              <a:rPr lang="en-US" sz="1800" dirty="0"/>
              <a:t>     &lt;</a:t>
            </a:r>
            <a:r>
              <a:rPr lang="en-US" sz="1800" dirty="0" err="1">
                <a:solidFill>
                  <a:srgbClr val="0000CC"/>
                </a:solidFill>
              </a:rPr>
              <a:t>getSupportedEvents</a:t>
            </a:r>
            <a:r>
              <a:rPr lang="en-US" sz="1800" dirty="0"/>
              <a:t> </a:t>
            </a:r>
            <a:r>
              <a:rPr lang="en-US" sz="1800" dirty="0" err="1">
                <a:solidFill>
                  <a:srgbClr val="008000"/>
                </a:solidFill>
              </a:rPr>
              <a:t>deviceClass</a:t>
            </a:r>
            <a:r>
              <a:rPr lang="en-US" sz="1800" dirty="0"/>
              <a:t>="G2S_cabinet" </a:t>
            </a:r>
            <a:r>
              <a:rPr lang="en-US" sz="1800" dirty="0" err="1">
                <a:solidFill>
                  <a:srgbClr val="008000"/>
                </a:solidFill>
              </a:rPr>
              <a:t>deviceId</a:t>
            </a:r>
            <a:r>
              <a:rPr lang="en-US" sz="1800" dirty="0"/>
              <a:t>="-1" /&gt; </a:t>
            </a:r>
            <a:br>
              <a:rPr lang="en-US" sz="1800" dirty="0"/>
            </a:br>
            <a:r>
              <a:rPr lang="en-US" sz="1800" dirty="0"/>
              <a:t>&lt;/</a:t>
            </a:r>
            <a:r>
              <a:rPr lang="en-US" sz="1800" dirty="0" err="1">
                <a:solidFill>
                  <a:srgbClr val="0000CC"/>
                </a:solidFill>
              </a:rPr>
              <a:t>eventHandler</a:t>
            </a:r>
            <a:r>
              <a:rPr lang="en-US" sz="1800" dirty="0"/>
              <a:t>&gt;</a:t>
            </a:r>
            <a:endParaRPr lang="en-US" sz="1800" dirty="0"/>
          </a:p>
        </p:txBody>
      </p:sp>
      <p:sp>
        <p:nvSpPr>
          <p:cNvPr id="15" name="Right Arrow 14"/>
          <p:cNvSpPr/>
          <p:nvPr/>
        </p:nvSpPr>
        <p:spPr>
          <a:xfrm rot="10800000">
            <a:off x="7452320" y="4736171"/>
            <a:ext cx="387988"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ounded Rectangle 17"/>
          <p:cNvSpPr/>
          <p:nvPr/>
        </p:nvSpPr>
        <p:spPr>
          <a:xfrm>
            <a:off x="1907704" y="5949280"/>
            <a:ext cx="6220072" cy="432048"/>
          </a:xfrm>
          <a:prstGeom prst="round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2000" dirty="0"/>
              <a:t>Event discovery, usually done in host startup algorithm</a:t>
            </a:r>
            <a:endParaRPr lang="en-US" sz="2000" dirty="0"/>
          </a:p>
        </p:txBody>
      </p:sp>
      <p:sp>
        <p:nvSpPr>
          <p:cNvPr id="19" name="Rounded Rectangle 18"/>
          <p:cNvSpPr/>
          <p:nvPr/>
        </p:nvSpPr>
        <p:spPr>
          <a:xfrm>
            <a:off x="827584" y="3224003"/>
            <a:ext cx="7342019" cy="2581261"/>
          </a:xfrm>
          <a:prstGeom prst="roundRect">
            <a:avLst>
              <a:gd name="adj" fmla="val 5542"/>
            </a:avLst>
          </a:prstGeom>
          <a:ln w="6350"/>
        </p:spPr>
        <p:style>
          <a:lnRef idx="2">
            <a:schemeClr val="accent4"/>
          </a:lnRef>
          <a:fillRef idx="1">
            <a:schemeClr val="lt1"/>
          </a:fillRef>
          <a:effectRef idx="0">
            <a:schemeClr val="accent4"/>
          </a:effectRef>
          <a:fontRef idx="minor">
            <a:schemeClr val="dk1"/>
          </a:fontRef>
        </p:style>
        <p:txBody>
          <a:bodyPr rtlCol="0" anchor="ctr"/>
          <a:lstStyle/>
          <a:p>
            <a:r>
              <a:rPr lang="en-US" sz="1800" dirty="0"/>
              <a:t>&lt;</a:t>
            </a:r>
            <a:r>
              <a:rPr lang="en-US" sz="1800" dirty="0" err="1">
                <a:solidFill>
                  <a:srgbClr val="0000CC"/>
                </a:solidFill>
              </a:rPr>
              <a:t>eventHandler</a:t>
            </a:r>
            <a:r>
              <a:rPr lang="en-US" sz="1800" dirty="0">
                <a:solidFill>
                  <a:srgbClr val="0000CC"/>
                </a:solidFill>
              </a:rPr>
              <a:t> </a:t>
            </a:r>
            <a:r>
              <a:rPr lang="en-US" sz="1800" dirty="0" err="1">
                <a:solidFill>
                  <a:srgbClr val="7030A0"/>
                </a:solidFill>
              </a:rPr>
              <a:t>deviceId</a:t>
            </a:r>
            <a:r>
              <a:rPr lang="en-US" sz="1800" dirty="0">
                <a:solidFill>
                  <a:srgbClr val="7030A0"/>
                </a:solidFill>
              </a:rPr>
              <a:t>="1"</a:t>
            </a:r>
            <a:r>
              <a:rPr lang="en-US" sz="1800" dirty="0"/>
              <a:t> </a:t>
            </a:r>
            <a:r>
              <a:rPr lang="en-US" sz="1800" dirty="0" err="1"/>
              <a:t>sessionType</a:t>
            </a:r>
            <a:r>
              <a:rPr lang="en-US" sz="1800" dirty="0"/>
              <a:t>="</a:t>
            </a:r>
            <a:r>
              <a:rPr lang="en-US" sz="1800" dirty="0">
                <a:solidFill>
                  <a:srgbClr val="7030A0"/>
                </a:solidFill>
              </a:rPr>
              <a:t>G2S_response</a:t>
            </a:r>
            <a:r>
              <a:rPr lang="en-US" sz="1800" dirty="0"/>
              <a:t>" .... &gt;</a:t>
            </a:r>
            <a:endParaRPr lang="en-US" sz="1800" dirty="0"/>
          </a:p>
          <a:p>
            <a:r>
              <a:rPr lang="en-US" sz="1800" dirty="0"/>
              <a:t>     &lt;</a:t>
            </a:r>
            <a:r>
              <a:rPr lang="en-US" sz="1800" dirty="0" err="1">
                <a:solidFill>
                  <a:srgbClr val="0000CC"/>
                </a:solidFill>
              </a:rPr>
              <a:t>supportedEvents</a:t>
            </a:r>
            <a:r>
              <a:rPr lang="en-US" sz="1800" dirty="0"/>
              <a:t>&gt; </a:t>
            </a:r>
            <a:br>
              <a:rPr lang="en-US" sz="1800" dirty="0"/>
            </a:br>
            <a:r>
              <a:rPr lang="en-US" sz="1800" dirty="0"/>
              <a:t>           &lt;</a:t>
            </a:r>
            <a:r>
              <a:rPr lang="en-US" sz="1800" dirty="0" err="1">
                <a:solidFill>
                  <a:srgbClr val="0000CC"/>
                </a:solidFill>
              </a:rPr>
              <a:t>supportedEvent</a:t>
            </a:r>
            <a:r>
              <a:rPr lang="en-US" sz="1800" dirty="0"/>
              <a:t> </a:t>
            </a:r>
            <a:r>
              <a:rPr lang="en-US" sz="1800" dirty="0" err="1">
                <a:solidFill>
                  <a:srgbClr val="008000"/>
                </a:solidFill>
              </a:rPr>
              <a:t>deviceClass</a:t>
            </a:r>
            <a:r>
              <a:rPr lang="en-US" sz="1800" dirty="0"/>
              <a:t>="G2S_cabinet" </a:t>
            </a:r>
            <a:r>
              <a:rPr lang="en-US" sz="1800" dirty="0" err="1">
                <a:solidFill>
                  <a:srgbClr val="008000"/>
                </a:solidFill>
              </a:rPr>
              <a:t>deviceId</a:t>
            </a:r>
            <a:r>
              <a:rPr lang="en-US" sz="1800" dirty="0"/>
              <a:t>="1"     </a:t>
            </a:r>
            <a:endParaRPr lang="en-US" sz="1800" dirty="0"/>
          </a:p>
          <a:p>
            <a:r>
              <a:rPr lang="en-US" sz="1800" dirty="0"/>
              <a:t>                  </a:t>
            </a:r>
            <a:r>
              <a:rPr lang="en-US" sz="1800" dirty="0" err="1">
                <a:solidFill>
                  <a:srgbClr val="008000"/>
                </a:solidFill>
              </a:rPr>
              <a:t>eventCode</a:t>
            </a:r>
            <a:r>
              <a:rPr lang="en-US" sz="1800" dirty="0"/>
              <a:t>="G2S_CBE001"</a:t>
            </a:r>
            <a:endParaRPr lang="en-US" sz="1800" dirty="0"/>
          </a:p>
          <a:p>
            <a:r>
              <a:rPr lang="en-US" sz="1800" dirty="0"/>
              <a:t>                  </a:t>
            </a:r>
            <a:r>
              <a:rPr lang="en-US" sz="1800" dirty="0" err="1">
                <a:solidFill>
                  <a:srgbClr val="008000"/>
                </a:solidFill>
              </a:rPr>
              <a:t>eventText</a:t>
            </a:r>
            <a:r>
              <a:rPr lang="en-US" sz="1800" dirty="0"/>
              <a:t>="EGM Disabled Cabinet"/&gt;</a:t>
            </a:r>
            <a:endParaRPr lang="en-US" sz="1800" dirty="0"/>
          </a:p>
          <a:p>
            <a:r>
              <a:rPr lang="en-US" sz="1800" dirty="0"/>
              <a:t>           &lt;</a:t>
            </a:r>
            <a:r>
              <a:rPr lang="en-US" sz="1800" dirty="0" err="1">
                <a:solidFill>
                  <a:srgbClr val="0000CC"/>
                </a:solidFill>
              </a:rPr>
              <a:t>supportedEvent</a:t>
            </a:r>
            <a:r>
              <a:rPr lang="en-US" sz="1800" dirty="0"/>
              <a:t> … /&gt;</a:t>
            </a:r>
            <a:endParaRPr lang="en-US" sz="1800" dirty="0"/>
          </a:p>
          <a:p>
            <a:r>
              <a:rPr lang="en-US" sz="1800" dirty="0"/>
              <a:t>           &lt;!-- more events supported by the device --&gt;</a:t>
            </a:r>
            <a:endParaRPr lang="en-US" sz="1800" dirty="0"/>
          </a:p>
          <a:p>
            <a:r>
              <a:rPr lang="en-US" sz="1800" dirty="0"/>
              <a:t>     &lt;/</a:t>
            </a:r>
            <a:r>
              <a:rPr lang="en-US" sz="1800" dirty="0" err="1">
                <a:solidFill>
                  <a:srgbClr val="0000CC"/>
                </a:solidFill>
              </a:rPr>
              <a:t>supportedEvents</a:t>
            </a:r>
            <a:r>
              <a:rPr lang="en-US" sz="1800" dirty="0"/>
              <a:t>&gt;  </a:t>
            </a:r>
            <a:endParaRPr lang="en-US" sz="1800" dirty="0"/>
          </a:p>
          <a:p>
            <a:r>
              <a:rPr lang="en-US" sz="1800" dirty="0"/>
              <a:t>&lt;/</a:t>
            </a:r>
            <a:r>
              <a:rPr lang="en-US" sz="1800" dirty="0" err="1">
                <a:solidFill>
                  <a:srgbClr val="0000CC"/>
                </a:solidFill>
              </a:rPr>
              <a:t>eventHandler</a:t>
            </a:r>
            <a:r>
              <a:rPr lang="en-US" sz="1800" dirty="0"/>
              <a:t>&gt;</a:t>
            </a:r>
            <a:endParaRPr lang="en-US" sz="18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 subscriptions</a:t>
            </a:r>
            <a:endParaRPr lang="en-US" dirty="0"/>
          </a:p>
        </p:txBody>
      </p:sp>
      <p:sp>
        <p:nvSpPr>
          <p:cNvPr id="3" name="Content Placeholder 2"/>
          <p:cNvSpPr>
            <a:spLocks noGrp="1"/>
          </p:cNvSpPr>
          <p:nvPr>
            <p:ph sz="quarter" idx="1"/>
          </p:nvPr>
        </p:nvSpPr>
        <p:spPr>
          <a:xfrm>
            <a:off x="612648" y="1600200"/>
            <a:ext cx="7847784" cy="3956248"/>
          </a:xfrm>
        </p:spPr>
        <p:txBody>
          <a:bodyPr/>
          <a:lstStyle/>
          <a:p>
            <a:r>
              <a:rPr lang="en-US" sz="2600" dirty="0"/>
              <a:t>A host can manage host subscription with </a:t>
            </a:r>
            <a:r>
              <a:rPr lang="en-US" sz="2600" dirty="0" err="1">
                <a:solidFill>
                  <a:srgbClr val="0000CC"/>
                </a:solidFill>
              </a:rPr>
              <a:t>eventHandler</a:t>
            </a:r>
            <a:r>
              <a:rPr lang="en-US" sz="2600" dirty="0"/>
              <a:t> class commands</a:t>
            </a:r>
            <a:endParaRPr lang="en-US" sz="2600" dirty="0"/>
          </a:p>
          <a:p>
            <a:pPr lvl="1"/>
            <a:r>
              <a:rPr lang="en-US" sz="2400" dirty="0"/>
              <a:t>Read the subscription: </a:t>
            </a:r>
            <a:r>
              <a:rPr lang="en-US" sz="2400" dirty="0" err="1">
                <a:solidFill>
                  <a:srgbClr val="0000CC"/>
                </a:solidFill>
              </a:rPr>
              <a:t>getEventSub</a:t>
            </a:r>
            <a:r>
              <a:rPr lang="en-US" sz="2400" dirty="0"/>
              <a:t> / </a:t>
            </a:r>
            <a:r>
              <a:rPr lang="en-US" sz="2400" dirty="0" err="1">
                <a:solidFill>
                  <a:srgbClr val="0000CC"/>
                </a:solidFill>
              </a:rPr>
              <a:t>eventSubList</a:t>
            </a:r>
            <a:endParaRPr lang="en-US" sz="2400" dirty="0">
              <a:solidFill>
                <a:srgbClr val="0000CC"/>
              </a:solidFill>
            </a:endParaRPr>
          </a:p>
          <a:p>
            <a:pPr lvl="1"/>
            <a:r>
              <a:rPr lang="en-US" sz="2400" dirty="0"/>
              <a:t>Add to the subscriptions: </a:t>
            </a:r>
            <a:r>
              <a:rPr lang="en-US" sz="2400" dirty="0" err="1">
                <a:solidFill>
                  <a:srgbClr val="0000CC"/>
                </a:solidFill>
              </a:rPr>
              <a:t>setEventSub</a:t>
            </a:r>
            <a:r>
              <a:rPr lang="en-US" sz="2400" dirty="0"/>
              <a:t> / </a:t>
            </a:r>
            <a:r>
              <a:rPr lang="en-US" sz="2400" dirty="0" err="1">
                <a:solidFill>
                  <a:srgbClr val="0000CC"/>
                </a:solidFill>
              </a:rPr>
              <a:t>setEventSubAck</a:t>
            </a:r>
            <a:endParaRPr lang="en-US" sz="2400" dirty="0">
              <a:solidFill>
                <a:srgbClr val="0000CC"/>
              </a:solidFill>
            </a:endParaRPr>
          </a:p>
          <a:p>
            <a:pPr lvl="1"/>
            <a:r>
              <a:rPr lang="en-US" sz="2400" dirty="0"/>
              <a:t>Clear a subscription: </a:t>
            </a:r>
            <a:r>
              <a:rPr lang="en-US" sz="2400" dirty="0" err="1">
                <a:solidFill>
                  <a:srgbClr val="0000CC"/>
                </a:solidFill>
              </a:rPr>
              <a:t>clearEventSub</a:t>
            </a:r>
            <a:r>
              <a:rPr lang="en-US" sz="2400" dirty="0"/>
              <a:t> / </a:t>
            </a:r>
            <a:r>
              <a:rPr lang="en-US" sz="2400" dirty="0" err="1">
                <a:solidFill>
                  <a:srgbClr val="0000CC"/>
                </a:solidFill>
              </a:rPr>
              <a:t>clearEventSubAck</a:t>
            </a:r>
            <a:endParaRPr lang="en-US" sz="2400" dirty="0">
              <a:solidFill>
                <a:srgbClr val="0000CC"/>
              </a:solidFill>
            </a:endParaRPr>
          </a:p>
          <a:p>
            <a:pPr lvl="1"/>
            <a:r>
              <a:rPr lang="en-US" sz="2400" dirty="0"/>
              <a:t>Related event: EHE101 Event subscription changed</a:t>
            </a:r>
            <a:endParaRPr lang="en-US" sz="2400" dirty="0"/>
          </a:p>
          <a:p>
            <a:r>
              <a:rPr lang="en-US" sz="2600" dirty="0"/>
              <a:t>Event subscriptions are </a:t>
            </a:r>
            <a:r>
              <a:rPr lang="en-US" sz="2600" u="sng" dirty="0"/>
              <a:t>persisted</a:t>
            </a:r>
            <a:endParaRPr lang="en-US" sz="2600" u="sng" dirty="0"/>
          </a:p>
          <a:p>
            <a:r>
              <a:rPr lang="en-US" sz="2000" dirty="0"/>
              <a:t>Note: in addition to host subscription, EGM may also have forced subscription, which is configured at EGM or set by manufacturer. This course will not cover forced subscription.</a:t>
            </a:r>
            <a:endParaRPr lang="en-US" sz="20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pic>
        <p:nvPicPr>
          <p:cNvPr id="5" name="Picture 65" descr="EGM"/>
          <p:cNvPicPr>
            <a:picLocks noChangeAspect="1" noChangeArrowheads="1"/>
          </p:cNvPicPr>
          <p:nvPr/>
        </p:nvPicPr>
        <p:blipFill>
          <a:blip r:embed="rId1" cstate="print"/>
          <a:srcRect/>
          <a:stretch>
            <a:fillRect/>
          </a:stretch>
        </p:blipFill>
        <p:spPr bwMode="auto">
          <a:xfrm>
            <a:off x="8387726" y="5565087"/>
            <a:ext cx="576762" cy="1079103"/>
          </a:xfrm>
          <a:prstGeom prst="rect">
            <a:avLst/>
          </a:prstGeom>
          <a:noFill/>
          <a:ln w="9525">
            <a:noFill/>
            <a:miter lim="800000"/>
            <a:headEnd/>
            <a:tailEnd/>
          </a:ln>
        </p:spPr>
      </p:pic>
      <p:graphicFrame>
        <p:nvGraphicFramePr>
          <p:cNvPr id="6" name="Object 5"/>
          <p:cNvGraphicFramePr>
            <a:graphicFrameLocks noChangeAspect="1"/>
          </p:cNvGraphicFramePr>
          <p:nvPr/>
        </p:nvGraphicFramePr>
        <p:xfrm>
          <a:off x="6732240" y="5848160"/>
          <a:ext cx="479321" cy="796030"/>
        </p:xfrm>
        <a:graphic>
          <a:graphicData uri="http://schemas.openxmlformats.org/presentationml/2006/ole">
            <mc:AlternateContent xmlns:mc="http://schemas.openxmlformats.org/markup-compatibility/2006">
              <mc:Choice xmlns:v="urn:schemas-microsoft-com:vml" Requires="v">
                <p:oleObj spid="_x0000_s149705" name="Visio" r:id="rId2" imgW="716915" imgH="1183640" progId="Visio.Drawing.11">
                  <p:embed/>
                </p:oleObj>
              </mc:Choice>
              <mc:Fallback>
                <p:oleObj name="Visio" r:id="rId2" imgW="716915" imgH="1183640" progId="Visio.Drawing.11">
                  <p:embed/>
                  <p:pic>
                    <p:nvPicPr>
                      <p:cNvPr id="0" name="Picture 2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5848160"/>
                        <a:ext cx="479321" cy="7960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Lightning Bolt 10"/>
          <p:cNvSpPr/>
          <p:nvPr/>
        </p:nvSpPr>
        <p:spPr>
          <a:xfrm>
            <a:off x="7583884" y="6285167"/>
            <a:ext cx="224847" cy="188745"/>
          </a:xfrm>
          <a:prstGeom prst="lightningBolt">
            <a:avLst/>
          </a:prstGeom>
          <a:ln w="952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ight Arrow 12"/>
          <p:cNvSpPr/>
          <p:nvPr/>
        </p:nvSpPr>
        <p:spPr>
          <a:xfrm>
            <a:off x="7243447" y="5848160"/>
            <a:ext cx="504056"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ight Arrow 13"/>
          <p:cNvSpPr/>
          <p:nvPr/>
        </p:nvSpPr>
        <p:spPr>
          <a:xfrm rot="10800000">
            <a:off x="7812360" y="5997135"/>
            <a:ext cx="504056"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extBox 14"/>
          <p:cNvSpPr txBox="1"/>
          <p:nvPr/>
        </p:nvSpPr>
        <p:spPr>
          <a:xfrm>
            <a:off x="7118687" y="5554689"/>
            <a:ext cx="1413753" cy="277854"/>
          </a:xfrm>
          <a:prstGeom prst="rect">
            <a:avLst/>
          </a:prstGeom>
          <a:noFill/>
        </p:spPr>
        <p:txBody>
          <a:bodyPr wrap="square" rtlCol="0">
            <a:spAutoFit/>
          </a:bodyPr>
          <a:lstStyle/>
          <a:p>
            <a:pPr>
              <a:lnSpc>
                <a:spcPts val="1400"/>
              </a:lnSpc>
            </a:pPr>
            <a:r>
              <a:rPr lang="en-US" sz="1400" dirty="0">
                <a:latin typeface="+mn-lt"/>
              </a:rPr>
              <a:t>Subscribe events</a:t>
            </a:r>
            <a:endParaRPr lang="en-US" sz="1400" dirty="0">
              <a:latin typeface="+mn-lt"/>
            </a:endParaRPr>
          </a:p>
        </p:txBody>
      </p:sp>
      <p:sp>
        <p:nvSpPr>
          <p:cNvPr id="16" name="Lightning Bolt 15"/>
          <p:cNvSpPr/>
          <p:nvPr/>
        </p:nvSpPr>
        <p:spPr>
          <a:xfrm>
            <a:off x="8091569" y="6291870"/>
            <a:ext cx="224847" cy="188745"/>
          </a:xfrm>
          <a:prstGeom prst="lightningBolt">
            <a:avLst/>
          </a:prstGeom>
          <a:ln w="952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Lightning Bolt 16"/>
          <p:cNvSpPr/>
          <p:nvPr/>
        </p:nvSpPr>
        <p:spPr>
          <a:xfrm>
            <a:off x="8007109" y="6552623"/>
            <a:ext cx="224847" cy="188745"/>
          </a:xfrm>
          <a:prstGeom prst="lightningBolt">
            <a:avLst/>
          </a:prstGeom>
          <a:ln w="952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9" name="Straight Arrow Connector 18"/>
          <p:cNvCxnSpPr/>
          <p:nvPr/>
        </p:nvCxnSpPr>
        <p:spPr>
          <a:xfrm flipH="1">
            <a:off x="7380312" y="6357175"/>
            <a:ext cx="20357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H="1">
            <a:off x="7887997" y="6387260"/>
            <a:ext cx="20357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H="1">
            <a:off x="7812360" y="6669360"/>
            <a:ext cx="20357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Subscribing to Events</a:t>
            </a:r>
            <a:endParaRPr lang="en-US" dirty="0"/>
          </a:p>
        </p:txBody>
      </p:sp>
      <p:sp>
        <p:nvSpPr>
          <p:cNvPr id="3" name="Content Placeholder 2"/>
          <p:cNvSpPr>
            <a:spLocks noGrp="1"/>
          </p:cNvSpPr>
          <p:nvPr>
            <p:ph sz="quarter" idx="1"/>
          </p:nvPr>
        </p:nvSpPr>
        <p:spPr/>
        <p:txBody>
          <a:bodyPr/>
          <a:lstStyle/>
          <a:p>
            <a:r>
              <a:rPr lang="en-US" sz="2400" dirty="0"/>
              <a:t>A host subscribes to specific events with </a:t>
            </a:r>
            <a:r>
              <a:rPr lang="en-US" sz="2400" dirty="0" err="1">
                <a:solidFill>
                  <a:srgbClr val="0000CC"/>
                </a:solidFill>
              </a:rPr>
              <a:t>setEventSub</a:t>
            </a:r>
            <a:r>
              <a:rPr lang="en-US" sz="2400" dirty="0"/>
              <a:t> / </a:t>
            </a:r>
            <a:r>
              <a:rPr lang="en-US" sz="2400" dirty="0" err="1">
                <a:solidFill>
                  <a:srgbClr val="0000CC"/>
                </a:solidFill>
              </a:rPr>
              <a:t>setEventSubAck</a:t>
            </a:r>
            <a:endParaRPr lang="en-US" sz="2400" dirty="0">
              <a:solidFill>
                <a:srgbClr val="0000CC"/>
              </a:solidFill>
            </a:endParaRPr>
          </a:p>
          <a:p>
            <a:r>
              <a:rPr lang="en-US" sz="2400" dirty="0"/>
              <a:t>The subscription indicates what </a:t>
            </a:r>
            <a:r>
              <a:rPr lang="en-US" sz="2400" dirty="0">
                <a:solidFill>
                  <a:srgbClr val="008000"/>
                </a:solidFill>
              </a:rPr>
              <a:t>affected data to include</a:t>
            </a:r>
            <a:r>
              <a:rPr lang="en-US" sz="2400" dirty="0"/>
              <a:t> in event reports:</a:t>
            </a:r>
            <a:endParaRPr lang="en-US" sz="2400" dirty="0"/>
          </a:p>
          <a:p>
            <a:pPr lvl="1"/>
            <a:r>
              <a:rPr lang="en-US" sz="2000" dirty="0"/>
              <a:t>Device status, class meters, device meters, transaction log</a:t>
            </a:r>
            <a:endParaRPr lang="en-US" sz="2000" dirty="0"/>
          </a:p>
          <a:p>
            <a:pPr lvl="1"/>
            <a:r>
              <a:rPr lang="en-US" sz="2000" dirty="0"/>
              <a:t>If an event subscription includes an event that already has a subscription, the new subscription is combined with the previous by applying 'OR' on the affected data.</a:t>
            </a:r>
            <a:endParaRPr lang="en-US" sz="2000" dirty="0"/>
          </a:p>
          <a:p>
            <a:r>
              <a:rPr lang="en-US" sz="2300" dirty="0"/>
              <a:t>The subscription also specify whether to </a:t>
            </a:r>
            <a:r>
              <a:rPr lang="en-US" sz="2300" dirty="0">
                <a:solidFill>
                  <a:srgbClr val="008000"/>
                </a:solidFill>
              </a:rPr>
              <a:t>persist the event</a:t>
            </a:r>
            <a:endParaRPr lang="en-US" sz="2300" dirty="0">
              <a:solidFill>
                <a:srgbClr val="008000"/>
              </a:solidFill>
            </a:endParaRPr>
          </a:p>
          <a:p>
            <a:pPr lvl="1"/>
            <a:r>
              <a:rPr lang="en-US" sz="2000" dirty="0"/>
              <a:t>EGM can resend a persisted event if it receives no </a:t>
            </a:r>
            <a:r>
              <a:rPr lang="en-US" sz="2000" dirty="0" err="1"/>
              <a:t>ack</a:t>
            </a:r>
            <a:r>
              <a:rPr lang="en-US" sz="2000" dirty="0"/>
              <a:t> from host.</a:t>
            </a:r>
            <a:endParaRPr lang="en-US" sz="2000" dirty="0"/>
          </a:p>
          <a:p>
            <a:r>
              <a:rPr lang="en-US" sz="2400" dirty="0"/>
              <a:t>A host can only subscribe to events for devices to which it is either an owner or a guest</a:t>
            </a:r>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setEventSub</a:t>
            </a:r>
            <a:r>
              <a:rPr lang="en-US" dirty="0"/>
              <a:t> element</a:t>
            </a:r>
            <a:endParaRPr lang="en-US" dirty="0"/>
          </a:p>
        </p:txBody>
      </p:sp>
      <p:sp>
        <p:nvSpPr>
          <p:cNvPr id="3" name="Content Placeholder 2"/>
          <p:cNvSpPr>
            <a:spLocks noGrp="1"/>
          </p:cNvSpPr>
          <p:nvPr>
            <p:ph sz="quarter" idx="1"/>
          </p:nvPr>
        </p:nvSpPr>
        <p:spPr/>
        <p:txBody>
          <a:bodyPr/>
          <a:lstStyle/>
          <a:p>
            <a:r>
              <a:rPr lang="en-US" sz="2400" dirty="0" err="1">
                <a:solidFill>
                  <a:srgbClr val="0000FF"/>
                </a:solidFill>
              </a:rPr>
              <a:t>setEventSub</a:t>
            </a:r>
            <a:r>
              <a:rPr lang="en-US" sz="2400" dirty="0">
                <a:solidFill>
                  <a:srgbClr val="0000FF"/>
                </a:solidFill>
              </a:rPr>
              <a:t> </a:t>
            </a:r>
            <a:r>
              <a:rPr lang="en-US" sz="2400" dirty="0"/>
              <a:t>has 1 or more </a:t>
            </a:r>
            <a:r>
              <a:rPr lang="en-US" sz="2400" dirty="0" err="1">
                <a:solidFill>
                  <a:srgbClr val="0000FF"/>
                </a:solidFill>
              </a:rPr>
              <a:t>eventHostSubscription</a:t>
            </a:r>
            <a:r>
              <a:rPr lang="en-US" sz="2400" dirty="0">
                <a:solidFill>
                  <a:srgbClr val="0000FF"/>
                </a:solidFill>
              </a:rPr>
              <a:t> </a:t>
            </a:r>
            <a:r>
              <a:rPr lang="en-US" sz="2400" dirty="0"/>
              <a:t>element, which has the following attributes</a:t>
            </a:r>
            <a:endParaRPr lang="en-US" sz="2400" dirty="0"/>
          </a:p>
          <a:p>
            <a:pPr lvl="1"/>
            <a:r>
              <a:rPr lang="en-US" sz="2000" dirty="0" err="1">
                <a:solidFill>
                  <a:srgbClr val="008000"/>
                </a:solidFill>
              </a:rPr>
              <a:t>deviceClass</a:t>
            </a:r>
            <a:r>
              <a:rPr lang="en-US" sz="2000" dirty="0"/>
              <a:t>: for all classes, use G2S_all</a:t>
            </a:r>
            <a:endParaRPr lang="en-US" sz="2000" dirty="0"/>
          </a:p>
          <a:p>
            <a:pPr lvl="1"/>
            <a:r>
              <a:rPr lang="en-US" sz="2000" dirty="0" err="1">
                <a:solidFill>
                  <a:srgbClr val="008000"/>
                </a:solidFill>
              </a:rPr>
              <a:t>deviceId</a:t>
            </a:r>
            <a:r>
              <a:rPr lang="en-US" sz="2000" dirty="0"/>
              <a:t>: for all devices in the class, use -1</a:t>
            </a:r>
            <a:endParaRPr lang="en-US" sz="2000" dirty="0"/>
          </a:p>
          <a:p>
            <a:pPr lvl="1"/>
            <a:r>
              <a:rPr lang="en-US" sz="2000" dirty="0" err="1">
                <a:solidFill>
                  <a:srgbClr val="008000"/>
                </a:solidFill>
              </a:rPr>
              <a:t>eventCode</a:t>
            </a:r>
            <a:r>
              <a:rPr lang="en-US" sz="2000" dirty="0"/>
              <a:t>: for all events in the device, use G2S_all</a:t>
            </a:r>
            <a:endParaRPr lang="en-US" sz="2000" dirty="0"/>
          </a:p>
          <a:p>
            <a:pPr lvl="1"/>
            <a:r>
              <a:rPr lang="en-US" sz="2000" dirty="0" err="1">
                <a:solidFill>
                  <a:srgbClr val="008000"/>
                </a:solidFill>
              </a:rPr>
              <a:t>sendDeviceStatus</a:t>
            </a:r>
            <a:r>
              <a:rPr lang="en-US" sz="2000" dirty="0"/>
              <a:t>: send the affected device status?</a:t>
            </a:r>
            <a:endParaRPr lang="en-US" sz="2000" dirty="0"/>
          </a:p>
          <a:p>
            <a:pPr lvl="1"/>
            <a:r>
              <a:rPr lang="en-US" sz="2000" dirty="0" err="1">
                <a:solidFill>
                  <a:srgbClr val="008000"/>
                </a:solidFill>
              </a:rPr>
              <a:t>sendTransaction</a:t>
            </a:r>
            <a:r>
              <a:rPr lang="en-US" sz="2000" dirty="0"/>
              <a:t>: send the affected transaction record?</a:t>
            </a:r>
            <a:endParaRPr lang="en-US" sz="2000" dirty="0"/>
          </a:p>
          <a:p>
            <a:pPr lvl="1"/>
            <a:r>
              <a:rPr lang="en-US" sz="2000" dirty="0" err="1">
                <a:solidFill>
                  <a:srgbClr val="008000"/>
                </a:solidFill>
              </a:rPr>
              <a:t>sendClassMeters</a:t>
            </a:r>
            <a:r>
              <a:rPr lang="en-US" sz="2000" dirty="0"/>
              <a:t>: send the affected class level meters?</a:t>
            </a:r>
            <a:endParaRPr lang="en-US" sz="2000" dirty="0"/>
          </a:p>
          <a:p>
            <a:pPr lvl="1"/>
            <a:r>
              <a:rPr lang="en-US" sz="2000" dirty="0" err="1">
                <a:solidFill>
                  <a:srgbClr val="008000"/>
                </a:solidFill>
              </a:rPr>
              <a:t>sendDeviceMeters</a:t>
            </a:r>
            <a:r>
              <a:rPr lang="en-US" sz="2000" dirty="0"/>
              <a:t>: send the affected device level meters?</a:t>
            </a:r>
            <a:endParaRPr lang="en-US" sz="2000" dirty="0"/>
          </a:p>
          <a:p>
            <a:pPr lvl="1"/>
            <a:r>
              <a:rPr lang="en-US" sz="2000" dirty="0" err="1">
                <a:solidFill>
                  <a:srgbClr val="008000"/>
                </a:solidFill>
              </a:rPr>
              <a:t>sendUpdatableMeters</a:t>
            </a:r>
            <a:r>
              <a:rPr lang="en-US" sz="2000" dirty="0"/>
              <a:t>: send the complete set of meters (false) or only meters that were updated (true)</a:t>
            </a:r>
            <a:endParaRPr lang="en-US" sz="2000" dirty="0"/>
          </a:p>
          <a:p>
            <a:pPr lvl="1"/>
            <a:r>
              <a:rPr lang="en-US" sz="2000" dirty="0" err="1">
                <a:solidFill>
                  <a:srgbClr val="008000"/>
                </a:solidFill>
              </a:rPr>
              <a:t>eventPersist</a:t>
            </a:r>
            <a:r>
              <a:rPr lang="en-US" sz="2000" dirty="0"/>
              <a:t>: saves this event in log to enable resend?</a:t>
            </a:r>
            <a:endParaRPr lang="en-US" sz="20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
        <p:nvSpPr>
          <p:cNvPr id="5" name="Rectangle 4"/>
          <p:cNvSpPr/>
          <p:nvPr/>
        </p:nvSpPr>
        <p:spPr>
          <a:xfrm>
            <a:off x="546792" y="3717032"/>
            <a:ext cx="365104" cy="1944216"/>
          </a:xfrm>
          <a:prstGeom prst="rect">
            <a:avLst/>
          </a:prstGeom>
          <a:ln w="6350"/>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r>
              <a:rPr lang="en-US" sz="1600" dirty="0"/>
              <a:t>Affected data to send</a:t>
            </a:r>
            <a:endParaRPr lang="en-US" sz="1600" dirty="0"/>
          </a:p>
        </p:txBody>
      </p:sp>
      <p:sp>
        <p:nvSpPr>
          <p:cNvPr id="6" name="Rectangle 5"/>
          <p:cNvSpPr/>
          <p:nvPr/>
        </p:nvSpPr>
        <p:spPr>
          <a:xfrm>
            <a:off x="467544" y="2564904"/>
            <a:ext cx="443264" cy="936104"/>
          </a:xfrm>
          <a:prstGeom prst="rect">
            <a:avLst/>
          </a:prstGeom>
          <a:ln w="6350"/>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lnSpc>
                <a:spcPct val="70000"/>
              </a:lnSpc>
            </a:pPr>
            <a:r>
              <a:rPr lang="en-US" sz="1600" dirty="0"/>
              <a:t>Which events?</a:t>
            </a:r>
            <a:endParaRPr lang="en-US" sz="16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609600" y="1628800"/>
            <a:ext cx="7925637" cy="3096345"/>
          </a:xfrm>
          <a:prstGeom prst="roundRect">
            <a:avLst>
              <a:gd name="adj" fmla="val 5542"/>
            </a:avLst>
          </a:prstGeom>
          <a:ln w="6350"/>
        </p:spPr>
        <p:style>
          <a:lnRef idx="2">
            <a:schemeClr val="accent4"/>
          </a:lnRef>
          <a:fillRef idx="1">
            <a:schemeClr val="lt1"/>
          </a:fillRef>
          <a:effectRef idx="0">
            <a:schemeClr val="accent4"/>
          </a:effectRef>
          <a:fontRef idx="minor">
            <a:schemeClr val="dk1"/>
          </a:fontRef>
        </p:style>
        <p:txBody>
          <a:bodyPr rtlCol="0" anchor="ctr"/>
          <a:lstStyle/>
          <a:p>
            <a:r>
              <a:rPr lang="en-US" sz="1800" dirty="0"/>
              <a:t>&lt;</a:t>
            </a:r>
            <a:r>
              <a:rPr lang="en-US" sz="1800" dirty="0" err="1">
                <a:solidFill>
                  <a:srgbClr val="0000CC"/>
                </a:solidFill>
              </a:rPr>
              <a:t>eventHandler</a:t>
            </a:r>
            <a:r>
              <a:rPr lang="en-US" sz="1800" dirty="0">
                <a:solidFill>
                  <a:srgbClr val="0000CC"/>
                </a:solidFill>
              </a:rPr>
              <a:t> </a:t>
            </a:r>
            <a:r>
              <a:rPr lang="en-US" sz="1800" dirty="0" err="1">
                <a:solidFill>
                  <a:srgbClr val="7030A0"/>
                </a:solidFill>
              </a:rPr>
              <a:t>deviceId</a:t>
            </a:r>
            <a:r>
              <a:rPr lang="en-US" sz="1800" dirty="0">
                <a:solidFill>
                  <a:srgbClr val="7030A0"/>
                </a:solidFill>
              </a:rPr>
              <a:t>="1"</a:t>
            </a:r>
            <a:r>
              <a:rPr lang="en-US" sz="1800" dirty="0"/>
              <a:t> </a:t>
            </a:r>
            <a:r>
              <a:rPr lang="en-US" sz="1800" dirty="0" err="1"/>
              <a:t>sessionType</a:t>
            </a:r>
            <a:r>
              <a:rPr lang="en-US" sz="1800" dirty="0"/>
              <a:t>="</a:t>
            </a:r>
            <a:r>
              <a:rPr lang="en-US" sz="1800" dirty="0">
                <a:solidFill>
                  <a:srgbClr val="7030A0"/>
                </a:solidFill>
              </a:rPr>
              <a:t>G2S_request</a:t>
            </a:r>
            <a:r>
              <a:rPr lang="en-US" sz="1800" dirty="0"/>
              <a:t>" ... &gt;</a:t>
            </a:r>
            <a:endParaRPr lang="en-US" sz="1800" dirty="0"/>
          </a:p>
          <a:p>
            <a:r>
              <a:rPr lang="en-US" sz="1800" dirty="0"/>
              <a:t>    &lt;</a:t>
            </a:r>
            <a:r>
              <a:rPr lang="en-US" sz="1800" dirty="0" err="1">
                <a:solidFill>
                  <a:srgbClr val="0000CC"/>
                </a:solidFill>
              </a:rPr>
              <a:t>setEventSub</a:t>
            </a:r>
            <a:r>
              <a:rPr lang="en-US" sz="1800" dirty="0"/>
              <a:t>&gt;</a:t>
            </a:r>
            <a:endParaRPr lang="en-US" sz="1800" dirty="0"/>
          </a:p>
          <a:p>
            <a:r>
              <a:rPr lang="en-US" sz="1800" dirty="0"/>
              <a:t>       &lt;</a:t>
            </a:r>
            <a:r>
              <a:rPr lang="en-US" sz="1800" dirty="0" err="1">
                <a:solidFill>
                  <a:srgbClr val="0000CC"/>
                </a:solidFill>
              </a:rPr>
              <a:t>eventHostSubscription</a:t>
            </a:r>
            <a:r>
              <a:rPr lang="en-US" sz="1800" dirty="0"/>
              <a:t> </a:t>
            </a:r>
            <a:endParaRPr lang="en-US" sz="1800" dirty="0"/>
          </a:p>
          <a:p>
            <a:r>
              <a:rPr lang="en-US" sz="1800" dirty="0">
                <a:solidFill>
                  <a:srgbClr val="008000"/>
                </a:solidFill>
              </a:rPr>
              <a:t>             </a:t>
            </a:r>
            <a:r>
              <a:rPr lang="en-US" sz="1800" dirty="0" err="1">
                <a:solidFill>
                  <a:srgbClr val="008000"/>
                </a:solidFill>
              </a:rPr>
              <a:t>deviceClass</a:t>
            </a:r>
            <a:r>
              <a:rPr lang="en-US" sz="1800" dirty="0"/>
              <a:t>="G2S_cabinet" </a:t>
            </a:r>
            <a:r>
              <a:rPr lang="en-US" sz="1800" dirty="0" err="1">
                <a:solidFill>
                  <a:srgbClr val="008000"/>
                </a:solidFill>
              </a:rPr>
              <a:t>deviceId</a:t>
            </a:r>
            <a:r>
              <a:rPr lang="en-US" sz="1800" dirty="0"/>
              <a:t>="-1" </a:t>
            </a:r>
            <a:r>
              <a:rPr lang="en-US" sz="1800" dirty="0" err="1">
                <a:solidFill>
                  <a:srgbClr val="008000"/>
                </a:solidFill>
              </a:rPr>
              <a:t>eventCode</a:t>
            </a:r>
            <a:r>
              <a:rPr lang="en-US" sz="1800" dirty="0"/>
              <a:t>="-1"</a:t>
            </a:r>
            <a:endParaRPr lang="en-US" sz="1800" dirty="0"/>
          </a:p>
          <a:p>
            <a:r>
              <a:rPr lang="en-US" sz="1800" dirty="0"/>
              <a:t>             </a:t>
            </a:r>
            <a:r>
              <a:rPr lang="en-US" sz="1800" dirty="0" err="1">
                <a:solidFill>
                  <a:srgbClr val="008000"/>
                </a:solidFill>
              </a:rPr>
              <a:t>sendDeviceStatus</a:t>
            </a:r>
            <a:r>
              <a:rPr lang="en-US" sz="1800" dirty="0"/>
              <a:t>="true" </a:t>
            </a:r>
            <a:r>
              <a:rPr lang="en-US" sz="1800" dirty="0" err="1">
                <a:solidFill>
                  <a:srgbClr val="008000"/>
                </a:solidFill>
              </a:rPr>
              <a:t>sendTransaction</a:t>
            </a:r>
            <a:r>
              <a:rPr lang="en-US" sz="1800" dirty="0"/>
              <a:t>="true"</a:t>
            </a:r>
            <a:endParaRPr lang="en-US" sz="1800" dirty="0"/>
          </a:p>
          <a:p>
            <a:r>
              <a:rPr lang="en-US" sz="1800" dirty="0">
                <a:solidFill>
                  <a:srgbClr val="008000"/>
                </a:solidFill>
              </a:rPr>
              <a:t>             </a:t>
            </a:r>
            <a:r>
              <a:rPr lang="en-US" sz="1800" dirty="0" err="1">
                <a:solidFill>
                  <a:srgbClr val="008000"/>
                </a:solidFill>
              </a:rPr>
              <a:t>sendClassMeters</a:t>
            </a:r>
            <a:r>
              <a:rPr lang="en-US" sz="1800" dirty="0"/>
              <a:t>="false" </a:t>
            </a:r>
            <a:r>
              <a:rPr lang="en-US" sz="1800" dirty="0" err="1">
                <a:solidFill>
                  <a:srgbClr val="008000"/>
                </a:solidFill>
              </a:rPr>
              <a:t>sendDeviceMeters</a:t>
            </a:r>
            <a:r>
              <a:rPr lang="en-US" sz="1800" dirty="0"/>
              <a:t>="true"</a:t>
            </a:r>
            <a:endParaRPr lang="en-US" sz="1800" dirty="0"/>
          </a:p>
          <a:p>
            <a:r>
              <a:rPr lang="en-US" sz="1800" dirty="0">
                <a:solidFill>
                  <a:srgbClr val="008000"/>
                </a:solidFill>
              </a:rPr>
              <a:t>             </a:t>
            </a:r>
            <a:r>
              <a:rPr lang="en-US" sz="1800" dirty="0" err="1">
                <a:solidFill>
                  <a:srgbClr val="008000"/>
                </a:solidFill>
              </a:rPr>
              <a:t>sendUpdatableMeters</a:t>
            </a:r>
            <a:r>
              <a:rPr lang="en-US" sz="1800" dirty="0"/>
              <a:t>="false" </a:t>
            </a:r>
            <a:r>
              <a:rPr lang="en-US" sz="1800" dirty="0" err="1">
                <a:solidFill>
                  <a:srgbClr val="008000"/>
                </a:solidFill>
              </a:rPr>
              <a:t>eventPersist</a:t>
            </a:r>
            <a:r>
              <a:rPr lang="en-US" sz="1800" dirty="0"/>
              <a:t>="false" /&gt; </a:t>
            </a:r>
            <a:br>
              <a:rPr lang="en-US" sz="1800" dirty="0"/>
            </a:br>
            <a:r>
              <a:rPr lang="en-US" sz="1800" dirty="0"/>
              <a:t>       &lt;</a:t>
            </a:r>
            <a:r>
              <a:rPr lang="en-US" sz="1800" dirty="0" err="1">
                <a:solidFill>
                  <a:srgbClr val="0000CC"/>
                </a:solidFill>
              </a:rPr>
              <a:t>eventHostSubscription</a:t>
            </a:r>
            <a:r>
              <a:rPr lang="en-US" sz="1800" dirty="0">
                <a:solidFill>
                  <a:srgbClr val="0000CC"/>
                </a:solidFill>
              </a:rPr>
              <a:t> </a:t>
            </a:r>
            <a:r>
              <a:rPr lang="en-US" sz="1800" dirty="0" err="1">
                <a:solidFill>
                  <a:srgbClr val="008000"/>
                </a:solidFill>
              </a:rPr>
              <a:t>deviceClass</a:t>
            </a:r>
            <a:r>
              <a:rPr lang="en-US" sz="1800" dirty="0"/>
              <a:t>="G2S_noteAcceptor" </a:t>
            </a:r>
            <a:r>
              <a:rPr lang="en-US" sz="1800" dirty="0" err="1">
                <a:solidFill>
                  <a:srgbClr val="008000"/>
                </a:solidFill>
              </a:rPr>
              <a:t>deviceId</a:t>
            </a:r>
            <a:r>
              <a:rPr lang="en-US" sz="1800" dirty="0"/>
              <a:t>="-1"       </a:t>
            </a:r>
            <a:endParaRPr lang="en-US" sz="1800" dirty="0"/>
          </a:p>
          <a:p>
            <a:r>
              <a:rPr lang="en-US" sz="1800" dirty="0">
                <a:solidFill>
                  <a:srgbClr val="008000"/>
                </a:solidFill>
              </a:rPr>
              <a:t>             </a:t>
            </a:r>
            <a:r>
              <a:rPr lang="en-US" sz="1800" dirty="0" err="1">
                <a:solidFill>
                  <a:srgbClr val="008000"/>
                </a:solidFill>
              </a:rPr>
              <a:t>eventCode</a:t>
            </a:r>
            <a:r>
              <a:rPr lang="en-US" sz="1800" dirty="0"/>
              <a:t>="-1" </a:t>
            </a:r>
            <a:r>
              <a:rPr lang="en-US" sz="1800" dirty="0" err="1">
                <a:solidFill>
                  <a:srgbClr val="008000"/>
                </a:solidFill>
              </a:rPr>
              <a:t>sendDeviceStatus</a:t>
            </a:r>
            <a:r>
              <a:rPr lang="en-US" sz="1800" dirty="0"/>
              <a:t>="true" /&gt;</a:t>
            </a:r>
            <a:endParaRPr lang="en-US" sz="1800" dirty="0"/>
          </a:p>
          <a:p>
            <a:r>
              <a:rPr lang="en-US" sz="1800"/>
              <a:t>    &lt;/</a:t>
            </a:r>
            <a:r>
              <a:rPr lang="en-US" sz="1800">
                <a:solidFill>
                  <a:srgbClr val="0000CC"/>
                </a:solidFill>
              </a:rPr>
              <a:t>setEventSub</a:t>
            </a:r>
            <a:r>
              <a:rPr lang="en-US" sz="1800" dirty="0"/>
              <a:t>&gt;</a:t>
            </a:r>
            <a:endParaRPr lang="en-US" sz="1800" dirty="0"/>
          </a:p>
          <a:p>
            <a:r>
              <a:rPr lang="en-US" sz="1800" dirty="0"/>
              <a:t>&lt;/</a:t>
            </a:r>
            <a:r>
              <a:rPr lang="en-US" sz="1800" dirty="0" err="1">
                <a:solidFill>
                  <a:srgbClr val="0000CC"/>
                </a:solidFill>
              </a:rPr>
              <a:t>eventHandler</a:t>
            </a:r>
            <a:r>
              <a:rPr lang="en-US" sz="1800" dirty="0"/>
              <a:t>&gt;</a:t>
            </a:r>
            <a:endParaRPr lang="en-US" sz="1800" dirty="0"/>
          </a:p>
        </p:txBody>
      </p:sp>
      <p:sp>
        <p:nvSpPr>
          <p:cNvPr id="18" name="Rounded Rectangle 17"/>
          <p:cNvSpPr/>
          <p:nvPr/>
        </p:nvSpPr>
        <p:spPr>
          <a:xfrm>
            <a:off x="583612" y="5877271"/>
            <a:ext cx="7948828" cy="792088"/>
          </a:xfrm>
          <a:prstGeom prst="round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800" dirty="0"/>
              <a:t>Subscribe to all events of cabinet device, and send affected status, transaction log and device meters. Send complete set of device meters, but omit class meters.) Subscribe to all events of NA, but send only affected status.</a:t>
            </a:r>
            <a:endParaRPr lang="en-US" sz="1800" dirty="0"/>
          </a:p>
        </p:txBody>
      </p:sp>
      <p:sp>
        <p:nvSpPr>
          <p:cNvPr id="19" name="Rounded Rectangle 18"/>
          <p:cNvSpPr/>
          <p:nvPr/>
        </p:nvSpPr>
        <p:spPr>
          <a:xfrm>
            <a:off x="609600" y="4797152"/>
            <a:ext cx="7925637" cy="925076"/>
          </a:xfrm>
          <a:prstGeom prst="roundRect">
            <a:avLst>
              <a:gd name="adj" fmla="val 5542"/>
            </a:avLst>
          </a:prstGeom>
          <a:ln w="6350"/>
        </p:spPr>
        <p:style>
          <a:lnRef idx="2">
            <a:schemeClr val="accent4"/>
          </a:lnRef>
          <a:fillRef idx="1">
            <a:schemeClr val="lt1"/>
          </a:fillRef>
          <a:effectRef idx="0">
            <a:schemeClr val="accent4"/>
          </a:effectRef>
          <a:fontRef idx="minor">
            <a:schemeClr val="dk1"/>
          </a:fontRef>
        </p:style>
        <p:txBody>
          <a:bodyPr rtlCol="0" anchor="ctr"/>
          <a:lstStyle/>
          <a:p>
            <a:r>
              <a:rPr lang="en-US" sz="1800" dirty="0"/>
              <a:t>&lt;</a:t>
            </a:r>
            <a:r>
              <a:rPr lang="en-US" sz="1800" dirty="0" err="1">
                <a:solidFill>
                  <a:srgbClr val="0000CC"/>
                </a:solidFill>
              </a:rPr>
              <a:t>eventHandler</a:t>
            </a:r>
            <a:r>
              <a:rPr lang="en-US" sz="1800" dirty="0">
                <a:solidFill>
                  <a:srgbClr val="0000CC"/>
                </a:solidFill>
              </a:rPr>
              <a:t> </a:t>
            </a:r>
            <a:r>
              <a:rPr lang="en-US" sz="1800" dirty="0" err="1">
                <a:solidFill>
                  <a:srgbClr val="7030A0"/>
                </a:solidFill>
              </a:rPr>
              <a:t>deviceId</a:t>
            </a:r>
            <a:r>
              <a:rPr lang="en-US" sz="1800" dirty="0">
                <a:solidFill>
                  <a:srgbClr val="7030A0"/>
                </a:solidFill>
              </a:rPr>
              <a:t>="1"</a:t>
            </a:r>
            <a:r>
              <a:rPr lang="en-US" sz="1800" dirty="0"/>
              <a:t> </a:t>
            </a:r>
            <a:r>
              <a:rPr lang="en-US" sz="1800" dirty="0" err="1"/>
              <a:t>sessionType</a:t>
            </a:r>
            <a:r>
              <a:rPr lang="en-US" sz="1800" dirty="0"/>
              <a:t>="</a:t>
            </a:r>
            <a:r>
              <a:rPr lang="en-US" sz="1800" dirty="0">
                <a:solidFill>
                  <a:srgbClr val="7030A0"/>
                </a:solidFill>
              </a:rPr>
              <a:t>G2S_response</a:t>
            </a:r>
            <a:r>
              <a:rPr lang="en-US" sz="1800" dirty="0"/>
              <a:t>" .... &gt;</a:t>
            </a:r>
            <a:endParaRPr lang="en-US" sz="1800" dirty="0"/>
          </a:p>
          <a:p>
            <a:r>
              <a:rPr lang="en-US" sz="1800" dirty="0"/>
              <a:t>     &lt;</a:t>
            </a:r>
            <a:r>
              <a:rPr lang="en-US" sz="1800" dirty="0" err="1">
                <a:solidFill>
                  <a:srgbClr val="0000CC"/>
                </a:solidFill>
              </a:rPr>
              <a:t>setEventSubAck</a:t>
            </a:r>
            <a:r>
              <a:rPr lang="en-US" sz="1800" dirty="0">
                <a:solidFill>
                  <a:srgbClr val="0000CC"/>
                </a:solidFill>
              </a:rPr>
              <a:t>/</a:t>
            </a:r>
            <a:r>
              <a:rPr lang="en-US" sz="1800" dirty="0"/>
              <a:t>&gt; </a:t>
            </a:r>
            <a:br>
              <a:rPr lang="en-US" sz="1800" dirty="0"/>
            </a:br>
            <a:r>
              <a:rPr lang="en-US" sz="1800" dirty="0"/>
              <a:t>&lt;/</a:t>
            </a:r>
            <a:r>
              <a:rPr lang="en-US" sz="1800" dirty="0" err="1">
                <a:solidFill>
                  <a:srgbClr val="0000CC"/>
                </a:solidFill>
              </a:rPr>
              <a:t>eventHandler</a:t>
            </a:r>
            <a:r>
              <a:rPr lang="en-US" sz="1800" dirty="0"/>
              <a:t>&gt;</a:t>
            </a:r>
            <a:endParaRPr lang="en-US" sz="1800" dirty="0"/>
          </a:p>
        </p:txBody>
      </p:sp>
      <p:sp>
        <p:nvSpPr>
          <p:cNvPr id="5" name="Title 4"/>
          <p:cNvSpPr>
            <a:spLocks noGrp="1"/>
          </p:cNvSpPr>
          <p:nvPr>
            <p:ph type="title"/>
          </p:nvPr>
        </p:nvSpPr>
        <p:spPr/>
        <p:txBody>
          <a:bodyPr/>
          <a:lstStyle/>
          <a:p>
            <a:r>
              <a:rPr lang="en-US" dirty="0">
                <a:solidFill>
                  <a:schemeClr val="tx1"/>
                </a:solidFill>
              </a:rPr>
              <a:t>Sample commands</a:t>
            </a:r>
            <a:endParaRPr lang="en-US" dirty="0">
              <a:solidFill>
                <a:schemeClr val="tx1"/>
              </a:solidFill>
            </a:endParaRPr>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pic>
        <p:nvPicPr>
          <p:cNvPr id="6" name="Picture 65" descr="EGM"/>
          <p:cNvPicPr>
            <a:picLocks noChangeAspect="1" noChangeArrowheads="1"/>
          </p:cNvPicPr>
          <p:nvPr/>
        </p:nvPicPr>
        <p:blipFill>
          <a:blip r:embed="rId1" cstate="print"/>
          <a:srcRect/>
          <a:stretch>
            <a:fillRect/>
          </a:stretch>
        </p:blipFill>
        <p:spPr bwMode="auto">
          <a:xfrm>
            <a:off x="8535237" y="1556792"/>
            <a:ext cx="429251" cy="803115"/>
          </a:xfrm>
          <a:prstGeom prst="rect">
            <a:avLst/>
          </a:prstGeom>
          <a:noFill/>
          <a:ln w="9525">
            <a:noFill/>
            <a:miter lim="800000"/>
            <a:headEnd/>
            <a:tailEnd/>
          </a:ln>
        </p:spPr>
      </p:pic>
      <p:graphicFrame>
        <p:nvGraphicFramePr>
          <p:cNvPr id="8" name="Object 5"/>
          <p:cNvGraphicFramePr>
            <a:graphicFrameLocks noChangeAspect="1"/>
          </p:cNvGraphicFramePr>
          <p:nvPr/>
        </p:nvGraphicFramePr>
        <p:xfrm>
          <a:off x="107504" y="1576459"/>
          <a:ext cx="385028" cy="639432"/>
        </p:xfrm>
        <a:graphic>
          <a:graphicData uri="http://schemas.openxmlformats.org/presentationml/2006/ole">
            <mc:AlternateContent xmlns:mc="http://schemas.openxmlformats.org/markup-compatibility/2006">
              <mc:Choice xmlns:v="urn:schemas-microsoft-com:vml" Requires="v">
                <p:oleObj spid="_x0000_s658454" name="Visio" r:id="rId2" imgW="716915" imgH="1183640" progId="Visio.Drawing.11">
                  <p:embed/>
                </p:oleObj>
              </mc:Choice>
              <mc:Fallback>
                <p:oleObj name="Visio" r:id="rId2" imgW="716915" imgH="1183640" progId="Visio.Drawing.11">
                  <p:embed/>
                  <p:pic>
                    <p:nvPicPr>
                      <p:cNvPr id="0"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576459"/>
                        <a:ext cx="385028" cy="639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ight Arrow 10"/>
          <p:cNvSpPr/>
          <p:nvPr/>
        </p:nvSpPr>
        <p:spPr>
          <a:xfrm>
            <a:off x="583612" y="1556792"/>
            <a:ext cx="387988"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ight Arrow 14"/>
          <p:cNvSpPr/>
          <p:nvPr/>
        </p:nvSpPr>
        <p:spPr>
          <a:xfrm rot="10800000">
            <a:off x="8144452" y="4725143"/>
            <a:ext cx="387988"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Clearing Event Subscriptions</a:t>
            </a:r>
            <a:endParaRPr lang="en-US" dirty="0"/>
          </a:p>
        </p:txBody>
      </p:sp>
      <p:sp>
        <p:nvSpPr>
          <p:cNvPr id="3" name="Content Placeholder 2"/>
          <p:cNvSpPr>
            <a:spLocks noGrp="1"/>
          </p:cNvSpPr>
          <p:nvPr>
            <p:ph sz="quarter" idx="1"/>
          </p:nvPr>
        </p:nvSpPr>
        <p:spPr/>
        <p:txBody>
          <a:bodyPr/>
          <a:lstStyle/>
          <a:p>
            <a:r>
              <a:rPr lang="en-US" sz="2400" dirty="0"/>
              <a:t>A host clears a subscription to specific events with </a:t>
            </a:r>
            <a:r>
              <a:rPr lang="en-US" sz="2400" dirty="0" err="1">
                <a:solidFill>
                  <a:srgbClr val="0000FF"/>
                </a:solidFill>
              </a:rPr>
              <a:t>clearEventSub</a:t>
            </a:r>
            <a:r>
              <a:rPr lang="en-US" sz="2400" dirty="0">
                <a:solidFill>
                  <a:srgbClr val="0000FF"/>
                </a:solidFill>
              </a:rPr>
              <a:t> </a:t>
            </a:r>
            <a:r>
              <a:rPr lang="en-US" sz="2400" dirty="0"/>
              <a:t>command</a:t>
            </a:r>
            <a:endParaRPr lang="en-US" sz="2400" dirty="0"/>
          </a:p>
          <a:p>
            <a:pPr lvl="1"/>
            <a:r>
              <a:rPr lang="en-US" sz="2000" dirty="0"/>
              <a:t>EGM returns </a:t>
            </a:r>
            <a:r>
              <a:rPr lang="en-US" sz="2000" dirty="0" err="1">
                <a:solidFill>
                  <a:srgbClr val="0000FF"/>
                </a:solidFill>
              </a:rPr>
              <a:t>clearEventSubAck</a:t>
            </a:r>
            <a:endParaRPr lang="en-US" sz="2000" dirty="0">
              <a:solidFill>
                <a:srgbClr val="0000FF"/>
              </a:solidFill>
            </a:endParaRPr>
          </a:p>
          <a:p>
            <a:r>
              <a:rPr lang="en-US" sz="2400" dirty="0" err="1">
                <a:solidFill>
                  <a:srgbClr val="0000FF"/>
                </a:solidFill>
              </a:rPr>
              <a:t>clearEventSub</a:t>
            </a:r>
            <a:r>
              <a:rPr lang="en-US" sz="2400" dirty="0">
                <a:solidFill>
                  <a:srgbClr val="0000FF"/>
                </a:solidFill>
              </a:rPr>
              <a:t> </a:t>
            </a:r>
            <a:r>
              <a:rPr lang="en-US" sz="2400" dirty="0"/>
              <a:t>has 1 or more </a:t>
            </a:r>
            <a:r>
              <a:rPr lang="en-US" sz="2400" dirty="0" err="1">
                <a:solidFill>
                  <a:srgbClr val="0000FF"/>
                </a:solidFill>
              </a:rPr>
              <a:t>eventSelect</a:t>
            </a:r>
            <a:r>
              <a:rPr lang="en-US" sz="2400" dirty="0">
                <a:solidFill>
                  <a:srgbClr val="0000FF"/>
                </a:solidFill>
              </a:rPr>
              <a:t> </a:t>
            </a:r>
            <a:r>
              <a:rPr lang="en-US" sz="2400" dirty="0"/>
              <a:t>elements, which has the following attributes</a:t>
            </a:r>
            <a:endParaRPr lang="en-US" sz="2400" dirty="0"/>
          </a:p>
          <a:p>
            <a:pPr lvl="1"/>
            <a:r>
              <a:rPr lang="en-US" sz="2000" dirty="0" err="1">
                <a:solidFill>
                  <a:srgbClr val="008000"/>
                </a:solidFill>
              </a:rPr>
              <a:t>deviceClass</a:t>
            </a:r>
            <a:endParaRPr lang="en-US" sz="2000" dirty="0">
              <a:solidFill>
                <a:srgbClr val="008000"/>
              </a:solidFill>
            </a:endParaRPr>
          </a:p>
          <a:p>
            <a:pPr lvl="1"/>
            <a:r>
              <a:rPr lang="en-US" sz="2000" dirty="0" err="1">
                <a:solidFill>
                  <a:srgbClr val="008000"/>
                </a:solidFill>
              </a:rPr>
              <a:t>deviceId</a:t>
            </a:r>
            <a:endParaRPr lang="en-US" sz="2000" dirty="0">
              <a:solidFill>
                <a:srgbClr val="008000"/>
              </a:solidFill>
            </a:endParaRPr>
          </a:p>
          <a:p>
            <a:pPr lvl="1"/>
            <a:r>
              <a:rPr lang="en-US" sz="2000" dirty="0" err="1">
                <a:solidFill>
                  <a:srgbClr val="008000"/>
                </a:solidFill>
              </a:rPr>
              <a:t>eventCode</a:t>
            </a:r>
            <a:endParaRPr lang="en-US" sz="2000" dirty="0">
              <a:solidFill>
                <a:srgbClr val="008000"/>
              </a:solidFill>
            </a:endParaRPr>
          </a:p>
          <a:p>
            <a:pPr lvl="1"/>
            <a:r>
              <a:rPr lang="en-US" sz="2000" dirty="0"/>
              <a:t>(use the same value for wildcard as in </a:t>
            </a:r>
            <a:r>
              <a:rPr lang="en-US" sz="2000" dirty="0" err="1"/>
              <a:t>setEventSub</a:t>
            </a:r>
            <a:r>
              <a:rPr lang="en-US" sz="2000" dirty="0"/>
              <a:t>)</a:t>
            </a:r>
            <a:endParaRPr lang="en-US" sz="2000" dirty="0"/>
          </a:p>
          <a:p>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Event Subscriptions</a:t>
            </a:r>
            <a:endParaRPr lang="en-US" dirty="0"/>
          </a:p>
        </p:txBody>
      </p:sp>
      <p:sp>
        <p:nvSpPr>
          <p:cNvPr id="3" name="Content Placeholder 2"/>
          <p:cNvSpPr>
            <a:spLocks noGrp="1"/>
          </p:cNvSpPr>
          <p:nvPr>
            <p:ph sz="quarter" idx="1"/>
          </p:nvPr>
        </p:nvSpPr>
        <p:spPr/>
        <p:txBody>
          <a:bodyPr/>
          <a:lstStyle/>
          <a:p>
            <a:r>
              <a:rPr lang="en-US" sz="2400" dirty="0"/>
              <a:t>The host can read the list of subscribed events with </a:t>
            </a:r>
            <a:r>
              <a:rPr lang="en-US" sz="2400" dirty="0" err="1">
                <a:solidFill>
                  <a:srgbClr val="0000FF"/>
                </a:solidFill>
              </a:rPr>
              <a:t>getEventSub</a:t>
            </a:r>
            <a:r>
              <a:rPr lang="en-US" sz="2400" dirty="0">
                <a:solidFill>
                  <a:srgbClr val="0000FF"/>
                </a:solidFill>
              </a:rPr>
              <a:t> </a:t>
            </a:r>
            <a:r>
              <a:rPr lang="en-US" sz="2400" dirty="0"/>
              <a:t>command</a:t>
            </a:r>
            <a:endParaRPr lang="en-US" sz="2400" dirty="0"/>
          </a:p>
          <a:p>
            <a:pPr lvl="1"/>
            <a:r>
              <a:rPr lang="en-US" sz="2000" dirty="0"/>
              <a:t>The EGM returns </a:t>
            </a:r>
            <a:r>
              <a:rPr lang="en-US" sz="2000" dirty="0" err="1">
                <a:solidFill>
                  <a:srgbClr val="0000FF"/>
                </a:solidFill>
              </a:rPr>
              <a:t>eventSubList</a:t>
            </a:r>
            <a:endParaRPr lang="en-US" sz="2000" dirty="0">
              <a:solidFill>
                <a:srgbClr val="0000FF"/>
              </a:solidFill>
            </a:endParaRPr>
          </a:p>
          <a:p>
            <a:r>
              <a:rPr lang="en-US" sz="2400" dirty="0" err="1">
                <a:solidFill>
                  <a:srgbClr val="0000FF"/>
                </a:solidFill>
              </a:rPr>
              <a:t>getEventSub</a:t>
            </a:r>
            <a:r>
              <a:rPr lang="en-US" sz="2400" dirty="0">
                <a:solidFill>
                  <a:srgbClr val="0000FF"/>
                </a:solidFill>
              </a:rPr>
              <a:t> </a:t>
            </a:r>
            <a:r>
              <a:rPr lang="en-US" sz="2400" dirty="0"/>
              <a:t>has two attributes</a:t>
            </a:r>
            <a:endParaRPr lang="en-US" sz="2400" dirty="0"/>
          </a:p>
          <a:p>
            <a:pPr lvl="1"/>
            <a:r>
              <a:rPr lang="en-US" sz="2000" dirty="0" err="1">
                <a:solidFill>
                  <a:srgbClr val="008000"/>
                </a:solidFill>
              </a:rPr>
              <a:t>getForcedSubs</a:t>
            </a:r>
            <a:r>
              <a:rPr lang="en-US" sz="2000" dirty="0"/>
              <a:t>: </a:t>
            </a:r>
            <a:r>
              <a:rPr lang="en-US" sz="2000" dirty="0">
                <a:solidFill>
                  <a:schemeClr val="bg1">
                    <a:lumMod val="75000"/>
                  </a:schemeClr>
                </a:solidFill>
              </a:rPr>
              <a:t>returns forced event subscriptions?</a:t>
            </a:r>
            <a:endParaRPr lang="en-US" sz="2000" dirty="0">
              <a:solidFill>
                <a:schemeClr val="bg1">
                  <a:lumMod val="75000"/>
                </a:schemeClr>
              </a:solidFill>
            </a:endParaRPr>
          </a:p>
          <a:p>
            <a:pPr lvl="1"/>
            <a:r>
              <a:rPr lang="en-US" sz="2000" dirty="0" err="1">
                <a:solidFill>
                  <a:srgbClr val="008000"/>
                </a:solidFill>
              </a:rPr>
              <a:t>getHostSubs</a:t>
            </a:r>
            <a:r>
              <a:rPr lang="en-US" sz="2000" dirty="0"/>
              <a:t>: returns host event subscriptions?</a:t>
            </a:r>
            <a:endParaRPr lang="en-US" sz="2000" dirty="0"/>
          </a:p>
          <a:p>
            <a:r>
              <a:rPr lang="en-US" sz="2400" dirty="0" err="1">
                <a:solidFill>
                  <a:srgbClr val="0000FF"/>
                </a:solidFill>
              </a:rPr>
              <a:t>getEventSub</a:t>
            </a:r>
            <a:r>
              <a:rPr lang="en-US" sz="2400" dirty="0">
                <a:solidFill>
                  <a:srgbClr val="0000FF"/>
                </a:solidFill>
              </a:rPr>
              <a:t> </a:t>
            </a:r>
            <a:r>
              <a:rPr lang="en-US" sz="2400" dirty="0"/>
              <a:t>has 1 or more </a:t>
            </a:r>
            <a:r>
              <a:rPr lang="en-US" sz="2400" dirty="0" err="1">
                <a:solidFill>
                  <a:srgbClr val="0000FF"/>
                </a:solidFill>
              </a:rPr>
              <a:t>eventSelect</a:t>
            </a:r>
            <a:r>
              <a:rPr lang="en-US" sz="2400" dirty="0">
                <a:solidFill>
                  <a:srgbClr val="0000FF"/>
                </a:solidFill>
              </a:rPr>
              <a:t> </a:t>
            </a:r>
            <a:r>
              <a:rPr lang="en-US" sz="2400" dirty="0"/>
              <a:t>sub-elements, which has the following attributes</a:t>
            </a:r>
            <a:endParaRPr lang="en-US" sz="2400" dirty="0"/>
          </a:p>
          <a:p>
            <a:pPr lvl="1"/>
            <a:r>
              <a:rPr lang="en-US" sz="2000" dirty="0" err="1">
                <a:solidFill>
                  <a:srgbClr val="008000"/>
                </a:solidFill>
              </a:rPr>
              <a:t>deviceClass</a:t>
            </a:r>
            <a:r>
              <a:rPr lang="en-US" sz="2000" dirty="0">
                <a:solidFill>
                  <a:srgbClr val="008000"/>
                </a:solidFill>
              </a:rPr>
              <a:t>, </a:t>
            </a:r>
            <a:r>
              <a:rPr lang="en-US" sz="2000" dirty="0" err="1">
                <a:solidFill>
                  <a:srgbClr val="008000"/>
                </a:solidFill>
              </a:rPr>
              <a:t>deviceId</a:t>
            </a:r>
            <a:r>
              <a:rPr lang="en-US" sz="2000" dirty="0">
                <a:solidFill>
                  <a:srgbClr val="008000"/>
                </a:solidFill>
              </a:rPr>
              <a:t>, </a:t>
            </a:r>
            <a:r>
              <a:rPr lang="en-US" sz="2000" dirty="0" err="1">
                <a:solidFill>
                  <a:srgbClr val="008000"/>
                </a:solidFill>
              </a:rPr>
              <a:t>eventCode</a:t>
            </a:r>
            <a:endParaRPr lang="en-US" sz="2000" dirty="0">
              <a:solidFill>
                <a:srgbClr val="008000"/>
              </a:solidFill>
            </a:endParaRPr>
          </a:p>
          <a:p>
            <a:pPr lvl="1"/>
            <a:r>
              <a:rPr lang="en-US" sz="2000" dirty="0">
                <a:solidFill>
                  <a:schemeClr val="bg1">
                    <a:lumMod val="65000"/>
                  </a:schemeClr>
                </a:solidFill>
              </a:rPr>
              <a:t>(same as in </a:t>
            </a:r>
            <a:r>
              <a:rPr lang="en-US" sz="2000" dirty="0" err="1">
                <a:solidFill>
                  <a:schemeClr val="bg1">
                    <a:lumMod val="65000"/>
                  </a:schemeClr>
                </a:solidFill>
              </a:rPr>
              <a:t>clearEventSub</a:t>
            </a:r>
            <a:r>
              <a:rPr lang="en-US" sz="2000" dirty="0">
                <a:solidFill>
                  <a:schemeClr val="bg1">
                    <a:lumMod val="65000"/>
                  </a:schemeClr>
                </a:solidFill>
              </a:rPr>
              <a:t>)</a:t>
            </a:r>
            <a:endParaRPr lang="en-US" sz="2000" dirty="0">
              <a:solidFill>
                <a:schemeClr val="bg1">
                  <a:lumMod val="65000"/>
                </a:schemeClr>
              </a:solidFill>
            </a:endParaRPr>
          </a:p>
          <a:p>
            <a:endParaRPr lang="en-US" sz="2400" dirty="0"/>
          </a:p>
          <a:p>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eventSubList</a:t>
            </a:r>
            <a:r>
              <a:rPr lang="en-US" dirty="0"/>
              <a:t> element</a:t>
            </a:r>
            <a:endParaRPr lang="en-US" dirty="0"/>
          </a:p>
        </p:txBody>
      </p:sp>
      <p:sp>
        <p:nvSpPr>
          <p:cNvPr id="3" name="Content Placeholder 2"/>
          <p:cNvSpPr>
            <a:spLocks noGrp="1"/>
          </p:cNvSpPr>
          <p:nvPr>
            <p:ph sz="quarter" idx="1"/>
          </p:nvPr>
        </p:nvSpPr>
        <p:spPr/>
        <p:txBody>
          <a:bodyPr/>
          <a:lstStyle/>
          <a:p>
            <a:r>
              <a:rPr lang="en-US" sz="2400" dirty="0" err="1">
                <a:solidFill>
                  <a:srgbClr val="0000FF"/>
                </a:solidFill>
              </a:rPr>
              <a:t>eventSubList</a:t>
            </a:r>
            <a:r>
              <a:rPr lang="en-US" sz="2400" dirty="0">
                <a:solidFill>
                  <a:srgbClr val="0000FF"/>
                </a:solidFill>
              </a:rPr>
              <a:t> </a:t>
            </a:r>
            <a:r>
              <a:rPr lang="en-US" sz="2400" dirty="0"/>
              <a:t>has 1 or more </a:t>
            </a:r>
            <a:r>
              <a:rPr lang="en-US" sz="2400" dirty="0" err="1">
                <a:solidFill>
                  <a:srgbClr val="0000FF"/>
                </a:solidFill>
              </a:rPr>
              <a:t>eventSubscription</a:t>
            </a:r>
            <a:r>
              <a:rPr lang="en-US" sz="2400" dirty="0">
                <a:solidFill>
                  <a:srgbClr val="0000FF"/>
                </a:solidFill>
              </a:rPr>
              <a:t> </a:t>
            </a:r>
            <a:r>
              <a:rPr lang="en-US" sz="2400" dirty="0"/>
              <a:t>element, which has the following attributes</a:t>
            </a:r>
            <a:endParaRPr lang="en-US" sz="2400" dirty="0"/>
          </a:p>
          <a:p>
            <a:pPr lvl="1"/>
            <a:r>
              <a:rPr lang="en-US" sz="2000" dirty="0" err="1">
                <a:solidFill>
                  <a:srgbClr val="008000"/>
                </a:solidFill>
              </a:rPr>
              <a:t>deviceClass</a:t>
            </a:r>
            <a:r>
              <a:rPr lang="en-US" sz="2000" dirty="0">
                <a:solidFill>
                  <a:srgbClr val="008000"/>
                </a:solidFill>
              </a:rPr>
              <a:t>, </a:t>
            </a:r>
            <a:r>
              <a:rPr lang="en-US" sz="2000" dirty="0" err="1">
                <a:solidFill>
                  <a:srgbClr val="008000"/>
                </a:solidFill>
              </a:rPr>
              <a:t>deviceId</a:t>
            </a:r>
            <a:r>
              <a:rPr lang="en-US" sz="2000" dirty="0">
                <a:solidFill>
                  <a:srgbClr val="008000"/>
                </a:solidFill>
              </a:rPr>
              <a:t>, </a:t>
            </a:r>
            <a:r>
              <a:rPr lang="en-US" sz="2000" dirty="0" err="1">
                <a:solidFill>
                  <a:srgbClr val="008000"/>
                </a:solidFill>
              </a:rPr>
              <a:t>eventCode</a:t>
            </a:r>
            <a:r>
              <a:rPr lang="en-US" sz="2000" dirty="0">
                <a:solidFill>
                  <a:srgbClr val="008000"/>
                </a:solidFill>
              </a:rPr>
              <a:t>, </a:t>
            </a:r>
            <a:r>
              <a:rPr lang="en-US" sz="2000" dirty="0" err="1">
                <a:solidFill>
                  <a:srgbClr val="008000"/>
                </a:solidFill>
              </a:rPr>
              <a:t>eventText</a:t>
            </a:r>
            <a:r>
              <a:rPr lang="en-US" sz="2000" dirty="0"/>
              <a:t>: a specific event of a device</a:t>
            </a:r>
            <a:endParaRPr lang="en-US" sz="2000" dirty="0"/>
          </a:p>
          <a:p>
            <a:pPr lvl="1"/>
            <a:r>
              <a:rPr lang="en-US" sz="2000" dirty="0" err="1">
                <a:solidFill>
                  <a:srgbClr val="008000"/>
                </a:solidFill>
              </a:rPr>
              <a:t>sendDeviceStatus</a:t>
            </a:r>
            <a:r>
              <a:rPr lang="en-US" sz="2000" dirty="0"/>
              <a:t>: send the affected device status?</a:t>
            </a:r>
            <a:endParaRPr lang="en-US" sz="2000" dirty="0"/>
          </a:p>
          <a:p>
            <a:pPr lvl="1"/>
            <a:r>
              <a:rPr lang="en-US" sz="2000" dirty="0" err="1">
                <a:solidFill>
                  <a:srgbClr val="008000"/>
                </a:solidFill>
              </a:rPr>
              <a:t>sendTransaction</a:t>
            </a:r>
            <a:r>
              <a:rPr lang="en-US" sz="2000" dirty="0"/>
              <a:t>: send the affected transaction record?</a:t>
            </a:r>
            <a:endParaRPr lang="en-US" sz="2000" dirty="0"/>
          </a:p>
          <a:p>
            <a:pPr lvl="1"/>
            <a:r>
              <a:rPr lang="en-US" sz="2000" dirty="0" err="1">
                <a:solidFill>
                  <a:srgbClr val="008000"/>
                </a:solidFill>
              </a:rPr>
              <a:t>sendClassMeters</a:t>
            </a:r>
            <a:r>
              <a:rPr lang="en-US" sz="2000" dirty="0"/>
              <a:t>: send the affected class level meters?</a:t>
            </a:r>
            <a:endParaRPr lang="en-US" sz="2000" dirty="0"/>
          </a:p>
          <a:p>
            <a:pPr lvl="1"/>
            <a:r>
              <a:rPr lang="en-US" sz="2000" dirty="0" err="1">
                <a:solidFill>
                  <a:srgbClr val="008000"/>
                </a:solidFill>
              </a:rPr>
              <a:t>sendDeviceMeters</a:t>
            </a:r>
            <a:r>
              <a:rPr lang="en-US" sz="2000" dirty="0"/>
              <a:t>: send the affected device level meters?</a:t>
            </a:r>
            <a:endParaRPr lang="en-US" sz="2000" dirty="0"/>
          </a:p>
          <a:p>
            <a:pPr lvl="1"/>
            <a:r>
              <a:rPr lang="en-US" sz="2000" dirty="0" err="1">
                <a:solidFill>
                  <a:srgbClr val="008000"/>
                </a:solidFill>
              </a:rPr>
              <a:t>sendUpdatableMeters</a:t>
            </a:r>
            <a:r>
              <a:rPr lang="en-US" sz="2000" dirty="0"/>
              <a:t>: send the complete set of meters (false) or only meters that were updated (true)</a:t>
            </a:r>
            <a:endParaRPr lang="en-US" sz="2000" dirty="0"/>
          </a:p>
          <a:p>
            <a:pPr lvl="1"/>
            <a:r>
              <a:rPr lang="en-US" sz="2000" dirty="0" err="1">
                <a:solidFill>
                  <a:srgbClr val="008000"/>
                </a:solidFill>
              </a:rPr>
              <a:t>eventPersist</a:t>
            </a:r>
            <a:r>
              <a:rPr lang="en-US" sz="2000" dirty="0"/>
              <a:t>: does this event need to be persisted?</a:t>
            </a:r>
            <a:endParaRPr lang="en-US" sz="2000" dirty="0"/>
          </a:p>
          <a:p>
            <a:pPr lvl="1"/>
            <a:r>
              <a:rPr lang="en-US" sz="2000" dirty="0">
                <a:solidFill>
                  <a:schemeClr val="bg1">
                    <a:lumMod val="65000"/>
                  </a:schemeClr>
                </a:solidFill>
              </a:rPr>
              <a:t>Forced subscriptions are reported with similar attributes with name forced??? instead of send???</a:t>
            </a:r>
            <a:endParaRPr lang="en-US" sz="2000" dirty="0">
              <a:solidFill>
                <a:schemeClr val="bg1">
                  <a:lumMod val="65000"/>
                </a:schemeClr>
              </a:solidFill>
            </a:endParaRPr>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Persisted vs. non-persisted event</a:t>
            </a:r>
            <a:endParaRPr lang="en-US" dirty="0"/>
          </a:p>
        </p:txBody>
      </p:sp>
      <p:sp>
        <p:nvSpPr>
          <p:cNvPr id="3" name="Content Placeholder 2"/>
          <p:cNvSpPr>
            <a:spLocks noGrp="1"/>
          </p:cNvSpPr>
          <p:nvPr>
            <p:ph sz="quarter" idx="1"/>
          </p:nvPr>
        </p:nvSpPr>
        <p:spPr/>
        <p:txBody>
          <a:bodyPr/>
          <a:lstStyle/>
          <a:p>
            <a:r>
              <a:rPr lang="en-US" sz="2400" dirty="0"/>
              <a:t>When a host subscribes to an event, it can indicate the EGM to persist the event (attribute </a:t>
            </a:r>
            <a:r>
              <a:rPr lang="en-US" sz="2400" dirty="0" err="1">
                <a:solidFill>
                  <a:srgbClr val="008000"/>
                </a:solidFill>
              </a:rPr>
              <a:t>persistEvent</a:t>
            </a:r>
            <a:r>
              <a:rPr lang="en-US" sz="2400" dirty="0"/>
              <a:t>)</a:t>
            </a:r>
            <a:endParaRPr lang="en-US" sz="2400" dirty="0"/>
          </a:p>
          <a:p>
            <a:r>
              <a:rPr lang="en-US" sz="2400" dirty="0"/>
              <a:t>Persisted event are …</a:t>
            </a:r>
            <a:endParaRPr lang="en-US" sz="2400" dirty="0"/>
          </a:p>
          <a:p>
            <a:pPr lvl="1"/>
            <a:r>
              <a:rPr lang="en-US" sz="2200" dirty="0"/>
              <a:t>sent using </a:t>
            </a:r>
            <a:r>
              <a:rPr lang="en-US" sz="2200" dirty="0" err="1">
                <a:solidFill>
                  <a:srgbClr val="0000FF"/>
                </a:solidFill>
              </a:rPr>
              <a:t>eventReport</a:t>
            </a:r>
            <a:r>
              <a:rPr lang="en-US" sz="2200" dirty="0">
                <a:solidFill>
                  <a:srgbClr val="0000FF"/>
                </a:solidFill>
              </a:rPr>
              <a:t> </a:t>
            </a:r>
            <a:r>
              <a:rPr lang="en-US" sz="2200" dirty="0"/>
              <a:t>as </a:t>
            </a:r>
            <a:r>
              <a:rPr lang="en-US" sz="2200" dirty="0">
                <a:solidFill>
                  <a:srgbClr val="FF0000"/>
                </a:solidFill>
              </a:rPr>
              <a:t>request</a:t>
            </a:r>
            <a:r>
              <a:rPr lang="en-US" sz="2200" dirty="0"/>
              <a:t>. The host has to acknowledge with </a:t>
            </a:r>
            <a:r>
              <a:rPr lang="en-US" sz="2200" dirty="0" err="1">
                <a:solidFill>
                  <a:srgbClr val="0000FF"/>
                </a:solidFill>
              </a:rPr>
              <a:t>eventAck</a:t>
            </a:r>
            <a:r>
              <a:rPr lang="en-US" sz="2200" dirty="0">
                <a:solidFill>
                  <a:srgbClr val="000000"/>
                </a:solidFill>
              </a:rPr>
              <a:t> after processing the event</a:t>
            </a:r>
            <a:endParaRPr lang="en-US" sz="2200" dirty="0">
              <a:solidFill>
                <a:srgbClr val="000000"/>
              </a:solidFill>
            </a:endParaRPr>
          </a:p>
          <a:p>
            <a:pPr lvl="1"/>
            <a:r>
              <a:rPr lang="en-US" sz="2200" dirty="0"/>
              <a:t>added to event log of the </a:t>
            </a:r>
            <a:r>
              <a:rPr lang="en-US" sz="2200" dirty="0" err="1"/>
              <a:t>eventHandler</a:t>
            </a:r>
            <a:r>
              <a:rPr lang="en-US" sz="2200" dirty="0"/>
              <a:t> device. EGM track whether the host has acknowledged.</a:t>
            </a:r>
            <a:endParaRPr lang="en-US" sz="2200" dirty="0"/>
          </a:p>
          <a:p>
            <a:r>
              <a:rPr lang="en-US" sz="2400" dirty="0"/>
              <a:t>Non-persisted events are </a:t>
            </a:r>
            <a:endParaRPr lang="en-US" sz="2400" dirty="0"/>
          </a:p>
          <a:p>
            <a:pPr lvl="1"/>
            <a:r>
              <a:rPr lang="en-US" sz="2200" dirty="0"/>
              <a:t>sent using </a:t>
            </a:r>
            <a:r>
              <a:rPr lang="en-US" sz="2200" dirty="0" err="1"/>
              <a:t>eventReport</a:t>
            </a:r>
            <a:r>
              <a:rPr lang="en-US" sz="2200" dirty="0"/>
              <a:t> as </a:t>
            </a:r>
            <a:r>
              <a:rPr lang="en-US" sz="2200" dirty="0">
                <a:solidFill>
                  <a:srgbClr val="FF0000"/>
                </a:solidFill>
              </a:rPr>
              <a:t>notification</a:t>
            </a:r>
            <a:r>
              <a:rPr lang="en-US" sz="2200" dirty="0"/>
              <a:t>.</a:t>
            </a:r>
            <a:endParaRPr lang="en-US" sz="2200" dirty="0"/>
          </a:p>
          <a:p>
            <a:pPr lvl="1"/>
            <a:r>
              <a:rPr lang="en-US" sz="2200" dirty="0"/>
              <a:t>not added to event log. EGM cannot track the event.</a:t>
            </a:r>
            <a:endParaRPr lang="en-US" sz="22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
        <p:nvSpPr>
          <p:cNvPr id="5" name="Rectangle 4"/>
          <p:cNvSpPr/>
          <p:nvPr/>
        </p:nvSpPr>
        <p:spPr>
          <a:xfrm>
            <a:off x="5796136" y="5805264"/>
            <a:ext cx="2952328"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600" dirty="0"/>
              <a:t>More about persisted events and event log in Section E.</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examples</a:t>
            </a:r>
            <a:endParaRPr lang="en-US" dirty="0"/>
          </a:p>
        </p:txBody>
      </p:sp>
      <p:sp>
        <p:nvSpPr>
          <p:cNvPr id="3" name="Content Placeholder 2"/>
          <p:cNvSpPr>
            <a:spLocks noGrp="1"/>
          </p:cNvSpPr>
          <p:nvPr>
            <p:ph sz="quarter" idx="1"/>
          </p:nvPr>
        </p:nvSpPr>
        <p:spPr/>
        <p:txBody>
          <a:bodyPr/>
          <a:lstStyle/>
          <a:p>
            <a:r>
              <a:rPr lang="en-US" sz="2800" dirty="0"/>
              <a:t>IGT's </a:t>
            </a:r>
            <a:r>
              <a:rPr lang="en-US" sz="2800" dirty="0" err="1"/>
              <a:t>sbX</a:t>
            </a:r>
            <a:r>
              <a:rPr lang="en-US" sz="2800" dirty="0"/>
              <a:t>: </a:t>
            </a:r>
            <a:r>
              <a:rPr lang="en-US" sz="2000" dirty="0">
                <a:hlinkClick r:id="rId1"/>
              </a:rPr>
              <a:t>http://www.igt.com/mo-en/systems/sbx.aspx</a:t>
            </a:r>
            <a:r>
              <a:rPr lang="en-US" sz="2000" dirty="0"/>
              <a:t> </a:t>
            </a:r>
            <a:endParaRPr lang="en-US" sz="2000" dirty="0"/>
          </a:p>
          <a:p>
            <a:r>
              <a:rPr lang="en-US" sz="2800" dirty="0"/>
              <a:t>Bally's SMS: </a:t>
            </a:r>
            <a:r>
              <a:rPr lang="en-US" sz="2000" dirty="0">
                <a:hlinkClick r:id="rId2"/>
              </a:rPr>
              <a:t>http://www.ballytech.com/Systems/Accounting/SMS</a:t>
            </a:r>
            <a:endParaRPr lang="en-US" sz="2000" dirty="0"/>
          </a:p>
          <a:p>
            <a:r>
              <a:rPr lang="en-US" sz="2800" dirty="0"/>
              <a:t>Aristocrat's OASIS 360: Surveillance Monitor™ and </a:t>
            </a:r>
            <a:r>
              <a:rPr lang="en-US" sz="2800" dirty="0" err="1"/>
              <a:t>OmniVIEW</a:t>
            </a:r>
            <a:r>
              <a:rPr lang="en-US" sz="2800" dirty="0"/>
              <a:t>™ </a:t>
            </a:r>
            <a:r>
              <a:rPr lang="en-US" sz="2000" dirty="0">
                <a:hlinkClick r:id="rId3"/>
              </a:rPr>
              <a:t>http://www.aristocrat.com.au/products/systems/documents/oasis%20360%20overview%200710.pdf</a:t>
            </a:r>
            <a:endParaRPr lang="en-US" sz="2000" dirty="0"/>
          </a:p>
          <a:p>
            <a:r>
              <a:rPr lang="en-US" sz="2800" dirty="0" err="1"/>
              <a:t>Advansys</a:t>
            </a:r>
            <a:r>
              <a:rPr lang="en-US" sz="2800" dirty="0"/>
              <a:t> Accounting &amp; Cage: </a:t>
            </a:r>
            <a:r>
              <a:rPr lang="en-US" sz="2000" dirty="0">
                <a:hlinkClick r:id="rId4"/>
              </a:rPr>
              <a:t>http://advansys.si/products/slotscanner/accounting-cage/</a:t>
            </a:r>
            <a:r>
              <a:rPr lang="en-US" sz="2000" dirty="0"/>
              <a:t> </a:t>
            </a:r>
            <a:endParaRPr lang="en-US" sz="20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a:bodyPr>
          <a:lstStyle/>
          <a:p>
            <a:pPr>
              <a:defRPr/>
            </a:pPr>
            <a:fld id="{E445F73C-7DCB-4CA0-8FFC-767D731AB870}" type="slidenum">
              <a:rPr lang="zh-TW" altLang="en-US" smtClean="0"/>
            </a:fld>
            <a:endParaRPr lang="en-US" altLang="zh-TW"/>
          </a:p>
        </p:txBody>
      </p:sp>
      <p:sp>
        <p:nvSpPr>
          <p:cNvPr id="6" name="Decision 5"/>
          <p:cNvSpPr/>
          <p:nvPr/>
        </p:nvSpPr>
        <p:spPr>
          <a:xfrm>
            <a:off x="5472100" y="1318909"/>
            <a:ext cx="720080" cy="36004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lnSpc>
                <a:spcPct val="80000"/>
              </a:lnSpc>
            </a:pPr>
            <a:endParaRPr lang="en-US" sz="1600" dirty="0"/>
          </a:p>
        </p:txBody>
      </p:sp>
      <p:sp>
        <p:nvSpPr>
          <p:cNvPr id="7" name="TextBox 6"/>
          <p:cNvSpPr txBox="1"/>
          <p:nvPr/>
        </p:nvSpPr>
        <p:spPr>
          <a:xfrm>
            <a:off x="6203688" y="1174893"/>
            <a:ext cx="1656184" cy="584776"/>
          </a:xfrm>
          <a:prstGeom prst="rect">
            <a:avLst/>
          </a:prstGeom>
          <a:noFill/>
        </p:spPr>
        <p:txBody>
          <a:bodyPr wrap="square" rtlCol="0">
            <a:spAutoFit/>
          </a:bodyPr>
          <a:lstStyle/>
          <a:p>
            <a:r>
              <a:rPr lang="en-US" sz="1600" dirty="0">
                <a:latin typeface="+mn-lt"/>
              </a:rPr>
              <a:t>Subscriptions for the event?</a:t>
            </a:r>
            <a:endParaRPr lang="en-US" sz="1600" dirty="0">
              <a:latin typeface="+mn-lt"/>
            </a:endParaRPr>
          </a:p>
        </p:txBody>
      </p:sp>
      <p:sp>
        <p:nvSpPr>
          <p:cNvPr id="8" name="Process 7"/>
          <p:cNvSpPr/>
          <p:nvPr/>
        </p:nvSpPr>
        <p:spPr>
          <a:xfrm>
            <a:off x="4860032" y="1966981"/>
            <a:ext cx="1944216" cy="432048"/>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Assign event ID</a:t>
            </a:r>
            <a:endParaRPr lang="en-US" sz="1600" dirty="0"/>
          </a:p>
        </p:txBody>
      </p:sp>
      <p:sp>
        <p:nvSpPr>
          <p:cNvPr id="9" name="Decision 8"/>
          <p:cNvSpPr/>
          <p:nvPr/>
        </p:nvSpPr>
        <p:spPr>
          <a:xfrm>
            <a:off x="5468997" y="2642345"/>
            <a:ext cx="720080" cy="36004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lnSpc>
                <a:spcPct val="80000"/>
              </a:lnSpc>
            </a:pPr>
            <a:endParaRPr lang="en-US" sz="1600" dirty="0"/>
          </a:p>
        </p:txBody>
      </p:sp>
      <p:sp>
        <p:nvSpPr>
          <p:cNvPr id="10" name="TextBox 9"/>
          <p:cNvSpPr txBox="1"/>
          <p:nvPr/>
        </p:nvSpPr>
        <p:spPr>
          <a:xfrm>
            <a:off x="4691519" y="2560175"/>
            <a:ext cx="749827" cy="494494"/>
          </a:xfrm>
          <a:prstGeom prst="rect">
            <a:avLst/>
          </a:prstGeom>
          <a:noFill/>
        </p:spPr>
        <p:txBody>
          <a:bodyPr wrap="square" rtlCol="0">
            <a:spAutoFit/>
          </a:bodyPr>
          <a:lstStyle/>
          <a:p>
            <a:pPr>
              <a:lnSpc>
                <a:spcPct val="80000"/>
              </a:lnSpc>
            </a:pPr>
            <a:r>
              <a:rPr lang="en-US" sz="1600" dirty="0">
                <a:latin typeface="+mn-lt"/>
              </a:rPr>
              <a:t>Persist event?</a:t>
            </a:r>
            <a:endParaRPr lang="en-US" sz="1600" dirty="0">
              <a:latin typeface="+mn-lt"/>
            </a:endParaRPr>
          </a:p>
        </p:txBody>
      </p:sp>
      <p:sp>
        <p:nvSpPr>
          <p:cNvPr id="11" name="Process 10"/>
          <p:cNvSpPr/>
          <p:nvPr/>
        </p:nvSpPr>
        <p:spPr>
          <a:xfrm>
            <a:off x="4860032" y="3412150"/>
            <a:ext cx="1944216" cy="432048"/>
          </a:xfrm>
          <a:prstGeom prst="flowChartProcess">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lnSpc>
                <a:spcPct val="80000"/>
              </a:lnSpc>
            </a:pPr>
            <a:r>
              <a:rPr lang="en-US" sz="1600" dirty="0"/>
              <a:t>Add event details to event log</a:t>
            </a:r>
            <a:endParaRPr lang="en-US" sz="1600" dirty="0"/>
          </a:p>
        </p:txBody>
      </p:sp>
      <p:sp>
        <p:nvSpPr>
          <p:cNvPr id="12" name="Process 11"/>
          <p:cNvSpPr/>
          <p:nvPr/>
        </p:nvSpPr>
        <p:spPr>
          <a:xfrm>
            <a:off x="4851907" y="4199229"/>
            <a:ext cx="1944216" cy="432048"/>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lnSpc>
                <a:spcPct val="80000"/>
              </a:lnSpc>
            </a:pPr>
            <a:r>
              <a:rPr lang="en-US" sz="1600" dirty="0"/>
              <a:t>Gather associated data</a:t>
            </a:r>
            <a:endParaRPr lang="en-US" sz="1600" dirty="0"/>
          </a:p>
        </p:txBody>
      </p:sp>
      <p:sp>
        <p:nvSpPr>
          <p:cNvPr id="13" name="Process 12"/>
          <p:cNvSpPr/>
          <p:nvPr/>
        </p:nvSpPr>
        <p:spPr>
          <a:xfrm>
            <a:off x="4856686" y="4991317"/>
            <a:ext cx="1944216" cy="432048"/>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lnSpc>
                <a:spcPct val="80000"/>
              </a:lnSpc>
            </a:pPr>
            <a:r>
              <a:rPr lang="en-US" sz="1600" dirty="0"/>
              <a:t>Send to </a:t>
            </a:r>
            <a:r>
              <a:rPr lang="en-US" sz="1600" dirty="0" err="1"/>
              <a:t>comms</a:t>
            </a:r>
            <a:r>
              <a:rPr lang="en-US" sz="1600" dirty="0"/>
              <a:t> for delivery</a:t>
            </a:r>
            <a:endParaRPr lang="en-US" sz="1600" dirty="0"/>
          </a:p>
        </p:txBody>
      </p:sp>
      <p:sp>
        <p:nvSpPr>
          <p:cNvPr id="14" name="Decision 13"/>
          <p:cNvSpPr/>
          <p:nvPr/>
        </p:nvSpPr>
        <p:spPr>
          <a:xfrm>
            <a:off x="5483608" y="5639389"/>
            <a:ext cx="720080" cy="360040"/>
          </a:xfrm>
          <a:prstGeom prst="flowChartDecision">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lnSpc>
                <a:spcPct val="80000"/>
              </a:lnSpc>
            </a:pPr>
            <a:endParaRPr lang="en-US" sz="1600" dirty="0"/>
          </a:p>
        </p:txBody>
      </p:sp>
      <p:sp>
        <p:nvSpPr>
          <p:cNvPr id="15" name="TextBox 14"/>
          <p:cNvSpPr txBox="1"/>
          <p:nvPr/>
        </p:nvSpPr>
        <p:spPr>
          <a:xfrm>
            <a:off x="6203688" y="5569757"/>
            <a:ext cx="1656184" cy="494494"/>
          </a:xfrm>
          <a:prstGeom prst="rect">
            <a:avLst/>
          </a:prstGeom>
          <a:noFill/>
        </p:spPr>
        <p:txBody>
          <a:bodyPr wrap="square" rtlCol="0">
            <a:spAutoFit/>
          </a:bodyPr>
          <a:lstStyle/>
          <a:p>
            <a:pPr>
              <a:lnSpc>
                <a:spcPct val="80000"/>
              </a:lnSpc>
            </a:pPr>
            <a:r>
              <a:rPr lang="en-US" sz="1600" dirty="0">
                <a:latin typeface="+mn-lt"/>
              </a:rPr>
              <a:t>Timeout waiting for </a:t>
            </a:r>
            <a:r>
              <a:rPr lang="en-US" sz="1600" dirty="0" err="1">
                <a:latin typeface="+mn-lt"/>
              </a:rPr>
              <a:t>Ack</a:t>
            </a:r>
            <a:r>
              <a:rPr lang="en-US" sz="1600" dirty="0">
                <a:latin typeface="+mn-lt"/>
              </a:rPr>
              <a:t>?</a:t>
            </a:r>
            <a:endParaRPr lang="en-US" sz="1600" dirty="0">
              <a:latin typeface="+mn-lt"/>
            </a:endParaRPr>
          </a:p>
        </p:txBody>
      </p:sp>
      <p:sp>
        <p:nvSpPr>
          <p:cNvPr id="16" name="Oval 15"/>
          <p:cNvSpPr/>
          <p:nvPr/>
        </p:nvSpPr>
        <p:spPr>
          <a:xfrm>
            <a:off x="5724128" y="80776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231580" y="404664"/>
            <a:ext cx="1656184" cy="338554"/>
          </a:xfrm>
          <a:prstGeom prst="rect">
            <a:avLst/>
          </a:prstGeom>
          <a:noFill/>
        </p:spPr>
        <p:txBody>
          <a:bodyPr wrap="square" rtlCol="0">
            <a:spAutoFit/>
          </a:bodyPr>
          <a:lstStyle/>
          <a:p>
            <a:r>
              <a:rPr lang="en-US" sz="1600" dirty="0">
                <a:latin typeface="+mn-lt"/>
              </a:rPr>
              <a:t>Event occurs</a:t>
            </a:r>
            <a:endParaRPr lang="en-US" sz="1600" dirty="0">
              <a:latin typeface="+mn-lt"/>
            </a:endParaRPr>
          </a:p>
        </p:txBody>
      </p:sp>
      <p:cxnSp>
        <p:nvCxnSpPr>
          <p:cNvPr id="20" name="Straight Connector 19"/>
          <p:cNvCxnSpPr/>
          <p:nvPr/>
        </p:nvCxnSpPr>
        <p:spPr>
          <a:xfrm>
            <a:off x="4463988" y="4343245"/>
            <a:ext cx="11508" cy="147003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475496" y="5813281"/>
            <a:ext cx="1008112"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4436676" y="4343245"/>
            <a:ext cx="415231" cy="0"/>
          </a:xfrm>
          <a:prstGeom prst="line">
            <a:avLst/>
          </a:prstGeom>
          <a:ln>
            <a:solidFill>
              <a:srgbClr val="FF0000"/>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12" idx="0"/>
            <a:endCxn id="11" idx="2"/>
          </p:cNvCxnSpPr>
          <p:nvPr/>
        </p:nvCxnSpPr>
        <p:spPr>
          <a:xfrm flipV="1">
            <a:off x="5824015" y="3844198"/>
            <a:ext cx="8125" cy="355031"/>
          </a:xfrm>
          <a:prstGeom prst="line">
            <a:avLst/>
          </a:prstGeom>
          <a:ln>
            <a:solidFill>
              <a:schemeClr val="bg1">
                <a:lumMod val="50000"/>
              </a:schemeClr>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3" idx="0"/>
            <a:endCxn id="12" idx="2"/>
          </p:cNvCxnSpPr>
          <p:nvPr/>
        </p:nvCxnSpPr>
        <p:spPr>
          <a:xfrm flipH="1" flipV="1">
            <a:off x="5824015" y="4631277"/>
            <a:ext cx="4779" cy="360040"/>
          </a:xfrm>
          <a:prstGeom prst="line">
            <a:avLst/>
          </a:prstGeom>
          <a:ln>
            <a:solidFill>
              <a:schemeClr val="bg1">
                <a:lumMod val="50000"/>
              </a:schemeClr>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14" idx="0"/>
          </p:cNvCxnSpPr>
          <p:nvPr/>
        </p:nvCxnSpPr>
        <p:spPr>
          <a:xfrm flipH="1" flipV="1">
            <a:off x="5835593" y="5424745"/>
            <a:ext cx="8055" cy="214644"/>
          </a:xfrm>
          <a:prstGeom prst="line">
            <a:avLst/>
          </a:prstGeom>
          <a:ln>
            <a:solidFill>
              <a:schemeClr val="bg1">
                <a:lumMod val="50000"/>
              </a:schemeClr>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1" idx="0"/>
            <a:endCxn id="9" idx="2"/>
          </p:cNvCxnSpPr>
          <p:nvPr/>
        </p:nvCxnSpPr>
        <p:spPr>
          <a:xfrm flipH="1" flipV="1">
            <a:off x="5829037" y="3002385"/>
            <a:ext cx="3103" cy="409765"/>
          </a:xfrm>
          <a:prstGeom prst="line">
            <a:avLst/>
          </a:prstGeom>
          <a:ln>
            <a:solidFill>
              <a:schemeClr val="bg1">
                <a:lumMod val="50000"/>
              </a:schemeClr>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9" idx="0"/>
            <a:endCxn id="8" idx="2"/>
          </p:cNvCxnSpPr>
          <p:nvPr/>
        </p:nvCxnSpPr>
        <p:spPr>
          <a:xfrm flipV="1">
            <a:off x="5829037" y="2399029"/>
            <a:ext cx="3103" cy="243316"/>
          </a:xfrm>
          <a:prstGeom prst="line">
            <a:avLst/>
          </a:prstGeom>
          <a:ln>
            <a:solidFill>
              <a:schemeClr val="bg1">
                <a:lumMod val="50000"/>
              </a:schemeClr>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5483608" y="2903085"/>
            <a:ext cx="495672" cy="338554"/>
          </a:xfrm>
          <a:prstGeom prst="rect">
            <a:avLst/>
          </a:prstGeom>
          <a:noFill/>
        </p:spPr>
        <p:txBody>
          <a:bodyPr wrap="square" rtlCol="0">
            <a:spAutoFit/>
          </a:bodyPr>
          <a:lstStyle/>
          <a:p>
            <a:r>
              <a:rPr lang="en-US" sz="1600" i="1" dirty="0">
                <a:solidFill>
                  <a:srgbClr val="FF0000"/>
                </a:solidFill>
                <a:latin typeface="+mn-lt"/>
              </a:rPr>
              <a:t>yes</a:t>
            </a:r>
            <a:endParaRPr lang="en-US" sz="1600" i="1" dirty="0">
              <a:solidFill>
                <a:srgbClr val="FF0000"/>
              </a:solidFill>
              <a:latin typeface="+mn-lt"/>
            </a:endParaRPr>
          </a:p>
        </p:txBody>
      </p:sp>
      <p:sp>
        <p:nvSpPr>
          <p:cNvPr id="54" name="Process 53"/>
          <p:cNvSpPr/>
          <p:nvPr/>
        </p:nvSpPr>
        <p:spPr>
          <a:xfrm>
            <a:off x="7164288" y="4199229"/>
            <a:ext cx="1934658" cy="432048"/>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lnSpc>
                <a:spcPct val="80000"/>
              </a:lnSpc>
            </a:pPr>
            <a:r>
              <a:rPr lang="en-US" sz="1600" dirty="0"/>
              <a:t>Gather associated data</a:t>
            </a:r>
            <a:endParaRPr lang="en-US" sz="1600" dirty="0"/>
          </a:p>
        </p:txBody>
      </p:sp>
      <p:sp>
        <p:nvSpPr>
          <p:cNvPr id="55" name="Process 54"/>
          <p:cNvSpPr/>
          <p:nvPr/>
        </p:nvSpPr>
        <p:spPr>
          <a:xfrm>
            <a:off x="7164288" y="4991317"/>
            <a:ext cx="1944216" cy="432048"/>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lnSpc>
                <a:spcPct val="80000"/>
              </a:lnSpc>
            </a:pPr>
            <a:r>
              <a:rPr lang="en-US" sz="1600" dirty="0"/>
              <a:t>Send to </a:t>
            </a:r>
            <a:r>
              <a:rPr lang="en-US" sz="1600" dirty="0" err="1"/>
              <a:t>comms</a:t>
            </a:r>
            <a:r>
              <a:rPr lang="en-US" sz="1600" dirty="0"/>
              <a:t> for delivery</a:t>
            </a:r>
            <a:endParaRPr lang="en-US" sz="1600" dirty="0"/>
          </a:p>
        </p:txBody>
      </p:sp>
      <p:cxnSp>
        <p:nvCxnSpPr>
          <p:cNvPr id="56" name="Straight Connector 55"/>
          <p:cNvCxnSpPr>
            <a:stCxn id="6" idx="0"/>
            <a:endCxn id="16" idx="4"/>
          </p:cNvCxnSpPr>
          <p:nvPr/>
        </p:nvCxnSpPr>
        <p:spPr>
          <a:xfrm flipV="1">
            <a:off x="5832140" y="1023789"/>
            <a:ext cx="0" cy="295120"/>
          </a:xfrm>
          <a:prstGeom prst="line">
            <a:avLst/>
          </a:prstGeom>
          <a:ln>
            <a:solidFill>
              <a:schemeClr val="bg1">
                <a:lumMod val="50000"/>
              </a:schemeClr>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a:stCxn id="8" idx="0"/>
            <a:endCxn id="6" idx="2"/>
          </p:cNvCxnSpPr>
          <p:nvPr/>
        </p:nvCxnSpPr>
        <p:spPr>
          <a:xfrm flipV="1">
            <a:off x="5832140" y="1678949"/>
            <a:ext cx="0" cy="288032"/>
          </a:xfrm>
          <a:prstGeom prst="line">
            <a:avLst/>
          </a:prstGeom>
          <a:ln>
            <a:solidFill>
              <a:schemeClr val="bg1">
                <a:lumMod val="50000"/>
              </a:schemeClr>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5131952" y="5711397"/>
            <a:ext cx="495672" cy="338554"/>
          </a:xfrm>
          <a:prstGeom prst="rect">
            <a:avLst/>
          </a:prstGeom>
          <a:noFill/>
        </p:spPr>
        <p:txBody>
          <a:bodyPr wrap="square" rtlCol="0">
            <a:spAutoFit/>
          </a:bodyPr>
          <a:lstStyle/>
          <a:p>
            <a:r>
              <a:rPr lang="en-US" sz="1600" i="1" dirty="0">
                <a:latin typeface="+mn-lt"/>
              </a:rPr>
              <a:t>yes</a:t>
            </a:r>
            <a:endParaRPr lang="en-US" sz="1600" i="1" dirty="0">
              <a:latin typeface="+mn-lt"/>
            </a:endParaRPr>
          </a:p>
        </p:txBody>
      </p:sp>
      <p:sp>
        <p:nvSpPr>
          <p:cNvPr id="64" name="TextBox 63"/>
          <p:cNvSpPr txBox="1"/>
          <p:nvPr/>
        </p:nvSpPr>
        <p:spPr>
          <a:xfrm>
            <a:off x="5852032" y="1534933"/>
            <a:ext cx="495672" cy="338554"/>
          </a:xfrm>
          <a:prstGeom prst="rect">
            <a:avLst/>
          </a:prstGeom>
          <a:noFill/>
        </p:spPr>
        <p:txBody>
          <a:bodyPr wrap="square" rtlCol="0">
            <a:spAutoFit/>
          </a:bodyPr>
          <a:lstStyle/>
          <a:p>
            <a:r>
              <a:rPr lang="en-US" sz="1600" i="1" dirty="0">
                <a:latin typeface="+mn-lt"/>
              </a:rPr>
              <a:t>yes</a:t>
            </a:r>
            <a:endParaRPr lang="en-US" sz="1600" i="1" dirty="0">
              <a:latin typeface="+mn-lt"/>
            </a:endParaRPr>
          </a:p>
        </p:txBody>
      </p:sp>
      <p:cxnSp>
        <p:nvCxnSpPr>
          <p:cNvPr id="65" name="Straight Connector 64"/>
          <p:cNvCxnSpPr>
            <a:stCxn id="6" idx="1"/>
          </p:cNvCxnSpPr>
          <p:nvPr/>
        </p:nvCxnSpPr>
        <p:spPr>
          <a:xfrm flipH="1">
            <a:off x="4259472" y="1498929"/>
            <a:ext cx="1212628" cy="0"/>
          </a:xfrm>
          <a:prstGeom prst="line">
            <a:avLst/>
          </a:prstGeom>
          <a:ln>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4259472" y="1498929"/>
            <a:ext cx="0" cy="260740"/>
          </a:xfrm>
          <a:prstGeom prst="line">
            <a:avLst/>
          </a:prstGeom>
          <a:ln>
            <a:solidFill>
              <a:srgbClr val="7F7F7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72" name="Oval 71"/>
          <p:cNvSpPr/>
          <p:nvPr/>
        </p:nvSpPr>
        <p:spPr>
          <a:xfrm>
            <a:off x="4151460" y="1729432"/>
            <a:ext cx="216024" cy="216024"/>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3995936" y="1844451"/>
            <a:ext cx="623576" cy="338554"/>
          </a:xfrm>
          <a:prstGeom prst="rect">
            <a:avLst/>
          </a:prstGeom>
          <a:noFill/>
        </p:spPr>
        <p:txBody>
          <a:bodyPr wrap="square" rtlCol="0">
            <a:spAutoFit/>
          </a:bodyPr>
          <a:lstStyle/>
          <a:p>
            <a:r>
              <a:rPr lang="en-US" sz="1600" dirty="0">
                <a:latin typeface="+mn-lt"/>
              </a:rPr>
              <a:t>done</a:t>
            </a:r>
            <a:endParaRPr lang="en-US" sz="1600" dirty="0">
              <a:latin typeface="+mn-lt"/>
            </a:endParaRPr>
          </a:p>
        </p:txBody>
      </p:sp>
      <p:sp>
        <p:nvSpPr>
          <p:cNvPr id="74" name="TextBox 73"/>
          <p:cNvSpPr txBox="1"/>
          <p:nvPr/>
        </p:nvSpPr>
        <p:spPr>
          <a:xfrm>
            <a:off x="5203960" y="1412403"/>
            <a:ext cx="495672" cy="338554"/>
          </a:xfrm>
          <a:prstGeom prst="rect">
            <a:avLst/>
          </a:prstGeom>
          <a:noFill/>
        </p:spPr>
        <p:txBody>
          <a:bodyPr wrap="square" rtlCol="0">
            <a:spAutoFit/>
          </a:bodyPr>
          <a:lstStyle/>
          <a:p>
            <a:r>
              <a:rPr lang="en-US" sz="1600" i="1" dirty="0">
                <a:latin typeface="+mn-lt"/>
              </a:rPr>
              <a:t>no</a:t>
            </a:r>
            <a:endParaRPr lang="en-US" sz="1600" i="1" dirty="0">
              <a:latin typeface="+mn-lt"/>
            </a:endParaRPr>
          </a:p>
        </p:txBody>
      </p:sp>
      <p:cxnSp>
        <p:nvCxnSpPr>
          <p:cNvPr id="75" name="Straight Connector 74"/>
          <p:cNvCxnSpPr/>
          <p:nvPr/>
        </p:nvCxnSpPr>
        <p:spPr>
          <a:xfrm flipH="1">
            <a:off x="6192181" y="2831077"/>
            <a:ext cx="1944215" cy="0"/>
          </a:xfrm>
          <a:prstGeom prst="line">
            <a:avLst/>
          </a:prstGeom>
          <a:ln>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a:stCxn id="54" idx="0"/>
          </p:cNvCxnSpPr>
          <p:nvPr/>
        </p:nvCxnSpPr>
        <p:spPr>
          <a:xfrm flipV="1">
            <a:off x="8131617" y="2831077"/>
            <a:ext cx="0" cy="1368152"/>
          </a:xfrm>
          <a:prstGeom prst="line">
            <a:avLst/>
          </a:prstGeom>
          <a:ln>
            <a:solidFill>
              <a:schemeClr val="bg1">
                <a:lumMod val="50000"/>
              </a:schemeClr>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6099868" y="2708547"/>
            <a:ext cx="495672" cy="338554"/>
          </a:xfrm>
          <a:prstGeom prst="rect">
            <a:avLst/>
          </a:prstGeom>
          <a:noFill/>
        </p:spPr>
        <p:txBody>
          <a:bodyPr wrap="square" rtlCol="0">
            <a:spAutoFit/>
          </a:bodyPr>
          <a:lstStyle/>
          <a:p>
            <a:r>
              <a:rPr lang="en-US" sz="1600" i="1" dirty="0">
                <a:latin typeface="+mn-lt"/>
              </a:rPr>
              <a:t>no</a:t>
            </a:r>
            <a:endParaRPr lang="en-US" sz="1600" i="1" dirty="0">
              <a:latin typeface="+mn-lt"/>
            </a:endParaRPr>
          </a:p>
        </p:txBody>
      </p:sp>
      <p:cxnSp>
        <p:nvCxnSpPr>
          <p:cNvPr id="81" name="Straight Connector 80"/>
          <p:cNvCxnSpPr/>
          <p:nvPr/>
        </p:nvCxnSpPr>
        <p:spPr>
          <a:xfrm flipH="1" flipV="1">
            <a:off x="8126842" y="4631277"/>
            <a:ext cx="4779" cy="360040"/>
          </a:xfrm>
          <a:prstGeom prst="line">
            <a:avLst/>
          </a:prstGeom>
          <a:ln>
            <a:solidFill>
              <a:schemeClr val="bg1">
                <a:lumMod val="50000"/>
              </a:schemeClr>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8131617" y="5423365"/>
            <a:ext cx="4779" cy="360040"/>
          </a:xfrm>
          <a:prstGeom prst="line">
            <a:avLst/>
          </a:prstGeom>
          <a:ln>
            <a:solidFill>
              <a:schemeClr val="bg1">
                <a:lumMod val="50000"/>
              </a:schemeClr>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5852032" y="5999429"/>
            <a:ext cx="0" cy="260740"/>
          </a:xfrm>
          <a:prstGeom prst="line">
            <a:avLst/>
          </a:prstGeom>
          <a:ln>
            <a:solidFill>
              <a:srgbClr val="7F7F7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4" name="Oval 83"/>
          <p:cNvSpPr/>
          <p:nvPr/>
        </p:nvSpPr>
        <p:spPr>
          <a:xfrm>
            <a:off x="5744020" y="6285312"/>
            <a:ext cx="216024" cy="216024"/>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8039892" y="5783405"/>
            <a:ext cx="216024" cy="216024"/>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7884368" y="5898424"/>
            <a:ext cx="623576" cy="338554"/>
          </a:xfrm>
          <a:prstGeom prst="rect">
            <a:avLst/>
          </a:prstGeom>
          <a:noFill/>
        </p:spPr>
        <p:txBody>
          <a:bodyPr wrap="square" rtlCol="0">
            <a:spAutoFit/>
          </a:bodyPr>
          <a:lstStyle/>
          <a:p>
            <a:r>
              <a:rPr lang="en-US" sz="1600" dirty="0">
                <a:latin typeface="+mn-lt"/>
              </a:rPr>
              <a:t>done</a:t>
            </a:r>
            <a:endParaRPr lang="en-US" sz="1600" dirty="0">
              <a:latin typeface="+mn-lt"/>
            </a:endParaRPr>
          </a:p>
        </p:txBody>
      </p:sp>
      <p:sp>
        <p:nvSpPr>
          <p:cNvPr id="87" name="TextBox 86"/>
          <p:cNvSpPr txBox="1"/>
          <p:nvPr/>
        </p:nvSpPr>
        <p:spPr>
          <a:xfrm>
            <a:off x="5555616" y="6380955"/>
            <a:ext cx="623576" cy="338554"/>
          </a:xfrm>
          <a:prstGeom prst="rect">
            <a:avLst/>
          </a:prstGeom>
          <a:noFill/>
        </p:spPr>
        <p:txBody>
          <a:bodyPr wrap="square" rtlCol="0">
            <a:spAutoFit/>
          </a:bodyPr>
          <a:lstStyle/>
          <a:p>
            <a:r>
              <a:rPr lang="en-US" sz="1600" dirty="0">
                <a:latin typeface="+mn-lt"/>
              </a:rPr>
              <a:t>done</a:t>
            </a:r>
            <a:endParaRPr lang="en-US" sz="1600" dirty="0">
              <a:latin typeface="+mn-lt"/>
            </a:endParaRPr>
          </a:p>
        </p:txBody>
      </p:sp>
      <p:sp>
        <p:nvSpPr>
          <p:cNvPr id="88" name="TextBox 87"/>
          <p:cNvSpPr txBox="1"/>
          <p:nvPr/>
        </p:nvSpPr>
        <p:spPr>
          <a:xfrm>
            <a:off x="5843648" y="5855413"/>
            <a:ext cx="495672" cy="338554"/>
          </a:xfrm>
          <a:prstGeom prst="rect">
            <a:avLst/>
          </a:prstGeom>
          <a:noFill/>
        </p:spPr>
        <p:txBody>
          <a:bodyPr wrap="square" rtlCol="0">
            <a:spAutoFit/>
          </a:bodyPr>
          <a:lstStyle/>
          <a:p>
            <a:r>
              <a:rPr lang="en-US" sz="1600" i="1" dirty="0">
                <a:latin typeface="+mn-lt"/>
              </a:rPr>
              <a:t>no</a:t>
            </a:r>
            <a:endParaRPr lang="en-US" sz="1600" i="1" dirty="0">
              <a:latin typeface="+mn-lt"/>
            </a:endParaRPr>
          </a:p>
        </p:txBody>
      </p:sp>
      <p:sp>
        <p:nvSpPr>
          <p:cNvPr id="70" name="Content Placeholder 2"/>
          <p:cNvSpPr txBox="1"/>
          <p:nvPr/>
        </p:nvSpPr>
        <p:spPr>
          <a:xfrm>
            <a:off x="251520" y="1453480"/>
            <a:ext cx="3851340" cy="4495800"/>
          </a:xfrm>
          <a:prstGeom prst="rect">
            <a:avLst/>
          </a:prstGeom>
        </p:spPr>
        <p:txBody>
          <a:bodyPr/>
          <a:lstStyle/>
          <a:p>
            <a:pPr marL="319405" marR="0" lvl="0" indent="-319405" algn="l" defTabSz="914400" rtl="0" eaLnBrk="0" fontAlgn="base" latinLnBrk="0" hangingPunct="0">
              <a:lnSpc>
                <a:spcPct val="100000"/>
              </a:lnSpc>
              <a:spcBef>
                <a:spcPts val="700"/>
              </a:spcBef>
              <a:spcAft>
                <a:spcPct val="0"/>
              </a:spcAft>
              <a:buClr>
                <a:schemeClr val="accent2"/>
              </a:buClr>
              <a:buSzPct val="60000"/>
              <a:buFont typeface="Wingdings" panose="05000000000000000000" pitchFamily="2" charset="2"/>
              <a:buChar char=""/>
              <a:defRPr/>
            </a:pPr>
            <a:r>
              <a:rPr kumimoji="0" lang="en-US" sz="2000" b="0" i="0" u="none" strike="noStrike" kern="1200" cap="none" spc="0" normalizeH="0" baseline="0" noProof="0" dirty="0">
                <a:ln>
                  <a:noFill/>
                </a:ln>
                <a:solidFill>
                  <a:schemeClr val="tx1"/>
                </a:solidFill>
                <a:effectLst/>
                <a:uLnTx/>
                <a:uFillTx/>
                <a:latin typeface="+mn-lt"/>
                <a:ea typeface="MS PGothic" panose="020B0600070205080204" pitchFamily="-107" charset="-128"/>
                <a:cs typeface="MS PGothic" panose="020B0600070205080204" pitchFamily="-107" charset="-128"/>
              </a:rPr>
              <a:t>When event occurs, event is evaluated against each host subscription and added to the outbound command queue of communications device of the subscribing host</a:t>
            </a:r>
            <a:endParaRPr kumimoji="0" lang="en-US" sz="2000" b="0" i="0" u="none" strike="noStrike" kern="1200" cap="none" spc="0" normalizeH="0" baseline="0" noProof="0" dirty="0">
              <a:ln>
                <a:noFill/>
              </a:ln>
              <a:solidFill>
                <a:schemeClr val="tx1"/>
              </a:solidFill>
              <a:effectLst/>
              <a:uLnTx/>
              <a:uFillTx/>
              <a:latin typeface="+mn-lt"/>
              <a:ea typeface="MS PGothic" panose="020B0600070205080204" pitchFamily="-107" charset="-128"/>
              <a:cs typeface="MS PGothic" panose="020B0600070205080204" pitchFamily="-107" charset="-128"/>
            </a:endParaRPr>
          </a:p>
          <a:p>
            <a:pPr marL="640080" marR="0" lvl="1" indent="-273050" algn="l" defTabSz="914400" rtl="0" eaLnBrk="0" fontAlgn="base" latinLnBrk="0" hangingPunct="0">
              <a:lnSpc>
                <a:spcPct val="100000"/>
              </a:lnSpc>
              <a:spcBef>
                <a:spcPts val="550"/>
              </a:spcBef>
              <a:spcAft>
                <a:spcPct val="0"/>
              </a:spcAft>
              <a:buClr>
                <a:schemeClr val="accent1"/>
              </a:buClr>
              <a:buSzPct val="70000"/>
              <a:buFont typeface="Wingdings 2" panose="05020102010507070707" pitchFamily="-107" charset="2"/>
              <a:buChar char=""/>
              <a:defRPr/>
            </a:pPr>
            <a:r>
              <a:rPr kumimoji="0" lang="en-US" sz="2000" b="0" i="0" u="none" strike="noStrike" kern="1200" cap="none" spc="0" normalizeH="0" baseline="0" noProof="0" dirty="0">
                <a:ln>
                  <a:noFill/>
                </a:ln>
                <a:solidFill>
                  <a:schemeClr val="tx1"/>
                </a:solidFill>
                <a:effectLst/>
                <a:uLnTx/>
                <a:uFillTx/>
                <a:latin typeface="+mn-lt"/>
                <a:ea typeface="MS PGothic" panose="020B0600070205080204" pitchFamily="-107" charset="-128"/>
                <a:cs typeface="+mn-cs"/>
              </a:rPr>
              <a:t>The same event may be sent to several hosts</a:t>
            </a:r>
            <a:endParaRPr kumimoji="0" lang="en-US" sz="2000" b="0" i="0" u="none" strike="noStrike" kern="1200" cap="none" spc="0" normalizeH="0" baseline="0" noProof="0" dirty="0">
              <a:ln>
                <a:noFill/>
              </a:ln>
              <a:solidFill>
                <a:schemeClr val="tx1"/>
              </a:solidFill>
              <a:effectLst/>
              <a:uLnTx/>
              <a:uFillTx/>
              <a:latin typeface="+mn-lt"/>
              <a:ea typeface="MS PGothic" panose="020B0600070205080204" pitchFamily="-107" charset="-128"/>
              <a:cs typeface="+mn-cs"/>
            </a:endParaRPr>
          </a:p>
          <a:p>
            <a:pPr marL="319405" marR="0" lvl="0" indent="-319405" algn="l" defTabSz="914400" rtl="0" eaLnBrk="0" fontAlgn="base" latinLnBrk="0" hangingPunct="0">
              <a:lnSpc>
                <a:spcPct val="100000"/>
              </a:lnSpc>
              <a:spcBef>
                <a:spcPts val="700"/>
              </a:spcBef>
              <a:spcAft>
                <a:spcPct val="0"/>
              </a:spcAft>
              <a:buClr>
                <a:schemeClr val="accent2"/>
              </a:buClr>
              <a:buSzPct val="60000"/>
              <a:buFont typeface="Wingdings" panose="05000000000000000000" pitchFamily="2" charset="2"/>
              <a:buChar char=""/>
              <a:defRPr/>
            </a:pPr>
            <a:r>
              <a:rPr kumimoji="0" lang="en-US" sz="2000" b="0" i="0" u="none" strike="noStrike" kern="1200" cap="none" spc="0" normalizeH="0" baseline="0" noProof="0" dirty="0">
                <a:ln>
                  <a:noFill/>
                </a:ln>
                <a:solidFill>
                  <a:schemeClr val="tx1"/>
                </a:solidFill>
                <a:effectLst/>
                <a:uLnTx/>
                <a:uFillTx/>
                <a:latin typeface="+mn-lt"/>
                <a:ea typeface="MS PGothic" panose="020B0600070205080204" pitchFamily="-107" charset="-128"/>
                <a:cs typeface="MS PGothic" panose="020B0600070205080204" pitchFamily="-107" charset="-128"/>
              </a:rPr>
              <a:t>Persisted events are added to event log. </a:t>
            </a:r>
            <a:r>
              <a:rPr lang="en-US" sz="2000" dirty="0">
                <a:latin typeface="+mn-lt"/>
                <a:ea typeface="MS PGothic" panose="020B0600070205080204" pitchFamily="-107" charset="-128"/>
                <a:cs typeface="MS PGothic" panose="020B0600070205080204" pitchFamily="-107" charset="-128"/>
              </a:rPr>
              <a:t>EGM resends the event report if it timeout while waiting for ack.</a:t>
            </a:r>
            <a:endParaRPr kumimoji="0" lang="en-US" sz="1800" b="0" i="0" u="none" strike="noStrike" kern="1200" cap="none" spc="0" normalizeH="0" baseline="0" noProof="0" dirty="0">
              <a:ln>
                <a:noFill/>
              </a:ln>
              <a:solidFill>
                <a:schemeClr val="tx1"/>
              </a:solidFill>
              <a:effectLst/>
              <a:uLnTx/>
              <a:uFillTx/>
              <a:latin typeface="+mn-lt"/>
              <a:ea typeface="MS PGothic" panose="020B0600070205080204" pitchFamily="-107" charset="-128"/>
              <a:cs typeface="+mn-cs"/>
            </a:endParaRPr>
          </a:p>
        </p:txBody>
      </p:sp>
      <p:sp>
        <p:nvSpPr>
          <p:cNvPr id="71" name="Title 1"/>
          <p:cNvSpPr txBox="1"/>
          <p:nvPr/>
        </p:nvSpPr>
        <p:spPr>
          <a:xfrm>
            <a:off x="577732" y="422176"/>
            <a:ext cx="3490212" cy="9906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chemeClr val="tx2"/>
                </a:solidFill>
                <a:effectLst/>
                <a:uLnTx/>
                <a:uFillTx/>
                <a:latin typeface="+mj-lt"/>
                <a:ea typeface="MS PGothic" panose="020B0600070205080204" pitchFamily="-107" charset="-128"/>
                <a:cs typeface="MS PGothic" panose="020B0600070205080204" pitchFamily="-107" charset="-128"/>
              </a:rPr>
              <a:t>Event reporting</a:t>
            </a:r>
            <a:endParaRPr kumimoji="0" lang="en-US" sz="3600" b="0" i="0" u="none" strike="noStrike" kern="1200" cap="none" spc="0" normalizeH="0" baseline="0" noProof="0" dirty="0">
              <a:ln>
                <a:noFill/>
              </a:ln>
              <a:solidFill>
                <a:schemeClr val="tx2"/>
              </a:solidFill>
              <a:effectLst/>
              <a:uLnTx/>
              <a:uFillTx/>
              <a:latin typeface="+mj-lt"/>
              <a:ea typeface="MS PGothic" panose="020B0600070205080204" pitchFamily="-107" charset="-128"/>
              <a:cs typeface="MS PGothic" panose="020B0600070205080204" pitchFamily="-107" charset="-128"/>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Request and response in persisted events</a:t>
            </a:r>
            <a:endParaRPr lang="en-US" sz="36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
        <p:nvSpPr>
          <p:cNvPr id="6" name="Rounded Rectangle 5"/>
          <p:cNvSpPr/>
          <p:nvPr/>
        </p:nvSpPr>
        <p:spPr>
          <a:xfrm>
            <a:off x="755576" y="2132856"/>
            <a:ext cx="7848872" cy="2592288"/>
          </a:xfrm>
          <a:prstGeom prst="roundRect">
            <a:avLst>
              <a:gd name="adj" fmla="val 7077"/>
            </a:avLst>
          </a:prstGeom>
          <a:solidFill>
            <a:srgbClr val="FFFFFF"/>
          </a:solidFill>
          <a:ln>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wrap="none" lIns="108000" tIns="0" rtlCol="0" anchor="t" anchorCtr="0"/>
          <a:lstStyle/>
          <a:p>
            <a:r>
              <a:rPr lang="en-US" sz="1600" dirty="0">
                <a:ln>
                  <a:solidFill>
                    <a:schemeClr val="tx1"/>
                  </a:solidFill>
                </a:ln>
                <a:solidFill>
                  <a:srgbClr val="FF6600"/>
                </a:solidFill>
                <a:latin typeface="Courier New" panose="02070309020205020404"/>
                <a:cs typeface="Courier New" panose="02070309020205020404"/>
              </a:rPr>
              <a:t>&lt;</a:t>
            </a:r>
            <a:r>
              <a:rPr lang="en-US" sz="1600" dirty="0" err="1">
                <a:ln>
                  <a:solidFill>
                    <a:srgbClr val="0000FF"/>
                  </a:solidFill>
                </a:ln>
                <a:solidFill>
                  <a:srgbClr val="FF0000"/>
                </a:solidFill>
                <a:latin typeface="Courier New" panose="02070309020205020404"/>
                <a:cs typeface="Courier New" panose="02070309020205020404"/>
              </a:rPr>
              <a:t>eventHandler</a:t>
            </a:r>
            <a:r>
              <a:rPr lang="en-US" sz="1600" dirty="0">
                <a:ln>
                  <a:solidFill>
                    <a:srgbClr val="008000"/>
                  </a:solidFill>
                </a:ln>
                <a:solidFill>
                  <a:srgbClr val="FF6600"/>
                </a:solidFill>
                <a:latin typeface="Courier New" panose="02070309020205020404"/>
                <a:cs typeface="Courier New" panose="02070309020205020404"/>
              </a:rPr>
              <a:t> </a:t>
            </a:r>
            <a:r>
              <a:rPr lang="en-US" sz="1600" dirty="0" err="1">
                <a:ln>
                  <a:solidFill>
                    <a:srgbClr val="660066"/>
                  </a:solidFill>
                </a:ln>
                <a:solidFill>
                  <a:srgbClr val="FF6600"/>
                </a:solidFill>
                <a:latin typeface="Courier New" panose="02070309020205020404"/>
                <a:cs typeface="Courier New" panose="02070309020205020404"/>
              </a:rPr>
              <a:t>deviceId</a:t>
            </a:r>
            <a:r>
              <a:rPr lang="en-US" sz="1600" dirty="0">
                <a:ln>
                  <a:solidFill>
                    <a:srgbClr val="660066"/>
                  </a:solidFill>
                </a:ln>
                <a:solidFill>
                  <a:srgbClr val="FF6600"/>
                </a:solidFill>
                <a:latin typeface="Courier New" panose="02070309020205020404"/>
                <a:cs typeface="Courier New" panose="02070309020205020404"/>
              </a:rPr>
              <a:t>="1" </a:t>
            </a:r>
            <a:r>
              <a:rPr lang="en-US" sz="1600" dirty="0" err="1">
                <a:ln>
                  <a:solidFill>
                    <a:schemeClr val="tx1"/>
                  </a:solidFill>
                </a:ln>
                <a:solidFill>
                  <a:srgbClr val="FF6600"/>
                </a:solidFill>
                <a:latin typeface="Courier New" panose="02070309020205020404"/>
                <a:cs typeface="Courier New" panose="02070309020205020404"/>
              </a:rPr>
              <a:t>sessionType</a:t>
            </a:r>
            <a:r>
              <a:rPr lang="en-US" sz="1600" dirty="0">
                <a:ln>
                  <a:solidFill>
                    <a:schemeClr val="tx1"/>
                  </a:solidFill>
                </a:ln>
                <a:solidFill>
                  <a:srgbClr val="FF6600"/>
                </a:solidFill>
                <a:latin typeface="Courier New" panose="02070309020205020404"/>
                <a:cs typeface="Courier New" panose="02070309020205020404"/>
              </a:rPr>
              <a:t>="</a:t>
            </a:r>
            <a:r>
              <a:rPr lang="en-US" sz="1600" dirty="0">
                <a:ln>
                  <a:solidFill>
                    <a:srgbClr val="660066"/>
                  </a:solidFill>
                </a:ln>
                <a:solidFill>
                  <a:srgbClr val="0000FF"/>
                </a:solidFill>
                <a:latin typeface="Courier New" panose="02070309020205020404"/>
                <a:cs typeface="Courier New" panose="02070309020205020404"/>
              </a:rPr>
              <a:t>G2S_request</a:t>
            </a:r>
            <a:r>
              <a:rPr lang="en-US" sz="1600" dirty="0">
                <a:ln>
                  <a:solidFill>
                    <a:schemeClr val="tx1"/>
                  </a:solidFill>
                </a:ln>
                <a:solidFill>
                  <a:srgbClr val="FF6600"/>
                </a:solidFill>
                <a:latin typeface="Courier New" panose="02070309020205020404"/>
                <a:cs typeface="Courier New" panose="02070309020205020404"/>
              </a:rPr>
              <a:t>" ... &gt;</a:t>
            </a:r>
            <a:endParaRPr lang="en-US" sz="1600" dirty="0">
              <a:ln>
                <a:solidFill>
                  <a:schemeClr val="tx1"/>
                </a:solidFill>
              </a:ln>
              <a:solidFill>
                <a:srgbClr val="FF6600"/>
              </a:solidFill>
              <a:latin typeface="Courier New" panose="02070309020205020404"/>
              <a:cs typeface="Courier New" panose="02070309020205020404"/>
            </a:endParaRPr>
          </a:p>
          <a:p>
            <a:r>
              <a:rPr lang="en-US" sz="1600" dirty="0">
                <a:ln>
                  <a:solidFill>
                    <a:schemeClr val="tx1"/>
                  </a:solidFill>
                </a:ln>
                <a:solidFill>
                  <a:srgbClr val="FF6600"/>
                </a:solidFill>
                <a:latin typeface="Courier New" panose="02070309020205020404"/>
                <a:cs typeface="Courier New" panose="02070309020205020404"/>
              </a:rPr>
              <a:t>  </a:t>
            </a:r>
            <a:r>
              <a:rPr lang="en-US" sz="1600" dirty="0">
                <a:ln>
                  <a:solidFill>
                    <a:srgbClr val="000000"/>
                  </a:solidFill>
                </a:ln>
                <a:solidFill>
                  <a:srgbClr val="FF6600"/>
                </a:solidFill>
                <a:latin typeface="Courier New" panose="02070309020205020404"/>
                <a:cs typeface="Courier New" panose="02070309020205020404"/>
              </a:rPr>
              <a:t>&lt;</a:t>
            </a:r>
            <a:r>
              <a:rPr lang="en-US" sz="1600" dirty="0" err="1">
                <a:ln>
                  <a:solidFill>
                    <a:srgbClr val="0000FF"/>
                  </a:solidFill>
                </a:ln>
                <a:solidFill>
                  <a:srgbClr val="0000FF"/>
                </a:solidFill>
                <a:latin typeface="Courier New" panose="02070309020205020404"/>
                <a:cs typeface="Courier New" panose="02070309020205020404"/>
              </a:rPr>
              <a:t>eventReport</a:t>
            </a:r>
            <a:r>
              <a:rPr lang="en-US" sz="1600" dirty="0">
                <a:ln>
                  <a:solidFill>
                    <a:srgbClr val="0000FF"/>
                  </a:solidFill>
                </a:ln>
                <a:solidFill>
                  <a:srgbClr val="0000FF"/>
                </a:solidFill>
                <a:latin typeface="Courier New" panose="02070309020205020404"/>
                <a:cs typeface="Courier New" panose="02070309020205020404"/>
              </a:rPr>
              <a:t> </a:t>
            </a:r>
            <a:endParaRPr lang="en-US" sz="1600" dirty="0">
              <a:ln>
                <a:solidFill>
                  <a:srgbClr val="0000FF"/>
                </a:solidFill>
              </a:ln>
              <a:solidFill>
                <a:srgbClr val="0000FF"/>
              </a:solidFill>
              <a:latin typeface="Courier New" panose="02070309020205020404"/>
              <a:cs typeface="Courier New" panose="02070309020205020404"/>
            </a:endParaRPr>
          </a:p>
          <a:p>
            <a:r>
              <a:rPr lang="en-US" sz="1600" dirty="0">
                <a:ln>
                  <a:solidFill>
                    <a:srgbClr val="0000FF"/>
                  </a:solidFill>
                </a:ln>
                <a:solidFill>
                  <a:srgbClr val="0000FF"/>
                </a:solidFill>
                <a:latin typeface="Courier New" panose="02070309020205020404"/>
                <a:cs typeface="Courier New" panose="02070309020205020404"/>
              </a:rPr>
              <a:t>      </a:t>
            </a:r>
            <a:r>
              <a:rPr lang="en-US" sz="1600" dirty="0" err="1">
                <a:ln>
                  <a:solidFill>
                    <a:srgbClr val="0000FF"/>
                  </a:solidFill>
                </a:ln>
                <a:solidFill>
                  <a:srgbClr val="0000FF"/>
                </a:solidFill>
                <a:latin typeface="Courier New" panose="02070309020205020404"/>
                <a:cs typeface="Courier New" panose="02070309020205020404"/>
              </a:rPr>
              <a:t>deviceClass</a:t>
            </a:r>
            <a:r>
              <a:rPr lang="en-US" sz="1600" dirty="0">
                <a:ln>
                  <a:solidFill>
                    <a:schemeClr val="tx1"/>
                  </a:solidFill>
                </a:ln>
                <a:solidFill>
                  <a:srgbClr val="0000FF"/>
                </a:solidFill>
                <a:latin typeface="Courier New" panose="02070309020205020404"/>
                <a:cs typeface="Courier New" panose="02070309020205020404"/>
              </a:rPr>
              <a:t>=</a:t>
            </a:r>
            <a:r>
              <a:rPr lang="en-US" sz="1600" dirty="0">
                <a:ln>
                  <a:solidFill>
                    <a:schemeClr val="tx1"/>
                  </a:solidFill>
                </a:ln>
                <a:solidFill>
                  <a:srgbClr val="FF6600"/>
                </a:solidFill>
                <a:latin typeface="Courier New" panose="02070309020205020404"/>
                <a:cs typeface="Courier New" panose="02070309020205020404"/>
              </a:rPr>
              <a:t>"</a:t>
            </a:r>
            <a:r>
              <a:rPr lang="en-US" sz="1600" dirty="0">
                <a:ln>
                  <a:solidFill>
                    <a:schemeClr val="tx1"/>
                  </a:solidFill>
                </a:ln>
                <a:solidFill>
                  <a:srgbClr val="0000FF"/>
                </a:solidFill>
                <a:latin typeface="Courier New" panose="02070309020205020404"/>
                <a:cs typeface="Courier New" panose="02070309020205020404"/>
              </a:rPr>
              <a:t>G2S_noteAcceptor</a:t>
            </a:r>
            <a:r>
              <a:rPr lang="en-US" sz="1600" dirty="0">
                <a:ln>
                  <a:solidFill>
                    <a:schemeClr val="tx1"/>
                  </a:solidFill>
                </a:ln>
                <a:solidFill>
                  <a:srgbClr val="FF6600"/>
                </a:solidFill>
                <a:latin typeface="Courier New" panose="02070309020205020404"/>
                <a:cs typeface="Courier New" panose="02070309020205020404"/>
              </a:rPr>
              <a:t>"</a:t>
            </a:r>
            <a:r>
              <a:rPr lang="en-US" sz="1600" dirty="0">
                <a:ln>
                  <a:solidFill>
                    <a:schemeClr val="tx1"/>
                  </a:solidFill>
                </a:ln>
                <a:solidFill>
                  <a:srgbClr val="0000FF"/>
                </a:solidFill>
                <a:latin typeface="Courier New" panose="02070309020205020404"/>
                <a:cs typeface="Courier New" panose="02070309020205020404"/>
              </a:rPr>
              <a:t> </a:t>
            </a:r>
            <a:r>
              <a:rPr lang="en-US" sz="1600" dirty="0" err="1">
                <a:ln>
                  <a:solidFill>
                    <a:srgbClr val="0000FF"/>
                  </a:solidFill>
                </a:ln>
                <a:solidFill>
                  <a:srgbClr val="0000FF"/>
                </a:solidFill>
                <a:latin typeface="Courier New" panose="02070309020205020404"/>
                <a:cs typeface="Courier New" panose="02070309020205020404"/>
              </a:rPr>
              <a:t>deviceId</a:t>
            </a:r>
            <a:r>
              <a:rPr lang="en-US" sz="1600" dirty="0">
                <a:ln>
                  <a:solidFill>
                    <a:schemeClr val="tx1"/>
                  </a:solidFill>
                </a:ln>
                <a:solidFill>
                  <a:srgbClr val="0000FF"/>
                </a:solidFill>
                <a:latin typeface="Courier New" panose="02070309020205020404"/>
                <a:cs typeface="Courier New" panose="02070309020205020404"/>
              </a:rPr>
              <a:t>=</a:t>
            </a:r>
            <a:r>
              <a:rPr lang="en-US" sz="1600" dirty="0">
                <a:ln>
                  <a:solidFill>
                    <a:schemeClr val="tx1"/>
                  </a:solidFill>
                </a:ln>
                <a:solidFill>
                  <a:srgbClr val="FF6600"/>
                </a:solidFill>
                <a:latin typeface="Courier New" panose="02070309020205020404"/>
                <a:cs typeface="Courier New" panose="02070309020205020404"/>
              </a:rPr>
              <a:t>"</a:t>
            </a:r>
            <a:r>
              <a:rPr lang="en-US" sz="1600" dirty="0">
                <a:ln>
                  <a:solidFill>
                    <a:schemeClr val="tx1"/>
                  </a:solidFill>
                </a:ln>
                <a:solidFill>
                  <a:srgbClr val="0000FF"/>
                </a:solidFill>
                <a:latin typeface="Courier New" panose="02070309020205020404"/>
                <a:cs typeface="Courier New" panose="02070309020205020404"/>
              </a:rPr>
              <a:t>1</a:t>
            </a:r>
            <a:r>
              <a:rPr lang="en-US" sz="1600" dirty="0">
                <a:ln>
                  <a:solidFill>
                    <a:schemeClr val="tx1"/>
                  </a:solidFill>
                </a:ln>
                <a:solidFill>
                  <a:srgbClr val="FF6600"/>
                </a:solidFill>
                <a:latin typeface="Courier New" panose="02070309020205020404"/>
                <a:cs typeface="Courier New" panose="02070309020205020404"/>
              </a:rPr>
              <a:t>"</a:t>
            </a:r>
            <a:endParaRPr lang="en-US" sz="1600" dirty="0">
              <a:ln>
                <a:solidFill>
                  <a:schemeClr val="tx1"/>
                </a:solidFill>
              </a:ln>
              <a:solidFill>
                <a:srgbClr val="0000FF"/>
              </a:solidFill>
              <a:latin typeface="Courier New" panose="02070309020205020404"/>
              <a:cs typeface="Courier New" panose="02070309020205020404"/>
            </a:endParaRPr>
          </a:p>
          <a:p>
            <a:r>
              <a:rPr lang="en-US" sz="1600" dirty="0">
                <a:ln>
                  <a:solidFill>
                    <a:srgbClr val="0000FF"/>
                  </a:solidFill>
                </a:ln>
                <a:solidFill>
                  <a:srgbClr val="0000FF"/>
                </a:solidFill>
                <a:latin typeface="Courier New" panose="02070309020205020404"/>
                <a:cs typeface="Courier New" panose="02070309020205020404"/>
              </a:rPr>
              <a:t>      </a:t>
            </a:r>
            <a:r>
              <a:rPr lang="en-US" sz="1600" dirty="0" err="1">
                <a:ln>
                  <a:solidFill>
                    <a:srgbClr val="0000FF"/>
                  </a:solidFill>
                </a:ln>
                <a:solidFill>
                  <a:srgbClr val="0000FF"/>
                </a:solidFill>
                <a:latin typeface="Courier New" panose="02070309020205020404"/>
                <a:cs typeface="Courier New" panose="02070309020205020404"/>
              </a:rPr>
              <a:t>eventCode</a:t>
            </a:r>
            <a:r>
              <a:rPr lang="en-US" sz="1600" dirty="0">
                <a:ln>
                  <a:solidFill>
                    <a:schemeClr val="tx1"/>
                  </a:solidFill>
                </a:ln>
                <a:solidFill>
                  <a:srgbClr val="0000FF"/>
                </a:solidFill>
                <a:latin typeface="Courier New" panose="02070309020205020404"/>
                <a:cs typeface="Courier New" panose="02070309020205020404"/>
              </a:rPr>
              <a:t>="G2S_NAE114</a:t>
            </a:r>
            <a:r>
              <a:rPr lang="en-US" sz="1600" dirty="0">
                <a:ln>
                  <a:solidFill>
                    <a:schemeClr val="tx1"/>
                  </a:solidFill>
                </a:ln>
                <a:solidFill>
                  <a:srgbClr val="FF6600"/>
                </a:solidFill>
                <a:latin typeface="Courier New" panose="02070309020205020404"/>
                <a:cs typeface="Courier New" panose="02070309020205020404"/>
              </a:rPr>
              <a:t>"</a:t>
            </a:r>
            <a:r>
              <a:rPr lang="en-US" sz="1600" dirty="0">
                <a:ln>
                  <a:solidFill>
                    <a:schemeClr val="tx1"/>
                  </a:solidFill>
                </a:ln>
                <a:solidFill>
                  <a:srgbClr val="0000FF"/>
                </a:solidFill>
                <a:latin typeface="Courier New" panose="02070309020205020404"/>
                <a:cs typeface="Courier New" panose="02070309020205020404"/>
              </a:rPr>
              <a:t> </a:t>
            </a:r>
            <a:r>
              <a:rPr lang="en-US" sz="1600" dirty="0" err="1">
                <a:ln>
                  <a:solidFill>
                    <a:srgbClr val="0000FF"/>
                  </a:solidFill>
                </a:ln>
                <a:solidFill>
                  <a:srgbClr val="0000FF"/>
                </a:solidFill>
                <a:latin typeface="Courier New" panose="02070309020205020404"/>
                <a:cs typeface="Courier New" panose="02070309020205020404"/>
              </a:rPr>
              <a:t>eventText</a:t>
            </a:r>
            <a:r>
              <a:rPr lang="en-US" sz="1600" dirty="0">
                <a:ln>
                  <a:solidFill>
                    <a:schemeClr val="tx1"/>
                  </a:solidFill>
                </a:ln>
                <a:solidFill>
                  <a:srgbClr val="0000FF"/>
                </a:solidFill>
                <a:latin typeface="Courier New" panose="02070309020205020404"/>
                <a:cs typeface="Courier New" panose="02070309020205020404"/>
              </a:rPr>
              <a:t>="Note Accepted"</a:t>
            </a:r>
            <a:endParaRPr lang="en-US" sz="1600" dirty="0">
              <a:ln>
                <a:solidFill>
                  <a:schemeClr val="tx1"/>
                </a:solidFill>
              </a:ln>
              <a:solidFill>
                <a:srgbClr val="0000FF"/>
              </a:solidFill>
              <a:latin typeface="Courier New" panose="02070309020205020404"/>
              <a:cs typeface="Courier New" panose="02070309020205020404"/>
            </a:endParaRPr>
          </a:p>
          <a:p>
            <a:r>
              <a:rPr lang="en-US" sz="1600" dirty="0">
                <a:ln>
                  <a:solidFill>
                    <a:srgbClr val="0000FF"/>
                  </a:solidFill>
                </a:ln>
                <a:solidFill>
                  <a:srgbClr val="0000FF"/>
                </a:solidFill>
                <a:latin typeface="Courier New" panose="02070309020205020404"/>
                <a:cs typeface="Courier New" panose="02070309020205020404"/>
              </a:rPr>
              <a:t>      </a:t>
            </a:r>
            <a:r>
              <a:rPr lang="en-US" sz="1600" dirty="0" err="1">
                <a:ln>
                  <a:solidFill>
                    <a:srgbClr val="0000FF"/>
                  </a:solidFill>
                </a:ln>
                <a:solidFill>
                  <a:srgbClr val="0000FF"/>
                </a:solidFill>
                <a:latin typeface="Courier New" panose="02070309020205020404"/>
                <a:cs typeface="Courier New" panose="02070309020205020404"/>
              </a:rPr>
              <a:t>eventId</a:t>
            </a:r>
            <a:r>
              <a:rPr lang="en-US" sz="1600" dirty="0">
                <a:ln>
                  <a:solidFill>
                    <a:schemeClr val="tx1"/>
                  </a:solidFill>
                </a:ln>
                <a:solidFill>
                  <a:srgbClr val="0000FF"/>
                </a:solidFill>
                <a:latin typeface="Courier New" panose="02070309020205020404"/>
                <a:cs typeface="Courier New" panose="02070309020205020404"/>
              </a:rPr>
              <a:t>=</a:t>
            </a:r>
            <a:r>
              <a:rPr lang="en-US" sz="1600" dirty="0">
                <a:ln>
                  <a:solidFill>
                    <a:schemeClr val="tx1"/>
                  </a:solidFill>
                </a:ln>
                <a:solidFill>
                  <a:srgbClr val="FF6600"/>
                </a:solidFill>
                <a:latin typeface="Courier New" panose="02070309020205020404"/>
                <a:cs typeface="Courier New" panose="02070309020205020404"/>
              </a:rPr>
              <a:t>"</a:t>
            </a:r>
            <a:r>
              <a:rPr lang="en-US" sz="1600" dirty="0">
                <a:ln>
                  <a:solidFill>
                    <a:schemeClr val="tx1"/>
                  </a:solidFill>
                </a:ln>
                <a:solidFill>
                  <a:srgbClr val="0000FF"/>
                </a:solidFill>
                <a:latin typeface="Courier New" panose="02070309020205020404"/>
                <a:cs typeface="Courier New" panose="02070309020205020404"/>
              </a:rPr>
              <a:t>99</a:t>
            </a:r>
            <a:r>
              <a:rPr lang="en-US" sz="1600" dirty="0">
                <a:ln>
                  <a:solidFill>
                    <a:schemeClr val="tx1"/>
                  </a:solidFill>
                </a:ln>
                <a:solidFill>
                  <a:srgbClr val="FF6600"/>
                </a:solidFill>
                <a:latin typeface="Courier New" panose="02070309020205020404"/>
                <a:cs typeface="Courier New" panose="02070309020205020404"/>
              </a:rPr>
              <a:t>”</a:t>
            </a:r>
            <a:r>
              <a:rPr lang="en-US" sz="1600" dirty="0">
                <a:ln>
                  <a:solidFill>
                    <a:srgbClr val="0000FF"/>
                  </a:solidFill>
                </a:ln>
                <a:solidFill>
                  <a:srgbClr val="0000FF"/>
                </a:solidFill>
                <a:latin typeface="Courier New" panose="02070309020205020404"/>
                <a:cs typeface="Courier New" panose="02070309020205020404"/>
              </a:rPr>
              <a:t> </a:t>
            </a:r>
            <a:r>
              <a:rPr lang="en-US" sz="1600" dirty="0" err="1">
                <a:ln>
                  <a:solidFill>
                    <a:srgbClr val="0000FF"/>
                  </a:solidFill>
                </a:ln>
                <a:solidFill>
                  <a:srgbClr val="0000FF"/>
                </a:solidFill>
                <a:latin typeface="Courier New" panose="02070309020205020404"/>
                <a:cs typeface="Courier New" panose="02070309020205020404"/>
              </a:rPr>
              <a:t>eventDateTime</a:t>
            </a:r>
            <a:r>
              <a:rPr lang="en-US" sz="1600" dirty="0">
                <a:ln>
                  <a:solidFill>
                    <a:schemeClr val="tx1"/>
                  </a:solidFill>
                </a:ln>
                <a:solidFill>
                  <a:srgbClr val="0000FF"/>
                </a:solidFill>
                <a:latin typeface="Courier New" panose="02070309020205020404"/>
                <a:cs typeface="Courier New" panose="02070309020205020404"/>
              </a:rPr>
              <a:t>="</a:t>
            </a:r>
            <a:r>
              <a:rPr lang="en-US" sz="1600" dirty="0">
                <a:ln>
                  <a:solidFill>
                    <a:schemeClr val="tx1"/>
                  </a:solidFill>
                </a:ln>
                <a:solidFill>
                  <a:srgbClr val="FF6600"/>
                </a:solidFill>
                <a:latin typeface="Courier New" panose="02070309020205020404"/>
                <a:cs typeface="Courier New" panose="02070309020205020404"/>
              </a:rPr>
              <a:t>..."</a:t>
            </a:r>
            <a:r>
              <a:rPr lang="en-US" sz="1600" dirty="0">
                <a:ln>
                  <a:solidFill>
                    <a:schemeClr val="tx1"/>
                  </a:solidFill>
                </a:ln>
                <a:solidFill>
                  <a:srgbClr val="0000FF"/>
                </a:solidFill>
                <a:latin typeface="Courier New" panose="02070309020205020404"/>
                <a:cs typeface="Courier New" panose="02070309020205020404"/>
              </a:rPr>
              <a:t> </a:t>
            </a:r>
            <a:r>
              <a:rPr lang="en-US" sz="1600" dirty="0" err="1">
                <a:ln>
                  <a:solidFill>
                    <a:srgbClr val="0000FF"/>
                  </a:solidFill>
                </a:ln>
                <a:solidFill>
                  <a:srgbClr val="0000FF"/>
                </a:solidFill>
                <a:latin typeface="Courier New" panose="02070309020205020404"/>
                <a:cs typeface="Courier New" panose="02070309020205020404"/>
              </a:rPr>
              <a:t>transactionId</a:t>
            </a:r>
            <a:r>
              <a:rPr lang="en-US" sz="1600" dirty="0">
                <a:ln>
                  <a:solidFill>
                    <a:schemeClr val="tx1"/>
                  </a:solidFill>
                </a:ln>
                <a:solidFill>
                  <a:srgbClr val="0000FF"/>
                </a:solidFill>
                <a:latin typeface="Courier New" panose="02070309020205020404"/>
                <a:cs typeface="Courier New" panose="02070309020205020404"/>
              </a:rPr>
              <a:t>="888”</a:t>
            </a:r>
            <a:r>
              <a:rPr lang="en-US" sz="1600" dirty="0">
                <a:ln>
                  <a:solidFill>
                    <a:schemeClr val="tx1"/>
                  </a:solidFill>
                </a:ln>
                <a:solidFill>
                  <a:srgbClr val="FF6600"/>
                </a:solidFill>
                <a:latin typeface="Courier New" panose="02070309020205020404"/>
                <a:cs typeface="Courier New" panose="02070309020205020404"/>
              </a:rPr>
              <a:t>&gt;</a:t>
            </a:r>
            <a:r>
              <a:rPr lang="en-US" sz="1600" dirty="0">
                <a:ln>
                  <a:solidFill>
                    <a:srgbClr val="0000FF"/>
                  </a:solidFill>
                </a:ln>
                <a:solidFill>
                  <a:srgbClr val="0000FF"/>
                </a:solidFill>
                <a:latin typeface="Courier New" panose="02070309020205020404"/>
                <a:cs typeface="Courier New" panose="02070309020205020404"/>
              </a:rPr>
              <a:t> </a:t>
            </a:r>
            <a:br>
              <a:rPr lang="en-US" sz="1600" dirty="0">
                <a:ln>
                  <a:solidFill>
                    <a:srgbClr val="0000FF"/>
                  </a:solidFill>
                </a:ln>
                <a:solidFill>
                  <a:srgbClr val="0000FF"/>
                </a:solidFill>
                <a:latin typeface="Courier New" panose="02070309020205020404"/>
                <a:cs typeface="Courier New" panose="02070309020205020404"/>
              </a:rPr>
            </a:br>
            <a:r>
              <a:rPr lang="en-US" sz="1600" dirty="0">
                <a:ln>
                  <a:solidFill>
                    <a:srgbClr val="0000FF"/>
                  </a:solidFill>
                </a:ln>
                <a:solidFill>
                  <a:srgbClr val="0000FF"/>
                </a:solidFill>
                <a:latin typeface="Courier New" panose="02070309020205020404"/>
                <a:cs typeface="Courier New" panose="02070309020205020404"/>
              </a:rPr>
              <a:t>          </a:t>
            </a:r>
            <a:r>
              <a:rPr lang="en-US" sz="1600" dirty="0">
                <a:ln>
                  <a:solidFill>
                    <a:schemeClr val="tx1"/>
                  </a:solidFill>
                </a:ln>
                <a:solidFill>
                  <a:srgbClr val="0000FF"/>
                </a:solidFill>
                <a:latin typeface="Courier New" panose="02070309020205020404"/>
                <a:cs typeface="Courier New" panose="02070309020205020404"/>
              </a:rPr>
              <a:t>&lt;</a:t>
            </a:r>
            <a:r>
              <a:rPr lang="en-US" sz="1600" dirty="0" err="1">
                <a:ln>
                  <a:solidFill>
                    <a:srgbClr val="008000"/>
                  </a:solidFill>
                </a:ln>
                <a:solidFill>
                  <a:srgbClr val="0000FF"/>
                </a:solidFill>
                <a:latin typeface="Courier New" panose="02070309020205020404"/>
                <a:cs typeface="Courier New" panose="02070309020205020404"/>
              </a:rPr>
              <a:t>deviceList</a:t>
            </a:r>
            <a:r>
              <a:rPr lang="en-US" sz="1600" dirty="0">
                <a:ln>
                  <a:solidFill>
                    <a:schemeClr val="tx1"/>
                  </a:solidFill>
                </a:ln>
                <a:solidFill>
                  <a:srgbClr val="FF6600"/>
                </a:solidFill>
                <a:latin typeface="Courier New" panose="02070309020205020404"/>
                <a:cs typeface="Courier New" panose="02070309020205020404"/>
              </a:rPr>
              <a:t>&gt;...</a:t>
            </a:r>
            <a:r>
              <a:rPr lang="en-US" sz="1600" dirty="0">
                <a:ln>
                  <a:solidFill>
                    <a:schemeClr val="tx1"/>
                  </a:solidFill>
                </a:ln>
                <a:solidFill>
                  <a:srgbClr val="0000FF"/>
                </a:solidFill>
                <a:latin typeface="Courier New" panose="02070309020205020404"/>
                <a:cs typeface="Courier New" panose="02070309020205020404"/>
              </a:rPr>
              <a:t>&lt;/</a:t>
            </a:r>
            <a:r>
              <a:rPr lang="en-US" sz="1600" dirty="0" err="1">
                <a:ln>
                  <a:solidFill>
                    <a:srgbClr val="008000"/>
                  </a:solidFill>
                </a:ln>
                <a:solidFill>
                  <a:srgbClr val="0000FF"/>
                </a:solidFill>
                <a:latin typeface="Courier New" panose="02070309020205020404"/>
                <a:cs typeface="Courier New" panose="02070309020205020404"/>
              </a:rPr>
              <a:t>deviceList</a:t>
            </a:r>
            <a:r>
              <a:rPr lang="en-US" sz="1600" dirty="0">
                <a:ln>
                  <a:solidFill>
                    <a:schemeClr val="tx1"/>
                  </a:solidFill>
                </a:ln>
                <a:solidFill>
                  <a:srgbClr val="FF6600"/>
                </a:solidFill>
                <a:latin typeface="Courier New" panose="02070309020205020404"/>
                <a:cs typeface="Courier New" panose="02070309020205020404"/>
              </a:rPr>
              <a:t>&gt;</a:t>
            </a:r>
            <a:endParaRPr lang="en-US" sz="1600" dirty="0">
              <a:ln>
                <a:solidFill>
                  <a:schemeClr val="tx1"/>
                </a:solidFill>
              </a:ln>
              <a:solidFill>
                <a:srgbClr val="FF6600"/>
              </a:solidFill>
              <a:latin typeface="Courier New" panose="02070309020205020404"/>
              <a:cs typeface="Courier New" panose="02070309020205020404"/>
            </a:endParaRPr>
          </a:p>
          <a:p>
            <a:r>
              <a:rPr lang="en-US" sz="1600" dirty="0">
                <a:ln>
                  <a:solidFill>
                    <a:schemeClr val="tx1"/>
                  </a:solidFill>
                </a:ln>
                <a:solidFill>
                  <a:srgbClr val="0000FF"/>
                </a:solidFill>
                <a:latin typeface="Courier New" panose="02070309020205020404"/>
                <a:cs typeface="Courier New" panose="02070309020205020404"/>
              </a:rPr>
              <a:t>          &lt;</a:t>
            </a:r>
            <a:r>
              <a:rPr lang="en-US" sz="1600" dirty="0" err="1">
                <a:ln>
                  <a:solidFill>
                    <a:srgbClr val="008000"/>
                  </a:solidFill>
                </a:ln>
                <a:solidFill>
                  <a:srgbClr val="0000FF"/>
                </a:solidFill>
                <a:latin typeface="Courier New" panose="02070309020205020404"/>
                <a:cs typeface="Courier New" panose="02070309020205020404"/>
              </a:rPr>
              <a:t>transactionList</a:t>
            </a:r>
            <a:r>
              <a:rPr lang="en-US" sz="1600" dirty="0">
                <a:ln>
                  <a:solidFill>
                    <a:schemeClr val="tx1"/>
                  </a:solidFill>
                </a:ln>
                <a:solidFill>
                  <a:srgbClr val="FF6600"/>
                </a:solidFill>
                <a:latin typeface="Courier New" panose="02070309020205020404"/>
                <a:cs typeface="Courier New" panose="02070309020205020404"/>
              </a:rPr>
              <a:t>&gt;...</a:t>
            </a:r>
            <a:r>
              <a:rPr lang="en-US" sz="1600" dirty="0">
                <a:ln>
                  <a:solidFill>
                    <a:schemeClr val="tx1"/>
                  </a:solidFill>
                </a:ln>
                <a:solidFill>
                  <a:srgbClr val="0000FF"/>
                </a:solidFill>
                <a:latin typeface="Courier New" panose="02070309020205020404"/>
                <a:cs typeface="Courier New" panose="02070309020205020404"/>
              </a:rPr>
              <a:t>&lt;/</a:t>
            </a:r>
            <a:r>
              <a:rPr lang="en-US" sz="1600" dirty="0" err="1">
                <a:ln>
                  <a:solidFill>
                    <a:srgbClr val="008000"/>
                  </a:solidFill>
                </a:ln>
                <a:solidFill>
                  <a:srgbClr val="0000FF"/>
                </a:solidFill>
                <a:latin typeface="Courier New" panose="02070309020205020404"/>
                <a:cs typeface="Courier New" panose="02070309020205020404"/>
              </a:rPr>
              <a:t>transactionList</a:t>
            </a:r>
            <a:r>
              <a:rPr lang="en-US" sz="1600" dirty="0">
                <a:ln>
                  <a:solidFill>
                    <a:schemeClr val="tx1"/>
                  </a:solidFill>
                </a:ln>
                <a:solidFill>
                  <a:srgbClr val="FF6600"/>
                </a:solidFill>
                <a:latin typeface="Courier New" panose="02070309020205020404"/>
                <a:cs typeface="Courier New" panose="02070309020205020404"/>
              </a:rPr>
              <a:t>&gt;</a:t>
            </a:r>
            <a:endParaRPr lang="en-US" sz="1600" dirty="0">
              <a:ln>
                <a:solidFill>
                  <a:schemeClr val="tx1"/>
                </a:solidFill>
              </a:ln>
              <a:solidFill>
                <a:srgbClr val="FF6600"/>
              </a:solidFill>
              <a:latin typeface="Courier New" panose="02070309020205020404"/>
              <a:cs typeface="Courier New" panose="02070309020205020404"/>
            </a:endParaRPr>
          </a:p>
          <a:p>
            <a:r>
              <a:rPr lang="en-US" sz="1600" dirty="0">
                <a:ln>
                  <a:solidFill>
                    <a:schemeClr val="tx1"/>
                  </a:solidFill>
                </a:ln>
                <a:solidFill>
                  <a:srgbClr val="FF6600"/>
                </a:solidFill>
                <a:latin typeface="Courier New" panose="02070309020205020404"/>
                <a:cs typeface="Courier New" panose="02070309020205020404"/>
              </a:rPr>
              <a:t>          </a:t>
            </a:r>
            <a:r>
              <a:rPr lang="en-US" sz="1600" dirty="0">
                <a:ln>
                  <a:solidFill>
                    <a:schemeClr val="tx1"/>
                  </a:solidFill>
                </a:ln>
                <a:solidFill>
                  <a:srgbClr val="0000FF"/>
                </a:solidFill>
                <a:latin typeface="Courier New" panose="02070309020205020404"/>
                <a:cs typeface="Courier New" panose="02070309020205020404"/>
              </a:rPr>
              <a:t>&lt;</a:t>
            </a:r>
            <a:r>
              <a:rPr lang="en-US" sz="1600" dirty="0" err="1">
                <a:ln>
                  <a:solidFill>
                    <a:srgbClr val="008000"/>
                  </a:solidFill>
                </a:ln>
                <a:solidFill>
                  <a:srgbClr val="0000FF"/>
                </a:solidFill>
                <a:latin typeface="Courier New" panose="02070309020205020404"/>
                <a:cs typeface="Courier New" panose="02070309020205020404"/>
              </a:rPr>
              <a:t>meterList</a:t>
            </a:r>
            <a:r>
              <a:rPr lang="en-US" sz="1600" dirty="0">
                <a:ln>
                  <a:solidFill>
                    <a:schemeClr val="tx1"/>
                  </a:solidFill>
                </a:ln>
                <a:solidFill>
                  <a:srgbClr val="FF6600"/>
                </a:solidFill>
                <a:latin typeface="Courier New" panose="02070309020205020404"/>
                <a:cs typeface="Courier New" panose="02070309020205020404"/>
              </a:rPr>
              <a:t>&gt;...</a:t>
            </a:r>
            <a:r>
              <a:rPr lang="en-US" sz="1600" dirty="0">
                <a:ln>
                  <a:solidFill>
                    <a:schemeClr val="tx1"/>
                  </a:solidFill>
                </a:ln>
                <a:solidFill>
                  <a:srgbClr val="0000FF"/>
                </a:solidFill>
                <a:latin typeface="Courier New" panose="02070309020205020404"/>
                <a:cs typeface="Courier New" panose="02070309020205020404"/>
              </a:rPr>
              <a:t>&lt;/</a:t>
            </a:r>
            <a:r>
              <a:rPr lang="en-US" sz="1600" dirty="0" err="1">
                <a:ln>
                  <a:solidFill>
                    <a:srgbClr val="008000"/>
                  </a:solidFill>
                </a:ln>
                <a:solidFill>
                  <a:srgbClr val="0000FF"/>
                </a:solidFill>
                <a:latin typeface="Courier New" panose="02070309020205020404"/>
                <a:cs typeface="Courier New" panose="02070309020205020404"/>
              </a:rPr>
              <a:t>meterList</a:t>
            </a:r>
            <a:r>
              <a:rPr lang="en-US" sz="1600" dirty="0">
                <a:ln>
                  <a:solidFill>
                    <a:schemeClr val="tx1"/>
                  </a:solidFill>
                </a:ln>
                <a:solidFill>
                  <a:srgbClr val="FF6600"/>
                </a:solidFill>
                <a:latin typeface="Courier New" panose="02070309020205020404"/>
                <a:cs typeface="Courier New" panose="02070309020205020404"/>
              </a:rPr>
              <a:t>&gt;</a:t>
            </a:r>
            <a:endParaRPr lang="en-US" sz="1600" dirty="0">
              <a:ln>
                <a:solidFill>
                  <a:schemeClr val="tx1"/>
                </a:solidFill>
              </a:ln>
              <a:solidFill>
                <a:srgbClr val="FF6600"/>
              </a:solidFill>
              <a:latin typeface="Courier New" panose="02070309020205020404"/>
              <a:cs typeface="Courier New" panose="02070309020205020404"/>
            </a:endParaRPr>
          </a:p>
          <a:p>
            <a:r>
              <a:rPr lang="en-US" sz="1600" dirty="0">
                <a:ln>
                  <a:solidFill>
                    <a:schemeClr val="tx1"/>
                  </a:solidFill>
                </a:ln>
                <a:solidFill>
                  <a:srgbClr val="FF6600"/>
                </a:solidFill>
                <a:latin typeface="Courier New" panose="02070309020205020404"/>
                <a:cs typeface="Courier New" panose="02070309020205020404"/>
              </a:rPr>
              <a:t>  &lt;/</a:t>
            </a:r>
            <a:r>
              <a:rPr lang="en-US" sz="1600" dirty="0" err="1">
                <a:ln>
                  <a:solidFill>
                    <a:srgbClr val="0000FF"/>
                  </a:solidFill>
                </a:ln>
                <a:solidFill>
                  <a:srgbClr val="0000FF"/>
                </a:solidFill>
                <a:latin typeface="Courier New" panose="02070309020205020404"/>
                <a:cs typeface="Courier New" panose="02070309020205020404"/>
              </a:rPr>
              <a:t>eventReport</a:t>
            </a:r>
            <a:r>
              <a:rPr lang="en-US" sz="1600" dirty="0">
                <a:ln>
                  <a:solidFill>
                    <a:schemeClr val="tx1"/>
                  </a:solidFill>
                </a:ln>
                <a:solidFill>
                  <a:srgbClr val="FF6600"/>
                </a:solidFill>
                <a:latin typeface="Courier New" panose="02070309020205020404"/>
                <a:cs typeface="Courier New" panose="02070309020205020404"/>
              </a:rPr>
              <a:t>&gt;</a:t>
            </a:r>
            <a:br>
              <a:rPr lang="en-US" sz="1600" dirty="0">
                <a:ln>
                  <a:solidFill>
                    <a:schemeClr val="tx1"/>
                  </a:solidFill>
                </a:ln>
                <a:solidFill>
                  <a:srgbClr val="0000FF"/>
                </a:solidFill>
                <a:latin typeface="Courier New" panose="02070309020205020404"/>
                <a:cs typeface="Courier New" panose="02070309020205020404"/>
              </a:rPr>
            </a:br>
            <a:r>
              <a:rPr lang="en-US" sz="1600" dirty="0">
                <a:ln>
                  <a:solidFill>
                    <a:schemeClr val="tx1"/>
                  </a:solidFill>
                </a:ln>
                <a:solidFill>
                  <a:srgbClr val="FF6600"/>
                </a:solidFill>
                <a:latin typeface="Courier New" panose="02070309020205020404"/>
                <a:cs typeface="Courier New" panose="02070309020205020404"/>
              </a:rPr>
              <a:t>&lt;/</a:t>
            </a:r>
            <a:r>
              <a:rPr lang="en-US" sz="1600" dirty="0" err="1">
                <a:ln>
                  <a:solidFill>
                    <a:srgbClr val="0000FF"/>
                  </a:solidFill>
                </a:ln>
                <a:solidFill>
                  <a:srgbClr val="FF0000"/>
                </a:solidFill>
                <a:latin typeface="Courier New" panose="02070309020205020404"/>
                <a:cs typeface="Courier New" panose="02070309020205020404"/>
              </a:rPr>
              <a:t>eventHandler</a:t>
            </a:r>
            <a:r>
              <a:rPr lang="en-US" sz="1600" dirty="0">
                <a:ln>
                  <a:solidFill>
                    <a:schemeClr val="tx1"/>
                  </a:solidFill>
                </a:ln>
                <a:solidFill>
                  <a:srgbClr val="FF6600"/>
                </a:solidFill>
                <a:latin typeface="Courier New" panose="02070309020205020404"/>
                <a:cs typeface="Courier New" panose="02070309020205020404"/>
              </a:rPr>
              <a:t>&gt;</a:t>
            </a:r>
            <a:endParaRPr lang="en-US" sz="1600" dirty="0">
              <a:ln>
                <a:solidFill>
                  <a:schemeClr val="tx1"/>
                </a:solidFill>
              </a:ln>
              <a:solidFill>
                <a:srgbClr val="FF6600"/>
              </a:solidFill>
              <a:latin typeface="Courier New" panose="02070309020205020404"/>
              <a:cs typeface="Courier New" panose="02070309020205020404"/>
            </a:endParaRPr>
          </a:p>
        </p:txBody>
      </p:sp>
      <p:sp>
        <p:nvSpPr>
          <p:cNvPr id="5" name="Rounded Rectangle 4"/>
          <p:cNvSpPr/>
          <p:nvPr/>
        </p:nvSpPr>
        <p:spPr>
          <a:xfrm>
            <a:off x="755576" y="5085184"/>
            <a:ext cx="7848872" cy="864096"/>
          </a:xfrm>
          <a:prstGeom prst="roundRect">
            <a:avLst>
              <a:gd name="adj" fmla="val 7077"/>
            </a:avLst>
          </a:prstGeom>
          <a:solidFill>
            <a:srgbClr val="FFFFFF"/>
          </a:solidFill>
          <a:ln>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wrap="none" lIns="108000" tIns="0" rtlCol="0" anchor="t" anchorCtr="0"/>
          <a:lstStyle/>
          <a:p>
            <a:r>
              <a:rPr lang="en-US" sz="1600" dirty="0">
                <a:ln>
                  <a:solidFill>
                    <a:schemeClr val="tx1"/>
                  </a:solidFill>
                </a:ln>
                <a:solidFill>
                  <a:srgbClr val="FF6600"/>
                </a:solidFill>
                <a:latin typeface="Courier New" panose="02070309020205020404"/>
                <a:cs typeface="Courier New" panose="02070309020205020404"/>
              </a:rPr>
              <a:t>&lt;</a:t>
            </a:r>
            <a:r>
              <a:rPr lang="en-US" sz="1600" dirty="0" err="1">
                <a:ln>
                  <a:solidFill>
                    <a:srgbClr val="0000FF"/>
                  </a:solidFill>
                </a:ln>
                <a:solidFill>
                  <a:srgbClr val="FF0000"/>
                </a:solidFill>
                <a:latin typeface="Courier New" panose="02070309020205020404"/>
                <a:cs typeface="Courier New" panose="02070309020205020404"/>
              </a:rPr>
              <a:t>eventHandler</a:t>
            </a:r>
            <a:r>
              <a:rPr lang="en-US" sz="1600" dirty="0">
                <a:ln>
                  <a:solidFill>
                    <a:srgbClr val="008000"/>
                  </a:solidFill>
                </a:ln>
                <a:solidFill>
                  <a:srgbClr val="FF6600"/>
                </a:solidFill>
                <a:latin typeface="Courier New" panose="02070309020205020404"/>
                <a:cs typeface="Courier New" panose="02070309020205020404"/>
              </a:rPr>
              <a:t> </a:t>
            </a:r>
            <a:r>
              <a:rPr lang="en-US" sz="1600" dirty="0" err="1">
                <a:ln>
                  <a:solidFill>
                    <a:srgbClr val="660066"/>
                  </a:solidFill>
                </a:ln>
                <a:solidFill>
                  <a:srgbClr val="FF6600"/>
                </a:solidFill>
                <a:latin typeface="Courier New" panose="02070309020205020404"/>
                <a:cs typeface="Courier New" panose="02070309020205020404"/>
              </a:rPr>
              <a:t>deviceId</a:t>
            </a:r>
            <a:r>
              <a:rPr lang="en-US" sz="1600" dirty="0">
                <a:ln>
                  <a:solidFill>
                    <a:srgbClr val="660066"/>
                  </a:solidFill>
                </a:ln>
                <a:solidFill>
                  <a:srgbClr val="FF6600"/>
                </a:solidFill>
                <a:latin typeface="Courier New" panose="02070309020205020404"/>
                <a:cs typeface="Courier New" panose="02070309020205020404"/>
              </a:rPr>
              <a:t>="1" </a:t>
            </a:r>
            <a:r>
              <a:rPr lang="en-US" sz="1600" dirty="0" err="1">
                <a:ln>
                  <a:solidFill>
                    <a:schemeClr val="tx1"/>
                  </a:solidFill>
                </a:ln>
                <a:solidFill>
                  <a:srgbClr val="FF6600"/>
                </a:solidFill>
                <a:latin typeface="Courier New" panose="02070309020205020404"/>
                <a:cs typeface="Courier New" panose="02070309020205020404"/>
              </a:rPr>
              <a:t>sessionType</a:t>
            </a:r>
            <a:r>
              <a:rPr lang="en-US" sz="1600" dirty="0">
                <a:ln>
                  <a:solidFill>
                    <a:schemeClr val="tx1"/>
                  </a:solidFill>
                </a:ln>
                <a:solidFill>
                  <a:srgbClr val="FF6600"/>
                </a:solidFill>
                <a:latin typeface="Courier New" panose="02070309020205020404"/>
                <a:cs typeface="Courier New" panose="02070309020205020404"/>
              </a:rPr>
              <a:t>="</a:t>
            </a:r>
            <a:r>
              <a:rPr lang="en-US" sz="1600" dirty="0">
                <a:ln>
                  <a:solidFill>
                    <a:srgbClr val="660066"/>
                  </a:solidFill>
                </a:ln>
                <a:solidFill>
                  <a:srgbClr val="0000FF"/>
                </a:solidFill>
                <a:latin typeface="Courier New" panose="02070309020205020404"/>
                <a:cs typeface="Courier New" panose="02070309020205020404"/>
              </a:rPr>
              <a:t>G2S_response</a:t>
            </a:r>
            <a:r>
              <a:rPr lang="en-US" sz="1600" dirty="0">
                <a:ln>
                  <a:solidFill>
                    <a:schemeClr val="tx1"/>
                  </a:solidFill>
                </a:ln>
                <a:solidFill>
                  <a:srgbClr val="FF6600"/>
                </a:solidFill>
                <a:latin typeface="Courier New" panose="02070309020205020404"/>
                <a:cs typeface="Courier New" panose="02070309020205020404"/>
              </a:rPr>
              <a:t>" ... &gt;</a:t>
            </a:r>
            <a:endParaRPr lang="en-US" sz="1600" dirty="0">
              <a:ln>
                <a:solidFill>
                  <a:schemeClr val="tx1"/>
                </a:solidFill>
              </a:ln>
              <a:solidFill>
                <a:srgbClr val="FF6600"/>
              </a:solidFill>
              <a:latin typeface="Courier New" panose="02070309020205020404"/>
              <a:cs typeface="Courier New" panose="02070309020205020404"/>
            </a:endParaRPr>
          </a:p>
          <a:p>
            <a:r>
              <a:rPr lang="en-US" sz="1600" dirty="0">
                <a:ln>
                  <a:solidFill>
                    <a:schemeClr val="tx1"/>
                  </a:solidFill>
                </a:ln>
                <a:solidFill>
                  <a:srgbClr val="FF6600"/>
                </a:solidFill>
                <a:latin typeface="Courier New" panose="02070309020205020404"/>
                <a:cs typeface="Courier New" panose="02070309020205020404"/>
              </a:rPr>
              <a:t>   </a:t>
            </a:r>
            <a:r>
              <a:rPr lang="en-US" sz="1600" dirty="0">
                <a:ln>
                  <a:solidFill>
                    <a:srgbClr val="000000"/>
                  </a:solidFill>
                </a:ln>
                <a:solidFill>
                  <a:srgbClr val="FF6600"/>
                </a:solidFill>
                <a:latin typeface="Courier New" panose="02070309020205020404"/>
                <a:cs typeface="Courier New" panose="02070309020205020404"/>
              </a:rPr>
              <a:t>&lt;</a:t>
            </a:r>
            <a:r>
              <a:rPr lang="en-US" sz="1600" dirty="0" err="1">
                <a:ln>
                  <a:solidFill>
                    <a:srgbClr val="0000FF"/>
                  </a:solidFill>
                </a:ln>
                <a:solidFill>
                  <a:srgbClr val="0000FF"/>
                </a:solidFill>
                <a:latin typeface="Courier New" panose="02070309020205020404"/>
                <a:cs typeface="Courier New" panose="02070309020205020404"/>
              </a:rPr>
              <a:t>eventAck</a:t>
            </a:r>
            <a:r>
              <a:rPr lang="en-US" sz="1600" dirty="0">
                <a:ln>
                  <a:solidFill>
                    <a:srgbClr val="0000FF"/>
                  </a:solidFill>
                </a:ln>
                <a:solidFill>
                  <a:srgbClr val="0000FF"/>
                </a:solidFill>
                <a:latin typeface="Courier New" panose="02070309020205020404"/>
                <a:cs typeface="Courier New" panose="02070309020205020404"/>
              </a:rPr>
              <a:t> </a:t>
            </a:r>
            <a:r>
              <a:rPr lang="en-US" sz="1600" dirty="0" err="1">
                <a:ln>
                  <a:solidFill>
                    <a:srgbClr val="0000FF"/>
                  </a:solidFill>
                </a:ln>
                <a:solidFill>
                  <a:srgbClr val="0000FF"/>
                </a:solidFill>
                <a:latin typeface="Courier New" panose="02070309020205020404"/>
                <a:cs typeface="Courier New" panose="02070309020205020404"/>
              </a:rPr>
              <a:t>eventId</a:t>
            </a:r>
            <a:r>
              <a:rPr lang="en-US" sz="1600" dirty="0">
                <a:ln>
                  <a:solidFill>
                    <a:schemeClr val="tx1"/>
                  </a:solidFill>
                </a:ln>
                <a:solidFill>
                  <a:srgbClr val="0000FF"/>
                </a:solidFill>
                <a:latin typeface="Courier New" panose="02070309020205020404"/>
                <a:cs typeface="Courier New" panose="02070309020205020404"/>
              </a:rPr>
              <a:t>=</a:t>
            </a:r>
            <a:r>
              <a:rPr lang="en-US" sz="1600" dirty="0">
                <a:ln>
                  <a:solidFill>
                    <a:schemeClr val="tx1"/>
                  </a:solidFill>
                </a:ln>
                <a:solidFill>
                  <a:srgbClr val="FF6600"/>
                </a:solidFill>
                <a:latin typeface="Courier New" panose="02070309020205020404"/>
                <a:cs typeface="Courier New" panose="02070309020205020404"/>
              </a:rPr>
              <a:t>"</a:t>
            </a:r>
            <a:r>
              <a:rPr lang="en-US" sz="1600" dirty="0">
                <a:ln>
                  <a:solidFill>
                    <a:schemeClr val="tx1"/>
                  </a:solidFill>
                </a:ln>
                <a:solidFill>
                  <a:srgbClr val="0000FF"/>
                </a:solidFill>
                <a:latin typeface="Courier New" panose="02070309020205020404"/>
                <a:cs typeface="Courier New" panose="02070309020205020404"/>
              </a:rPr>
              <a:t>99</a:t>
            </a:r>
            <a:r>
              <a:rPr lang="en-US" sz="1600" dirty="0">
                <a:ln>
                  <a:solidFill>
                    <a:schemeClr val="tx1"/>
                  </a:solidFill>
                </a:ln>
                <a:solidFill>
                  <a:srgbClr val="FF6600"/>
                </a:solidFill>
                <a:latin typeface="Courier New" panose="02070309020205020404"/>
                <a:cs typeface="Courier New" panose="02070309020205020404"/>
              </a:rPr>
              <a:t>"</a:t>
            </a:r>
            <a:r>
              <a:rPr lang="en-US" sz="1600" dirty="0">
                <a:ln>
                  <a:solidFill>
                    <a:srgbClr val="0000FF"/>
                  </a:solidFill>
                </a:ln>
                <a:solidFill>
                  <a:srgbClr val="0000FF"/>
                </a:solidFill>
                <a:latin typeface="Courier New" panose="02070309020205020404"/>
                <a:cs typeface="Courier New" panose="02070309020205020404"/>
              </a:rPr>
              <a:t> /</a:t>
            </a:r>
            <a:r>
              <a:rPr lang="en-US" sz="1600" dirty="0">
                <a:ln>
                  <a:solidFill>
                    <a:schemeClr val="tx1"/>
                  </a:solidFill>
                </a:ln>
                <a:solidFill>
                  <a:srgbClr val="FF6600"/>
                </a:solidFill>
                <a:latin typeface="Courier New" panose="02070309020205020404"/>
                <a:cs typeface="Courier New" panose="02070309020205020404"/>
              </a:rPr>
              <a:t>&gt;</a:t>
            </a:r>
            <a:br>
              <a:rPr lang="en-US" sz="1600" dirty="0">
                <a:ln>
                  <a:solidFill>
                    <a:srgbClr val="0000FF"/>
                  </a:solidFill>
                </a:ln>
                <a:solidFill>
                  <a:srgbClr val="0000FF"/>
                </a:solidFill>
                <a:latin typeface="Courier New" panose="02070309020205020404"/>
                <a:cs typeface="Courier New" panose="02070309020205020404"/>
              </a:rPr>
            </a:br>
            <a:r>
              <a:rPr lang="en-US" sz="1600" dirty="0">
                <a:ln>
                  <a:solidFill>
                    <a:schemeClr val="tx1"/>
                  </a:solidFill>
                </a:ln>
                <a:solidFill>
                  <a:srgbClr val="FF6600"/>
                </a:solidFill>
                <a:latin typeface="Courier New" panose="02070309020205020404"/>
                <a:cs typeface="Courier New" panose="02070309020205020404"/>
              </a:rPr>
              <a:t>&lt;/</a:t>
            </a:r>
            <a:r>
              <a:rPr lang="en-US" sz="1600" dirty="0" err="1">
                <a:ln>
                  <a:solidFill>
                    <a:srgbClr val="0000FF"/>
                  </a:solidFill>
                </a:ln>
                <a:solidFill>
                  <a:srgbClr val="FF0000"/>
                </a:solidFill>
                <a:latin typeface="Courier New" panose="02070309020205020404"/>
                <a:cs typeface="Courier New" panose="02070309020205020404"/>
              </a:rPr>
              <a:t>eventHandler</a:t>
            </a:r>
            <a:r>
              <a:rPr lang="en-US" sz="1600" dirty="0">
                <a:ln>
                  <a:solidFill>
                    <a:schemeClr val="tx1"/>
                  </a:solidFill>
                </a:ln>
                <a:solidFill>
                  <a:srgbClr val="FF6600"/>
                </a:solidFill>
                <a:latin typeface="Courier New" panose="02070309020205020404"/>
                <a:cs typeface="Courier New" panose="02070309020205020404"/>
              </a:rPr>
              <a:t>&gt;</a:t>
            </a:r>
            <a:endParaRPr lang="en-US" sz="1600" dirty="0">
              <a:ln>
                <a:solidFill>
                  <a:schemeClr val="tx1"/>
                </a:solidFill>
              </a:ln>
              <a:solidFill>
                <a:srgbClr val="FF6600"/>
              </a:solidFill>
              <a:latin typeface="Courier New" panose="02070309020205020404"/>
              <a:cs typeface="Courier New" panose="02070309020205020404"/>
            </a:endParaRPr>
          </a:p>
        </p:txBody>
      </p:sp>
      <p:pic>
        <p:nvPicPr>
          <p:cNvPr id="7" name="Picture 65" descr="EGM"/>
          <p:cNvPicPr>
            <a:picLocks noChangeAspect="1" noChangeArrowheads="1"/>
          </p:cNvPicPr>
          <p:nvPr/>
        </p:nvPicPr>
        <p:blipFill>
          <a:blip r:embed="rId1" cstate="print"/>
          <a:srcRect/>
          <a:stretch>
            <a:fillRect/>
          </a:stretch>
        </p:blipFill>
        <p:spPr bwMode="auto">
          <a:xfrm>
            <a:off x="8607245" y="1628800"/>
            <a:ext cx="429251" cy="803115"/>
          </a:xfrm>
          <a:prstGeom prst="rect">
            <a:avLst/>
          </a:prstGeom>
          <a:noFill/>
          <a:ln w="9525">
            <a:noFill/>
            <a:miter lim="800000"/>
            <a:headEnd/>
            <a:tailEnd/>
          </a:ln>
        </p:spPr>
      </p:pic>
      <p:graphicFrame>
        <p:nvGraphicFramePr>
          <p:cNvPr id="8" name="Object 5"/>
          <p:cNvGraphicFramePr>
            <a:graphicFrameLocks noChangeAspect="1"/>
          </p:cNvGraphicFramePr>
          <p:nvPr/>
        </p:nvGraphicFramePr>
        <p:xfrm>
          <a:off x="251520" y="1997480"/>
          <a:ext cx="385028" cy="639432"/>
        </p:xfrm>
        <a:graphic>
          <a:graphicData uri="http://schemas.openxmlformats.org/presentationml/2006/ole">
            <mc:AlternateContent xmlns:mc="http://schemas.openxmlformats.org/markup-compatibility/2006">
              <mc:Choice xmlns:v="urn:schemas-microsoft-com:vml" Requires="v">
                <p:oleObj spid="_x0000_s556089" name="Visio" r:id="rId2" imgW="716915" imgH="1183640" progId="Visio.Drawing.11">
                  <p:embed/>
                </p:oleObj>
              </mc:Choice>
              <mc:Fallback>
                <p:oleObj name="Visio" r:id="rId2" imgW="716915" imgH="1183640" progId="Visio.Drawing.11">
                  <p:embed/>
                  <p:pic>
                    <p:nvPicPr>
                      <p:cNvPr id="0" name="Picture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997480"/>
                        <a:ext cx="385028" cy="639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ight Arrow 8"/>
          <p:cNvSpPr/>
          <p:nvPr/>
        </p:nvSpPr>
        <p:spPr>
          <a:xfrm rot="10800000">
            <a:off x="8144452" y="1916832"/>
            <a:ext cx="387988"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ight Arrow 9"/>
          <p:cNvSpPr/>
          <p:nvPr/>
        </p:nvSpPr>
        <p:spPr>
          <a:xfrm>
            <a:off x="827584" y="4941168"/>
            <a:ext cx="387988"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ounded Rectangle 10"/>
          <p:cNvSpPr/>
          <p:nvPr/>
        </p:nvSpPr>
        <p:spPr>
          <a:xfrm>
            <a:off x="751012" y="6093296"/>
            <a:ext cx="6413276" cy="54954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Host returns an acknowledgement after processing the event.</a:t>
            </a:r>
            <a:endParaRPr lang="en-US" sz="2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Notification in non-persisted events</a:t>
            </a:r>
            <a:endParaRPr lang="en-US" sz="36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
        <p:nvSpPr>
          <p:cNvPr id="6" name="Rounded Rectangle 5"/>
          <p:cNvSpPr/>
          <p:nvPr/>
        </p:nvSpPr>
        <p:spPr>
          <a:xfrm>
            <a:off x="755576" y="2132856"/>
            <a:ext cx="7848872" cy="2592288"/>
          </a:xfrm>
          <a:prstGeom prst="roundRect">
            <a:avLst>
              <a:gd name="adj" fmla="val 7077"/>
            </a:avLst>
          </a:prstGeom>
          <a:solidFill>
            <a:srgbClr val="FFFFFF"/>
          </a:solidFill>
          <a:ln>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wrap="none" lIns="108000" tIns="0" rtlCol="0" anchor="t" anchorCtr="0"/>
          <a:lstStyle/>
          <a:p>
            <a:r>
              <a:rPr lang="en-US" sz="1600" dirty="0">
                <a:ln>
                  <a:solidFill>
                    <a:schemeClr val="tx1"/>
                  </a:solidFill>
                </a:ln>
                <a:solidFill>
                  <a:srgbClr val="FF6600"/>
                </a:solidFill>
                <a:latin typeface="Courier New" panose="02070309020205020404"/>
                <a:cs typeface="Courier New" panose="02070309020205020404"/>
              </a:rPr>
              <a:t>&lt;</a:t>
            </a:r>
            <a:r>
              <a:rPr lang="en-US" sz="1600" dirty="0" err="1">
                <a:ln>
                  <a:solidFill>
                    <a:srgbClr val="0000FF"/>
                  </a:solidFill>
                </a:ln>
                <a:solidFill>
                  <a:srgbClr val="FF0000"/>
                </a:solidFill>
                <a:latin typeface="Courier New" panose="02070309020205020404"/>
                <a:cs typeface="Courier New" panose="02070309020205020404"/>
              </a:rPr>
              <a:t>eventHandler</a:t>
            </a:r>
            <a:r>
              <a:rPr lang="en-US" sz="1600" dirty="0">
                <a:ln>
                  <a:solidFill>
                    <a:srgbClr val="008000"/>
                  </a:solidFill>
                </a:ln>
                <a:solidFill>
                  <a:srgbClr val="FF6600"/>
                </a:solidFill>
                <a:latin typeface="Courier New" panose="02070309020205020404"/>
                <a:cs typeface="Courier New" panose="02070309020205020404"/>
              </a:rPr>
              <a:t> </a:t>
            </a:r>
            <a:r>
              <a:rPr lang="en-US" sz="1600" dirty="0" err="1">
                <a:ln>
                  <a:solidFill>
                    <a:srgbClr val="660066"/>
                  </a:solidFill>
                </a:ln>
                <a:solidFill>
                  <a:srgbClr val="FF6600"/>
                </a:solidFill>
                <a:latin typeface="Courier New" panose="02070309020205020404"/>
                <a:cs typeface="Courier New" panose="02070309020205020404"/>
              </a:rPr>
              <a:t>deviceId</a:t>
            </a:r>
            <a:r>
              <a:rPr lang="en-US" sz="1600" dirty="0">
                <a:ln>
                  <a:solidFill>
                    <a:srgbClr val="660066"/>
                  </a:solidFill>
                </a:ln>
                <a:solidFill>
                  <a:srgbClr val="FF6600"/>
                </a:solidFill>
                <a:latin typeface="Courier New" panose="02070309020205020404"/>
                <a:cs typeface="Courier New" panose="02070309020205020404"/>
              </a:rPr>
              <a:t>="1" </a:t>
            </a:r>
            <a:r>
              <a:rPr lang="en-US" sz="1600" dirty="0" err="1">
                <a:ln>
                  <a:solidFill>
                    <a:schemeClr val="tx1"/>
                  </a:solidFill>
                </a:ln>
                <a:solidFill>
                  <a:srgbClr val="FF6600"/>
                </a:solidFill>
                <a:latin typeface="Courier New" panose="02070309020205020404"/>
                <a:cs typeface="Courier New" panose="02070309020205020404"/>
              </a:rPr>
              <a:t>sessionType</a:t>
            </a:r>
            <a:r>
              <a:rPr lang="en-US" sz="1600" dirty="0">
                <a:ln>
                  <a:solidFill>
                    <a:schemeClr val="tx1"/>
                  </a:solidFill>
                </a:ln>
                <a:solidFill>
                  <a:srgbClr val="FF6600"/>
                </a:solidFill>
                <a:latin typeface="Courier New" panose="02070309020205020404"/>
                <a:cs typeface="Courier New" panose="02070309020205020404"/>
              </a:rPr>
              <a:t>="</a:t>
            </a:r>
            <a:r>
              <a:rPr lang="en-US" sz="1600" dirty="0">
                <a:ln>
                  <a:solidFill>
                    <a:srgbClr val="660066"/>
                  </a:solidFill>
                </a:ln>
                <a:solidFill>
                  <a:srgbClr val="0000FF"/>
                </a:solidFill>
                <a:latin typeface="Courier New" panose="02070309020205020404"/>
                <a:cs typeface="Courier New" panose="02070309020205020404"/>
              </a:rPr>
              <a:t>G2S_notification</a:t>
            </a:r>
            <a:r>
              <a:rPr lang="en-US" sz="1600" dirty="0">
                <a:ln>
                  <a:solidFill>
                    <a:schemeClr val="tx1"/>
                  </a:solidFill>
                </a:ln>
                <a:solidFill>
                  <a:srgbClr val="FF6600"/>
                </a:solidFill>
                <a:latin typeface="Courier New" panose="02070309020205020404"/>
                <a:cs typeface="Courier New" panose="02070309020205020404"/>
              </a:rPr>
              <a:t>" ... &gt;</a:t>
            </a:r>
            <a:endParaRPr lang="en-US" sz="1600" dirty="0">
              <a:ln>
                <a:solidFill>
                  <a:schemeClr val="tx1"/>
                </a:solidFill>
              </a:ln>
              <a:solidFill>
                <a:srgbClr val="FF6600"/>
              </a:solidFill>
              <a:latin typeface="Courier New" panose="02070309020205020404"/>
              <a:cs typeface="Courier New" panose="02070309020205020404"/>
            </a:endParaRPr>
          </a:p>
          <a:p>
            <a:r>
              <a:rPr lang="en-US" sz="1600" dirty="0">
                <a:ln>
                  <a:solidFill>
                    <a:schemeClr val="tx1"/>
                  </a:solidFill>
                </a:ln>
                <a:solidFill>
                  <a:srgbClr val="FF6600"/>
                </a:solidFill>
                <a:latin typeface="Courier New" panose="02070309020205020404"/>
                <a:cs typeface="Courier New" panose="02070309020205020404"/>
              </a:rPr>
              <a:t>  </a:t>
            </a:r>
            <a:r>
              <a:rPr lang="en-US" sz="1600" dirty="0">
                <a:ln>
                  <a:solidFill>
                    <a:srgbClr val="000000"/>
                  </a:solidFill>
                </a:ln>
                <a:solidFill>
                  <a:srgbClr val="FF6600"/>
                </a:solidFill>
                <a:latin typeface="Courier New" panose="02070309020205020404"/>
                <a:cs typeface="Courier New" panose="02070309020205020404"/>
              </a:rPr>
              <a:t>&lt;</a:t>
            </a:r>
            <a:r>
              <a:rPr lang="en-US" sz="1600" dirty="0" err="1">
                <a:ln>
                  <a:solidFill>
                    <a:srgbClr val="0000FF"/>
                  </a:solidFill>
                </a:ln>
                <a:solidFill>
                  <a:srgbClr val="0000FF"/>
                </a:solidFill>
                <a:latin typeface="Courier New" panose="02070309020205020404"/>
                <a:cs typeface="Courier New" panose="02070309020205020404"/>
              </a:rPr>
              <a:t>eventReport</a:t>
            </a:r>
            <a:r>
              <a:rPr lang="en-US" sz="1600" dirty="0">
                <a:ln>
                  <a:solidFill>
                    <a:srgbClr val="0000FF"/>
                  </a:solidFill>
                </a:ln>
                <a:solidFill>
                  <a:srgbClr val="0000FF"/>
                </a:solidFill>
                <a:latin typeface="Courier New" panose="02070309020205020404"/>
                <a:cs typeface="Courier New" panose="02070309020205020404"/>
              </a:rPr>
              <a:t> </a:t>
            </a:r>
            <a:endParaRPr lang="en-US" sz="1600" dirty="0">
              <a:ln>
                <a:solidFill>
                  <a:srgbClr val="0000FF"/>
                </a:solidFill>
              </a:ln>
              <a:solidFill>
                <a:srgbClr val="0000FF"/>
              </a:solidFill>
              <a:latin typeface="Courier New" panose="02070309020205020404"/>
              <a:cs typeface="Courier New" panose="02070309020205020404"/>
            </a:endParaRPr>
          </a:p>
          <a:p>
            <a:r>
              <a:rPr lang="en-US" sz="1600" dirty="0">
                <a:ln>
                  <a:solidFill>
                    <a:srgbClr val="0000FF"/>
                  </a:solidFill>
                </a:ln>
                <a:solidFill>
                  <a:srgbClr val="0000FF"/>
                </a:solidFill>
                <a:latin typeface="Courier New" panose="02070309020205020404"/>
                <a:cs typeface="Courier New" panose="02070309020205020404"/>
              </a:rPr>
              <a:t>      </a:t>
            </a:r>
            <a:r>
              <a:rPr lang="en-US" sz="1600" dirty="0" err="1">
                <a:ln>
                  <a:solidFill>
                    <a:srgbClr val="0000FF"/>
                  </a:solidFill>
                </a:ln>
                <a:solidFill>
                  <a:srgbClr val="0000FF"/>
                </a:solidFill>
                <a:latin typeface="Courier New" panose="02070309020205020404"/>
                <a:cs typeface="Courier New" panose="02070309020205020404"/>
              </a:rPr>
              <a:t>deviceClass</a:t>
            </a:r>
            <a:r>
              <a:rPr lang="en-US" sz="1600" dirty="0">
                <a:ln>
                  <a:solidFill>
                    <a:schemeClr val="tx1"/>
                  </a:solidFill>
                </a:ln>
                <a:solidFill>
                  <a:srgbClr val="0000FF"/>
                </a:solidFill>
                <a:latin typeface="Courier New" panose="02070309020205020404"/>
                <a:cs typeface="Courier New" panose="02070309020205020404"/>
              </a:rPr>
              <a:t>=</a:t>
            </a:r>
            <a:r>
              <a:rPr lang="en-US" sz="1600" dirty="0">
                <a:ln>
                  <a:solidFill>
                    <a:schemeClr val="tx1"/>
                  </a:solidFill>
                </a:ln>
                <a:solidFill>
                  <a:srgbClr val="FF6600"/>
                </a:solidFill>
                <a:latin typeface="Courier New" panose="02070309020205020404"/>
                <a:cs typeface="Courier New" panose="02070309020205020404"/>
              </a:rPr>
              <a:t>"</a:t>
            </a:r>
            <a:r>
              <a:rPr lang="en-US" sz="1600" dirty="0">
                <a:ln>
                  <a:solidFill>
                    <a:schemeClr val="tx1"/>
                  </a:solidFill>
                </a:ln>
                <a:solidFill>
                  <a:srgbClr val="0000FF"/>
                </a:solidFill>
                <a:latin typeface="Courier New" panose="02070309020205020404"/>
                <a:cs typeface="Courier New" panose="02070309020205020404"/>
              </a:rPr>
              <a:t>G2S_noteAcceptor</a:t>
            </a:r>
            <a:r>
              <a:rPr lang="en-US" sz="1600" dirty="0">
                <a:ln>
                  <a:solidFill>
                    <a:schemeClr val="tx1"/>
                  </a:solidFill>
                </a:ln>
                <a:solidFill>
                  <a:srgbClr val="FF6600"/>
                </a:solidFill>
                <a:latin typeface="Courier New" panose="02070309020205020404"/>
                <a:cs typeface="Courier New" panose="02070309020205020404"/>
              </a:rPr>
              <a:t>"</a:t>
            </a:r>
            <a:r>
              <a:rPr lang="en-US" sz="1600" dirty="0">
                <a:ln>
                  <a:solidFill>
                    <a:schemeClr val="tx1"/>
                  </a:solidFill>
                </a:ln>
                <a:solidFill>
                  <a:srgbClr val="0000FF"/>
                </a:solidFill>
                <a:latin typeface="Courier New" panose="02070309020205020404"/>
                <a:cs typeface="Courier New" panose="02070309020205020404"/>
              </a:rPr>
              <a:t> </a:t>
            </a:r>
            <a:r>
              <a:rPr lang="en-US" sz="1600" dirty="0" err="1">
                <a:ln>
                  <a:solidFill>
                    <a:srgbClr val="0000FF"/>
                  </a:solidFill>
                </a:ln>
                <a:solidFill>
                  <a:srgbClr val="0000FF"/>
                </a:solidFill>
                <a:latin typeface="Courier New" panose="02070309020205020404"/>
                <a:cs typeface="Courier New" panose="02070309020205020404"/>
              </a:rPr>
              <a:t>deviceId</a:t>
            </a:r>
            <a:r>
              <a:rPr lang="en-US" sz="1600" dirty="0">
                <a:ln>
                  <a:solidFill>
                    <a:schemeClr val="tx1"/>
                  </a:solidFill>
                </a:ln>
                <a:solidFill>
                  <a:srgbClr val="0000FF"/>
                </a:solidFill>
                <a:latin typeface="Courier New" panose="02070309020205020404"/>
                <a:cs typeface="Courier New" panose="02070309020205020404"/>
              </a:rPr>
              <a:t>=</a:t>
            </a:r>
            <a:r>
              <a:rPr lang="en-US" sz="1600" dirty="0">
                <a:ln>
                  <a:solidFill>
                    <a:schemeClr val="tx1"/>
                  </a:solidFill>
                </a:ln>
                <a:solidFill>
                  <a:srgbClr val="FF6600"/>
                </a:solidFill>
                <a:latin typeface="Courier New" panose="02070309020205020404"/>
                <a:cs typeface="Courier New" panose="02070309020205020404"/>
              </a:rPr>
              <a:t>"</a:t>
            </a:r>
            <a:r>
              <a:rPr lang="en-US" sz="1600" dirty="0">
                <a:ln>
                  <a:solidFill>
                    <a:schemeClr val="tx1"/>
                  </a:solidFill>
                </a:ln>
                <a:solidFill>
                  <a:srgbClr val="0000FF"/>
                </a:solidFill>
                <a:latin typeface="Courier New" panose="02070309020205020404"/>
                <a:cs typeface="Courier New" panose="02070309020205020404"/>
              </a:rPr>
              <a:t>1</a:t>
            </a:r>
            <a:r>
              <a:rPr lang="en-US" sz="1600" dirty="0">
                <a:ln>
                  <a:solidFill>
                    <a:schemeClr val="tx1"/>
                  </a:solidFill>
                </a:ln>
                <a:solidFill>
                  <a:srgbClr val="FF6600"/>
                </a:solidFill>
                <a:latin typeface="Courier New" panose="02070309020205020404"/>
                <a:cs typeface="Courier New" panose="02070309020205020404"/>
              </a:rPr>
              <a:t>"</a:t>
            </a:r>
            <a:endParaRPr lang="en-US" sz="1600" dirty="0">
              <a:ln>
                <a:solidFill>
                  <a:schemeClr val="tx1"/>
                </a:solidFill>
              </a:ln>
              <a:solidFill>
                <a:srgbClr val="0000FF"/>
              </a:solidFill>
              <a:latin typeface="Courier New" panose="02070309020205020404"/>
              <a:cs typeface="Courier New" panose="02070309020205020404"/>
            </a:endParaRPr>
          </a:p>
          <a:p>
            <a:r>
              <a:rPr lang="en-US" sz="1600" dirty="0">
                <a:ln>
                  <a:solidFill>
                    <a:srgbClr val="0000FF"/>
                  </a:solidFill>
                </a:ln>
                <a:solidFill>
                  <a:srgbClr val="0000FF"/>
                </a:solidFill>
                <a:latin typeface="Courier New" panose="02070309020205020404"/>
                <a:cs typeface="Courier New" panose="02070309020205020404"/>
              </a:rPr>
              <a:t>      </a:t>
            </a:r>
            <a:r>
              <a:rPr lang="en-US" sz="1600" dirty="0" err="1">
                <a:ln>
                  <a:solidFill>
                    <a:srgbClr val="0000FF"/>
                  </a:solidFill>
                </a:ln>
                <a:solidFill>
                  <a:srgbClr val="0000FF"/>
                </a:solidFill>
                <a:latin typeface="Courier New" panose="02070309020205020404"/>
                <a:cs typeface="Courier New" panose="02070309020205020404"/>
              </a:rPr>
              <a:t>eventCode</a:t>
            </a:r>
            <a:r>
              <a:rPr lang="en-US" sz="1600" dirty="0">
                <a:ln>
                  <a:solidFill>
                    <a:schemeClr val="tx1"/>
                  </a:solidFill>
                </a:ln>
                <a:solidFill>
                  <a:srgbClr val="0000FF"/>
                </a:solidFill>
                <a:latin typeface="Courier New" panose="02070309020205020404"/>
                <a:cs typeface="Courier New" panose="02070309020205020404"/>
              </a:rPr>
              <a:t>="G2S_NAE114</a:t>
            </a:r>
            <a:r>
              <a:rPr lang="en-US" sz="1600" dirty="0">
                <a:ln>
                  <a:solidFill>
                    <a:schemeClr val="tx1"/>
                  </a:solidFill>
                </a:ln>
                <a:solidFill>
                  <a:srgbClr val="FF6600"/>
                </a:solidFill>
                <a:latin typeface="Courier New" panose="02070309020205020404"/>
                <a:cs typeface="Courier New" panose="02070309020205020404"/>
              </a:rPr>
              <a:t>"</a:t>
            </a:r>
            <a:r>
              <a:rPr lang="en-US" sz="1600" dirty="0">
                <a:ln>
                  <a:solidFill>
                    <a:schemeClr val="tx1"/>
                  </a:solidFill>
                </a:ln>
                <a:solidFill>
                  <a:srgbClr val="0000FF"/>
                </a:solidFill>
                <a:latin typeface="Courier New" panose="02070309020205020404"/>
                <a:cs typeface="Courier New" panose="02070309020205020404"/>
              </a:rPr>
              <a:t> </a:t>
            </a:r>
            <a:r>
              <a:rPr lang="en-US" sz="1600" dirty="0" err="1">
                <a:ln>
                  <a:solidFill>
                    <a:srgbClr val="0000FF"/>
                  </a:solidFill>
                </a:ln>
                <a:solidFill>
                  <a:srgbClr val="0000FF"/>
                </a:solidFill>
                <a:latin typeface="Courier New" panose="02070309020205020404"/>
                <a:cs typeface="Courier New" panose="02070309020205020404"/>
              </a:rPr>
              <a:t>eventText</a:t>
            </a:r>
            <a:r>
              <a:rPr lang="en-US" sz="1600" dirty="0">
                <a:ln>
                  <a:solidFill>
                    <a:schemeClr val="tx1"/>
                  </a:solidFill>
                </a:ln>
                <a:solidFill>
                  <a:srgbClr val="0000FF"/>
                </a:solidFill>
                <a:latin typeface="Courier New" panose="02070309020205020404"/>
                <a:cs typeface="Courier New" panose="02070309020205020404"/>
              </a:rPr>
              <a:t>="Note Accepted"</a:t>
            </a:r>
            <a:endParaRPr lang="en-US" sz="1600" dirty="0">
              <a:ln>
                <a:solidFill>
                  <a:schemeClr val="tx1"/>
                </a:solidFill>
              </a:ln>
              <a:solidFill>
                <a:srgbClr val="0000FF"/>
              </a:solidFill>
              <a:latin typeface="Courier New" panose="02070309020205020404"/>
              <a:cs typeface="Courier New" panose="02070309020205020404"/>
            </a:endParaRPr>
          </a:p>
          <a:p>
            <a:r>
              <a:rPr lang="en-US" sz="1600" dirty="0">
                <a:ln>
                  <a:solidFill>
                    <a:srgbClr val="0000FF"/>
                  </a:solidFill>
                </a:ln>
                <a:solidFill>
                  <a:srgbClr val="0000FF"/>
                </a:solidFill>
                <a:latin typeface="Courier New" panose="02070309020205020404"/>
                <a:cs typeface="Courier New" panose="02070309020205020404"/>
              </a:rPr>
              <a:t>      </a:t>
            </a:r>
            <a:r>
              <a:rPr lang="en-US" sz="1600" dirty="0" err="1">
                <a:ln>
                  <a:solidFill>
                    <a:srgbClr val="0000FF"/>
                  </a:solidFill>
                </a:ln>
                <a:solidFill>
                  <a:srgbClr val="0000FF"/>
                </a:solidFill>
                <a:latin typeface="Courier New" panose="02070309020205020404"/>
                <a:cs typeface="Courier New" panose="02070309020205020404"/>
              </a:rPr>
              <a:t>eventId</a:t>
            </a:r>
            <a:r>
              <a:rPr lang="en-US" sz="1600" dirty="0">
                <a:ln>
                  <a:solidFill>
                    <a:schemeClr val="tx1"/>
                  </a:solidFill>
                </a:ln>
                <a:solidFill>
                  <a:srgbClr val="0000FF"/>
                </a:solidFill>
                <a:latin typeface="Courier New" panose="02070309020205020404"/>
                <a:cs typeface="Courier New" panose="02070309020205020404"/>
              </a:rPr>
              <a:t>=</a:t>
            </a:r>
            <a:r>
              <a:rPr lang="en-US" sz="1600" dirty="0">
                <a:ln>
                  <a:solidFill>
                    <a:schemeClr val="tx1"/>
                  </a:solidFill>
                </a:ln>
                <a:solidFill>
                  <a:srgbClr val="FF6600"/>
                </a:solidFill>
                <a:latin typeface="Courier New" panose="02070309020205020404"/>
                <a:cs typeface="Courier New" panose="02070309020205020404"/>
              </a:rPr>
              <a:t>"</a:t>
            </a:r>
            <a:r>
              <a:rPr lang="en-US" sz="1600" dirty="0">
                <a:ln>
                  <a:solidFill>
                    <a:schemeClr val="tx1"/>
                  </a:solidFill>
                </a:ln>
                <a:solidFill>
                  <a:srgbClr val="0000FF"/>
                </a:solidFill>
                <a:latin typeface="Courier New" panose="02070309020205020404"/>
                <a:cs typeface="Courier New" panose="02070309020205020404"/>
              </a:rPr>
              <a:t>99</a:t>
            </a:r>
            <a:r>
              <a:rPr lang="en-US" sz="1600" dirty="0">
                <a:ln>
                  <a:solidFill>
                    <a:schemeClr val="tx1"/>
                  </a:solidFill>
                </a:ln>
                <a:solidFill>
                  <a:srgbClr val="FF6600"/>
                </a:solidFill>
                <a:latin typeface="Courier New" panose="02070309020205020404"/>
                <a:cs typeface="Courier New" panose="02070309020205020404"/>
              </a:rPr>
              <a:t>”</a:t>
            </a:r>
            <a:r>
              <a:rPr lang="en-US" sz="1600" dirty="0">
                <a:ln>
                  <a:solidFill>
                    <a:srgbClr val="0000FF"/>
                  </a:solidFill>
                </a:ln>
                <a:solidFill>
                  <a:srgbClr val="0000FF"/>
                </a:solidFill>
                <a:latin typeface="Courier New" panose="02070309020205020404"/>
                <a:cs typeface="Courier New" panose="02070309020205020404"/>
              </a:rPr>
              <a:t> </a:t>
            </a:r>
            <a:r>
              <a:rPr lang="en-US" sz="1600" dirty="0" err="1">
                <a:ln>
                  <a:solidFill>
                    <a:srgbClr val="0000FF"/>
                  </a:solidFill>
                </a:ln>
                <a:solidFill>
                  <a:srgbClr val="0000FF"/>
                </a:solidFill>
                <a:latin typeface="Courier New" panose="02070309020205020404"/>
                <a:cs typeface="Courier New" panose="02070309020205020404"/>
              </a:rPr>
              <a:t>eventDateTime</a:t>
            </a:r>
            <a:r>
              <a:rPr lang="en-US" sz="1600" dirty="0">
                <a:ln>
                  <a:solidFill>
                    <a:schemeClr val="tx1"/>
                  </a:solidFill>
                </a:ln>
                <a:solidFill>
                  <a:srgbClr val="0000FF"/>
                </a:solidFill>
                <a:latin typeface="Courier New" panose="02070309020205020404"/>
                <a:cs typeface="Courier New" panose="02070309020205020404"/>
              </a:rPr>
              <a:t>="</a:t>
            </a:r>
            <a:r>
              <a:rPr lang="en-US" sz="1600" dirty="0">
                <a:ln>
                  <a:solidFill>
                    <a:schemeClr val="tx1"/>
                  </a:solidFill>
                </a:ln>
                <a:solidFill>
                  <a:srgbClr val="FF6600"/>
                </a:solidFill>
                <a:latin typeface="Courier New" panose="02070309020205020404"/>
                <a:cs typeface="Courier New" panose="02070309020205020404"/>
              </a:rPr>
              <a:t>..."</a:t>
            </a:r>
            <a:r>
              <a:rPr lang="en-US" sz="1600" dirty="0">
                <a:ln>
                  <a:solidFill>
                    <a:schemeClr val="tx1"/>
                  </a:solidFill>
                </a:ln>
                <a:solidFill>
                  <a:srgbClr val="0000FF"/>
                </a:solidFill>
                <a:latin typeface="Courier New" panose="02070309020205020404"/>
                <a:cs typeface="Courier New" panose="02070309020205020404"/>
              </a:rPr>
              <a:t> </a:t>
            </a:r>
            <a:r>
              <a:rPr lang="en-US" sz="1600" dirty="0" err="1">
                <a:ln>
                  <a:solidFill>
                    <a:srgbClr val="0000FF"/>
                  </a:solidFill>
                </a:ln>
                <a:solidFill>
                  <a:srgbClr val="0000FF"/>
                </a:solidFill>
                <a:latin typeface="Courier New" panose="02070309020205020404"/>
                <a:cs typeface="Courier New" panose="02070309020205020404"/>
              </a:rPr>
              <a:t>transactionId</a:t>
            </a:r>
            <a:r>
              <a:rPr lang="en-US" sz="1600" dirty="0">
                <a:ln>
                  <a:solidFill>
                    <a:schemeClr val="tx1"/>
                  </a:solidFill>
                </a:ln>
                <a:solidFill>
                  <a:srgbClr val="0000FF"/>
                </a:solidFill>
                <a:latin typeface="Courier New" panose="02070309020205020404"/>
                <a:cs typeface="Courier New" panose="02070309020205020404"/>
              </a:rPr>
              <a:t>="888”</a:t>
            </a:r>
            <a:r>
              <a:rPr lang="en-US" sz="1600" dirty="0">
                <a:ln>
                  <a:solidFill>
                    <a:schemeClr val="tx1"/>
                  </a:solidFill>
                </a:ln>
                <a:solidFill>
                  <a:srgbClr val="FF6600"/>
                </a:solidFill>
                <a:latin typeface="Courier New" panose="02070309020205020404"/>
                <a:cs typeface="Courier New" panose="02070309020205020404"/>
              </a:rPr>
              <a:t>&gt;</a:t>
            </a:r>
            <a:r>
              <a:rPr lang="en-US" sz="1600" dirty="0">
                <a:ln>
                  <a:solidFill>
                    <a:srgbClr val="0000FF"/>
                  </a:solidFill>
                </a:ln>
                <a:solidFill>
                  <a:srgbClr val="0000FF"/>
                </a:solidFill>
                <a:latin typeface="Courier New" panose="02070309020205020404"/>
                <a:cs typeface="Courier New" panose="02070309020205020404"/>
              </a:rPr>
              <a:t> </a:t>
            </a:r>
            <a:br>
              <a:rPr lang="en-US" sz="1600" dirty="0">
                <a:ln>
                  <a:solidFill>
                    <a:srgbClr val="0000FF"/>
                  </a:solidFill>
                </a:ln>
                <a:solidFill>
                  <a:srgbClr val="0000FF"/>
                </a:solidFill>
                <a:latin typeface="Courier New" panose="02070309020205020404"/>
                <a:cs typeface="Courier New" panose="02070309020205020404"/>
              </a:rPr>
            </a:br>
            <a:r>
              <a:rPr lang="en-US" sz="1600" dirty="0">
                <a:ln>
                  <a:solidFill>
                    <a:srgbClr val="0000FF"/>
                  </a:solidFill>
                </a:ln>
                <a:solidFill>
                  <a:srgbClr val="0000FF"/>
                </a:solidFill>
                <a:latin typeface="Courier New" panose="02070309020205020404"/>
                <a:cs typeface="Courier New" panose="02070309020205020404"/>
              </a:rPr>
              <a:t>          </a:t>
            </a:r>
            <a:r>
              <a:rPr lang="en-US" sz="1600" dirty="0">
                <a:ln>
                  <a:solidFill>
                    <a:schemeClr val="tx1"/>
                  </a:solidFill>
                </a:ln>
                <a:solidFill>
                  <a:srgbClr val="0000FF"/>
                </a:solidFill>
                <a:latin typeface="Courier New" panose="02070309020205020404"/>
                <a:cs typeface="Courier New" panose="02070309020205020404"/>
              </a:rPr>
              <a:t>&lt;</a:t>
            </a:r>
            <a:r>
              <a:rPr lang="en-US" sz="1600" dirty="0" err="1">
                <a:ln>
                  <a:solidFill>
                    <a:srgbClr val="008000"/>
                  </a:solidFill>
                </a:ln>
                <a:solidFill>
                  <a:srgbClr val="0000FF"/>
                </a:solidFill>
                <a:latin typeface="Courier New" panose="02070309020205020404"/>
                <a:cs typeface="Courier New" panose="02070309020205020404"/>
              </a:rPr>
              <a:t>deviceList</a:t>
            </a:r>
            <a:r>
              <a:rPr lang="en-US" sz="1600" dirty="0">
                <a:ln>
                  <a:solidFill>
                    <a:schemeClr val="tx1"/>
                  </a:solidFill>
                </a:ln>
                <a:solidFill>
                  <a:srgbClr val="FF6600"/>
                </a:solidFill>
                <a:latin typeface="Courier New" panose="02070309020205020404"/>
                <a:cs typeface="Courier New" panose="02070309020205020404"/>
              </a:rPr>
              <a:t>&gt;...</a:t>
            </a:r>
            <a:r>
              <a:rPr lang="en-US" sz="1600" dirty="0">
                <a:ln>
                  <a:solidFill>
                    <a:schemeClr val="tx1"/>
                  </a:solidFill>
                </a:ln>
                <a:solidFill>
                  <a:srgbClr val="0000FF"/>
                </a:solidFill>
                <a:latin typeface="Courier New" panose="02070309020205020404"/>
                <a:cs typeface="Courier New" panose="02070309020205020404"/>
              </a:rPr>
              <a:t>&lt;/</a:t>
            </a:r>
            <a:r>
              <a:rPr lang="en-US" sz="1600" dirty="0" err="1">
                <a:ln>
                  <a:solidFill>
                    <a:srgbClr val="008000"/>
                  </a:solidFill>
                </a:ln>
                <a:solidFill>
                  <a:srgbClr val="0000FF"/>
                </a:solidFill>
                <a:latin typeface="Courier New" panose="02070309020205020404"/>
                <a:cs typeface="Courier New" panose="02070309020205020404"/>
              </a:rPr>
              <a:t>deviceList</a:t>
            </a:r>
            <a:r>
              <a:rPr lang="en-US" sz="1600" dirty="0">
                <a:ln>
                  <a:solidFill>
                    <a:schemeClr val="tx1"/>
                  </a:solidFill>
                </a:ln>
                <a:solidFill>
                  <a:srgbClr val="FF6600"/>
                </a:solidFill>
                <a:latin typeface="Courier New" panose="02070309020205020404"/>
                <a:cs typeface="Courier New" panose="02070309020205020404"/>
              </a:rPr>
              <a:t>&gt;</a:t>
            </a:r>
            <a:endParaRPr lang="en-US" sz="1600" dirty="0">
              <a:ln>
                <a:solidFill>
                  <a:schemeClr val="tx1"/>
                </a:solidFill>
              </a:ln>
              <a:solidFill>
                <a:srgbClr val="FF6600"/>
              </a:solidFill>
              <a:latin typeface="Courier New" panose="02070309020205020404"/>
              <a:cs typeface="Courier New" panose="02070309020205020404"/>
            </a:endParaRPr>
          </a:p>
          <a:p>
            <a:r>
              <a:rPr lang="en-US" sz="1600" dirty="0">
                <a:ln>
                  <a:solidFill>
                    <a:schemeClr val="tx1"/>
                  </a:solidFill>
                </a:ln>
                <a:solidFill>
                  <a:srgbClr val="0000FF"/>
                </a:solidFill>
                <a:latin typeface="Courier New" panose="02070309020205020404"/>
                <a:cs typeface="Courier New" panose="02070309020205020404"/>
              </a:rPr>
              <a:t>          &lt;</a:t>
            </a:r>
            <a:r>
              <a:rPr lang="en-US" sz="1600" dirty="0" err="1">
                <a:ln>
                  <a:solidFill>
                    <a:srgbClr val="008000"/>
                  </a:solidFill>
                </a:ln>
                <a:solidFill>
                  <a:srgbClr val="0000FF"/>
                </a:solidFill>
                <a:latin typeface="Courier New" panose="02070309020205020404"/>
                <a:cs typeface="Courier New" panose="02070309020205020404"/>
              </a:rPr>
              <a:t>transactionList</a:t>
            </a:r>
            <a:r>
              <a:rPr lang="en-US" sz="1600" dirty="0">
                <a:ln>
                  <a:solidFill>
                    <a:schemeClr val="tx1"/>
                  </a:solidFill>
                </a:ln>
                <a:solidFill>
                  <a:srgbClr val="FF6600"/>
                </a:solidFill>
                <a:latin typeface="Courier New" panose="02070309020205020404"/>
                <a:cs typeface="Courier New" panose="02070309020205020404"/>
              </a:rPr>
              <a:t>&gt;...</a:t>
            </a:r>
            <a:r>
              <a:rPr lang="en-US" sz="1600" dirty="0">
                <a:ln>
                  <a:solidFill>
                    <a:schemeClr val="tx1"/>
                  </a:solidFill>
                </a:ln>
                <a:solidFill>
                  <a:srgbClr val="0000FF"/>
                </a:solidFill>
                <a:latin typeface="Courier New" panose="02070309020205020404"/>
                <a:cs typeface="Courier New" panose="02070309020205020404"/>
              </a:rPr>
              <a:t>&lt;/</a:t>
            </a:r>
            <a:r>
              <a:rPr lang="en-US" sz="1600" dirty="0" err="1">
                <a:ln>
                  <a:solidFill>
                    <a:srgbClr val="008000"/>
                  </a:solidFill>
                </a:ln>
                <a:solidFill>
                  <a:srgbClr val="0000FF"/>
                </a:solidFill>
                <a:latin typeface="Courier New" panose="02070309020205020404"/>
                <a:cs typeface="Courier New" panose="02070309020205020404"/>
              </a:rPr>
              <a:t>transactionList</a:t>
            </a:r>
            <a:r>
              <a:rPr lang="en-US" sz="1600" dirty="0">
                <a:ln>
                  <a:solidFill>
                    <a:schemeClr val="tx1"/>
                  </a:solidFill>
                </a:ln>
                <a:solidFill>
                  <a:srgbClr val="FF6600"/>
                </a:solidFill>
                <a:latin typeface="Courier New" panose="02070309020205020404"/>
                <a:cs typeface="Courier New" panose="02070309020205020404"/>
              </a:rPr>
              <a:t>&gt;</a:t>
            </a:r>
            <a:endParaRPr lang="en-US" sz="1600" dirty="0">
              <a:ln>
                <a:solidFill>
                  <a:schemeClr val="tx1"/>
                </a:solidFill>
              </a:ln>
              <a:solidFill>
                <a:srgbClr val="FF6600"/>
              </a:solidFill>
              <a:latin typeface="Courier New" panose="02070309020205020404"/>
              <a:cs typeface="Courier New" panose="02070309020205020404"/>
            </a:endParaRPr>
          </a:p>
          <a:p>
            <a:r>
              <a:rPr lang="en-US" sz="1600" dirty="0">
                <a:ln>
                  <a:solidFill>
                    <a:schemeClr val="tx1"/>
                  </a:solidFill>
                </a:ln>
                <a:solidFill>
                  <a:srgbClr val="FF6600"/>
                </a:solidFill>
                <a:latin typeface="Courier New" panose="02070309020205020404"/>
                <a:cs typeface="Courier New" panose="02070309020205020404"/>
              </a:rPr>
              <a:t>          </a:t>
            </a:r>
            <a:r>
              <a:rPr lang="en-US" sz="1600" dirty="0">
                <a:ln>
                  <a:solidFill>
                    <a:schemeClr val="tx1"/>
                  </a:solidFill>
                </a:ln>
                <a:solidFill>
                  <a:srgbClr val="0000FF"/>
                </a:solidFill>
                <a:latin typeface="Courier New" panose="02070309020205020404"/>
                <a:cs typeface="Courier New" panose="02070309020205020404"/>
              </a:rPr>
              <a:t>&lt;</a:t>
            </a:r>
            <a:r>
              <a:rPr lang="en-US" sz="1600" dirty="0" err="1">
                <a:ln>
                  <a:solidFill>
                    <a:srgbClr val="008000"/>
                  </a:solidFill>
                </a:ln>
                <a:solidFill>
                  <a:srgbClr val="0000FF"/>
                </a:solidFill>
                <a:latin typeface="Courier New" panose="02070309020205020404"/>
                <a:cs typeface="Courier New" panose="02070309020205020404"/>
              </a:rPr>
              <a:t>meterList</a:t>
            </a:r>
            <a:r>
              <a:rPr lang="en-US" sz="1600" dirty="0">
                <a:ln>
                  <a:solidFill>
                    <a:schemeClr val="tx1"/>
                  </a:solidFill>
                </a:ln>
                <a:solidFill>
                  <a:srgbClr val="FF6600"/>
                </a:solidFill>
                <a:latin typeface="Courier New" panose="02070309020205020404"/>
                <a:cs typeface="Courier New" panose="02070309020205020404"/>
              </a:rPr>
              <a:t>&gt;...</a:t>
            </a:r>
            <a:r>
              <a:rPr lang="en-US" sz="1600" dirty="0">
                <a:ln>
                  <a:solidFill>
                    <a:schemeClr val="tx1"/>
                  </a:solidFill>
                </a:ln>
                <a:solidFill>
                  <a:srgbClr val="0000FF"/>
                </a:solidFill>
                <a:latin typeface="Courier New" panose="02070309020205020404"/>
                <a:cs typeface="Courier New" panose="02070309020205020404"/>
              </a:rPr>
              <a:t>&lt;/</a:t>
            </a:r>
            <a:r>
              <a:rPr lang="en-US" sz="1600" dirty="0" err="1">
                <a:ln>
                  <a:solidFill>
                    <a:srgbClr val="008000"/>
                  </a:solidFill>
                </a:ln>
                <a:solidFill>
                  <a:srgbClr val="0000FF"/>
                </a:solidFill>
                <a:latin typeface="Courier New" panose="02070309020205020404"/>
                <a:cs typeface="Courier New" panose="02070309020205020404"/>
              </a:rPr>
              <a:t>meterList</a:t>
            </a:r>
            <a:r>
              <a:rPr lang="en-US" sz="1600" dirty="0">
                <a:ln>
                  <a:solidFill>
                    <a:schemeClr val="tx1"/>
                  </a:solidFill>
                </a:ln>
                <a:solidFill>
                  <a:srgbClr val="FF6600"/>
                </a:solidFill>
                <a:latin typeface="Courier New" panose="02070309020205020404"/>
                <a:cs typeface="Courier New" panose="02070309020205020404"/>
              </a:rPr>
              <a:t>&gt;</a:t>
            </a:r>
            <a:endParaRPr lang="en-US" sz="1600" dirty="0">
              <a:ln>
                <a:solidFill>
                  <a:schemeClr val="tx1"/>
                </a:solidFill>
              </a:ln>
              <a:solidFill>
                <a:srgbClr val="FF6600"/>
              </a:solidFill>
              <a:latin typeface="Courier New" panose="02070309020205020404"/>
              <a:cs typeface="Courier New" panose="02070309020205020404"/>
            </a:endParaRPr>
          </a:p>
          <a:p>
            <a:r>
              <a:rPr lang="en-US" sz="1600" dirty="0">
                <a:ln>
                  <a:solidFill>
                    <a:schemeClr val="tx1"/>
                  </a:solidFill>
                </a:ln>
                <a:solidFill>
                  <a:srgbClr val="FF6600"/>
                </a:solidFill>
                <a:latin typeface="Courier New" panose="02070309020205020404"/>
                <a:cs typeface="Courier New" panose="02070309020205020404"/>
              </a:rPr>
              <a:t>  &lt;/</a:t>
            </a:r>
            <a:r>
              <a:rPr lang="en-US" sz="1600" dirty="0" err="1">
                <a:ln>
                  <a:solidFill>
                    <a:srgbClr val="0000FF"/>
                  </a:solidFill>
                </a:ln>
                <a:solidFill>
                  <a:srgbClr val="0000FF"/>
                </a:solidFill>
                <a:latin typeface="Courier New" panose="02070309020205020404"/>
                <a:cs typeface="Courier New" panose="02070309020205020404"/>
              </a:rPr>
              <a:t>eventReport</a:t>
            </a:r>
            <a:r>
              <a:rPr lang="en-US" sz="1600" dirty="0">
                <a:ln>
                  <a:solidFill>
                    <a:schemeClr val="tx1"/>
                  </a:solidFill>
                </a:ln>
                <a:solidFill>
                  <a:srgbClr val="FF6600"/>
                </a:solidFill>
                <a:latin typeface="Courier New" panose="02070309020205020404"/>
                <a:cs typeface="Courier New" panose="02070309020205020404"/>
              </a:rPr>
              <a:t>&gt;</a:t>
            </a:r>
            <a:br>
              <a:rPr lang="en-US" sz="1600" dirty="0">
                <a:ln>
                  <a:solidFill>
                    <a:schemeClr val="tx1"/>
                  </a:solidFill>
                </a:ln>
                <a:solidFill>
                  <a:srgbClr val="0000FF"/>
                </a:solidFill>
                <a:latin typeface="Courier New" panose="02070309020205020404"/>
                <a:cs typeface="Courier New" panose="02070309020205020404"/>
              </a:rPr>
            </a:br>
            <a:r>
              <a:rPr lang="en-US" sz="1600" dirty="0">
                <a:ln>
                  <a:solidFill>
                    <a:schemeClr val="tx1"/>
                  </a:solidFill>
                </a:ln>
                <a:solidFill>
                  <a:srgbClr val="FF6600"/>
                </a:solidFill>
                <a:latin typeface="Courier New" panose="02070309020205020404"/>
                <a:cs typeface="Courier New" panose="02070309020205020404"/>
              </a:rPr>
              <a:t>&lt;/</a:t>
            </a:r>
            <a:r>
              <a:rPr lang="en-US" sz="1600" dirty="0" err="1">
                <a:ln>
                  <a:solidFill>
                    <a:srgbClr val="0000FF"/>
                  </a:solidFill>
                </a:ln>
                <a:solidFill>
                  <a:srgbClr val="FF0000"/>
                </a:solidFill>
                <a:latin typeface="Courier New" panose="02070309020205020404"/>
                <a:cs typeface="Courier New" panose="02070309020205020404"/>
              </a:rPr>
              <a:t>eventHandler</a:t>
            </a:r>
            <a:r>
              <a:rPr lang="en-US" sz="1600" dirty="0">
                <a:ln>
                  <a:solidFill>
                    <a:schemeClr val="tx1"/>
                  </a:solidFill>
                </a:ln>
                <a:solidFill>
                  <a:srgbClr val="FF6600"/>
                </a:solidFill>
                <a:latin typeface="Courier New" panose="02070309020205020404"/>
                <a:cs typeface="Courier New" panose="02070309020205020404"/>
              </a:rPr>
              <a:t>&gt;</a:t>
            </a:r>
            <a:endParaRPr lang="en-US" sz="1600" dirty="0">
              <a:ln>
                <a:solidFill>
                  <a:schemeClr val="tx1"/>
                </a:solidFill>
              </a:ln>
              <a:solidFill>
                <a:srgbClr val="FF6600"/>
              </a:solidFill>
              <a:latin typeface="Courier New" panose="02070309020205020404"/>
              <a:cs typeface="Courier New" panose="02070309020205020404"/>
            </a:endParaRPr>
          </a:p>
        </p:txBody>
      </p:sp>
      <p:pic>
        <p:nvPicPr>
          <p:cNvPr id="7" name="Picture 65" descr="EGM"/>
          <p:cNvPicPr>
            <a:picLocks noChangeAspect="1" noChangeArrowheads="1"/>
          </p:cNvPicPr>
          <p:nvPr/>
        </p:nvPicPr>
        <p:blipFill>
          <a:blip r:embed="rId1" cstate="print"/>
          <a:srcRect/>
          <a:stretch>
            <a:fillRect/>
          </a:stretch>
        </p:blipFill>
        <p:spPr bwMode="auto">
          <a:xfrm>
            <a:off x="8607245" y="1628800"/>
            <a:ext cx="429251" cy="803115"/>
          </a:xfrm>
          <a:prstGeom prst="rect">
            <a:avLst/>
          </a:prstGeom>
          <a:noFill/>
          <a:ln w="9525">
            <a:noFill/>
            <a:miter lim="800000"/>
            <a:headEnd/>
            <a:tailEnd/>
          </a:ln>
        </p:spPr>
      </p:pic>
      <p:graphicFrame>
        <p:nvGraphicFramePr>
          <p:cNvPr id="8" name="Object 5"/>
          <p:cNvGraphicFramePr>
            <a:graphicFrameLocks noChangeAspect="1"/>
          </p:cNvGraphicFramePr>
          <p:nvPr/>
        </p:nvGraphicFramePr>
        <p:xfrm>
          <a:off x="251520" y="1997480"/>
          <a:ext cx="385028" cy="639432"/>
        </p:xfrm>
        <a:graphic>
          <a:graphicData uri="http://schemas.openxmlformats.org/presentationml/2006/ole">
            <mc:AlternateContent xmlns:mc="http://schemas.openxmlformats.org/markup-compatibility/2006">
              <mc:Choice xmlns:v="urn:schemas-microsoft-com:vml" Requires="v">
                <p:oleObj spid="_x0000_s557113" name="Visio" r:id="rId2" imgW="716915" imgH="1183640" progId="Visio.Drawing.11">
                  <p:embed/>
                </p:oleObj>
              </mc:Choice>
              <mc:Fallback>
                <p:oleObj name="Visio" r:id="rId2" imgW="716915" imgH="1183640" progId="Visio.Drawing.11">
                  <p:embed/>
                  <p:pic>
                    <p:nvPicPr>
                      <p:cNvPr id="0" name="Picture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997480"/>
                        <a:ext cx="385028" cy="639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ight Arrow 8"/>
          <p:cNvSpPr/>
          <p:nvPr/>
        </p:nvSpPr>
        <p:spPr>
          <a:xfrm rot="10800000">
            <a:off x="8144452" y="1916832"/>
            <a:ext cx="387988"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ounded Rectangle 10"/>
          <p:cNvSpPr/>
          <p:nvPr/>
        </p:nvSpPr>
        <p:spPr>
          <a:xfrm>
            <a:off x="755576" y="4967932"/>
            <a:ext cx="5544616" cy="86409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No application acknowledgement from host. EGM is not sure whether the host has processed the event.</a:t>
            </a:r>
            <a:endParaRPr lang="en-US" sz="20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eventReport</a:t>
            </a:r>
            <a:r>
              <a:rPr lang="en-US" dirty="0"/>
              <a:t> Element</a:t>
            </a:r>
            <a:endParaRPr lang="en-US" dirty="0"/>
          </a:p>
        </p:txBody>
      </p:sp>
      <p:sp>
        <p:nvSpPr>
          <p:cNvPr id="3" name="Content Placeholder 2"/>
          <p:cNvSpPr>
            <a:spLocks noGrp="1"/>
          </p:cNvSpPr>
          <p:nvPr>
            <p:ph sz="quarter" idx="1"/>
          </p:nvPr>
        </p:nvSpPr>
        <p:spPr/>
        <p:txBody>
          <a:bodyPr/>
          <a:lstStyle/>
          <a:p>
            <a:r>
              <a:rPr lang="en-US" sz="2800" dirty="0" err="1">
                <a:solidFill>
                  <a:srgbClr val="0000FF"/>
                </a:solidFill>
              </a:rPr>
              <a:t>eventReport</a:t>
            </a:r>
            <a:r>
              <a:rPr lang="en-US" sz="2800" dirty="0">
                <a:solidFill>
                  <a:srgbClr val="0000FF"/>
                </a:solidFill>
              </a:rPr>
              <a:t> </a:t>
            </a:r>
            <a:r>
              <a:rPr lang="en-US" sz="2800" dirty="0"/>
              <a:t>has the following attributes:</a:t>
            </a:r>
            <a:endParaRPr lang="en-US" sz="2800" dirty="0"/>
          </a:p>
          <a:p>
            <a:pPr lvl="1"/>
            <a:r>
              <a:rPr lang="en-US" sz="2400" dirty="0" err="1">
                <a:solidFill>
                  <a:srgbClr val="008000"/>
                </a:solidFill>
              </a:rPr>
              <a:t>deviceClass</a:t>
            </a:r>
            <a:r>
              <a:rPr lang="en-US" sz="2400" dirty="0"/>
              <a:t>, </a:t>
            </a:r>
            <a:r>
              <a:rPr lang="en-US" sz="2400" dirty="0" err="1">
                <a:solidFill>
                  <a:srgbClr val="008000"/>
                </a:solidFill>
              </a:rPr>
              <a:t>deviceId</a:t>
            </a:r>
            <a:r>
              <a:rPr lang="en-US" sz="2400" dirty="0"/>
              <a:t>, </a:t>
            </a:r>
            <a:r>
              <a:rPr lang="en-US" sz="2400" dirty="0" err="1">
                <a:solidFill>
                  <a:srgbClr val="008000"/>
                </a:solidFill>
              </a:rPr>
              <a:t>eventCode</a:t>
            </a:r>
            <a:r>
              <a:rPr lang="en-US" sz="2400" dirty="0"/>
              <a:t>, </a:t>
            </a:r>
            <a:r>
              <a:rPr lang="en-US" sz="2400" dirty="0" err="1">
                <a:solidFill>
                  <a:srgbClr val="008000"/>
                </a:solidFill>
              </a:rPr>
              <a:t>eventText</a:t>
            </a:r>
            <a:endParaRPr lang="en-US" sz="2400" dirty="0">
              <a:solidFill>
                <a:srgbClr val="008000"/>
              </a:solidFill>
            </a:endParaRPr>
          </a:p>
          <a:p>
            <a:pPr lvl="1"/>
            <a:r>
              <a:rPr lang="en-US" sz="2400" dirty="0" err="1">
                <a:solidFill>
                  <a:srgbClr val="008000"/>
                </a:solidFill>
              </a:rPr>
              <a:t>eventId</a:t>
            </a:r>
            <a:r>
              <a:rPr lang="en-US" sz="2400" dirty="0"/>
              <a:t>: unique identifier for a particular event. used to match events sent to several hosts</a:t>
            </a:r>
            <a:endParaRPr lang="en-US" sz="2400" dirty="0"/>
          </a:p>
          <a:p>
            <a:pPr lvl="1"/>
            <a:r>
              <a:rPr lang="en-US" sz="2400" dirty="0" err="1">
                <a:solidFill>
                  <a:srgbClr val="008000"/>
                </a:solidFill>
              </a:rPr>
              <a:t>eventDateTime</a:t>
            </a:r>
            <a:r>
              <a:rPr lang="en-US" sz="2400" dirty="0"/>
              <a:t>: date and time that this event occurred</a:t>
            </a:r>
            <a:endParaRPr lang="en-US" sz="2400" dirty="0"/>
          </a:p>
          <a:p>
            <a:pPr lvl="1"/>
            <a:r>
              <a:rPr lang="en-US" sz="2400" dirty="0" err="1">
                <a:solidFill>
                  <a:srgbClr val="008000"/>
                </a:solidFill>
              </a:rPr>
              <a:t>transactionId</a:t>
            </a:r>
            <a:r>
              <a:rPr lang="en-US" sz="2400" dirty="0"/>
              <a:t>: transaction identifier associated with event; 0 if no associated transaction</a:t>
            </a:r>
            <a:endParaRPr lang="en-US" sz="2400" dirty="0"/>
          </a:p>
          <a:p>
            <a:r>
              <a:rPr lang="en-US" sz="2800" dirty="0" err="1">
                <a:solidFill>
                  <a:srgbClr val="0000FF"/>
                </a:solidFill>
              </a:rPr>
              <a:t>eventReport</a:t>
            </a:r>
            <a:r>
              <a:rPr lang="en-US" sz="2800" dirty="0">
                <a:solidFill>
                  <a:srgbClr val="0000FF"/>
                </a:solidFill>
              </a:rPr>
              <a:t> </a:t>
            </a:r>
            <a:r>
              <a:rPr lang="en-US" sz="2800" dirty="0"/>
              <a:t>has three sub-elements to report affected associated data</a:t>
            </a:r>
            <a:endParaRPr lang="en-US" sz="2800" dirty="0"/>
          </a:p>
          <a:p>
            <a:pPr lvl="1"/>
            <a:r>
              <a:rPr lang="en-US" sz="2400" dirty="0" err="1">
                <a:solidFill>
                  <a:srgbClr val="0000FF"/>
                </a:solidFill>
              </a:rPr>
              <a:t>deviceList</a:t>
            </a:r>
            <a:r>
              <a:rPr lang="en-US" sz="2400" dirty="0">
                <a:solidFill>
                  <a:srgbClr val="0000FF"/>
                </a:solidFill>
              </a:rPr>
              <a:t> </a:t>
            </a:r>
            <a:r>
              <a:rPr lang="en-US" sz="2400" dirty="0"/>
              <a:t>(0 or 1), </a:t>
            </a:r>
            <a:r>
              <a:rPr lang="en-US" sz="2400" dirty="0" err="1">
                <a:solidFill>
                  <a:srgbClr val="0000FF"/>
                </a:solidFill>
              </a:rPr>
              <a:t>transactionList</a:t>
            </a:r>
            <a:r>
              <a:rPr lang="en-US" sz="2400" dirty="0">
                <a:solidFill>
                  <a:srgbClr val="0000FF"/>
                </a:solidFill>
              </a:rPr>
              <a:t> </a:t>
            </a:r>
            <a:r>
              <a:rPr lang="en-US" sz="2400" dirty="0"/>
              <a:t>(0 or 1), </a:t>
            </a:r>
            <a:r>
              <a:rPr lang="en-US" sz="2400" dirty="0" err="1">
                <a:solidFill>
                  <a:srgbClr val="0000FF"/>
                </a:solidFill>
              </a:rPr>
              <a:t>meterList</a:t>
            </a:r>
            <a:r>
              <a:rPr lang="en-US" sz="2400" dirty="0">
                <a:solidFill>
                  <a:srgbClr val="0000FF"/>
                </a:solidFill>
              </a:rPr>
              <a:t> </a:t>
            </a:r>
            <a:r>
              <a:rPr lang="en-US" sz="2400" dirty="0"/>
              <a:t>(0 or 1)</a:t>
            </a:r>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deviceList</a:t>
            </a:r>
            <a:r>
              <a:rPr lang="en-US" dirty="0"/>
              <a:t> Element</a:t>
            </a:r>
            <a:endParaRPr lang="en-US" dirty="0"/>
          </a:p>
        </p:txBody>
      </p:sp>
      <p:sp>
        <p:nvSpPr>
          <p:cNvPr id="3" name="Content Placeholder 2"/>
          <p:cNvSpPr>
            <a:spLocks noGrp="1"/>
          </p:cNvSpPr>
          <p:nvPr>
            <p:ph sz="quarter" idx="1"/>
          </p:nvPr>
        </p:nvSpPr>
        <p:spPr>
          <a:xfrm>
            <a:off x="612648" y="1600200"/>
            <a:ext cx="8153400" cy="2044824"/>
          </a:xfrm>
        </p:spPr>
        <p:txBody>
          <a:bodyPr/>
          <a:lstStyle/>
          <a:p>
            <a:r>
              <a:rPr lang="en-US" sz="2400" dirty="0" err="1">
                <a:solidFill>
                  <a:srgbClr val="0000FF"/>
                </a:solidFill>
              </a:rPr>
              <a:t>deviceList</a:t>
            </a:r>
            <a:r>
              <a:rPr lang="en-US" sz="2400" dirty="0">
                <a:solidFill>
                  <a:srgbClr val="0000FF"/>
                </a:solidFill>
              </a:rPr>
              <a:t> </a:t>
            </a:r>
            <a:r>
              <a:rPr lang="en-US" sz="2400" dirty="0"/>
              <a:t>contains 1 or more </a:t>
            </a:r>
            <a:r>
              <a:rPr lang="en-US" sz="2400" dirty="0" err="1">
                <a:solidFill>
                  <a:srgbClr val="0000FF"/>
                </a:solidFill>
              </a:rPr>
              <a:t>statusInfo</a:t>
            </a:r>
            <a:r>
              <a:rPr lang="en-US" sz="2400" dirty="0">
                <a:solidFill>
                  <a:srgbClr val="0000FF"/>
                </a:solidFill>
              </a:rPr>
              <a:t> </a:t>
            </a:r>
            <a:r>
              <a:rPr lang="en-US" sz="2400" dirty="0"/>
              <a:t>element</a:t>
            </a:r>
            <a:endParaRPr lang="en-US" sz="2400" dirty="0"/>
          </a:p>
          <a:p>
            <a:pPr lvl="1"/>
            <a:r>
              <a:rPr lang="en-US" sz="2000" dirty="0" err="1">
                <a:solidFill>
                  <a:srgbClr val="0000FF"/>
                </a:solidFill>
              </a:rPr>
              <a:t>statusInfo</a:t>
            </a:r>
            <a:r>
              <a:rPr lang="en-US" sz="2000" dirty="0">
                <a:solidFill>
                  <a:srgbClr val="0000FF"/>
                </a:solidFill>
              </a:rPr>
              <a:t> </a:t>
            </a:r>
            <a:r>
              <a:rPr lang="en-US" sz="2000" dirty="0"/>
              <a:t>has the attributes: </a:t>
            </a:r>
            <a:r>
              <a:rPr lang="en-US" sz="2000" dirty="0" err="1">
                <a:solidFill>
                  <a:srgbClr val="008000"/>
                </a:solidFill>
              </a:rPr>
              <a:t>deviceClass</a:t>
            </a:r>
            <a:r>
              <a:rPr lang="en-US" sz="2000" dirty="0"/>
              <a:t>, </a:t>
            </a:r>
            <a:r>
              <a:rPr lang="en-US" sz="2000" dirty="0" err="1">
                <a:solidFill>
                  <a:srgbClr val="008000"/>
                </a:solidFill>
              </a:rPr>
              <a:t>deviceId</a:t>
            </a:r>
            <a:endParaRPr lang="en-US" sz="2000" dirty="0">
              <a:solidFill>
                <a:srgbClr val="008000"/>
              </a:solidFill>
            </a:endParaRPr>
          </a:p>
          <a:p>
            <a:pPr lvl="1"/>
            <a:r>
              <a:rPr lang="en-US" sz="2000" dirty="0" err="1">
                <a:solidFill>
                  <a:srgbClr val="0000FF"/>
                </a:solidFill>
              </a:rPr>
              <a:t>statusInfo</a:t>
            </a:r>
            <a:r>
              <a:rPr lang="en-US" sz="2000" dirty="0">
                <a:solidFill>
                  <a:srgbClr val="0000FF"/>
                </a:solidFill>
              </a:rPr>
              <a:t> </a:t>
            </a:r>
            <a:r>
              <a:rPr lang="en-US" sz="2000" dirty="0"/>
              <a:t>has 1 sub-element: [device status], which is the status element of the affected device. </a:t>
            </a:r>
            <a:br>
              <a:rPr lang="en-US" sz="2000" dirty="0"/>
            </a:br>
            <a:r>
              <a:rPr lang="en-US" sz="2000" dirty="0"/>
              <a:t>(i.e. the same element as the command [class]Status)</a:t>
            </a:r>
            <a:endParaRPr lang="en-US" sz="20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
        <p:nvSpPr>
          <p:cNvPr id="6" name="Rounded Rectangle 5"/>
          <p:cNvSpPr/>
          <p:nvPr/>
        </p:nvSpPr>
        <p:spPr>
          <a:xfrm>
            <a:off x="323528" y="3789040"/>
            <a:ext cx="8640960" cy="2376264"/>
          </a:xfrm>
          <a:prstGeom prst="roundRect">
            <a:avLst>
              <a:gd name="adj" fmla="val 7077"/>
            </a:avLst>
          </a:prstGeom>
          <a:solidFill>
            <a:srgbClr val="FFFFFF"/>
          </a:solidFill>
          <a:ln>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wrap="none" lIns="108000" tIns="0" rtlCol="0" anchor="t" anchorCtr="0"/>
          <a:lstStyle/>
          <a:p>
            <a:r>
              <a:rPr lang="en-US" sz="1600" dirty="0">
                <a:ln>
                  <a:solidFill>
                    <a:srgbClr val="000000"/>
                  </a:solidFill>
                </a:ln>
                <a:solidFill>
                  <a:srgbClr val="FF6600"/>
                </a:solidFill>
                <a:latin typeface="Courier New" panose="02070309020205020404"/>
                <a:cs typeface="Courier New" panose="02070309020205020404"/>
              </a:rPr>
              <a:t>  &lt;</a:t>
            </a:r>
            <a:r>
              <a:rPr lang="en-US" sz="1600" dirty="0" err="1">
                <a:ln>
                  <a:solidFill>
                    <a:schemeClr val="tx1"/>
                  </a:solidFill>
                </a:ln>
                <a:solidFill>
                  <a:srgbClr val="0000FF"/>
                </a:solidFill>
                <a:latin typeface="Courier New" panose="02070309020205020404"/>
                <a:cs typeface="Courier New" panose="02070309020205020404"/>
              </a:rPr>
              <a:t>eventReport</a:t>
            </a:r>
            <a:r>
              <a:rPr lang="en-US" sz="1600" dirty="0">
                <a:ln>
                  <a:solidFill>
                    <a:srgbClr val="0000FF"/>
                  </a:solidFill>
                </a:ln>
                <a:solidFill>
                  <a:srgbClr val="0000FF"/>
                </a:solidFill>
                <a:latin typeface="Courier New" panose="02070309020205020404"/>
                <a:cs typeface="Courier New" panose="02070309020205020404"/>
              </a:rPr>
              <a:t> </a:t>
            </a:r>
            <a:r>
              <a:rPr lang="en-US" sz="1600" dirty="0">
                <a:ln>
                  <a:solidFill>
                    <a:schemeClr val="tx1"/>
                  </a:solidFill>
                </a:ln>
                <a:solidFill>
                  <a:srgbClr val="FF6600"/>
                </a:solidFill>
                <a:latin typeface="Courier New" panose="02070309020205020404"/>
                <a:cs typeface="Courier New" panose="02070309020205020404"/>
              </a:rPr>
              <a:t>...</a:t>
            </a:r>
            <a:r>
              <a:rPr lang="en-US" sz="1600" dirty="0">
                <a:ln>
                  <a:solidFill>
                    <a:schemeClr val="tx1"/>
                  </a:solidFill>
                </a:ln>
                <a:solidFill>
                  <a:srgbClr val="0000FF"/>
                </a:solidFill>
                <a:latin typeface="Courier New" panose="02070309020205020404"/>
                <a:cs typeface="Courier New" panose="02070309020205020404"/>
              </a:rPr>
              <a:t> </a:t>
            </a:r>
            <a:r>
              <a:rPr lang="en-US" sz="1600" dirty="0" err="1">
                <a:ln>
                  <a:solidFill>
                    <a:schemeClr val="tx1"/>
                  </a:solidFill>
                </a:ln>
                <a:solidFill>
                  <a:srgbClr val="0000FF"/>
                </a:solidFill>
                <a:latin typeface="Courier New" panose="02070309020205020404"/>
                <a:cs typeface="Courier New" panose="02070309020205020404"/>
              </a:rPr>
              <a:t>transactionId</a:t>
            </a:r>
            <a:r>
              <a:rPr lang="en-US" sz="1600" dirty="0">
                <a:ln>
                  <a:solidFill>
                    <a:schemeClr val="tx1"/>
                  </a:solidFill>
                </a:ln>
                <a:solidFill>
                  <a:srgbClr val="0000FF"/>
                </a:solidFill>
                <a:latin typeface="Courier New" panose="02070309020205020404"/>
                <a:cs typeface="Courier New" panose="02070309020205020404"/>
              </a:rPr>
              <a:t>="888"</a:t>
            </a:r>
            <a:r>
              <a:rPr lang="en-US" sz="1600" dirty="0">
                <a:ln>
                  <a:solidFill>
                    <a:schemeClr val="tx1"/>
                  </a:solidFill>
                </a:ln>
                <a:solidFill>
                  <a:srgbClr val="FF6600"/>
                </a:solidFill>
                <a:latin typeface="Courier New" panose="02070309020205020404"/>
                <a:cs typeface="Courier New" panose="02070309020205020404"/>
              </a:rPr>
              <a:t>&gt;</a:t>
            </a:r>
            <a:endParaRPr lang="en-US" sz="1600" dirty="0">
              <a:ln>
                <a:solidFill>
                  <a:schemeClr val="tx1"/>
                </a:solidFill>
              </a:ln>
              <a:solidFill>
                <a:srgbClr val="FF6600"/>
              </a:solidFill>
              <a:latin typeface="Courier New" panose="02070309020205020404"/>
              <a:cs typeface="Courier New" panose="02070309020205020404"/>
            </a:endParaRPr>
          </a:p>
          <a:p>
            <a:r>
              <a:rPr lang="en-US" sz="1600" dirty="0">
                <a:ln>
                  <a:solidFill>
                    <a:srgbClr val="0000FF"/>
                  </a:solidFill>
                </a:ln>
                <a:solidFill>
                  <a:srgbClr val="0000FF"/>
                </a:solidFill>
                <a:latin typeface="Courier New" panose="02070309020205020404"/>
                <a:cs typeface="Courier New" panose="02070309020205020404"/>
              </a:rPr>
              <a:t>     </a:t>
            </a:r>
            <a:r>
              <a:rPr lang="en-US" sz="1600" dirty="0">
                <a:ln>
                  <a:solidFill>
                    <a:schemeClr val="tx1"/>
                  </a:solidFill>
                </a:ln>
                <a:solidFill>
                  <a:srgbClr val="0000FF"/>
                </a:solidFill>
                <a:latin typeface="Courier New" panose="02070309020205020404"/>
                <a:cs typeface="Courier New" panose="02070309020205020404"/>
              </a:rPr>
              <a:t>&lt;</a:t>
            </a:r>
            <a:r>
              <a:rPr lang="en-US" sz="1600" dirty="0" err="1">
                <a:ln>
                  <a:solidFill>
                    <a:srgbClr val="0000FF"/>
                  </a:solidFill>
                </a:ln>
                <a:solidFill>
                  <a:srgbClr val="0000FF"/>
                </a:solidFill>
                <a:latin typeface="Courier New" panose="02070309020205020404"/>
                <a:cs typeface="Courier New" panose="02070309020205020404"/>
              </a:rPr>
              <a:t>deviceList</a:t>
            </a:r>
            <a:r>
              <a:rPr lang="en-US" sz="1600" dirty="0">
                <a:ln>
                  <a:solidFill>
                    <a:schemeClr val="tx1"/>
                  </a:solidFill>
                </a:ln>
                <a:solidFill>
                  <a:srgbClr val="FF6600"/>
                </a:solidFill>
                <a:latin typeface="Courier New" panose="02070309020205020404"/>
                <a:cs typeface="Courier New" panose="02070309020205020404"/>
              </a:rPr>
              <a:t>&gt;</a:t>
            </a:r>
            <a:endParaRPr lang="en-US" sz="1600" dirty="0">
              <a:ln>
                <a:solidFill>
                  <a:schemeClr val="tx1"/>
                </a:solidFill>
              </a:ln>
              <a:solidFill>
                <a:srgbClr val="FF6600"/>
              </a:solidFill>
              <a:latin typeface="Courier New" panose="02070309020205020404"/>
              <a:cs typeface="Courier New" panose="02070309020205020404"/>
            </a:endParaRPr>
          </a:p>
          <a:p>
            <a:r>
              <a:rPr lang="en-US" sz="1600" dirty="0">
                <a:ln>
                  <a:solidFill>
                    <a:schemeClr val="tx1"/>
                  </a:solidFill>
                </a:ln>
                <a:solidFill>
                  <a:srgbClr val="FF6600"/>
                </a:solidFill>
                <a:latin typeface="Courier New" panose="02070309020205020404"/>
                <a:cs typeface="Courier New" panose="02070309020205020404"/>
              </a:rPr>
              <a:t>        &lt;</a:t>
            </a:r>
            <a:r>
              <a:rPr lang="en-US" sz="1600" dirty="0" err="1">
                <a:ln>
                  <a:solidFill>
                    <a:srgbClr val="0000FF"/>
                  </a:solidFill>
                </a:ln>
                <a:solidFill>
                  <a:srgbClr val="0000FF"/>
                </a:solidFill>
                <a:latin typeface="Courier New" panose="02070309020205020404"/>
                <a:cs typeface="Courier New" panose="02070309020205020404"/>
              </a:rPr>
              <a:t>statusInfo</a:t>
            </a:r>
            <a:r>
              <a:rPr lang="en-US" sz="1600" dirty="0">
                <a:ln>
                  <a:solidFill>
                    <a:schemeClr val="tx1"/>
                  </a:solidFill>
                </a:ln>
                <a:solidFill>
                  <a:srgbClr val="FF6600"/>
                </a:solidFill>
                <a:latin typeface="Courier New" panose="02070309020205020404"/>
                <a:cs typeface="Courier New" panose="02070309020205020404"/>
              </a:rPr>
              <a:t> </a:t>
            </a:r>
            <a:r>
              <a:rPr lang="en-US" sz="1600" dirty="0" err="1">
                <a:ln>
                  <a:solidFill>
                    <a:srgbClr val="008000"/>
                  </a:solidFill>
                </a:ln>
                <a:solidFill>
                  <a:srgbClr val="0000FF"/>
                </a:solidFill>
                <a:latin typeface="Courier New" panose="02070309020205020404"/>
                <a:cs typeface="Courier New" panose="02070309020205020404"/>
              </a:rPr>
              <a:t>deviceClass</a:t>
            </a:r>
            <a:r>
              <a:rPr lang="en-US" sz="1600" dirty="0">
                <a:ln>
                  <a:solidFill>
                    <a:schemeClr val="tx1"/>
                  </a:solidFill>
                </a:ln>
                <a:solidFill>
                  <a:srgbClr val="FF6600"/>
                </a:solidFill>
                <a:latin typeface="Courier New" panose="02070309020205020404"/>
                <a:cs typeface="Courier New" panose="02070309020205020404"/>
              </a:rPr>
              <a:t>="G2S_noteAcceptor" </a:t>
            </a:r>
            <a:r>
              <a:rPr lang="en-US" sz="1600" dirty="0" err="1">
                <a:ln>
                  <a:solidFill>
                    <a:srgbClr val="008000"/>
                  </a:solidFill>
                </a:ln>
                <a:solidFill>
                  <a:srgbClr val="0000FF"/>
                </a:solidFill>
                <a:latin typeface="Courier New" panose="02070309020205020404"/>
                <a:cs typeface="Courier New" panose="02070309020205020404"/>
              </a:rPr>
              <a:t>deviceId</a:t>
            </a:r>
            <a:r>
              <a:rPr lang="en-US" sz="1600" dirty="0">
                <a:ln>
                  <a:solidFill>
                    <a:schemeClr val="tx1"/>
                  </a:solidFill>
                </a:ln>
                <a:solidFill>
                  <a:srgbClr val="FF6600"/>
                </a:solidFill>
                <a:latin typeface="Courier New" panose="02070309020205020404"/>
                <a:cs typeface="Courier New" panose="02070309020205020404"/>
              </a:rPr>
              <a:t>="1"&gt;</a:t>
            </a:r>
            <a:endParaRPr lang="en-US" sz="1600" dirty="0">
              <a:ln>
                <a:solidFill>
                  <a:schemeClr val="tx1"/>
                </a:solidFill>
              </a:ln>
              <a:solidFill>
                <a:srgbClr val="FF6600"/>
              </a:solidFill>
              <a:latin typeface="Courier New" panose="02070309020205020404"/>
              <a:cs typeface="Courier New" panose="02070309020205020404"/>
            </a:endParaRPr>
          </a:p>
          <a:p>
            <a:r>
              <a:rPr lang="en-US" sz="1600" dirty="0">
                <a:ln>
                  <a:solidFill>
                    <a:schemeClr val="tx1"/>
                  </a:solidFill>
                </a:ln>
                <a:solidFill>
                  <a:srgbClr val="FF6600"/>
                </a:solidFill>
                <a:latin typeface="Courier New" panose="02070309020205020404"/>
                <a:cs typeface="Courier New" panose="02070309020205020404"/>
              </a:rPr>
              <a:t>            &lt;</a:t>
            </a:r>
            <a:r>
              <a:rPr lang="en-US" sz="1600" dirty="0" err="1">
                <a:ln>
                  <a:solidFill>
                    <a:schemeClr val="tx1"/>
                  </a:solidFill>
                </a:ln>
                <a:solidFill>
                  <a:srgbClr val="FF6600"/>
                </a:solidFill>
                <a:latin typeface="Courier New" panose="02070309020205020404"/>
                <a:cs typeface="Courier New" panose="02070309020205020404"/>
              </a:rPr>
              <a:t>noteAcceptorStatus</a:t>
            </a:r>
            <a:r>
              <a:rPr lang="en-US" sz="1600" dirty="0">
                <a:ln>
                  <a:solidFill>
                    <a:schemeClr val="tx1"/>
                  </a:solidFill>
                </a:ln>
                <a:solidFill>
                  <a:srgbClr val="FF6600"/>
                </a:solidFill>
                <a:latin typeface="Courier New" panose="02070309020205020404"/>
                <a:cs typeface="Courier New" panose="02070309020205020404"/>
              </a:rPr>
              <a:t> </a:t>
            </a:r>
            <a:r>
              <a:rPr lang="en-US" sz="1600" dirty="0" err="1">
                <a:ln>
                  <a:solidFill>
                    <a:schemeClr val="tx1"/>
                  </a:solidFill>
                </a:ln>
                <a:solidFill>
                  <a:srgbClr val="FF6600"/>
                </a:solidFill>
                <a:latin typeface="Courier New" panose="02070309020205020404"/>
                <a:cs typeface="Courier New" panose="02070309020205020404"/>
              </a:rPr>
              <a:t>configurationId</a:t>
            </a:r>
            <a:r>
              <a:rPr lang="en-US" sz="1600" dirty="0">
                <a:ln>
                  <a:solidFill>
                    <a:schemeClr val="tx1"/>
                  </a:solidFill>
                </a:ln>
                <a:solidFill>
                  <a:srgbClr val="FF6600"/>
                </a:solidFill>
                <a:latin typeface="Courier New" panose="02070309020205020404"/>
                <a:cs typeface="Courier New" panose="02070309020205020404"/>
              </a:rPr>
              <a:t>="..." </a:t>
            </a:r>
            <a:endParaRPr lang="en-US" sz="1600" dirty="0">
              <a:ln>
                <a:solidFill>
                  <a:schemeClr val="tx1"/>
                </a:solidFill>
              </a:ln>
              <a:solidFill>
                <a:srgbClr val="FF6600"/>
              </a:solidFill>
              <a:latin typeface="Courier New" panose="02070309020205020404"/>
              <a:cs typeface="Courier New" panose="02070309020205020404"/>
            </a:endParaRPr>
          </a:p>
          <a:p>
            <a:r>
              <a:rPr lang="en-US" sz="1600" dirty="0">
                <a:ln>
                  <a:solidFill>
                    <a:schemeClr val="tx1"/>
                  </a:solidFill>
                </a:ln>
                <a:solidFill>
                  <a:srgbClr val="FF6600"/>
                </a:solidFill>
                <a:latin typeface="Courier New" panose="02070309020205020404"/>
                <a:cs typeface="Courier New" panose="02070309020205020404"/>
              </a:rPr>
              <a:t>                                </a:t>
            </a:r>
            <a:r>
              <a:rPr lang="en-US" sz="1600" dirty="0" err="1">
                <a:ln>
                  <a:solidFill>
                    <a:schemeClr val="tx1"/>
                  </a:solidFill>
                </a:ln>
                <a:solidFill>
                  <a:srgbClr val="FF6600"/>
                </a:solidFill>
                <a:latin typeface="Courier New" panose="02070309020205020404"/>
                <a:cs typeface="Courier New" panose="02070309020205020404"/>
              </a:rPr>
              <a:t>noteValueInEscrow</a:t>
            </a:r>
            <a:r>
              <a:rPr lang="en-US" sz="1600" dirty="0">
                <a:ln>
                  <a:solidFill>
                    <a:schemeClr val="tx1"/>
                  </a:solidFill>
                </a:ln>
                <a:solidFill>
                  <a:srgbClr val="FF6600"/>
                </a:solidFill>
                <a:latin typeface="Courier New" panose="02070309020205020404"/>
                <a:cs typeface="Courier New" panose="02070309020205020404"/>
              </a:rPr>
              <a:t>="0"/&gt;</a:t>
            </a:r>
            <a:endParaRPr lang="en-US" sz="1600" dirty="0">
              <a:ln>
                <a:solidFill>
                  <a:schemeClr val="tx1"/>
                </a:solidFill>
              </a:ln>
              <a:solidFill>
                <a:srgbClr val="FF6600"/>
              </a:solidFill>
              <a:latin typeface="Courier New" panose="02070309020205020404"/>
              <a:cs typeface="Courier New" panose="02070309020205020404"/>
            </a:endParaRPr>
          </a:p>
          <a:p>
            <a:r>
              <a:rPr lang="en-US" sz="1600" dirty="0">
                <a:ln>
                  <a:solidFill>
                    <a:schemeClr val="tx1"/>
                  </a:solidFill>
                </a:ln>
                <a:solidFill>
                  <a:srgbClr val="FF6600"/>
                </a:solidFill>
                <a:latin typeface="Courier New" panose="02070309020205020404"/>
                <a:cs typeface="Courier New" panose="02070309020205020404"/>
              </a:rPr>
              <a:t>        &lt;/</a:t>
            </a:r>
            <a:r>
              <a:rPr lang="en-US" sz="1600" dirty="0" err="1">
                <a:ln>
                  <a:solidFill>
                    <a:srgbClr val="0000FF"/>
                  </a:solidFill>
                </a:ln>
                <a:solidFill>
                  <a:srgbClr val="0000FF"/>
                </a:solidFill>
                <a:latin typeface="Courier New" panose="02070309020205020404"/>
                <a:cs typeface="Courier New" panose="02070309020205020404"/>
              </a:rPr>
              <a:t>statusInfo</a:t>
            </a:r>
            <a:r>
              <a:rPr lang="en-US" sz="1600" dirty="0">
                <a:ln>
                  <a:solidFill>
                    <a:schemeClr val="tx1"/>
                  </a:solidFill>
                </a:ln>
                <a:solidFill>
                  <a:srgbClr val="FF6600"/>
                </a:solidFill>
                <a:latin typeface="Courier New" panose="02070309020205020404"/>
                <a:cs typeface="Courier New" panose="02070309020205020404"/>
              </a:rPr>
              <a:t>&gt;</a:t>
            </a:r>
            <a:endParaRPr lang="en-US" sz="1600" dirty="0">
              <a:ln>
                <a:solidFill>
                  <a:schemeClr val="tx1"/>
                </a:solidFill>
              </a:ln>
              <a:solidFill>
                <a:srgbClr val="FF6600"/>
              </a:solidFill>
              <a:latin typeface="Courier New" panose="02070309020205020404"/>
              <a:cs typeface="Courier New" panose="02070309020205020404"/>
            </a:endParaRPr>
          </a:p>
          <a:p>
            <a:r>
              <a:rPr lang="en-US" sz="1600" dirty="0">
                <a:ln>
                  <a:solidFill>
                    <a:schemeClr val="tx1"/>
                  </a:solidFill>
                </a:ln>
                <a:solidFill>
                  <a:srgbClr val="0000FF"/>
                </a:solidFill>
                <a:latin typeface="Courier New" panose="02070309020205020404"/>
                <a:cs typeface="Courier New" panose="02070309020205020404"/>
              </a:rPr>
              <a:t>     &lt;/</a:t>
            </a:r>
            <a:r>
              <a:rPr lang="en-US" sz="1600" dirty="0" err="1">
                <a:ln>
                  <a:solidFill>
                    <a:srgbClr val="0000FF"/>
                  </a:solidFill>
                </a:ln>
                <a:solidFill>
                  <a:srgbClr val="0000FF"/>
                </a:solidFill>
                <a:latin typeface="Courier New" panose="02070309020205020404"/>
                <a:cs typeface="Courier New" panose="02070309020205020404"/>
              </a:rPr>
              <a:t>deviceList</a:t>
            </a:r>
            <a:r>
              <a:rPr lang="en-US" sz="1600" dirty="0">
                <a:ln>
                  <a:solidFill>
                    <a:schemeClr val="tx1"/>
                  </a:solidFill>
                </a:ln>
                <a:solidFill>
                  <a:srgbClr val="FF6600"/>
                </a:solidFill>
                <a:latin typeface="Courier New" panose="02070309020205020404"/>
                <a:cs typeface="Courier New" panose="02070309020205020404"/>
              </a:rPr>
              <a:t>&gt;</a:t>
            </a:r>
            <a:endParaRPr lang="en-US" sz="1600" dirty="0">
              <a:ln>
                <a:solidFill>
                  <a:schemeClr val="tx1"/>
                </a:solidFill>
              </a:ln>
              <a:solidFill>
                <a:srgbClr val="FF6600"/>
              </a:solidFill>
              <a:latin typeface="Courier New" panose="02070309020205020404"/>
              <a:cs typeface="Courier New" panose="02070309020205020404"/>
            </a:endParaRPr>
          </a:p>
          <a:p>
            <a:r>
              <a:rPr lang="en-US" sz="1600" dirty="0">
                <a:ln>
                  <a:solidFill>
                    <a:schemeClr val="tx1"/>
                  </a:solidFill>
                </a:ln>
                <a:solidFill>
                  <a:srgbClr val="FF6600"/>
                </a:solidFill>
                <a:latin typeface="Courier New" panose="02070309020205020404"/>
                <a:cs typeface="Courier New" panose="02070309020205020404"/>
              </a:rPr>
              <a:t>     ...</a:t>
            </a:r>
            <a:endParaRPr lang="en-US" sz="1600" dirty="0">
              <a:ln>
                <a:solidFill>
                  <a:schemeClr val="tx1"/>
                </a:solidFill>
              </a:ln>
              <a:solidFill>
                <a:srgbClr val="FF6600"/>
              </a:solidFill>
              <a:latin typeface="Courier New" panose="02070309020205020404"/>
              <a:cs typeface="Courier New" panose="02070309020205020404"/>
            </a:endParaRPr>
          </a:p>
          <a:p>
            <a:r>
              <a:rPr lang="en-US" sz="1600" dirty="0">
                <a:ln>
                  <a:solidFill>
                    <a:schemeClr val="tx1"/>
                  </a:solidFill>
                </a:ln>
                <a:solidFill>
                  <a:srgbClr val="FF6600"/>
                </a:solidFill>
                <a:latin typeface="Courier New" panose="02070309020205020404"/>
                <a:cs typeface="Courier New" panose="02070309020205020404"/>
              </a:rPr>
              <a:t>  &lt;/</a:t>
            </a:r>
            <a:r>
              <a:rPr lang="en-US" sz="1600" dirty="0" err="1">
                <a:ln>
                  <a:solidFill>
                    <a:schemeClr val="tx1"/>
                  </a:solidFill>
                </a:ln>
                <a:solidFill>
                  <a:srgbClr val="0000FF"/>
                </a:solidFill>
                <a:latin typeface="Courier New" panose="02070309020205020404"/>
                <a:cs typeface="Courier New" panose="02070309020205020404"/>
              </a:rPr>
              <a:t>eventReport</a:t>
            </a:r>
            <a:r>
              <a:rPr lang="en-US" sz="1600" dirty="0">
                <a:ln>
                  <a:solidFill>
                    <a:schemeClr val="tx1"/>
                  </a:solidFill>
                </a:ln>
                <a:solidFill>
                  <a:srgbClr val="FF6600"/>
                </a:solidFill>
                <a:latin typeface="Courier New" panose="02070309020205020404"/>
                <a:cs typeface="Courier New" panose="02070309020205020404"/>
              </a:rPr>
              <a:t>&gt;</a:t>
            </a:r>
            <a:endParaRPr lang="en-US" sz="1600" dirty="0">
              <a:ln>
                <a:solidFill>
                  <a:schemeClr val="tx1"/>
                </a:solidFill>
              </a:ln>
              <a:solidFill>
                <a:srgbClr val="FF6600"/>
              </a:solidFill>
              <a:latin typeface="Courier New" panose="02070309020205020404"/>
              <a:cs typeface="Courier New" panose="02070309020205020404"/>
            </a:endParaRPr>
          </a:p>
        </p:txBody>
      </p:sp>
      <p:sp>
        <p:nvSpPr>
          <p:cNvPr id="7" name="Rounded Rectangle 6"/>
          <p:cNvSpPr/>
          <p:nvPr/>
        </p:nvSpPr>
        <p:spPr>
          <a:xfrm>
            <a:off x="4355976" y="5805264"/>
            <a:ext cx="4032448" cy="86409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Actually </a:t>
            </a:r>
            <a:r>
              <a:rPr lang="en-US" sz="2000" dirty="0" err="1"/>
              <a:t>noteValueInEscrow</a:t>
            </a:r>
            <a:r>
              <a:rPr lang="en-US" sz="2000" dirty="0"/>
              <a:t> is omitted because the default is 0</a:t>
            </a:r>
            <a:endParaRPr lang="en-US" sz="20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transactionList</a:t>
            </a:r>
            <a:r>
              <a:rPr lang="en-US" dirty="0"/>
              <a:t> Element</a:t>
            </a:r>
            <a:endParaRPr lang="en-US" dirty="0"/>
          </a:p>
        </p:txBody>
      </p:sp>
      <p:sp>
        <p:nvSpPr>
          <p:cNvPr id="3" name="Content Placeholder 2"/>
          <p:cNvSpPr>
            <a:spLocks noGrp="1"/>
          </p:cNvSpPr>
          <p:nvPr>
            <p:ph sz="quarter" idx="1"/>
          </p:nvPr>
        </p:nvSpPr>
        <p:spPr>
          <a:xfrm>
            <a:off x="612648" y="1600200"/>
            <a:ext cx="8153400" cy="2044824"/>
          </a:xfrm>
        </p:spPr>
        <p:txBody>
          <a:bodyPr/>
          <a:lstStyle/>
          <a:p>
            <a:r>
              <a:rPr lang="en-US" sz="2400" dirty="0" err="1">
                <a:solidFill>
                  <a:srgbClr val="0000FF"/>
                </a:solidFill>
              </a:rPr>
              <a:t>transactionList</a:t>
            </a:r>
            <a:r>
              <a:rPr lang="en-US" sz="2400" dirty="0">
                <a:solidFill>
                  <a:srgbClr val="0000FF"/>
                </a:solidFill>
              </a:rPr>
              <a:t> </a:t>
            </a:r>
            <a:r>
              <a:rPr lang="en-US" sz="2400" dirty="0"/>
              <a:t>contains 1 or more </a:t>
            </a:r>
            <a:r>
              <a:rPr lang="en-US" sz="2400" dirty="0" err="1">
                <a:solidFill>
                  <a:srgbClr val="0000FF"/>
                </a:solidFill>
              </a:rPr>
              <a:t>transactionInfo</a:t>
            </a:r>
            <a:r>
              <a:rPr lang="en-US" sz="2400" dirty="0">
                <a:solidFill>
                  <a:srgbClr val="0000FF"/>
                </a:solidFill>
              </a:rPr>
              <a:t> </a:t>
            </a:r>
            <a:r>
              <a:rPr lang="en-US" sz="2400" dirty="0"/>
              <a:t>elements</a:t>
            </a:r>
            <a:endParaRPr lang="en-US" sz="2400" dirty="0"/>
          </a:p>
          <a:p>
            <a:pPr lvl="1"/>
            <a:r>
              <a:rPr lang="en-US" sz="2000" dirty="0" err="1">
                <a:solidFill>
                  <a:srgbClr val="0000FF"/>
                </a:solidFill>
              </a:rPr>
              <a:t>transactionInfo</a:t>
            </a:r>
            <a:r>
              <a:rPr lang="en-US" sz="2000" dirty="0">
                <a:solidFill>
                  <a:srgbClr val="0000FF"/>
                </a:solidFill>
              </a:rPr>
              <a:t> </a:t>
            </a:r>
            <a:r>
              <a:rPr lang="en-US" sz="2000" dirty="0"/>
              <a:t>has the attributes: </a:t>
            </a:r>
            <a:r>
              <a:rPr lang="en-US" sz="2000" dirty="0" err="1">
                <a:solidFill>
                  <a:srgbClr val="008000"/>
                </a:solidFill>
              </a:rPr>
              <a:t>deviceClass</a:t>
            </a:r>
            <a:r>
              <a:rPr lang="en-US" sz="2000" dirty="0"/>
              <a:t>, </a:t>
            </a:r>
            <a:r>
              <a:rPr lang="en-US" sz="2000" dirty="0" err="1">
                <a:solidFill>
                  <a:srgbClr val="008000"/>
                </a:solidFill>
              </a:rPr>
              <a:t>deviceId</a:t>
            </a:r>
            <a:endParaRPr lang="en-US" sz="2000" dirty="0">
              <a:solidFill>
                <a:srgbClr val="008000"/>
              </a:solidFill>
            </a:endParaRPr>
          </a:p>
          <a:p>
            <a:pPr lvl="1"/>
            <a:r>
              <a:rPr lang="en-US" sz="2000" dirty="0" err="1">
                <a:solidFill>
                  <a:srgbClr val="0000FF"/>
                </a:solidFill>
              </a:rPr>
              <a:t>transactionInfo</a:t>
            </a:r>
            <a:r>
              <a:rPr lang="en-US" sz="2000" dirty="0">
                <a:solidFill>
                  <a:srgbClr val="0000FF"/>
                </a:solidFill>
              </a:rPr>
              <a:t> </a:t>
            </a:r>
            <a:r>
              <a:rPr lang="en-US" sz="2000" dirty="0"/>
              <a:t>has 1 sub-element: [device log], which is the log element of the affected device</a:t>
            </a:r>
            <a:endParaRPr lang="en-US" sz="20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
        <p:nvSpPr>
          <p:cNvPr id="5" name="Rounded Rectangle 4"/>
          <p:cNvSpPr/>
          <p:nvPr/>
        </p:nvSpPr>
        <p:spPr>
          <a:xfrm>
            <a:off x="323528" y="3717032"/>
            <a:ext cx="8640960" cy="2664296"/>
          </a:xfrm>
          <a:prstGeom prst="roundRect">
            <a:avLst>
              <a:gd name="adj" fmla="val 7077"/>
            </a:avLst>
          </a:prstGeom>
          <a:solidFill>
            <a:srgbClr val="FFFFFF"/>
          </a:solidFill>
          <a:ln>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wrap="none" lIns="108000" tIns="0" rtlCol="0" anchor="t" anchorCtr="0"/>
          <a:lstStyle/>
          <a:p>
            <a:r>
              <a:rPr lang="en-US" sz="1600" dirty="0">
                <a:ln>
                  <a:solidFill>
                    <a:schemeClr val="tx1"/>
                  </a:solidFill>
                </a:ln>
                <a:solidFill>
                  <a:srgbClr val="0000FF"/>
                </a:solidFill>
                <a:latin typeface="Courier New" panose="02070309020205020404"/>
                <a:cs typeface="Courier New" panose="02070309020205020404"/>
              </a:rPr>
              <a:t>  &lt;</a:t>
            </a:r>
            <a:r>
              <a:rPr lang="en-US" sz="1600" dirty="0" err="1">
                <a:ln>
                  <a:solidFill>
                    <a:schemeClr val="tx1"/>
                  </a:solidFill>
                </a:ln>
                <a:solidFill>
                  <a:srgbClr val="0000FF"/>
                </a:solidFill>
                <a:latin typeface="Courier New" panose="02070309020205020404"/>
                <a:cs typeface="Courier New" panose="02070309020205020404"/>
              </a:rPr>
              <a:t>eventReport</a:t>
            </a:r>
            <a:r>
              <a:rPr lang="en-US" sz="1600" dirty="0">
                <a:ln>
                  <a:solidFill>
                    <a:schemeClr val="tx1"/>
                  </a:solidFill>
                </a:ln>
                <a:solidFill>
                  <a:srgbClr val="0000FF"/>
                </a:solidFill>
                <a:latin typeface="Courier New" panose="02070309020205020404"/>
                <a:cs typeface="Courier New" panose="02070309020205020404"/>
              </a:rPr>
              <a:t> ... </a:t>
            </a:r>
            <a:r>
              <a:rPr lang="en-US" sz="1600" dirty="0" err="1">
                <a:ln>
                  <a:solidFill>
                    <a:schemeClr val="tx1"/>
                  </a:solidFill>
                </a:ln>
                <a:solidFill>
                  <a:srgbClr val="0000FF"/>
                </a:solidFill>
                <a:latin typeface="Courier New" panose="02070309020205020404"/>
                <a:cs typeface="Courier New" panose="02070309020205020404"/>
              </a:rPr>
              <a:t>transactionId</a:t>
            </a:r>
            <a:r>
              <a:rPr lang="en-US" sz="1600" dirty="0">
                <a:ln>
                  <a:solidFill>
                    <a:schemeClr val="tx1"/>
                  </a:solidFill>
                </a:ln>
                <a:solidFill>
                  <a:srgbClr val="0000FF"/>
                </a:solidFill>
                <a:latin typeface="Courier New" panose="02070309020205020404"/>
                <a:cs typeface="Courier New" panose="02070309020205020404"/>
              </a:rPr>
              <a:t>="888"&gt;</a:t>
            </a:r>
            <a:endParaRPr lang="en-US" sz="1600" dirty="0">
              <a:ln>
                <a:solidFill>
                  <a:schemeClr val="tx1"/>
                </a:solidFill>
              </a:ln>
              <a:solidFill>
                <a:srgbClr val="0000FF"/>
              </a:solidFill>
              <a:latin typeface="Courier New" panose="02070309020205020404"/>
              <a:cs typeface="Courier New" panose="02070309020205020404"/>
            </a:endParaRPr>
          </a:p>
          <a:p>
            <a:r>
              <a:rPr lang="en-US" sz="1600" dirty="0">
                <a:ln>
                  <a:solidFill>
                    <a:srgbClr val="0000FF"/>
                  </a:solidFill>
                </a:ln>
                <a:solidFill>
                  <a:srgbClr val="0000FF"/>
                </a:solidFill>
                <a:latin typeface="Courier New" panose="02070309020205020404"/>
                <a:cs typeface="Courier New" panose="02070309020205020404"/>
              </a:rPr>
              <a:t>     </a:t>
            </a:r>
            <a:r>
              <a:rPr lang="en-US" sz="1600" dirty="0">
                <a:ln>
                  <a:solidFill>
                    <a:schemeClr val="tx1"/>
                  </a:solidFill>
                </a:ln>
                <a:solidFill>
                  <a:srgbClr val="0000FF"/>
                </a:solidFill>
                <a:latin typeface="Courier New" panose="02070309020205020404"/>
                <a:cs typeface="Courier New" panose="02070309020205020404"/>
              </a:rPr>
              <a:t>&lt;</a:t>
            </a:r>
            <a:r>
              <a:rPr lang="en-US" sz="1600" dirty="0" err="1">
                <a:ln>
                  <a:solidFill>
                    <a:srgbClr val="0000FF"/>
                  </a:solidFill>
                </a:ln>
                <a:solidFill>
                  <a:srgbClr val="0000FF"/>
                </a:solidFill>
                <a:latin typeface="Courier New" panose="02070309020205020404"/>
                <a:cs typeface="Courier New" panose="02070309020205020404"/>
              </a:rPr>
              <a:t>transactionList</a:t>
            </a:r>
            <a:r>
              <a:rPr lang="en-US" sz="1600" dirty="0">
                <a:ln>
                  <a:solidFill>
                    <a:schemeClr val="tx1"/>
                  </a:solidFill>
                </a:ln>
                <a:solidFill>
                  <a:srgbClr val="FF6600"/>
                </a:solidFill>
                <a:latin typeface="Courier New" panose="02070309020205020404"/>
                <a:cs typeface="Courier New" panose="02070309020205020404"/>
              </a:rPr>
              <a:t>&gt;</a:t>
            </a:r>
            <a:endParaRPr lang="en-US" sz="1600" dirty="0">
              <a:ln>
                <a:solidFill>
                  <a:schemeClr val="tx1"/>
                </a:solidFill>
              </a:ln>
              <a:solidFill>
                <a:srgbClr val="FF6600"/>
              </a:solidFill>
              <a:latin typeface="Courier New" panose="02070309020205020404"/>
              <a:cs typeface="Courier New" panose="02070309020205020404"/>
            </a:endParaRPr>
          </a:p>
          <a:p>
            <a:r>
              <a:rPr lang="en-US" sz="1600" dirty="0">
                <a:ln>
                  <a:solidFill>
                    <a:schemeClr val="tx1"/>
                  </a:solidFill>
                </a:ln>
                <a:solidFill>
                  <a:srgbClr val="FF6600"/>
                </a:solidFill>
                <a:latin typeface="Courier New" panose="02070309020205020404"/>
                <a:cs typeface="Courier New" panose="02070309020205020404"/>
              </a:rPr>
              <a:t>        &lt;</a:t>
            </a:r>
            <a:r>
              <a:rPr lang="en-US" sz="1600" dirty="0" err="1">
                <a:ln>
                  <a:solidFill>
                    <a:srgbClr val="0000FF"/>
                  </a:solidFill>
                </a:ln>
                <a:solidFill>
                  <a:srgbClr val="0000FF"/>
                </a:solidFill>
                <a:latin typeface="Courier New" panose="02070309020205020404"/>
                <a:cs typeface="Courier New" panose="02070309020205020404"/>
              </a:rPr>
              <a:t>transactionInfo</a:t>
            </a:r>
            <a:r>
              <a:rPr lang="en-US" sz="1600" dirty="0">
                <a:ln>
                  <a:solidFill>
                    <a:schemeClr val="tx1"/>
                  </a:solidFill>
                </a:ln>
                <a:solidFill>
                  <a:srgbClr val="FF6600"/>
                </a:solidFill>
                <a:latin typeface="Courier New" panose="02070309020205020404"/>
                <a:cs typeface="Courier New" panose="02070309020205020404"/>
              </a:rPr>
              <a:t> </a:t>
            </a:r>
            <a:r>
              <a:rPr lang="en-US" sz="1600" dirty="0" err="1">
                <a:ln>
                  <a:solidFill>
                    <a:srgbClr val="008000"/>
                  </a:solidFill>
                </a:ln>
                <a:solidFill>
                  <a:srgbClr val="0000FF"/>
                </a:solidFill>
                <a:latin typeface="Courier New" panose="02070309020205020404"/>
                <a:cs typeface="Courier New" panose="02070309020205020404"/>
              </a:rPr>
              <a:t>deviceClass</a:t>
            </a:r>
            <a:r>
              <a:rPr lang="en-US" sz="1600" dirty="0">
                <a:ln>
                  <a:solidFill>
                    <a:schemeClr val="tx1"/>
                  </a:solidFill>
                </a:ln>
                <a:solidFill>
                  <a:srgbClr val="FF6600"/>
                </a:solidFill>
                <a:latin typeface="Courier New" panose="02070309020205020404"/>
                <a:cs typeface="Courier New" panose="02070309020205020404"/>
              </a:rPr>
              <a:t>="G2S_noteAcceptor" </a:t>
            </a:r>
            <a:r>
              <a:rPr lang="en-US" sz="1600" dirty="0" err="1">
                <a:ln>
                  <a:solidFill>
                    <a:srgbClr val="008000"/>
                  </a:solidFill>
                </a:ln>
                <a:solidFill>
                  <a:srgbClr val="0000FF"/>
                </a:solidFill>
                <a:latin typeface="Courier New" panose="02070309020205020404"/>
                <a:cs typeface="Courier New" panose="02070309020205020404"/>
              </a:rPr>
              <a:t>deviceId</a:t>
            </a:r>
            <a:r>
              <a:rPr lang="en-US" sz="1600" dirty="0">
                <a:ln>
                  <a:solidFill>
                    <a:schemeClr val="tx1"/>
                  </a:solidFill>
                </a:ln>
                <a:solidFill>
                  <a:srgbClr val="FF6600"/>
                </a:solidFill>
                <a:latin typeface="Courier New" panose="02070309020205020404"/>
                <a:cs typeface="Courier New" panose="02070309020205020404"/>
              </a:rPr>
              <a:t>="1"&gt;</a:t>
            </a:r>
            <a:endParaRPr lang="en-US" sz="1600" dirty="0">
              <a:ln>
                <a:solidFill>
                  <a:schemeClr val="tx1"/>
                </a:solidFill>
              </a:ln>
              <a:solidFill>
                <a:srgbClr val="FF6600"/>
              </a:solidFill>
              <a:latin typeface="Courier New" panose="02070309020205020404"/>
              <a:cs typeface="Courier New" panose="02070309020205020404"/>
            </a:endParaRPr>
          </a:p>
          <a:p>
            <a:r>
              <a:rPr lang="en-US" sz="1600" dirty="0">
                <a:ln>
                  <a:solidFill>
                    <a:schemeClr val="tx1"/>
                  </a:solidFill>
                </a:ln>
                <a:solidFill>
                  <a:srgbClr val="FF6600"/>
                </a:solidFill>
                <a:latin typeface="Courier New" panose="02070309020205020404"/>
                <a:cs typeface="Courier New" panose="02070309020205020404"/>
              </a:rPr>
              <a:t>            &lt;</a:t>
            </a:r>
            <a:r>
              <a:rPr lang="en-US" sz="1600" dirty="0" err="1">
                <a:ln>
                  <a:solidFill>
                    <a:schemeClr val="tx1"/>
                  </a:solidFill>
                </a:ln>
                <a:solidFill>
                  <a:srgbClr val="FF6600"/>
                </a:solidFill>
                <a:latin typeface="Courier New" panose="02070309020205020404"/>
                <a:cs typeface="Courier New" panose="02070309020205020404"/>
              </a:rPr>
              <a:t>notesAcceptedLog</a:t>
            </a:r>
            <a:r>
              <a:rPr lang="en-US" sz="1600" dirty="0">
                <a:ln>
                  <a:solidFill>
                    <a:schemeClr val="tx1"/>
                  </a:solidFill>
                </a:ln>
                <a:solidFill>
                  <a:srgbClr val="FF6600"/>
                </a:solidFill>
                <a:latin typeface="Courier New" panose="02070309020205020404"/>
                <a:cs typeface="Courier New" panose="02070309020205020404"/>
              </a:rPr>
              <a:t> ... </a:t>
            </a:r>
            <a:endParaRPr lang="en-US" sz="1600" dirty="0">
              <a:ln>
                <a:solidFill>
                  <a:schemeClr val="tx1"/>
                </a:solidFill>
              </a:ln>
              <a:solidFill>
                <a:srgbClr val="FF6600"/>
              </a:solidFill>
              <a:latin typeface="Courier New" panose="02070309020205020404"/>
              <a:cs typeface="Courier New" panose="02070309020205020404"/>
            </a:endParaRPr>
          </a:p>
          <a:p>
            <a:r>
              <a:rPr lang="en-US" sz="1600" dirty="0">
                <a:ln>
                  <a:solidFill>
                    <a:schemeClr val="tx1"/>
                  </a:solidFill>
                </a:ln>
                <a:solidFill>
                  <a:srgbClr val="FF6600"/>
                </a:solidFill>
                <a:latin typeface="Courier New" panose="02070309020205020404"/>
                <a:cs typeface="Courier New" panose="02070309020205020404"/>
              </a:rPr>
              <a:t>                </a:t>
            </a:r>
            <a:r>
              <a:rPr lang="en-US" sz="1600" dirty="0" err="1">
                <a:ln>
                  <a:solidFill>
                    <a:schemeClr val="tx1"/>
                  </a:solidFill>
                </a:ln>
                <a:solidFill>
                  <a:srgbClr val="FF6600"/>
                </a:solidFill>
                <a:latin typeface="Courier New" panose="02070309020205020404"/>
                <a:cs typeface="Courier New" panose="02070309020205020404"/>
              </a:rPr>
              <a:t>currencyId</a:t>
            </a:r>
            <a:r>
              <a:rPr lang="en-US" sz="1600" dirty="0">
                <a:ln>
                  <a:solidFill>
                    <a:schemeClr val="tx1"/>
                  </a:solidFill>
                </a:ln>
                <a:solidFill>
                  <a:srgbClr val="FF6600"/>
                </a:solidFill>
                <a:latin typeface="Courier New" panose="02070309020205020404"/>
                <a:cs typeface="Courier New" panose="02070309020205020404"/>
              </a:rPr>
              <a:t>="USD" </a:t>
            </a:r>
            <a:r>
              <a:rPr lang="en-US" sz="1600" dirty="0" err="1">
                <a:ln>
                  <a:solidFill>
                    <a:schemeClr val="tx1"/>
                  </a:solidFill>
                </a:ln>
                <a:solidFill>
                  <a:srgbClr val="FF6600"/>
                </a:solidFill>
                <a:latin typeface="Courier New" panose="02070309020205020404"/>
                <a:cs typeface="Courier New" panose="02070309020205020404"/>
              </a:rPr>
              <a:t>denomId</a:t>
            </a:r>
            <a:r>
              <a:rPr lang="en-US" sz="1600" dirty="0">
                <a:ln>
                  <a:solidFill>
                    <a:schemeClr val="tx1"/>
                  </a:solidFill>
                </a:ln>
                <a:solidFill>
                  <a:srgbClr val="FF6600"/>
                </a:solidFill>
                <a:latin typeface="Courier New" panose="02070309020205020404"/>
                <a:cs typeface="Courier New" panose="02070309020205020404"/>
              </a:rPr>
              <a:t>="500000" </a:t>
            </a:r>
            <a:endParaRPr lang="en-US" sz="1600" dirty="0">
              <a:ln>
                <a:solidFill>
                  <a:schemeClr val="tx1"/>
                </a:solidFill>
              </a:ln>
              <a:solidFill>
                <a:srgbClr val="FF6600"/>
              </a:solidFill>
              <a:latin typeface="Courier New" panose="02070309020205020404"/>
              <a:cs typeface="Courier New" panose="02070309020205020404"/>
            </a:endParaRPr>
          </a:p>
          <a:p>
            <a:r>
              <a:rPr lang="en-US" sz="1600" dirty="0">
                <a:ln>
                  <a:solidFill>
                    <a:schemeClr val="tx1"/>
                  </a:solidFill>
                </a:ln>
                <a:solidFill>
                  <a:srgbClr val="FF6600"/>
                </a:solidFill>
                <a:latin typeface="Courier New" panose="02070309020205020404"/>
                <a:cs typeface="Courier New" panose="02070309020205020404"/>
              </a:rPr>
              <a:t>                </a:t>
            </a:r>
            <a:r>
              <a:rPr lang="en-US" sz="1600" dirty="0" err="1">
                <a:ln>
                  <a:solidFill>
                    <a:schemeClr val="tx1"/>
                  </a:solidFill>
                </a:ln>
                <a:solidFill>
                  <a:srgbClr val="FF6600"/>
                </a:solidFill>
                <a:latin typeface="Courier New" panose="02070309020205020404"/>
                <a:cs typeface="Courier New" panose="02070309020205020404"/>
              </a:rPr>
              <a:t>noteDateTime</a:t>
            </a:r>
            <a:r>
              <a:rPr lang="en-US" sz="1600" dirty="0">
                <a:ln>
                  <a:solidFill>
                    <a:schemeClr val="tx1"/>
                  </a:solidFill>
                </a:ln>
                <a:solidFill>
                  <a:srgbClr val="FF6600"/>
                </a:solidFill>
                <a:latin typeface="Courier New" panose="02070309020205020404"/>
                <a:cs typeface="Courier New" panose="02070309020205020404"/>
              </a:rPr>
              <a:t>="..." </a:t>
            </a:r>
            <a:r>
              <a:rPr lang="en-US" sz="1600" dirty="0" err="1">
                <a:ln>
                  <a:solidFill>
                    <a:schemeClr val="tx1"/>
                  </a:solidFill>
                </a:ln>
                <a:solidFill>
                  <a:srgbClr val="FF6600"/>
                </a:solidFill>
                <a:latin typeface="Courier New" panose="02070309020205020404"/>
                <a:cs typeface="Courier New" panose="02070309020205020404"/>
              </a:rPr>
              <a:t>transactionId</a:t>
            </a:r>
            <a:r>
              <a:rPr lang="en-US" sz="1600" dirty="0">
                <a:ln>
                  <a:solidFill>
                    <a:schemeClr val="tx1"/>
                  </a:solidFill>
                </a:ln>
                <a:solidFill>
                  <a:srgbClr val="FF6600"/>
                </a:solidFill>
                <a:latin typeface="Courier New" panose="02070309020205020404"/>
                <a:cs typeface="Courier New" panose="02070309020205020404"/>
              </a:rPr>
              <a:t>="888" /&gt;</a:t>
            </a:r>
            <a:endParaRPr lang="en-US" sz="1600" dirty="0">
              <a:ln>
                <a:solidFill>
                  <a:schemeClr val="tx1"/>
                </a:solidFill>
              </a:ln>
              <a:solidFill>
                <a:srgbClr val="FF6600"/>
              </a:solidFill>
              <a:latin typeface="Courier New" panose="02070309020205020404"/>
              <a:cs typeface="Courier New" panose="02070309020205020404"/>
            </a:endParaRPr>
          </a:p>
          <a:p>
            <a:r>
              <a:rPr lang="en-US" sz="1600" dirty="0">
                <a:ln>
                  <a:solidFill>
                    <a:schemeClr val="tx1"/>
                  </a:solidFill>
                </a:ln>
                <a:solidFill>
                  <a:srgbClr val="FF6600"/>
                </a:solidFill>
                <a:latin typeface="Courier New" panose="02070309020205020404"/>
                <a:cs typeface="Courier New" panose="02070309020205020404"/>
              </a:rPr>
              <a:t>        &lt;/</a:t>
            </a:r>
            <a:r>
              <a:rPr lang="en-US" sz="1600" dirty="0" err="1">
                <a:ln>
                  <a:solidFill>
                    <a:srgbClr val="0000FF"/>
                  </a:solidFill>
                </a:ln>
                <a:solidFill>
                  <a:srgbClr val="0000FF"/>
                </a:solidFill>
                <a:latin typeface="Courier New" panose="02070309020205020404"/>
                <a:cs typeface="Courier New" panose="02070309020205020404"/>
              </a:rPr>
              <a:t>transactionInfo</a:t>
            </a:r>
            <a:r>
              <a:rPr lang="en-US" sz="1600" dirty="0">
                <a:ln>
                  <a:solidFill>
                    <a:schemeClr val="tx1"/>
                  </a:solidFill>
                </a:ln>
                <a:solidFill>
                  <a:srgbClr val="FF6600"/>
                </a:solidFill>
                <a:latin typeface="Courier New" panose="02070309020205020404"/>
                <a:cs typeface="Courier New" panose="02070309020205020404"/>
              </a:rPr>
              <a:t>&gt;</a:t>
            </a:r>
            <a:endParaRPr lang="en-US" sz="1600" dirty="0">
              <a:ln>
                <a:solidFill>
                  <a:schemeClr val="tx1"/>
                </a:solidFill>
              </a:ln>
              <a:solidFill>
                <a:srgbClr val="FF6600"/>
              </a:solidFill>
              <a:latin typeface="Courier New" panose="02070309020205020404"/>
              <a:cs typeface="Courier New" panose="02070309020205020404"/>
            </a:endParaRPr>
          </a:p>
          <a:p>
            <a:r>
              <a:rPr lang="en-US" sz="1600" dirty="0">
                <a:ln>
                  <a:solidFill>
                    <a:schemeClr val="tx1"/>
                  </a:solidFill>
                </a:ln>
                <a:solidFill>
                  <a:srgbClr val="0000FF"/>
                </a:solidFill>
                <a:latin typeface="Courier New" panose="02070309020205020404"/>
                <a:cs typeface="Courier New" panose="02070309020205020404"/>
              </a:rPr>
              <a:t>     &lt;/</a:t>
            </a:r>
            <a:r>
              <a:rPr lang="en-US" sz="1600" dirty="0" err="1">
                <a:ln>
                  <a:solidFill>
                    <a:srgbClr val="0000FF"/>
                  </a:solidFill>
                </a:ln>
                <a:solidFill>
                  <a:srgbClr val="0000FF"/>
                </a:solidFill>
                <a:latin typeface="Courier New" panose="02070309020205020404"/>
                <a:cs typeface="Courier New" panose="02070309020205020404"/>
              </a:rPr>
              <a:t>transactionList</a:t>
            </a:r>
            <a:r>
              <a:rPr lang="en-US" sz="1600" dirty="0">
                <a:ln>
                  <a:solidFill>
                    <a:schemeClr val="tx1"/>
                  </a:solidFill>
                </a:ln>
                <a:solidFill>
                  <a:srgbClr val="FF6600"/>
                </a:solidFill>
                <a:latin typeface="Courier New" panose="02070309020205020404"/>
                <a:cs typeface="Courier New" panose="02070309020205020404"/>
              </a:rPr>
              <a:t>&gt;</a:t>
            </a:r>
            <a:endParaRPr lang="en-US" sz="1600" dirty="0">
              <a:ln>
                <a:solidFill>
                  <a:schemeClr val="tx1"/>
                </a:solidFill>
              </a:ln>
              <a:solidFill>
                <a:srgbClr val="FF6600"/>
              </a:solidFill>
              <a:latin typeface="Courier New" panose="02070309020205020404"/>
              <a:cs typeface="Courier New" panose="02070309020205020404"/>
            </a:endParaRPr>
          </a:p>
          <a:p>
            <a:r>
              <a:rPr lang="en-US" sz="1600" dirty="0">
                <a:ln>
                  <a:solidFill>
                    <a:schemeClr val="tx1"/>
                  </a:solidFill>
                </a:ln>
                <a:solidFill>
                  <a:srgbClr val="FF6600"/>
                </a:solidFill>
                <a:latin typeface="Courier New" panose="02070309020205020404"/>
                <a:cs typeface="Courier New" panose="02070309020205020404"/>
              </a:rPr>
              <a:t>     ...</a:t>
            </a:r>
            <a:endParaRPr lang="en-US" sz="1600" dirty="0">
              <a:ln>
                <a:solidFill>
                  <a:schemeClr val="tx1"/>
                </a:solidFill>
              </a:ln>
              <a:solidFill>
                <a:srgbClr val="FF6600"/>
              </a:solidFill>
              <a:latin typeface="Courier New" panose="02070309020205020404"/>
              <a:cs typeface="Courier New" panose="02070309020205020404"/>
            </a:endParaRPr>
          </a:p>
          <a:p>
            <a:r>
              <a:rPr lang="en-US" sz="1600" dirty="0">
                <a:ln>
                  <a:solidFill>
                    <a:schemeClr val="tx1"/>
                  </a:solidFill>
                </a:ln>
                <a:solidFill>
                  <a:srgbClr val="FF6600"/>
                </a:solidFill>
                <a:latin typeface="Courier New" panose="02070309020205020404"/>
                <a:cs typeface="Courier New" panose="02070309020205020404"/>
              </a:rPr>
              <a:t>  &lt;/</a:t>
            </a:r>
            <a:r>
              <a:rPr lang="en-US" sz="1600" dirty="0" err="1">
                <a:ln>
                  <a:solidFill>
                    <a:schemeClr val="tx1"/>
                  </a:solidFill>
                </a:ln>
                <a:solidFill>
                  <a:srgbClr val="0000FF"/>
                </a:solidFill>
                <a:latin typeface="Courier New" panose="02070309020205020404"/>
                <a:cs typeface="Courier New" panose="02070309020205020404"/>
              </a:rPr>
              <a:t>eventReport</a:t>
            </a:r>
            <a:r>
              <a:rPr lang="en-US" sz="1600" dirty="0">
                <a:ln>
                  <a:solidFill>
                    <a:schemeClr val="tx1"/>
                  </a:solidFill>
                </a:ln>
                <a:solidFill>
                  <a:srgbClr val="FF6600"/>
                </a:solidFill>
                <a:latin typeface="Courier New" panose="02070309020205020404"/>
                <a:cs typeface="Courier New" panose="02070309020205020404"/>
              </a:rPr>
              <a:t>&gt;</a:t>
            </a:r>
            <a:endParaRPr lang="en-US" sz="1600" dirty="0">
              <a:ln>
                <a:solidFill>
                  <a:schemeClr val="tx1"/>
                </a:solidFill>
              </a:ln>
              <a:solidFill>
                <a:srgbClr val="FF6600"/>
              </a:solidFill>
              <a:latin typeface="Courier New" panose="02070309020205020404"/>
              <a:cs typeface="Courier New" panose="02070309020205020404"/>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meterList</a:t>
            </a:r>
            <a:r>
              <a:rPr lang="en-US" dirty="0"/>
              <a:t> Element</a:t>
            </a:r>
            <a:endParaRPr lang="en-US" dirty="0"/>
          </a:p>
        </p:txBody>
      </p:sp>
      <p:sp>
        <p:nvSpPr>
          <p:cNvPr id="3" name="Content Placeholder 2"/>
          <p:cNvSpPr>
            <a:spLocks noGrp="1"/>
          </p:cNvSpPr>
          <p:nvPr>
            <p:ph sz="quarter" idx="1"/>
          </p:nvPr>
        </p:nvSpPr>
        <p:spPr>
          <a:xfrm>
            <a:off x="612648" y="1600200"/>
            <a:ext cx="8153400" cy="1684784"/>
          </a:xfrm>
        </p:spPr>
        <p:txBody>
          <a:bodyPr/>
          <a:lstStyle/>
          <a:p>
            <a:r>
              <a:rPr lang="en-US" sz="2400" dirty="0" err="1">
                <a:solidFill>
                  <a:srgbClr val="0000FF"/>
                </a:solidFill>
              </a:rPr>
              <a:t>meterList</a:t>
            </a:r>
            <a:r>
              <a:rPr lang="en-US" sz="2400" dirty="0">
                <a:solidFill>
                  <a:srgbClr val="0000FF"/>
                </a:solidFill>
              </a:rPr>
              <a:t> </a:t>
            </a:r>
            <a:r>
              <a:rPr lang="en-US" sz="2400" dirty="0"/>
              <a:t>contains 1 or more </a:t>
            </a:r>
            <a:r>
              <a:rPr lang="en-US" sz="2400" dirty="0" err="1">
                <a:solidFill>
                  <a:srgbClr val="0000FF"/>
                </a:solidFill>
              </a:rPr>
              <a:t>meterInfo</a:t>
            </a:r>
            <a:r>
              <a:rPr lang="en-US" sz="2400" dirty="0">
                <a:solidFill>
                  <a:srgbClr val="0000FF"/>
                </a:solidFill>
              </a:rPr>
              <a:t> </a:t>
            </a:r>
            <a:r>
              <a:rPr lang="en-US" sz="2400" dirty="0"/>
              <a:t>elements</a:t>
            </a:r>
            <a:endParaRPr lang="en-US" sz="2400" dirty="0"/>
          </a:p>
          <a:p>
            <a:pPr lvl="1"/>
            <a:r>
              <a:rPr lang="en-US" sz="2000" dirty="0" err="1">
                <a:solidFill>
                  <a:srgbClr val="0000FF"/>
                </a:solidFill>
              </a:rPr>
              <a:t>meterInfo</a:t>
            </a:r>
            <a:r>
              <a:rPr lang="en-US" sz="2000" dirty="0">
                <a:solidFill>
                  <a:srgbClr val="0000FF"/>
                </a:solidFill>
              </a:rPr>
              <a:t> </a:t>
            </a:r>
            <a:r>
              <a:rPr lang="en-US" sz="2000" dirty="0"/>
              <a:t>is the element used in meter inquiry, but has </a:t>
            </a:r>
            <a:r>
              <a:rPr lang="en-US" sz="2000" dirty="0" err="1">
                <a:solidFill>
                  <a:srgbClr val="00B050"/>
                </a:solidFill>
              </a:rPr>
              <a:t>meterInfoType</a:t>
            </a:r>
            <a:r>
              <a:rPr lang="en-US" sz="2000" dirty="0">
                <a:solidFill>
                  <a:srgbClr val="00B050"/>
                </a:solidFill>
              </a:rPr>
              <a:t>="G2S_onEvent"</a:t>
            </a:r>
            <a:endParaRPr lang="en-US" sz="2000" dirty="0">
              <a:solidFill>
                <a:srgbClr val="00B050"/>
              </a:solidFill>
            </a:endParaRPr>
          </a:p>
          <a:p>
            <a:pPr lvl="1"/>
            <a:r>
              <a:rPr lang="en-US" sz="2000" dirty="0" err="1">
                <a:solidFill>
                  <a:srgbClr val="00B050"/>
                </a:solidFill>
              </a:rPr>
              <a:t>deviceClass</a:t>
            </a:r>
            <a:r>
              <a:rPr lang="en-US" sz="2000" dirty="0"/>
              <a:t>, </a:t>
            </a:r>
            <a:r>
              <a:rPr lang="en-US" sz="2000" dirty="0" err="1">
                <a:solidFill>
                  <a:srgbClr val="00B050"/>
                </a:solidFill>
              </a:rPr>
              <a:t>deviceId</a:t>
            </a:r>
            <a:r>
              <a:rPr lang="en-US" sz="2000" dirty="0">
                <a:solidFill>
                  <a:srgbClr val="008000"/>
                </a:solidFill>
              </a:rPr>
              <a:t> </a:t>
            </a:r>
            <a:r>
              <a:rPr lang="en-US" sz="2000" dirty="0"/>
              <a:t>are contained within the device meter sub-element</a:t>
            </a:r>
            <a:endParaRPr lang="en-US" sz="20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
        <p:nvSpPr>
          <p:cNvPr id="6" name="Rounded Rectangle 5"/>
          <p:cNvSpPr/>
          <p:nvPr/>
        </p:nvSpPr>
        <p:spPr>
          <a:xfrm>
            <a:off x="899592" y="3284984"/>
            <a:ext cx="7272808" cy="3195736"/>
          </a:xfrm>
          <a:prstGeom prst="roundRect">
            <a:avLst>
              <a:gd name="adj" fmla="val 5542"/>
            </a:avLst>
          </a:prstGeom>
          <a:ln w="6350"/>
        </p:spPr>
        <p:style>
          <a:lnRef idx="2">
            <a:schemeClr val="accent4"/>
          </a:lnRef>
          <a:fillRef idx="1">
            <a:schemeClr val="lt1"/>
          </a:fillRef>
          <a:effectRef idx="0">
            <a:schemeClr val="accent4"/>
          </a:effectRef>
          <a:fontRef idx="minor">
            <a:schemeClr val="dk1"/>
          </a:fontRef>
        </p:style>
        <p:txBody>
          <a:bodyPr rtlCol="0" anchor="ctr"/>
          <a:lstStyle/>
          <a:p>
            <a:pPr>
              <a:lnSpc>
                <a:spcPct val="90000"/>
              </a:lnSpc>
            </a:pPr>
            <a:r>
              <a:rPr lang="en-US" sz="1800" dirty="0"/>
              <a:t>&lt;</a:t>
            </a:r>
            <a:r>
              <a:rPr lang="en-US" sz="1800" dirty="0" err="1"/>
              <a:t>eventReport</a:t>
            </a:r>
            <a:r>
              <a:rPr lang="en-US" sz="1800" dirty="0"/>
              <a:t> ... </a:t>
            </a:r>
            <a:r>
              <a:rPr lang="en-US" sz="1800" dirty="0" err="1"/>
              <a:t>transactionId</a:t>
            </a:r>
            <a:r>
              <a:rPr lang="en-US" sz="1800" dirty="0"/>
              <a:t>="888"&gt;</a:t>
            </a:r>
            <a:endParaRPr lang="en-US" sz="1800" dirty="0"/>
          </a:p>
          <a:p>
            <a:pPr>
              <a:lnSpc>
                <a:spcPct val="90000"/>
              </a:lnSpc>
            </a:pPr>
            <a:r>
              <a:rPr lang="en-US" sz="1800" dirty="0"/>
              <a:t>     ...</a:t>
            </a:r>
            <a:endParaRPr lang="en-US" sz="1800" dirty="0"/>
          </a:p>
          <a:p>
            <a:pPr>
              <a:lnSpc>
                <a:spcPct val="90000"/>
              </a:lnSpc>
            </a:pPr>
            <a:r>
              <a:rPr lang="en-US" sz="1800" dirty="0"/>
              <a:t>     &lt;</a:t>
            </a:r>
            <a:r>
              <a:rPr lang="en-US" sz="1800" dirty="0" err="1">
                <a:solidFill>
                  <a:srgbClr val="0000CC"/>
                </a:solidFill>
              </a:rPr>
              <a:t>meterList</a:t>
            </a:r>
            <a:r>
              <a:rPr lang="en-US" sz="1800" dirty="0"/>
              <a:t>&gt;</a:t>
            </a:r>
            <a:endParaRPr lang="en-US" sz="1800" dirty="0"/>
          </a:p>
          <a:p>
            <a:pPr>
              <a:lnSpc>
                <a:spcPct val="90000"/>
              </a:lnSpc>
            </a:pPr>
            <a:r>
              <a:rPr lang="en-US" sz="1800" dirty="0"/>
              <a:t>        &lt;</a:t>
            </a:r>
            <a:r>
              <a:rPr lang="en-US" sz="1800" dirty="0" err="1">
                <a:solidFill>
                  <a:srgbClr val="0000CC"/>
                </a:solidFill>
              </a:rPr>
              <a:t>meterInfo</a:t>
            </a:r>
            <a:r>
              <a:rPr lang="en-US" sz="1800" dirty="0"/>
              <a:t> </a:t>
            </a:r>
            <a:r>
              <a:rPr lang="en-US" sz="1800" dirty="0" err="1">
                <a:solidFill>
                  <a:srgbClr val="00B050"/>
                </a:solidFill>
              </a:rPr>
              <a:t>meterDateTime</a:t>
            </a:r>
            <a:r>
              <a:rPr lang="en-US" sz="1800" dirty="0"/>
              <a:t>="..." </a:t>
            </a:r>
            <a:r>
              <a:rPr lang="en-US" sz="1800" dirty="0" err="1">
                <a:solidFill>
                  <a:srgbClr val="00B050"/>
                </a:solidFill>
              </a:rPr>
              <a:t>meterInfoType</a:t>
            </a:r>
            <a:r>
              <a:rPr lang="en-US" sz="1800" dirty="0">
                <a:solidFill>
                  <a:srgbClr val="00B050"/>
                </a:solidFill>
              </a:rPr>
              <a:t>="G2S_onEvent"</a:t>
            </a:r>
            <a:r>
              <a:rPr lang="en-US" sz="1800" dirty="0"/>
              <a:t> &gt;</a:t>
            </a:r>
            <a:endParaRPr lang="en-US" sz="1800" dirty="0"/>
          </a:p>
          <a:p>
            <a:pPr>
              <a:lnSpc>
                <a:spcPct val="90000"/>
              </a:lnSpc>
            </a:pPr>
            <a:r>
              <a:rPr lang="en-US" sz="1800" dirty="0"/>
              <a:t>           &lt;</a:t>
            </a:r>
            <a:r>
              <a:rPr lang="en-US" sz="1800" dirty="0" err="1">
                <a:solidFill>
                  <a:schemeClr val="tx1"/>
                </a:solidFill>
              </a:rPr>
              <a:t>deviceMeters</a:t>
            </a:r>
            <a:r>
              <a:rPr lang="en-US" sz="1800" dirty="0"/>
              <a:t> </a:t>
            </a:r>
            <a:r>
              <a:rPr lang="en-US" sz="1800" dirty="0" err="1"/>
              <a:t>deviceClass</a:t>
            </a:r>
            <a:r>
              <a:rPr lang="en-US" sz="1800" dirty="0"/>
              <a:t>="</a:t>
            </a:r>
            <a:r>
              <a:rPr lang="en-US" sz="1800" dirty="0">
                <a:solidFill>
                  <a:srgbClr val="FF0000"/>
                </a:solidFill>
              </a:rPr>
              <a:t>G2S_noteAcceptor</a:t>
            </a:r>
            <a:r>
              <a:rPr lang="en-US" sz="1800" dirty="0"/>
              <a:t>" </a:t>
            </a:r>
            <a:r>
              <a:rPr lang="en-US" sz="1800" dirty="0" err="1"/>
              <a:t>deviceId</a:t>
            </a:r>
            <a:r>
              <a:rPr lang="en-US" sz="1800" dirty="0"/>
              <a:t>="</a:t>
            </a:r>
            <a:r>
              <a:rPr lang="en-US" sz="1800" dirty="0">
                <a:solidFill>
                  <a:srgbClr val="FF0000"/>
                </a:solidFill>
              </a:rPr>
              <a:t>1</a:t>
            </a:r>
            <a:r>
              <a:rPr lang="en-US" sz="1800" dirty="0"/>
              <a:t>"&gt;</a:t>
            </a:r>
            <a:endParaRPr lang="en-US" sz="1800" dirty="0"/>
          </a:p>
          <a:p>
            <a:pPr>
              <a:lnSpc>
                <a:spcPct val="90000"/>
              </a:lnSpc>
            </a:pPr>
            <a:r>
              <a:rPr lang="en-US" sz="1800" dirty="0"/>
              <a:t>              &lt;</a:t>
            </a:r>
            <a:r>
              <a:rPr lang="en-US" sz="1800" dirty="0" err="1"/>
              <a:t>simpleMeter</a:t>
            </a:r>
            <a:r>
              <a:rPr lang="en-US" sz="1800" dirty="0"/>
              <a:t> </a:t>
            </a:r>
            <a:r>
              <a:rPr lang="en-US" sz="1800" dirty="0" err="1"/>
              <a:t>meterName</a:t>
            </a:r>
            <a:r>
              <a:rPr lang="en-US" sz="1800" dirty="0"/>
              <a:t>="</a:t>
            </a:r>
            <a:r>
              <a:rPr lang="en-US" sz="1800" dirty="0">
                <a:solidFill>
                  <a:srgbClr val="FF0000"/>
                </a:solidFill>
              </a:rPr>
              <a:t>G2S_currencyInAmt</a:t>
            </a:r>
            <a:r>
              <a:rPr lang="en-US" sz="1800" dirty="0"/>
              <a:t>" </a:t>
            </a:r>
            <a:endParaRPr lang="en-US" sz="1800" dirty="0"/>
          </a:p>
          <a:p>
            <a:pPr>
              <a:lnSpc>
                <a:spcPct val="90000"/>
              </a:lnSpc>
            </a:pPr>
            <a:r>
              <a:rPr lang="en-US" sz="1800" dirty="0"/>
              <a:t>                           </a:t>
            </a:r>
            <a:r>
              <a:rPr lang="en-US" sz="1800" dirty="0" err="1"/>
              <a:t>meterValue</a:t>
            </a:r>
            <a:r>
              <a:rPr lang="en-US" sz="1800" dirty="0"/>
              <a:t>="</a:t>
            </a:r>
            <a:r>
              <a:rPr lang="en-US" sz="1800" dirty="0">
                <a:solidFill>
                  <a:srgbClr val="FF0000"/>
                </a:solidFill>
              </a:rPr>
              <a:t>2500000</a:t>
            </a:r>
            <a:r>
              <a:rPr lang="en-US" sz="1800" dirty="0"/>
              <a:t>"/&gt;</a:t>
            </a:r>
            <a:endParaRPr lang="en-US" sz="1800" dirty="0"/>
          </a:p>
          <a:p>
            <a:pPr>
              <a:lnSpc>
                <a:spcPct val="90000"/>
              </a:lnSpc>
            </a:pPr>
            <a:r>
              <a:rPr lang="en-US" sz="1800" dirty="0"/>
              <a:t>              ...</a:t>
            </a:r>
            <a:endParaRPr lang="en-US" sz="1800" dirty="0"/>
          </a:p>
          <a:p>
            <a:pPr>
              <a:lnSpc>
                <a:spcPct val="90000"/>
              </a:lnSpc>
            </a:pPr>
            <a:r>
              <a:rPr lang="en-US" sz="1800" dirty="0"/>
              <a:t>           &lt;/</a:t>
            </a:r>
            <a:r>
              <a:rPr lang="en-US" sz="1800" dirty="0" err="1"/>
              <a:t>deviceMeters</a:t>
            </a:r>
            <a:r>
              <a:rPr lang="en-US" sz="1800" dirty="0"/>
              <a:t>&gt;</a:t>
            </a:r>
            <a:endParaRPr lang="en-US" sz="1800" dirty="0"/>
          </a:p>
          <a:p>
            <a:pPr>
              <a:lnSpc>
                <a:spcPct val="90000"/>
              </a:lnSpc>
            </a:pPr>
            <a:r>
              <a:rPr lang="en-US" sz="1800" dirty="0"/>
              <a:t>        &lt;/</a:t>
            </a:r>
            <a:r>
              <a:rPr lang="en-US" sz="1800" dirty="0" err="1">
                <a:solidFill>
                  <a:srgbClr val="0000CC"/>
                </a:solidFill>
              </a:rPr>
              <a:t>meterInfo</a:t>
            </a:r>
            <a:r>
              <a:rPr lang="en-US" sz="1800" dirty="0"/>
              <a:t>&gt; ...</a:t>
            </a:r>
            <a:endParaRPr lang="en-US" sz="1800" dirty="0"/>
          </a:p>
          <a:p>
            <a:pPr>
              <a:lnSpc>
                <a:spcPct val="90000"/>
              </a:lnSpc>
            </a:pPr>
            <a:r>
              <a:rPr lang="en-US" sz="1800" dirty="0"/>
              <a:t>     &lt;/</a:t>
            </a:r>
            <a:r>
              <a:rPr lang="en-US" sz="1800" dirty="0" err="1">
                <a:solidFill>
                  <a:srgbClr val="0000CC"/>
                </a:solidFill>
              </a:rPr>
              <a:t>meterList</a:t>
            </a:r>
            <a:r>
              <a:rPr lang="en-US" sz="1800" dirty="0"/>
              <a:t>&gt;</a:t>
            </a:r>
            <a:endParaRPr lang="en-US" sz="1800" dirty="0"/>
          </a:p>
          <a:p>
            <a:pPr>
              <a:lnSpc>
                <a:spcPct val="90000"/>
              </a:lnSpc>
            </a:pPr>
            <a:r>
              <a:rPr lang="en-US" sz="1800" dirty="0"/>
              <a:t>  &lt;/</a:t>
            </a:r>
            <a:r>
              <a:rPr lang="en-US" sz="1800" dirty="0" err="1"/>
              <a:t>eventReport</a:t>
            </a:r>
            <a:r>
              <a:rPr lang="en-US" sz="1800" dirty="0"/>
              <a:t>&gt;</a:t>
            </a:r>
            <a:endParaRPr lang="en-US" sz="18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3-3</a:t>
            </a:r>
            <a:endParaRPr lang="en-US" dirty="0"/>
          </a:p>
        </p:txBody>
      </p:sp>
      <p:sp>
        <p:nvSpPr>
          <p:cNvPr id="3" name="Content Placeholder 2"/>
          <p:cNvSpPr>
            <a:spLocks noGrp="1"/>
          </p:cNvSpPr>
          <p:nvPr>
            <p:ph sz="quarter" idx="1"/>
          </p:nvPr>
        </p:nvSpPr>
        <p:spPr>
          <a:xfrm>
            <a:off x="612648" y="1600200"/>
            <a:ext cx="7919792" cy="4495800"/>
          </a:xfrm>
        </p:spPr>
        <p:txBody>
          <a:bodyPr/>
          <a:lstStyle/>
          <a:p>
            <a:r>
              <a:rPr lang="en-US" sz="2000" dirty="0"/>
              <a:t>Inspect data associated with Cabinet events</a:t>
            </a:r>
            <a:endParaRPr lang="en-US" sz="2000" dirty="0"/>
          </a:p>
          <a:p>
            <a:pPr lvl="1"/>
            <a:r>
              <a:rPr lang="en-US" sz="1800" dirty="0" err="1"/>
              <a:t>eventHandler.eventReport</a:t>
            </a:r>
            <a:r>
              <a:rPr lang="en-US" sz="1800" dirty="0"/>
              <a:t> command</a:t>
            </a:r>
            <a:endParaRPr lang="en-US" sz="1800" dirty="0"/>
          </a:p>
          <a:p>
            <a:pPr lvl="1"/>
            <a:r>
              <a:rPr lang="en-US" sz="1800" dirty="0"/>
              <a:t>E.g. Door open, affected status and meters</a:t>
            </a:r>
            <a:endParaRPr lang="en-US" sz="1800" dirty="0"/>
          </a:p>
          <a:p>
            <a:r>
              <a:rPr lang="en-US" sz="2000" dirty="0"/>
              <a:t>Check </a:t>
            </a:r>
            <a:r>
              <a:rPr lang="en-US" sz="2000" dirty="0" err="1"/>
              <a:t>eventHandler</a:t>
            </a:r>
            <a:r>
              <a:rPr lang="en-US" sz="2000" dirty="0"/>
              <a:t> commands used in </a:t>
            </a:r>
            <a:br>
              <a:rPr lang="en-US" sz="2000" dirty="0"/>
            </a:br>
            <a:r>
              <a:rPr lang="en-US" sz="2000" dirty="0"/>
              <a:t>host startup </a:t>
            </a:r>
            <a:r>
              <a:rPr lang="en-US" sz="2000" dirty="0" err="1"/>
              <a:t>algo</a:t>
            </a:r>
            <a:r>
              <a:rPr lang="en-US" sz="2000" dirty="0"/>
              <a:t>.</a:t>
            </a:r>
            <a:endParaRPr lang="en-US" sz="2000" dirty="0"/>
          </a:p>
          <a:p>
            <a:r>
              <a:rPr lang="en-US" sz="2000" dirty="0"/>
              <a:t>Event subscription management:</a:t>
            </a:r>
            <a:endParaRPr lang="en-US" sz="2000" dirty="0"/>
          </a:p>
          <a:p>
            <a:pPr lvl="1"/>
            <a:r>
              <a:rPr lang="en-US" sz="1800" dirty="0"/>
              <a:t>Read subscription of cabinet event</a:t>
            </a:r>
            <a:endParaRPr lang="en-US" sz="1800" dirty="0"/>
          </a:p>
          <a:p>
            <a:pPr lvl="1"/>
            <a:r>
              <a:rPr lang="en-US" sz="1800" dirty="0"/>
              <a:t>Clear the subscription</a:t>
            </a:r>
            <a:endParaRPr lang="en-US" sz="1800" dirty="0"/>
          </a:p>
          <a:p>
            <a:pPr lvl="1"/>
            <a:r>
              <a:rPr lang="en-US" sz="1800" dirty="0"/>
              <a:t>Set subscription to CBE303, CBE304.</a:t>
            </a:r>
            <a:br>
              <a:rPr lang="en-US" sz="1800" dirty="0"/>
            </a:br>
            <a:r>
              <a:rPr lang="en-US" sz="1800" dirty="0"/>
              <a:t>Don't send any affected data.</a:t>
            </a:r>
            <a:endParaRPr lang="en-US" sz="1800" dirty="0"/>
          </a:p>
          <a:p>
            <a:pPr lvl="1"/>
            <a:r>
              <a:rPr lang="en-US" sz="1800" dirty="0"/>
              <a:t>Trigger events. Any affected data in events?</a:t>
            </a:r>
            <a:endParaRPr lang="en-US" sz="1800" dirty="0"/>
          </a:p>
          <a:p>
            <a:pPr lvl="1"/>
            <a:r>
              <a:rPr lang="en-US" sz="1800" dirty="0"/>
              <a:t>Set subscription again, but add affected data. Any affected data in events?</a:t>
            </a:r>
            <a:endParaRPr lang="en-US" sz="1800" dirty="0"/>
          </a:p>
          <a:p>
            <a:pPr lvl="1"/>
            <a:r>
              <a:rPr lang="en-US" sz="1800" dirty="0"/>
              <a:t>Set subscription again, but don't send affected data. How are the subscription combined with 'OR'?</a:t>
            </a:r>
            <a:endParaRPr lang="en-US" sz="18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pic>
        <p:nvPicPr>
          <p:cNvPr id="128003" name="Picture 3"/>
          <p:cNvPicPr>
            <a:picLocks noChangeAspect="1" noChangeArrowheads="1"/>
          </p:cNvPicPr>
          <p:nvPr/>
        </p:nvPicPr>
        <p:blipFill>
          <a:blip r:embed="rId1"/>
          <a:srcRect/>
          <a:stretch>
            <a:fillRect/>
          </a:stretch>
        </p:blipFill>
        <p:spPr bwMode="auto">
          <a:xfrm>
            <a:off x="5794248" y="1771650"/>
            <a:ext cx="2971800" cy="3314700"/>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a:t>How an EGM monitors the health of its connection with host, and importance of buffering of significant events in case of network outage</a:t>
            </a:r>
            <a:endParaRPr lang="en-US" dirty="0"/>
          </a:p>
        </p:txBody>
      </p:sp>
      <p:sp>
        <p:nvSpPr>
          <p:cNvPr id="5" name="Title 4"/>
          <p:cNvSpPr>
            <a:spLocks noGrp="1"/>
          </p:cNvSpPr>
          <p:nvPr>
            <p:ph type="title"/>
          </p:nvPr>
        </p:nvSpPr>
        <p:spPr/>
        <p:txBody>
          <a:bodyPr/>
          <a:lstStyle/>
          <a:p>
            <a:r>
              <a:rPr lang="en-US" sz="3600" dirty="0"/>
              <a:t>Part D. Connection monitoring and event buffering</a:t>
            </a:r>
            <a:endParaRPr lang="en-US" sz="3600" dirty="0"/>
          </a:p>
        </p:txBody>
      </p:sp>
      <p:sp>
        <p:nvSpPr>
          <p:cNvPr id="4" name="Slide Number Placeholder 3"/>
          <p:cNvSpPr>
            <a:spLocks noGrp="1"/>
          </p:cNvSpPr>
          <p:nvPr>
            <p:ph type="sldNum" sz="quarter" idx="11"/>
          </p:nvPr>
        </p:nvSpPr>
        <p:spPr/>
        <p:txBody>
          <a:bodyPr>
            <a:normAutofit/>
          </a:bodyPr>
          <a:lstStyle/>
          <a:p>
            <a:pPr>
              <a:defRPr/>
            </a:pPr>
            <a:fld id="{E445F73C-7DCB-4CA0-8FFC-767D731AB870}" type="slidenum">
              <a:rPr lang="zh-TW" altLang="en-US" smtClean="0"/>
            </a:fld>
            <a:endParaRPr lang="en-US" altLang="zh-TW"/>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Outline</a:t>
            </a:r>
            <a:endParaRPr lang="en-US" sz="3600" dirty="0"/>
          </a:p>
        </p:txBody>
      </p:sp>
      <p:sp>
        <p:nvSpPr>
          <p:cNvPr id="3" name="Content Placeholder 2"/>
          <p:cNvSpPr>
            <a:spLocks noGrp="1"/>
          </p:cNvSpPr>
          <p:nvPr>
            <p:ph sz="quarter" idx="1"/>
          </p:nvPr>
        </p:nvSpPr>
        <p:spPr/>
        <p:txBody>
          <a:bodyPr/>
          <a:lstStyle/>
          <a:p>
            <a:r>
              <a:rPr lang="en-US" sz="2800" dirty="0"/>
              <a:t>Transport monitoring</a:t>
            </a:r>
            <a:endParaRPr lang="en-US" sz="2800" dirty="0"/>
          </a:p>
          <a:p>
            <a:pPr lvl="1"/>
            <a:r>
              <a:rPr lang="en-US" sz="2500" dirty="0" err="1"/>
              <a:t>Comms</a:t>
            </a:r>
            <a:r>
              <a:rPr lang="en-US" sz="2500" dirty="0"/>
              <a:t> device monitors whether messages can be exchanged between EGM and host</a:t>
            </a:r>
            <a:endParaRPr lang="en-US" sz="2500" dirty="0"/>
          </a:p>
          <a:p>
            <a:pPr lvl="1"/>
            <a:r>
              <a:rPr lang="en-US" sz="2500" dirty="0"/>
              <a:t>If transport is down, EGM may need to disable itself</a:t>
            </a:r>
            <a:endParaRPr lang="en-US" sz="2500" dirty="0"/>
          </a:p>
          <a:p>
            <a:r>
              <a:rPr lang="en-US" sz="2800" dirty="0"/>
              <a:t>Persisted events</a:t>
            </a:r>
            <a:endParaRPr lang="en-US" sz="2800" dirty="0"/>
          </a:p>
          <a:p>
            <a:pPr lvl="1"/>
            <a:r>
              <a:rPr lang="en-US" sz="2500" dirty="0"/>
              <a:t>Resending events and event log</a:t>
            </a:r>
            <a:endParaRPr lang="en-US" sz="2500" dirty="0"/>
          </a:p>
          <a:p>
            <a:pPr lvl="2"/>
            <a:r>
              <a:rPr lang="en-US" sz="2200" dirty="0"/>
              <a:t>Request and response</a:t>
            </a:r>
            <a:endParaRPr lang="en-US" sz="2200" dirty="0"/>
          </a:p>
          <a:p>
            <a:pPr lvl="2"/>
            <a:r>
              <a:rPr lang="en-US" sz="2200" dirty="0"/>
              <a:t>log access commands</a:t>
            </a:r>
            <a:endParaRPr lang="en-US" sz="2200" dirty="0"/>
          </a:p>
          <a:p>
            <a:pPr lvl="1"/>
            <a:r>
              <a:rPr lang="en-US" sz="2500" dirty="0" err="1"/>
              <a:t>eventHandler</a:t>
            </a:r>
            <a:r>
              <a:rPr lang="en-US" sz="2500" dirty="0"/>
              <a:t> status and profile</a:t>
            </a:r>
            <a:endParaRPr lang="en-US" sz="2500" dirty="0"/>
          </a:p>
          <a:p>
            <a:pPr lvl="1"/>
            <a:r>
              <a:rPr lang="en-US" sz="2500" dirty="0"/>
              <a:t>If the event log is full, EGM may need to disable itself</a:t>
            </a:r>
            <a:endParaRPr lang="en-US" sz="25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How device state changes trigger events, and how occurrence of events are reflected by device states.</a:t>
            </a:r>
            <a:endParaRPr lang="en-US" dirty="0"/>
          </a:p>
        </p:txBody>
      </p:sp>
      <p:sp>
        <p:nvSpPr>
          <p:cNvPr id="3" name="Title 2"/>
          <p:cNvSpPr>
            <a:spLocks noGrp="1"/>
          </p:cNvSpPr>
          <p:nvPr>
            <p:ph type="title"/>
          </p:nvPr>
        </p:nvSpPr>
        <p:spPr/>
        <p:txBody>
          <a:bodyPr/>
          <a:lstStyle/>
          <a:p>
            <a:r>
              <a:rPr lang="en-US" dirty="0"/>
              <a:t>Part A. Device states and events</a:t>
            </a:r>
            <a:endParaRPr lang="en-US" dirty="0"/>
          </a:p>
        </p:txBody>
      </p:sp>
      <p:sp>
        <p:nvSpPr>
          <p:cNvPr id="4" name="Slide Number Placeholder 3"/>
          <p:cNvSpPr>
            <a:spLocks noGrp="1"/>
          </p:cNvSpPr>
          <p:nvPr>
            <p:ph type="sldNum" sz="quarter" idx="11"/>
          </p:nvPr>
        </p:nvSpPr>
        <p:spPr/>
        <p:txBody>
          <a:bodyPr/>
          <a:lstStyle/>
          <a:p>
            <a:pPr>
              <a:defRPr/>
            </a:pPr>
            <a:fld id="{0A6C12EE-9294-4ED0-96EA-0C948ECFE216}" type="slidenum">
              <a:rPr lang="zh-TW" altLang="en-US" smtClean="0"/>
            </a:fld>
            <a:endParaRPr lang="en-US" altLang="zh-TW"/>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Status and profile of </a:t>
            </a:r>
            <a:r>
              <a:rPr lang="en-US" dirty="0" err="1"/>
              <a:t>Comms</a:t>
            </a:r>
            <a:endParaRPr lang="en-US" dirty="0"/>
          </a:p>
        </p:txBody>
      </p:sp>
      <p:sp>
        <p:nvSpPr>
          <p:cNvPr id="3" name="Content Placeholder 2"/>
          <p:cNvSpPr>
            <a:spLocks noGrp="1"/>
          </p:cNvSpPr>
          <p:nvPr>
            <p:ph sz="quarter" idx="1"/>
          </p:nvPr>
        </p:nvSpPr>
        <p:spPr>
          <a:xfrm>
            <a:off x="612648" y="1600200"/>
            <a:ext cx="8153400" cy="1972816"/>
          </a:xfrm>
        </p:spPr>
        <p:txBody>
          <a:bodyPr/>
          <a:lstStyle/>
          <a:p>
            <a:r>
              <a:rPr lang="en-US" sz="2800" dirty="0" err="1"/>
              <a:t>Comms</a:t>
            </a:r>
            <a:r>
              <a:rPr lang="en-US" sz="2800" dirty="0"/>
              <a:t> device monitors the transport state between the EGM and the owner host.</a:t>
            </a:r>
            <a:endParaRPr lang="en-US" sz="2800" dirty="0"/>
          </a:p>
          <a:p>
            <a:pPr lvl="1"/>
            <a:r>
              <a:rPr lang="en-US" sz="2400" dirty="0"/>
              <a:t>Device status indicates the current transport status</a:t>
            </a:r>
            <a:endParaRPr lang="en-US" sz="2400" dirty="0"/>
          </a:p>
          <a:p>
            <a:pPr lvl="1"/>
            <a:r>
              <a:rPr lang="en-US" sz="2400" dirty="0"/>
              <a:t>Device profile configures the monitoring policy</a:t>
            </a:r>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
        <p:nvSpPr>
          <p:cNvPr id="5" name="Rounded Rectangle 4"/>
          <p:cNvSpPr/>
          <p:nvPr/>
        </p:nvSpPr>
        <p:spPr>
          <a:xfrm>
            <a:off x="810000" y="3573016"/>
            <a:ext cx="7722440" cy="1264460"/>
          </a:xfrm>
          <a:prstGeom prst="roundRect">
            <a:avLst>
              <a:gd name="adj" fmla="val 5542"/>
            </a:avLst>
          </a:prstGeom>
          <a:ln w="6350"/>
        </p:spPr>
        <p:style>
          <a:lnRef idx="2">
            <a:schemeClr val="accent4"/>
          </a:lnRef>
          <a:fillRef idx="1">
            <a:schemeClr val="lt1"/>
          </a:fillRef>
          <a:effectRef idx="0">
            <a:schemeClr val="accent4"/>
          </a:effectRef>
          <a:fontRef idx="minor">
            <a:schemeClr val="dk1"/>
          </a:fontRef>
        </p:style>
        <p:txBody>
          <a:bodyPr rtlCol="0" anchor="ctr"/>
          <a:lstStyle/>
          <a:p>
            <a:r>
              <a:rPr lang="en-US" sz="1800" dirty="0"/>
              <a:t>&lt;</a:t>
            </a:r>
            <a:r>
              <a:rPr lang="en-US" sz="1800" dirty="0">
                <a:solidFill>
                  <a:srgbClr val="0000CC"/>
                </a:solidFill>
              </a:rPr>
              <a:t>communications </a:t>
            </a:r>
            <a:r>
              <a:rPr lang="en-US" sz="1800" dirty="0" err="1">
                <a:solidFill>
                  <a:srgbClr val="7030A0"/>
                </a:solidFill>
              </a:rPr>
              <a:t>deviceId</a:t>
            </a:r>
            <a:r>
              <a:rPr lang="en-US" sz="1800" dirty="0">
                <a:solidFill>
                  <a:srgbClr val="7030A0"/>
                </a:solidFill>
              </a:rPr>
              <a:t>="1"</a:t>
            </a:r>
            <a:r>
              <a:rPr lang="en-US" sz="1800" dirty="0"/>
              <a:t> </a:t>
            </a:r>
            <a:r>
              <a:rPr lang="en-US" sz="1800" dirty="0" err="1"/>
              <a:t>sessionType</a:t>
            </a:r>
            <a:r>
              <a:rPr lang="en-US" sz="1800" dirty="0"/>
              <a:t>="</a:t>
            </a:r>
            <a:r>
              <a:rPr lang="en-US" sz="1800" dirty="0">
                <a:solidFill>
                  <a:srgbClr val="7030A0"/>
                </a:solidFill>
              </a:rPr>
              <a:t>G2S_response</a:t>
            </a:r>
            <a:r>
              <a:rPr lang="en-US" sz="1800" dirty="0"/>
              <a:t>" ... &gt;</a:t>
            </a:r>
            <a:endParaRPr lang="en-US" sz="1800" dirty="0"/>
          </a:p>
          <a:p>
            <a:r>
              <a:rPr lang="en-US" sz="1800" dirty="0"/>
              <a:t>     &lt;</a:t>
            </a:r>
            <a:r>
              <a:rPr lang="en-US" sz="1800" dirty="0" err="1">
                <a:solidFill>
                  <a:srgbClr val="0000CC"/>
                </a:solidFill>
              </a:rPr>
              <a:t>commsProfile</a:t>
            </a:r>
            <a:r>
              <a:rPr lang="en-US" sz="1800" dirty="0">
                <a:solidFill>
                  <a:srgbClr val="0000CC"/>
                </a:solidFill>
              </a:rPr>
              <a:t> </a:t>
            </a:r>
            <a:r>
              <a:rPr lang="en-US" sz="1800" dirty="0" err="1">
                <a:solidFill>
                  <a:srgbClr val="008000"/>
                </a:solidFill>
              </a:rPr>
              <a:t>requiredForPlay</a:t>
            </a:r>
            <a:r>
              <a:rPr lang="en-US" sz="1800" dirty="0">
                <a:solidFill>
                  <a:srgbClr val="008000"/>
                </a:solidFill>
              </a:rPr>
              <a:t>="true" </a:t>
            </a:r>
            <a:r>
              <a:rPr lang="en-US" sz="1800" dirty="0" err="1">
                <a:solidFill>
                  <a:srgbClr val="008000"/>
                </a:solidFill>
              </a:rPr>
              <a:t>noResponseTimer</a:t>
            </a:r>
            <a:r>
              <a:rPr lang="en-US" sz="1800" dirty="0">
                <a:solidFill>
                  <a:srgbClr val="008000"/>
                </a:solidFill>
              </a:rPr>
              <a:t>="30000" </a:t>
            </a:r>
            <a:endParaRPr lang="en-US" sz="1800" dirty="0">
              <a:solidFill>
                <a:srgbClr val="008000"/>
              </a:solidFill>
            </a:endParaRPr>
          </a:p>
          <a:p>
            <a:r>
              <a:rPr lang="en-US" sz="1800" dirty="0">
                <a:solidFill>
                  <a:srgbClr val="000000"/>
                </a:solidFill>
              </a:rPr>
              <a:t>           </a:t>
            </a:r>
            <a:r>
              <a:rPr lang="en-US" sz="1800" dirty="0" err="1">
                <a:solidFill>
                  <a:schemeClr val="tx1"/>
                </a:solidFill>
              </a:rPr>
              <a:t>timeToLive</a:t>
            </a:r>
            <a:r>
              <a:rPr lang="en-US" sz="1800" dirty="0">
                <a:solidFill>
                  <a:schemeClr val="tx1"/>
                </a:solidFill>
              </a:rPr>
              <a:t>="30000" </a:t>
            </a:r>
            <a:r>
              <a:rPr lang="en-US" sz="1800" dirty="0" err="1">
                <a:solidFill>
                  <a:srgbClr val="000000"/>
                </a:solidFill>
              </a:rPr>
              <a:t>allowMulticast</a:t>
            </a:r>
            <a:r>
              <a:rPr lang="en-US" sz="1800" dirty="0">
                <a:solidFill>
                  <a:srgbClr val="000000"/>
                </a:solidFill>
              </a:rPr>
              <a:t>="true" ... /&gt;</a:t>
            </a:r>
            <a:endParaRPr lang="en-US" sz="1800" dirty="0">
              <a:solidFill>
                <a:srgbClr val="000000"/>
              </a:solidFill>
            </a:endParaRPr>
          </a:p>
          <a:p>
            <a:r>
              <a:rPr lang="en-US" sz="1800" dirty="0"/>
              <a:t>&lt;/</a:t>
            </a:r>
            <a:r>
              <a:rPr lang="en-US" sz="1800" dirty="0">
                <a:solidFill>
                  <a:srgbClr val="0000CC"/>
                </a:solidFill>
              </a:rPr>
              <a:t>communications</a:t>
            </a:r>
            <a:r>
              <a:rPr lang="en-US" sz="1800" dirty="0"/>
              <a:t>&gt;</a:t>
            </a:r>
            <a:endParaRPr lang="en-US" sz="1800" dirty="0"/>
          </a:p>
        </p:txBody>
      </p:sp>
      <p:sp>
        <p:nvSpPr>
          <p:cNvPr id="6" name="Rounded Rectangle 5"/>
          <p:cNvSpPr/>
          <p:nvPr/>
        </p:nvSpPr>
        <p:spPr>
          <a:xfrm>
            <a:off x="810000" y="5044860"/>
            <a:ext cx="7722440" cy="1552492"/>
          </a:xfrm>
          <a:prstGeom prst="roundRect">
            <a:avLst>
              <a:gd name="adj" fmla="val 5542"/>
            </a:avLst>
          </a:prstGeom>
          <a:ln w="6350"/>
        </p:spPr>
        <p:style>
          <a:lnRef idx="2">
            <a:schemeClr val="accent4"/>
          </a:lnRef>
          <a:fillRef idx="1">
            <a:schemeClr val="lt1"/>
          </a:fillRef>
          <a:effectRef idx="0">
            <a:schemeClr val="accent4"/>
          </a:effectRef>
          <a:fontRef idx="minor">
            <a:schemeClr val="dk1"/>
          </a:fontRef>
        </p:style>
        <p:txBody>
          <a:bodyPr rtlCol="0" anchor="ctr"/>
          <a:lstStyle/>
          <a:p>
            <a:r>
              <a:rPr lang="en-US" sz="1800" dirty="0"/>
              <a:t>&lt;</a:t>
            </a:r>
            <a:r>
              <a:rPr lang="en-US" sz="1800" dirty="0">
                <a:solidFill>
                  <a:srgbClr val="0000CC"/>
                </a:solidFill>
              </a:rPr>
              <a:t>communications </a:t>
            </a:r>
            <a:r>
              <a:rPr lang="en-US" sz="1800" dirty="0" err="1">
                <a:solidFill>
                  <a:srgbClr val="7030A0"/>
                </a:solidFill>
              </a:rPr>
              <a:t>deviceId</a:t>
            </a:r>
            <a:r>
              <a:rPr lang="en-US" sz="1800" dirty="0">
                <a:solidFill>
                  <a:srgbClr val="7030A0"/>
                </a:solidFill>
              </a:rPr>
              <a:t>="1"</a:t>
            </a:r>
            <a:r>
              <a:rPr lang="en-US" sz="1800" dirty="0"/>
              <a:t> </a:t>
            </a:r>
            <a:r>
              <a:rPr lang="en-US" sz="1800" dirty="0" err="1"/>
              <a:t>sessionType</a:t>
            </a:r>
            <a:r>
              <a:rPr lang="en-US" sz="1800" dirty="0"/>
              <a:t>="</a:t>
            </a:r>
            <a:r>
              <a:rPr lang="en-US" sz="1800" dirty="0">
                <a:solidFill>
                  <a:srgbClr val="7030A0"/>
                </a:solidFill>
              </a:rPr>
              <a:t>G2S_response</a:t>
            </a:r>
            <a:r>
              <a:rPr lang="en-US" sz="1800" dirty="0"/>
              <a:t>" ... &gt;</a:t>
            </a:r>
            <a:endParaRPr lang="en-US" sz="1800" dirty="0"/>
          </a:p>
          <a:p>
            <a:r>
              <a:rPr lang="en-US" sz="1800" dirty="0"/>
              <a:t>     &lt;</a:t>
            </a:r>
            <a:r>
              <a:rPr lang="en-US" sz="1800" dirty="0" err="1">
                <a:solidFill>
                  <a:srgbClr val="0000CC"/>
                </a:solidFill>
              </a:rPr>
              <a:t>commsStatus</a:t>
            </a:r>
            <a:r>
              <a:rPr lang="en-US" sz="1800" dirty="0">
                <a:solidFill>
                  <a:srgbClr val="0000CC"/>
                </a:solidFill>
              </a:rPr>
              <a:t> </a:t>
            </a:r>
            <a:r>
              <a:rPr lang="en-US" sz="1800" dirty="0" err="1">
                <a:solidFill>
                  <a:srgbClr val="008000"/>
                </a:solidFill>
              </a:rPr>
              <a:t>transportState</a:t>
            </a:r>
            <a:r>
              <a:rPr lang="en-US" sz="1800" dirty="0">
                <a:solidFill>
                  <a:srgbClr val="008000"/>
                </a:solidFill>
              </a:rPr>
              <a:t>="G2S_transportUp" </a:t>
            </a:r>
            <a:br>
              <a:rPr lang="en-US" sz="1800" dirty="0">
                <a:solidFill>
                  <a:srgbClr val="008000"/>
                </a:solidFill>
              </a:rPr>
            </a:br>
            <a:r>
              <a:rPr lang="en-US" sz="1800" dirty="0">
                <a:solidFill>
                  <a:srgbClr val="000000"/>
                </a:solidFill>
              </a:rPr>
              <a:t>           </a:t>
            </a:r>
            <a:r>
              <a:rPr lang="en-US" sz="1800" dirty="0" err="1">
                <a:solidFill>
                  <a:srgbClr val="000000"/>
                </a:solidFill>
              </a:rPr>
              <a:t>inboundOverflow</a:t>
            </a:r>
            <a:r>
              <a:rPr lang="en-US" sz="1800" dirty="0">
                <a:solidFill>
                  <a:srgbClr val="000000"/>
                </a:solidFill>
              </a:rPr>
              <a:t>="false" </a:t>
            </a:r>
            <a:r>
              <a:rPr lang="en-US" sz="1800" dirty="0" err="1">
                <a:solidFill>
                  <a:srgbClr val="000000"/>
                </a:solidFill>
              </a:rPr>
              <a:t>outboundOverflow</a:t>
            </a:r>
            <a:r>
              <a:rPr lang="en-US" sz="1800" dirty="0">
                <a:solidFill>
                  <a:srgbClr val="000000"/>
                </a:solidFill>
              </a:rPr>
              <a:t>="false" </a:t>
            </a:r>
            <a:endParaRPr lang="en-US" sz="1800" dirty="0">
              <a:solidFill>
                <a:srgbClr val="000000"/>
              </a:solidFill>
            </a:endParaRPr>
          </a:p>
          <a:p>
            <a:r>
              <a:rPr lang="en-US" sz="1800" dirty="0">
                <a:solidFill>
                  <a:srgbClr val="000000"/>
                </a:solidFill>
              </a:rPr>
              <a:t>           </a:t>
            </a:r>
            <a:r>
              <a:rPr lang="en-US" sz="1800" dirty="0" err="1">
                <a:solidFill>
                  <a:schemeClr val="tx1"/>
                </a:solidFill>
              </a:rPr>
              <a:t>hostEnabled</a:t>
            </a:r>
            <a:r>
              <a:rPr lang="en-US" sz="1800" dirty="0">
                <a:solidFill>
                  <a:schemeClr val="tx1"/>
                </a:solidFill>
              </a:rPr>
              <a:t>="true" </a:t>
            </a:r>
            <a:r>
              <a:rPr lang="en-US" sz="1800" dirty="0" err="1">
                <a:solidFill>
                  <a:srgbClr val="000000"/>
                </a:solidFill>
              </a:rPr>
              <a:t>egmEnabled</a:t>
            </a:r>
            <a:r>
              <a:rPr lang="en-US" sz="1800" dirty="0">
                <a:solidFill>
                  <a:srgbClr val="000000"/>
                </a:solidFill>
              </a:rPr>
              <a:t>="true" </a:t>
            </a:r>
            <a:r>
              <a:rPr lang="en-US" sz="1800" dirty="0" err="1">
                <a:solidFill>
                  <a:srgbClr val="000000"/>
                </a:solidFill>
              </a:rPr>
              <a:t>commsState</a:t>
            </a:r>
            <a:r>
              <a:rPr lang="en-US" sz="1800" dirty="0">
                <a:solidFill>
                  <a:srgbClr val="000000"/>
                </a:solidFill>
              </a:rPr>
              <a:t>="G2S_onLine"... /&gt;</a:t>
            </a:r>
            <a:endParaRPr lang="en-US" sz="1800" dirty="0">
              <a:solidFill>
                <a:srgbClr val="000000"/>
              </a:solidFill>
            </a:endParaRPr>
          </a:p>
          <a:p>
            <a:r>
              <a:rPr lang="en-US" sz="1800" dirty="0"/>
              <a:t>&lt;/</a:t>
            </a:r>
            <a:r>
              <a:rPr lang="en-US" sz="1800" dirty="0">
                <a:solidFill>
                  <a:srgbClr val="0000CC"/>
                </a:solidFill>
              </a:rPr>
              <a:t>communications</a:t>
            </a:r>
            <a:r>
              <a:rPr lang="en-US" sz="1800" dirty="0"/>
              <a:t>&gt;</a:t>
            </a:r>
            <a:endParaRPr lang="en-US" sz="18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Disable EGM when host unreachable</a:t>
            </a:r>
            <a:endParaRPr lang="en-US" sz="4000" dirty="0"/>
          </a:p>
        </p:txBody>
      </p:sp>
      <p:sp>
        <p:nvSpPr>
          <p:cNvPr id="4" name="Content Placeholder 3"/>
          <p:cNvSpPr>
            <a:spLocks noGrp="1"/>
          </p:cNvSpPr>
          <p:nvPr>
            <p:ph sz="quarter" idx="1"/>
          </p:nvPr>
        </p:nvSpPr>
        <p:spPr/>
        <p:txBody>
          <a:bodyPr/>
          <a:lstStyle/>
          <a:p>
            <a:pPr marL="319405" lvl="1" indent="-319405">
              <a:spcBef>
                <a:spcPts val="700"/>
              </a:spcBef>
              <a:buClr>
                <a:schemeClr val="accent2"/>
              </a:buClr>
              <a:buSzPct val="60000"/>
              <a:buFont typeface="Wingdings" panose="05000000000000000000" pitchFamily="2" charset="2"/>
              <a:buChar char=""/>
            </a:pPr>
            <a:r>
              <a:rPr lang="en-US" sz="2000" dirty="0"/>
              <a:t>The status attribute </a:t>
            </a:r>
            <a:r>
              <a:rPr lang="en-US" sz="2000" dirty="0" err="1">
                <a:solidFill>
                  <a:srgbClr val="0000CC"/>
                </a:solidFill>
              </a:rPr>
              <a:t>transportState</a:t>
            </a:r>
            <a:r>
              <a:rPr lang="en-US" sz="2000" dirty="0"/>
              <a:t> of the </a:t>
            </a:r>
            <a:r>
              <a:rPr lang="en-US" sz="2000" dirty="0" err="1"/>
              <a:t>comms</a:t>
            </a:r>
            <a:r>
              <a:rPr lang="en-US" sz="2000" dirty="0"/>
              <a:t> device reports the current state of the transport between the EGM and the owner host.</a:t>
            </a:r>
            <a:endParaRPr lang="en-US" sz="2000" dirty="0"/>
          </a:p>
          <a:p>
            <a:pPr marL="593725" lvl="2" indent="-319405">
              <a:spcBef>
                <a:spcPts val="700"/>
              </a:spcBef>
              <a:buSzPct val="60000"/>
              <a:buFont typeface="Wingdings" panose="05000000000000000000" pitchFamily="2" charset="2"/>
              <a:buChar char=""/>
            </a:pPr>
            <a:r>
              <a:rPr lang="en-US" sz="1800" dirty="0"/>
              <a:t>Common values: G2S_transportUp, G2S_hostUnreachable</a:t>
            </a:r>
            <a:endParaRPr lang="en-US" sz="1800" dirty="0"/>
          </a:p>
          <a:p>
            <a:pPr marL="593725" lvl="2" indent="-319405">
              <a:spcBef>
                <a:spcPts val="700"/>
              </a:spcBef>
              <a:buSzPct val="60000"/>
              <a:buFont typeface="Wingdings" panose="05000000000000000000" pitchFamily="2" charset="2"/>
              <a:buChar char=""/>
            </a:pPr>
            <a:r>
              <a:rPr lang="en-US" sz="1800" dirty="0"/>
              <a:t>Related events: CME120 </a:t>
            </a:r>
            <a:r>
              <a:rPr lang="en-US" sz="1800" dirty="0" err="1"/>
              <a:t>Comms</a:t>
            </a:r>
            <a:r>
              <a:rPr lang="en-US" sz="1800" dirty="0"/>
              <a:t> Host Unreachable </a:t>
            </a:r>
            <a:endParaRPr lang="en-US" sz="1800" dirty="0"/>
          </a:p>
          <a:p>
            <a:r>
              <a:rPr lang="en-US" sz="2000" dirty="0" err="1"/>
              <a:t>Comms</a:t>
            </a:r>
            <a:r>
              <a:rPr lang="en-US" sz="2000" dirty="0"/>
              <a:t> device detects the host-unreachable condition in two ways:</a:t>
            </a:r>
            <a:endParaRPr lang="en-US" sz="2000" dirty="0"/>
          </a:p>
          <a:p>
            <a:pPr lvl="1"/>
            <a:r>
              <a:rPr lang="en-US" sz="1800" dirty="0"/>
              <a:t>the underlying transport, e.g. when the EGM cannot open an HTTP connection to the web service at host.</a:t>
            </a:r>
            <a:endParaRPr lang="en-US" sz="1800" dirty="0"/>
          </a:p>
          <a:p>
            <a:pPr lvl="1"/>
            <a:r>
              <a:rPr lang="en-US" sz="1800" dirty="0"/>
              <a:t>the EGM receives no message from host for a long time.</a:t>
            </a:r>
            <a:endParaRPr lang="en-US" sz="1800" dirty="0"/>
          </a:p>
          <a:p>
            <a:r>
              <a:rPr lang="en-US" sz="2000" dirty="0"/>
              <a:t>Some jurisdiction requires to disable an EGM when </a:t>
            </a:r>
            <a:r>
              <a:rPr lang="en-US" sz="2000" dirty="0" err="1">
                <a:solidFill>
                  <a:srgbClr val="0000CC"/>
                </a:solidFill>
              </a:rPr>
              <a:t>transportState</a:t>
            </a:r>
            <a:r>
              <a:rPr lang="en-US" sz="2000" dirty="0">
                <a:solidFill>
                  <a:srgbClr val="0000CC"/>
                </a:solidFill>
              </a:rPr>
              <a:t>=G2S_hostUnreachable</a:t>
            </a:r>
            <a:r>
              <a:rPr lang="en-US" sz="2000" dirty="0"/>
              <a:t>. This can be enforced by setting the profile attribute </a:t>
            </a:r>
            <a:r>
              <a:rPr lang="en-US" sz="2000" dirty="0" err="1">
                <a:solidFill>
                  <a:srgbClr val="00B050"/>
                </a:solidFill>
              </a:rPr>
              <a:t>requiredForPlay</a:t>
            </a:r>
            <a:r>
              <a:rPr lang="en-US" sz="2000" dirty="0">
                <a:solidFill>
                  <a:srgbClr val="00B050"/>
                </a:solidFill>
              </a:rPr>
              <a:t>=true</a:t>
            </a:r>
            <a:endParaRPr lang="en-US" sz="2000" dirty="0"/>
          </a:p>
          <a:p>
            <a:pPr lvl="1"/>
            <a:r>
              <a:rPr lang="en-US" sz="1800" dirty="0"/>
              <a:t>The EGM is disabled with </a:t>
            </a:r>
            <a:r>
              <a:rPr lang="en-US" sz="1800" dirty="0" err="1">
                <a:solidFill>
                  <a:srgbClr val="0000CC"/>
                </a:solidFill>
              </a:rPr>
              <a:t>egmState</a:t>
            </a:r>
            <a:r>
              <a:rPr lang="en-US" sz="1800" dirty="0">
                <a:solidFill>
                  <a:srgbClr val="0000CC"/>
                </a:solidFill>
              </a:rPr>
              <a:t>=G2S_transportDisabled</a:t>
            </a:r>
            <a:endParaRPr lang="en-US" sz="1800" dirty="0">
              <a:solidFill>
                <a:srgbClr val="0000CC"/>
              </a:solidFill>
            </a:endParaRPr>
          </a:p>
          <a:p>
            <a:pPr lvl="1"/>
            <a:r>
              <a:rPr lang="en-US" sz="1800" dirty="0"/>
              <a:t>The association is closed and restarted</a:t>
            </a:r>
            <a:endParaRPr lang="en-US" sz="1800" dirty="0"/>
          </a:p>
        </p:txBody>
      </p:sp>
      <p:sp>
        <p:nvSpPr>
          <p:cNvPr id="3" name="Slide Number Placeholder 2"/>
          <p:cNvSpPr>
            <a:spLocks noGrp="1"/>
          </p:cNvSpPr>
          <p:nvPr>
            <p:ph type="sldNum" sz="quarter" idx="12"/>
          </p:nvPr>
        </p:nvSpPr>
        <p:spPr/>
        <p:txBody>
          <a:bodyPr>
            <a:normAutofit fontScale="85000" lnSpcReduction="20000"/>
          </a:bodyPr>
          <a:lstStyle/>
          <a:p>
            <a:pPr>
              <a:defRPr/>
            </a:pPr>
            <a:fld id="{A95E5AAE-4C8A-4699-B4EF-58BB6AF7F80C}" type="slidenum">
              <a:rPr lang="zh-TW" altLang="en-US" smtClean="0"/>
            </a:fld>
            <a:endParaRPr lang="en-US" altLang="zh-TW"/>
          </a:p>
        </p:txBody>
      </p:sp>
      <p:sp>
        <p:nvSpPr>
          <p:cNvPr id="5" name="Rounded Rectangle 4"/>
          <p:cNvSpPr/>
          <p:nvPr/>
        </p:nvSpPr>
        <p:spPr>
          <a:xfrm>
            <a:off x="1907704" y="6393538"/>
            <a:ext cx="7002360" cy="31245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This lost communication detection mechanism doesn’t work in </a:t>
            </a:r>
            <a:r>
              <a:rPr lang="en-US" sz="1600" dirty="0" err="1"/>
              <a:t>SmartEGM</a:t>
            </a:r>
            <a:r>
              <a:rPr lang="en-US" sz="1600" dirty="0"/>
              <a:t>.</a:t>
            </a:r>
            <a:endParaRPr lang="en-US" sz="16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beats</a:t>
            </a:r>
            <a:endParaRPr lang="en-US" dirty="0"/>
          </a:p>
        </p:txBody>
      </p:sp>
      <p:sp>
        <p:nvSpPr>
          <p:cNvPr id="3" name="Content Placeholder 2"/>
          <p:cNvSpPr>
            <a:spLocks noGrp="1"/>
          </p:cNvSpPr>
          <p:nvPr>
            <p:ph sz="quarter" idx="1"/>
          </p:nvPr>
        </p:nvSpPr>
        <p:spPr>
          <a:xfrm>
            <a:off x="612648" y="1600200"/>
            <a:ext cx="8153400" cy="3484984"/>
          </a:xfrm>
        </p:spPr>
        <p:txBody>
          <a:bodyPr/>
          <a:lstStyle/>
          <a:p>
            <a:r>
              <a:rPr lang="en-US" sz="2400" dirty="0"/>
              <a:t>If EGM receives no message within the </a:t>
            </a:r>
            <a:r>
              <a:rPr lang="en-US" sz="2400" dirty="0" err="1">
                <a:solidFill>
                  <a:srgbClr val="00B050"/>
                </a:solidFill>
              </a:rPr>
              <a:t>noResponseTimer</a:t>
            </a:r>
            <a:r>
              <a:rPr lang="en-US" sz="2400" dirty="0"/>
              <a:t> period, a host-unreachable condition is reported.</a:t>
            </a:r>
            <a:endParaRPr lang="en-US" sz="2400" dirty="0"/>
          </a:p>
          <a:p>
            <a:pPr lvl="1"/>
            <a:r>
              <a:rPr lang="en-US" sz="2100" dirty="0"/>
              <a:t>Probably transport is down, or host is overloaded.</a:t>
            </a:r>
            <a:endParaRPr lang="en-US" sz="2100" dirty="0"/>
          </a:p>
          <a:p>
            <a:r>
              <a:rPr lang="en-US" sz="2400" i="1" dirty="0"/>
              <a:t>... however …</a:t>
            </a:r>
            <a:endParaRPr lang="en-US" sz="2400" i="1" dirty="0"/>
          </a:p>
          <a:p>
            <a:r>
              <a:rPr lang="en-US" sz="2400" dirty="0"/>
              <a:t>When there are not player activity, the EGM is idle and may not send messages to a host for a long time.</a:t>
            </a:r>
            <a:endParaRPr lang="en-US" sz="2400" dirty="0"/>
          </a:p>
          <a:p>
            <a:r>
              <a:rPr lang="en-US" sz="2300" dirty="0">
                <a:solidFill>
                  <a:srgbClr val="000000"/>
                </a:solidFill>
              </a:rPr>
              <a:t>Solution: EGM and host may send heart beat message </a:t>
            </a:r>
            <a:r>
              <a:rPr lang="en-US" sz="2300" dirty="0" err="1">
                <a:solidFill>
                  <a:srgbClr val="0000CC"/>
                </a:solidFill>
              </a:rPr>
              <a:t>keepAlive</a:t>
            </a:r>
            <a:r>
              <a:rPr lang="en-US" sz="2300" dirty="0">
                <a:solidFill>
                  <a:srgbClr val="000000"/>
                </a:solidFill>
              </a:rPr>
              <a:t> to each other. The receiver must respond with </a:t>
            </a:r>
            <a:r>
              <a:rPr lang="en-US" sz="2300" dirty="0" err="1">
                <a:solidFill>
                  <a:srgbClr val="0000CC"/>
                </a:solidFill>
              </a:rPr>
              <a:t>keepAliveAck</a:t>
            </a:r>
            <a:r>
              <a:rPr lang="en-US" sz="2300" dirty="0">
                <a:solidFill>
                  <a:srgbClr val="000000"/>
                </a:solidFill>
              </a:rPr>
              <a:t>.</a:t>
            </a:r>
            <a:endParaRPr lang="en-US" sz="2300" dirty="0">
              <a:solidFill>
                <a:srgbClr val="000000"/>
              </a:solidFill>
            </a:endParaRPr>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pic>
        <p:nvPicPr>
          <p:cNvPr id="5" name="Picture 65" descr="EGM"/>
          <p:cNvPicPr>
            <a:picLocks noChangeAspect="1" noChangeArrowheads="1"/>
          </p:cNvPicPr>
          <p:nvPr/>
        </p:nvPicPr>
        <p:blipFill>
          <a:blip r:embed="rId1" cstate="print"/>
          <a:srcRect/>
          <a:stretch>
            <a:fillRect/>
          </a:stretch>
        </p:blipFill>
        <p:spPr bwMode="auto">
          <a:xfrm>
            <a:off x="7163590" y="5585298"/>
            <a:ext cx="425464" cy="796030"/>
          </a:xfrm>
          <a:prstGeom prst="rect">
            <a:avLst/>
          </a:prstGeom>
          <a:noFill/>
          <a:ln w="9525">
            <a:noFill/>
            <a:miter lim="800000"/>
            <a:headEnd/>
            <a:tailEnd/>
          </a:ln>
        </p:spPr>
      </p:pic>
      <p:graphicFrame>
        <p:nvGraphicFramePr>
          <p:cNvPr id="6" name="Object 5"/>
          <p:cNvGraphicFramePr>
            <a:graphicFrameLocks noChangeAspect="1"/>
          </p:cNvGraphicFramePr>
          <p:nvPr/>
        </p:nvGraphicFramePr>
        <p:xfrm>
          <a:off x="5508104" y="5729314"/>
          <a:ext cx="479321" cy="796030"/>
        </p:xfrm>
        <a:graphic>
          <a:graphicData uri="http://schemas.openxmlformats.org/presentationml/2006/ole">
            <mc:AlternateContent xmlns:mc="http://schemas.openxmlformats.org/markup-compatibility/2006">
              <mc:Choice xmlns:v="urn:schemas-microsoft-com:vml" Requires="v">
                <p:oleObj spid="_x0000_s571483" name="Visio" r:id="rId2" imgW="716915" imgH="1183640" progId="Visio.Drawing.11">
                  <p:embed/>
                </p:oleObj>
              </mc:Choice>
              <mc:Fallback>
                <p:oleObj name="Visio" r:id="rId2" imgW="716915" imgH="1183640" progId="Visio.Drawing.11">
                  <p:embed/>
                  <p:pic>
                    <p:nvPicPr>
                      <p:cNvPr id="0" name="Picture 8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5729314"/>
                        <a:ext cx="479321" cy="7960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ight Arrow 6"/>
          <p:cNvSpPr/>
          <p:nvPr/>
        </p:nvSpPr>
        <p:spPr>
          <a:xfrm>
            <a:off x="6019311" y="5773227"/>
            <a:ext cx="504056"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ight Arrow 7"/>
          <p:cNvSpPr/>
          <p:nvPr/>
        </p:nvSpPr>
        <p:spPr>
          <a:xfrm rot="10800000">
            <a:off x="6588224" y="5922202"/>
            <a:ext cx="504056"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5894551" y="5523468"/>
            <a:ext cx="908999" cy="277854"/>
          </a:xfrm>
          <a:prstGeom prst="rect">
            <a:avLst/>
          </a:prstGeom>
          <a:noFill/>
        </p:spPr>
        <p:txBody>
          <a:bodyPr wrap="square" rtlCol="0">
            <a:spAutoFit/>
          </a:bodyPr>
          <a:lstStyle/>
          <a:p>
            <a:pPr>
              <a:lnSpc>
                <a:spcPts val="1400"/>
              </a:lnSpc>
            </a:pPr>
            <a:r>
              <a:rPr lang="en-US" sz="1400" dirty="0" err="1">
                <a:latin typeface="+mn-lt"/>
              </a:rPr>
              <a:t>keepAlive</a:t>
            </a:r>
            <a:endParaRPr lang="en-US" sz="1400" dirty="0">
              <a:latin typeface="+mn-lt"/>
            </a:endParaRPr>
          </a:p>
        </p:txBody>
      </p:sp>
      <p:sp>
        <p:nvSpPr>
          <p:cNvPr id="10" name="TextBox 9"/>
          <p:cNvSpPr txBox="1"/>
          <p:nvPr/>
        </p:nvSpPr>
        <p:spPr>
          <a:xfrm>
            <a:off x="6019311" y="6027524"/>
            <a:ext cx="1144279" cy="271869"/>
          </a:xfrm>
          <a:prstGeom prst="rect">
            <a:avLst/>
          </a:prstGeom>
          <a:noFill/>
        </p:spPr>
        <p:txBody>
          <a:bodyPr wrap="square" rtlCol="0">
            <a:spAutoFit/>
          </a:bodyPr>
          <a:lstStyle/>
          <a:p>
            <a:pPr>
              <a:lnSpc>
                <a:spcPts val="1400"/>
              </a:lnSpc>
            </a:pPr>
            <a:r>
              <a:rPr lang="en-US" sz="1400" dirty="0" err="1">
                <a:latin typeface="+mn-lt"/>
              </a:rPr>
              <a:t>keepAliveAck</a:t>
            </a:r>
            <a:endParaRPr lang="en-US" sz="1400" dirty="0">
              <a:latin typeface="+mn-lt"/>
            </a:endParaRPr>
          </a:p>
        </p:txBody>
      </p:sp>
      <p:pic>
        <p:nvPicPr>
          <p:cNvPr id="11" name="Picture 65" descr="EGM"/>
          <p:cNvPicPr>
            <a:picLocks noChangeAspect="1" noChangeArrowheads="1"/>
          </p:cNvPicPr>
          <p:nvPr/>
        </p:nvPicPr>
        <p:blipFill>
          <a:blip r:embed="rId1" cstate="print"/>
          <a:srcRect/>
          <a:stretch>
            <a:fillRect/>
          </a:stretch>
        </p:blipFill>
        <p:spPr bwMode="auto">
          <a:xfrm>
            <a:off x="3059134" y="5585298"/>
            <a:ext cx="425464" cy="796030"/>
          </a:xfrm>
          <a:prstGeom prst="rect">
            <a:avLst/>
          </a:prstGeom>
          <a:noFill/>
          <a:ln w="9525">
            <a:noFill/>
            <a:miter lim="800000"/>
            <a:headEnd/>
            <a:tailEnd/>
          </a:ln>
        </p:spPr>
      </p:pic>
      <p:graphicFrame>
        <p:nvGraphicFramePr>
          <p:cNvPr id="12" name="Object 11"/>
          <p:cNvGraphicFramePr>
            <a:graphicFrameLocks noChangeAspect="1"/>
          </p:cNvGraphicFramePr>
          <p:nvPr/>
        </p:nvGraphicFramePr>
        <p:xfrm>
          <a:off x="1403648" y="5729314"/>
          <a:ext cx="479321" cy="796030"/>
        </p:xfrm>
        <a:graphic>
          <a:graphicData uri="http://schemas.openxmlformats.org/presentationml/2006/ole">
            <mc:AlternateContent xmlns:mc="http://schemas.openxmlformats.org/markup-compatibility/2006">
              <mc:Choice xmlns:v="urn:schemas-microsoft-com:vml" Requires="v">
                <p:oleObj spid="_x0000_s571484" name="Visio" r:id="rId4" imgW="716915" imgH="1183640" progId="Visio.Drawing.11">
                  <p:embed/>
                </p:oleObj>
              </mc:Choice>
              <mc:Fallback>
                <p:oleObj name="Visio" r:id="rId4" imgW="716915" imgH="1183640" progId="Visio.Drawing.11">
                  <p:embed/>
                  <p:pic>
                    <p:nvPicPr>
                      <p:cNvPr id="0" name="Picture 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5729314"/>
                        <a:ext cx="479321" cy="7960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ight Arrow 12"/>
          <p:cNvSpPr/>
          <p:nvPr/>
        </p:nvSpPr>
        <p:spPr>
          <a:xfrm>
            <a:off x="1914855" y="5949280"/>
            <a:ext cx="504056"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ight Arrow 13"/>
          <p:cNvSpPr/>
          <p:nvPr/>
        </p:nvSpPr>
        <p:spPr>
          <a:xfrm rot="10800000">
            <a:off x="2483768" y="5739071"/>
            <a:ext cx="504056"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extBox 14"/>
          <p:cNvSpPr txBox="1"/>
          <p:nvPr/>
        </p:nvSpPr>
        <p:spPr>
          <a:xfrm>
            <a:off x="2215559" y="5523468"/>
            <a:ext cx="908999" cy="277854"/>
          </a:xfrm>
          <a:prstGeom prst="rect">
            <a:avLst/>
          </a:prstGeom>
          <a:noFill/>
        </p:spPr>
        <p:txBody>
          <a:bodyPr wrap="square" rtlCol="0">
            <a:spAutoFit/>
          </a:bodyPr>
          <a:lstStyle/>
          <a:p>
            <a:pPr>
              <a:lnSpc>
                <a:spcPts val="1400"/>
              </a:lnSpc>
            </a:pPr>
            <a:r>
              <a:rPr lang="en-US" sz="1400" dirty="0" err="1">
                <a:latin typeface="+mn-lt"/>
              </a:rPr>
              <a:t>keepAlive</a:t>
            </a:r>
            <a:endParaRPr lang="en-US" sz="1400" dirty="0">
              <a:latin typeface="+mn-lt"/>
            </a:endParaRPr>
          </a:p>
        </p:txBody>
      </p:sp>
      <p:sp>
        <p:nvSpPr>
          <p:cNvPr id="16" name="TextBox 15"/>
          <p:cNvSpPr txBox="1"/>
          <p:nvPr/>
        </p:nvSpPr>
        <p:spPr>
          <a:xfrm>
            <a:off x="1914855" y="6027524"/>
            <a:ext cx="1144279" cy="271869"/>
          </a:xfrm>
          <a:prstGeom prst="rect">
            <a:avLst/>
          </a:prstGeom>
          <a:noFill/>
        </p:spPr>
        <p:txBody>
          <a:bodyPr wrap="square" rtlCol="0">
            <a:spAutoFit/>
          </a:bodyPr>
          <a:lstStyle/>
          <a:p>
            <a:pPr>
              <a:lnSpc>
                <a:spcPts val="1400"/>
              </a:lnSpc>
            </a:pPr>
            <a:r>
              <a:rPr lang="en-US" sz="1400" dirty="0" err="1">
                <a:latin typeface="+mn-lt"/>
              </a:rPr>
              <a:t>keepAliveAck</a:t>
            </a:r>
            <a:endParaRPr lang="en-US" sz="1400" dirty="0">
              <a:latin typeface="+mn-lt"/>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the heart beat frequency</a:t>
            </a:r>
            <a:endParaRPr lang="en-US" dirty="0"/>
          </a:p>
        </p:txBody>
      </p:sp>
      <p:sp>
        <p:nvSpPr>
          <p:cNvPr id="3" name="Content Placeholder 2"/>
          <p:cNvSpPr>
            <a:spLocks noGrp="1"/>
          </p:cNvSpPr>
          <p:nvPr>
            <p:ph sz="quarter" idx="1"/>
          </p:nvPr>
        </p:nvSpPr>
        <p:spPr>
          <a:xfrm>
            <a:off x="612647" y="1600200"/>
            <a:ext cx="5346731" cy="4495800"/>
          </a:xfrm>
        </p:spPr>
        <p:txBody>
          <a:bodyPr/>
          <a:lstStyle/>
          <a:p>
            <a:r>
              <a:rPr lang="en-US" sz="2400" dirty="0"/>
              <a:t>At the end of host startup algorithm, a host typically requests the EGM to send </a:t>
            </a:r>
            <a:r>
              <a:rPr lang="en-US" sz="2400" dirty="0" err="1">
                <a:solidFill>
                  <a:srgbClr val="3333FF"/>
                </a:solidFill>
              </a:rPr>
              <a:t>keepAlive</a:t>
            </a:r>
            <a:r>
              <a:rPr lang="en-US" sz="2400" dirty="0">
                <a:solidFill>
                  <a:srgbClr val="3333FF"/>
                </a:solidFill>
              </a:rPr>
              <a:t> </a:t>
            </a:r>
            <a:r>
              <a:rPr lang="en-US" sz="2400" dirty="0"/>
              <a:t>periodically when the association is idle.</a:t>
            </a:r>
            <a:endParaRPr lang="en-US" sz="2400" dirty="0"/>
          </a:p>
          <a:p>
            <a:r>
              <a:rPr lang="en-US" sz="2400" dirty="0"/>
              <a:t>Host sends </a:t>
            </a:r>
            <a:r>
              <a:rPr lang="en-US" sz="2400" dirty="0" err="1">
                <a:solidFill>
                  <a:srgbClr val="0000FF"/>
                </a:solidFill>
              </a:rPr>
              <a:t>setKeepAlive</a:t>
            </a:r>
            <a:r>
              <a:rPr lang="en-US" sz="2400" dirty="0">
                <a:solidFill>
                  <a:srgbClr val="0000FF"/>
                </a:solidFill>
              </a:rPr>
              <a:t> </a:t>
            </a:r>
            <a:r>
              <a:rPr lang="en-US" sz="2400" dirty="0"/>
              <a:t>with attribute </a:t>
            </a:r>
            <a:r>
              <a:rPr lang="en-US" sz="2400" dirty="0">
                <a:solidFill>
                  <a:srgbClr val="00B050"/>
                </a:solidFill>
              </a:rPr>
              <a:t>interval</a:t>
            </a:r>
            <a:r>
              <a:rPr lang="en-US" sz="2400" dirty="0"/>
              <a:t>, which sets the heart beat frequency in milliseconds. Zero disables the </a:t>
            </a:r>
            <a:r>
              <a:rPr lang="en-US" sz="2400" dirty="0" err="1"/>
              <a:t>keepAlive</a:t>
            </a:r>
            <a:r>
              <a:rPr lang="en-US" sz="2400" dirty="0"/>
              <a:t> timer.</a:t>
            </a:r>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pic>
        <p:nvPicPr>
          <p:cNvPr id="6" name="Picture 65" descr="EGM"/>
          <p:cNvPicPr>
            <a:picLocks noChangeAspect="1" noChangeArrowheads="1"/>
          </p:cNvPicPr>
          <p:nvPr/>
        </p:nvPicPr>
        <p:blipFill>
          <a:blip r:embed="rId1" cstate="print"/>
          <a:srcRect/>
          <a:stretch>
            <a:fillRect/>
          </a:stretch>
        </p:blipFill>
        <p:spPr bwMode="auto">
          <a:xfrm>
            <a:off x="8474908" y="1556792"/>
            <a:ext cx="561588" cy="1050713"/>
          </a:xfrm>
          <a:prstGeom prst="rect">
            <a:avLst/>
          </a:prstGeom>
          <a:noFill/>
          <a:ln w="9525">
            <a:noFill/>
            <a:miter lim="800000"/>
            <a:headEnd/>
            <a:tailEnd/>
          </a:ln>
        </p:spPr>
      </p:pic>
      <p:graphicFrame>
        <p:nvGraphicFramePr>
          <p:cNvPr id="7" name="Object 5"/>
          <p:cNvGraphicFramePr>
            <a:graphicFrameLocks noChangeAspect="1"/>
          </p:cNvGraphicFramePr>
          <p:nvPr/>
        </p:nvGraphicFramePr>
        <p:xfrm>
          <a:off x="5959378" y="1797318"/>
          <a:ext cx="553190" cy="918706"/>
        </p:xfrm>
        <a:graphic>
          <a:graphicData uri="http://schemas.openxmlformats.org/presentationml/2006/ole">
            <mc:AlternateContent xmlns:mc="http://schemas.openxmlformats.org/markup-compatibility/2006">
              <mc:Choice xmlns:v="urn:schemas-microsoft-com:vml" Requires="v">
                <p:oleObj spid="_x0000_s552000" name="Visio" r:id="rId2" imgW="716915" imgH="1183640" progId="Visio.Drawing.11">
                  <p:embed/>
                </p:oleObj>
              </mc:Choice>
              <mc:Fallback>
                <p:oleObj name="Visio" r:id="rId2" imgW="716915" imgH="1183640" progId="Visio.Drawing.11">
                  <p:embed/>
                  <p:pic>
                    <p:nvPicPr>
                      <p:cNvPr id="0" name="Picture 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9378" y="1797318"/>
                        <a:ext cx="553190" cy="9187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Straight Connector 7"/>
          <p:cNvCxnSpPr/>
          <p:nvPr/>
        </p:nvCxnSpPr>
        <p:spPr>
          <a:xfrm flipH="1">
            <a:off x="6211914" y="2607505"/>
            <a:ext cx="35496" cy="3789567"/>
          </a:xfrm>
          <a:prstGeom prst="line">
            <a:avLst/>
          </a:prstGeom>
          <a:ln w="1270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8676456" y="2605633"/>
            <a:ext cx="72008" cy="3791439"/>
          </a:xfrm>
          <a:prstGeom prst="line">
            <a:avLst/>
          </a:prstGeom>
          <a:ln w="1270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0" name="Right Arrow 9"/>
          <p:cNvSpPr/>
          <p:nvPr/>
        </p:nvSpPr>
        <p:spPr>
          <a:xfrm>
            <a:off x="6289115" y="3145624"/>
            <a:ext cx="2299063"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extBox 10"/>
          <p:cNvSpPr txBox="1"/>
          <p:nvPr/>
        </p:nvSpPr>
        <p:spPr>
          <a:xfrm>
            <a:off x="6211914" y="2719179"/>
            <a:ext cx="1944216" cy="509541"/>
          </a:xfrm>
          <a:prstGeom prst="rect">
            <a:avLst/>
          </a:prstGeom>
          <a:noFill/>
          <a:effectLst/>
        </p:spPr>
        <p:txBody>
          <a:bodyPr wrap="square" rtlCol="0">
            <a:spAutoFit/>
          </a:bodyPr>
          <a:lstStyle/>
          <a:p>
            <a:pPr>
              <a:lnSpc>
                <a:spcPts val="1600"/>
              </a:lnSpc>
            </a:pPr>
            <a:r>
              <a:rPr lang="en-US" sz="1600" dirty="0" err="1">
                <a:latin typeface="+mn-lt"/>
              </a:rPr>
              <a:t>setKeepAlive</a:t>
            </a:r>
            <a:r>
              <a:rPr lang="en-US" sz="1600" dirty="0">
                <a:latin typeface="+mn-lt"/>
              </a:rPr>
              <a:t> interval=30s</a:t>
            </a:r>
            <a:endParaRPr lang="en-US" sz="1600" dirty="0">
              <a:latin typeface="+mn-lt"/>
            </a:endParaRPr>
          </a:p>
        </p:txBody>
      </p:sp>
      <p:sp>
        <p:nvSpPr>
          <p:cNvPr id="12" name="Right Arrow 11"/>
          <p:cNvSpPr/>
          <p:nvPr/>
        </p:nvSpPr>
        <p:spPr>
          <a:xfrm rot="10800000">
            <a:off x="6283922" y="3594244"/>
            <a:ext cx="2299063"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Box 12"/>
          <p:cNvSpPr txBox="1"/>
          <p:nvPr/>
        </p:nvSpPr>
        <p:spPr>
          <a:xfrm>
            <a:off x="7004002" y="3356411"/>
            <a:ext cx="1584176" cy="304357"/>
          </a:xfrm>
          <a:prstGeom prst="rect">
            <a:avLst/>
          </a:prstGeom>
          <a:noFill/>
        </p:spPr>
        <p:txBody>
          <a:bodyPr wrap="square" rtlCol="0">
            <a:spAutoFit/>
          </a:bodyPr>
          <a:lstStyle/>
          <a:p>
            <a:pPr algn="r">
              <a:lnSpc>
                <a:spcPts val="1600"/>
              </a:lnSpc>
            </a:pPr>
            <a:r>
              <a:rPr lang="en-US" sz="1600" dirty="0" err="1">
                <a:latin typeface="+mn-lt"/>
              </a:rPr>
              <a:t>setKeepAliveAck</a:t>
            </a:r>
            <a:endParaRPr lang="en-US" sz="1600" dirty="0">
              <a:latin typeface="+mn-lt"/>
            </a:endParaRPr>
          </a:p>
        </p:txBody>
      </p:sp>
      <p:sp>
        <p:nvSpPr>
          <p:cNvPr id="14" name="Right Arrow 13"/>
          <p:cNvSpPr/>
          <p:nvPr/>
        </p:nvSpPr>
        <p:spPr>
          <a:xfrm>
            <a:off x="6289115" y="4906466"/>
            <a:ext cx="2299063"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extBox 14"/>
          <p:cNvSpPr txBox="1"/>
          <p:nvPr/>
        </p:nvSpPr>
        <p:spPr>
          <a:xfrm>
            <a:off x="6211914" y="4685205"/>
            <a:ext cx="1944216" cy="304357"/>
          </a:xfrm>
          <a:prstGeom prst="rect">
            <a:avLst/>
          </a:prstGeom>
          <a:noFill/>
          <a:effectLst/>
        </p:spPr>
        <p:txBody>
          <a:bodyPr wrap="square" rtlCol="0">
            <a:spAutoFit/>
          </a:bodyPr>
          <a:lstStyle/>
          <a:p>
            <a:pPr>
              <a:lnSpc>
                <a:spcPts val="1600"/>
              </a:lnSpc>
            </a:pPr>
            <a:r>
              <a:rPr lang="en-US" sz="1600" dirty="0" err="1">
                <a:latin typeface="+mn-lt"/>
              </a:rPr>
              <a:t>keepAliveAck</a:t>
            </a:r>
            <a:endParaRPr lang="en-US" sz="1600" dirty="0">
              <a:latin typeface="+mn-lt"/>
            </a:endParaRPr>
          </a:p>
        </p:txBody>
      </p:sp>
      <p:sp>
        <p:nvSpPr>
          <p:cNvPr id="16" name="Right Arrow 15"/>
          <p:cNvSpPr/>
          <p:nvPr/>
        </p:nvSpPr>
        <p:spPr>
          <a:xfrm rot="10800000">
            <a:off x="6283922" y="4552158"/>
            <a:ext cx="2299063"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p:cNvSpPr txBox="1"/>
          <p:nvPr/>
        </p:nvSpPr>
        <p:spPr>
          <a:xfrm>
            <a:off x="7004002" y="4308840"/>
            <a:ext cx="1584176" cy="304357"/>
          </a:xfrm>
          <a:prstGeom prst="rect">
            <a:avLst/>
          </a:prstGeom>
          <a:noFill/>
        </p:spPr>
        <p:txBody>
          <a:bodyPr wrap="square" rtlCol="0">
            <a:spAutoFit/>
          </a:bodyPr>
          <a:lstStyle/>
          <a:p>
            <a:pPr algn="r">
              <a:lnSpc>
                <a:spcPts val="1600"/>
              </a:lnSpc>
            </a:pPr>
            <a:r>
              <a:rPr lang="en-US" sz="1600" dirty="0" err="1">
                <a:latin typeface="+mn-lt"/>
              </a:rPr>
              <a:t>keepAlive</a:t>
            </a:r>
            <a:endParaRPr lang="en-US" sz="1600" dirty="0">
              <a:latin typeface="+mn-lt"/>
            </a:endParaRPr>
          </a:p>
        </p:txBody>
      </p:sp>
      <p:sp>
        <p:nvSpPr>
          <p:cNvPr id="18" name="Right Arrow 17"/>
          <p:cNvSpPr/>
          <p:nvPr/>
        </p:nvSpPr>
        <p:spPr>
          <a:xfrm>
            <a:off x="6289115" y="6237312"/>
            <a:ext cx="2299063"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Box 18"/>
          <p:cNvSpPr txBox="1"/>
          <p:nvPr/>
        </p:nvSpPr>
        <p:spPr>
          <a:xfrm>
            <a:off x="6211914" y="6016051"/>
            <a:ext cx="1944216" cy="304357"/>
          </a:xfrm>
          <a:prstGeom prst="rect">
            <a:avLst/>
          </a:prstGeom>
          <a:noFill/>
          <a:effectLst/>
        </p:spPr>
        <p:txBody>
          <a:bodyPr wrap="square" rtlCol="0">
            <a:spAutoFit/>
          </a:bodyPr>
          <a:lstStyle/>
          <a:p>
            <a:pPr>
              <a:lnSpc>
                <a:spcPts val="1600"/>
              </a:lnSpc>
            </a:pPr>
            <a:r>
              <a:rPr lang="en-US" sz="1600" dirty="0" err="1">
                <a:latin typeface="+mn-lt"/>
              </a:rPr>
              <a:t>keepAliveAck</a:t>
            </a:r>
            <a:endParaRPr lang="en-US" sz="1600" dirty="0">
              <a:latin typeface="+mn-lt"/>
            </a:endParaRPr>
          </a:p>
        </p:txBody>
      </p:sp>
      <p:sp>
        <p:nvSpPr>
          <p:cNvPr id="20" name="Right Arrow 19"/>
          <p:cNvSpPr/>
          <p:nvPr/>
        </p:nvSpPr>
        <p:spPr>
          <a:xfrm rot="10800000">
            <a:off x="6283922" y="5883004"/>
            <a:ext cx="2299063"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7004002" y="5639686"/>
            <a:ext cx="1584176" cy="304357"/>
          </a:xfrm>
          <a:prstGeom prst="rect">
            <a:avLst/>
          </a:prstGeom>
          <a:noFill/>
        </p:spPr>
        <p:txBody>
          <a:bodyPr wrap="square" rtlCol="0">
            <a:spAutoFit/>
          </a:bodyPr>
          <a:lstStyle/>
          <a:p>
            <a:pPr algn="r">
              <a:lnSpc>
                <a:spcPts val="1600"/>
              </a:lnSpc>
            </a:pPr>
            <a:r>
              <a:rPr lang="en-US" sz="1600" dirty="0" err="1">
                <a:latin typeface="+mn-lt"/>
              </a:rPr>
              <a:t>keepAlive</a:t>
            </a:r>
            <a:endParaRPr lang="en-US" sz="1600" dirty="0">
              <a:latin typeface="+mn-lt"/>
            </a:endParaRPr>
          </a:p>
        </p:txBody>
      </p:sp>
      <p:sp>
        <p:nvSpPr>
          <p:cNvPr id="23" name="TextBox 22"/>
          <p:cNvSpPr txBox="1"/>
          <p:nvPr/>
        </p:nvSpPr>
        <p:spPr>
          <a:xfrm>
            <a:off x="6247410" y="3804791"/>
            <a:ext cx="2476363" cy="504049"/>
          </a:xfrm>
          <a:prstGeom prst="rect">
            <a:avLst/>
          </a:prstGeom>
          <a:noFill/>
        </p:spPr>
        <p:txBody>
          <a:bodyPr wrap="square" rtlCol="0">
            <a:spAutoFit/>
          </a:bodyPr>
          <a:lstStyle/>
          <a:p>
            <a:pPr>
              <a:lnSpc>
                <a:spcPts val="1600"/>
              </a:lnSpc>
            </a:pPr>
            <a:r>
              <a:rPr lang="en-US" sz="1600" i="1" dirty="0">
                <a:latin typeface="+mn-lt"/>
              </a:rPr>
              <a:t>Every 30s, the EGM sends a </a:t>
            </a:r>
            <a:r>
              <a:rPr lang="en-US" sz="1600" i="1" dirty="0" err="1">
                <a:latin typeface="+mn-lt"/>
              </a:rPr>
              <a:t>keepAlive</a:t>
            </a:r>
            <a:r>
              <a:rPr lang="en-US" sz="1600" i="1" dirty="0">
                <a:latin typeface="+mn-lt"/>
              </a:rPr>
              <a:t> message to host.</a:t>
            </a:r>
            <a:endParaRPr lang="en-US" sz="1600" i="1" dirty="0">
              <a:latin typeface="+mn-lt"/>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Buffering of events</a:t>
            </a:r>
            <a:endParaRPr lang="en-US" dirty="0">
              <a:solidFill>
                <a:schemeClr val="tx1"/>
              </a:solidFill>
            </a:endParaRPr>
          </a:p>
        </p:txBody>
      </p:sp>
      <p:sp>
        <p:nvSpPr>
          <p:cNvPr id="3" name="Content Placeholder 2"/>
          <p:cNvSpPr>
            <a:spLocks noGrp="1"/>
          </p:cNvSpPr>
          <p:nvPr>
            <p:ph sz="quarter" idx="1"/>
          </p:nvPr>
        </p:nvSpPr>
        <p:spPr/>
        <p:txBody>
          <a:bodyPr/>
          <a:lstStyle/>
          <a:p>
            <a:r>
              <a:rPr lang="en-US" sz="2000" dirty="0"/>
              <a:t>“If unable to communicate the required information to the MCS, the interface element must provide a means to preserve all mandatory meter and significant event information until such time as it can be communicated to the MCS. Gaming Device operation may continue until critical data will be overwritten and lost.”</a:t>
            </a:r>
            <a:br>
              <a:rPr lang="en-US" sz="2000" dirty="0"/>
            </a:br>
            <a:r>
              <a:rPr lang="en-US" sz="2000" i="1" dirty="0">
                <a:solidFill>
                  <a:schemeClr val="bg1">
                    <a:lumMod val="65000"/>
                  </a:schemeClr>
                </a:solidFill>
              </a:rPr>
              <a:t>… from GLI-13  2.1.4</a:t>
            </a:r>
            <a:endParaRPr lang="en-US" sz="2000" i="1" dirty="0">
              <a:solidFill>
                <a:schemeClr val="bg1">
                  <a:lumMod val="65000"/>
                </a:schemeClr>
              </a:solidFill>
            </a:endParaRPr>
          </a:p>
          <a:p>
            <a:r>
              <a:rPr lang="en-US" sz="2000" dirty="0"/>
              <a:t>Questions:</a:t>
            </a:r>
            <a:endParaRPr lang="en-US" sz="2000" dirty="0"/>
          </a:p>
          <a:p>
            <a:pPr lvl="1"/>
            <a:r>
              <a:rPr lang="en-US" sz="2000" dirty="0"/>
              <a:t>How the EGM knows that the host has received and processed an event?</a:t>
            </a:r>
            <a:endParaRPr lang="en-US" sz="2000" dirty="0"/>
          </a:p>
          <a:p>
            <a:pPr lvl="1"/>
            <a:r>
              <a:rPr lang="en-US" sz="2000" dirty="0"/>
              <a:t>How </a:t>
            </a:r>
            <a:r>
              <a:rPr lang="en-US" sz="2000" dirty="0" err="1"/>
              <a:t>eventHandler</a:t>
            </a:r>
            <a:r>
              <a:rPr lang="en-US" sz="2000" dirty="0"/>
              <a:t> device provides event buffering that supports resending events?</a:t>
            </a:r>
            <a:endParaRPr lang="en-US" sz="2000" dirty="0"/>
          </a:p>
          <a:p>
            <a:pPr lvl="1"/>
            <a:r>
              <a:rPr lang="en-US" sz="2000" dirty="0"/>
              <a:t>Does event buffering work in case of power outage?</a:t>
            </a:r>
            <a:endParaRPr lang="en-US" sz="2000" dirty="0"/>
          </a:p>
          <a:p>
            <a:pPr lvl="1"/>
            <a:r>
              <a:rPr lang="en-US" sz="2000" dirty="0"/>
              <a:t>How to disable EGM when the event buffer is full and so cannot keep critical event information?</a:t>
            </a:r>
            <a:endParaRPr lang="en-US" sz="20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Resending a persisted event</a:t>
            </a:r>
            <a:endParaRPr lang="en-US" dirty="0">
              <a:solidFill>
                <a:srgbClr val="000000"/>
              </a:solidFill>
            </a:endParaRPr>
          </a:p>
        </p:txBody>
      </p:sp>
      <p:sp>
        <p:nvSpPr>
          <p:cNvPr id="3" name="Content Placeholder 2"/>
          <p:cNvSpPr>
            <a:spLocks noGrp="1"/>
          </p:cNvSpPr>
          <p:nvPr>
            <p:ph sz="quarter" idx="1"/>
          </p:nvPr>
        </p:nvSpPr>
        <p:spPr>
          <a:xfrm>
            <a:off x="612648" y="1600200"/>
            <a:ext cx="6285182" cy="4495800"/>
          </a:xfrm>
        </p:spPr>
        <p:txBody>
          <a:bodyPr/>
          <a:lstStyle/>
          <a:p>
            <a:r>
              <a:rPr lang="en-US" sz="2400" dirty="0"/>
              <a:t>EGM adds an persisted event to event log when it sends </a:t>
            </a:r>
            <a:r>
              <a:rPr lang="en-US" sz="2400" dirty="0" err="1"/>
              <a:t>eventReport</a:t>
            </a:r>
            <a:r>
              <a:rPr lang="en-US" sz="2400" dirty="0"/>
              <a:t>.</a:t>
            </a:r>
            <a:endParaRPr lang="en-US" sz="2400" dirty="0"/>
          </a:p>
          <a:p>
            <a:r>
              <a:rPr lang="en-US" sz="2400" dirty="0"/>
              <a:t>After a host processes </a:t>
            </a:r>
            <a:r>
              <a:rPr lang="en-US" sz="2400" dirty="0" err="1"/>
              <a:t>eventReport</a:t>
            </a:r>
            <a:r>
              <a:rPr lang="en-US" sz="2400" dirty="0"/>
              <a:t> requests, it must return </a:t>
            </a:r>
            <a:r>
              <a:rPr lang="en-US" sz="2400" dirty="0" err="1"/>
              <a:t>eventAck</a:t>
            </a:r>
            <a:r>
              <a:rPr lang="en-US" sz="2400" dirty="0"/>
              <a:t> to EGM. </a:t>
            </a:r>
            <a:endParaRPr lang="en-US" sz="2400" dirty="0"/>
          </a:p>
          <a:p>
            <a:pPr marL="319405" lvl="1" indent="-319405">
              <a:spcBef>
                <a:spcPts val="700"/>
              </a:spcBef>
              <a:buClr>
                <a:schemeClr val="accent2"/>
              </a:buClr>
              <a:buSzPct val="60000"/>
              <a:buFont typeface="Wingdings" panose="05000000000000000000" pitchFamily="2" charset="2"/>
              <a:buChar char=""/>
            </a:pPr>
            <a:r>
              <a:rPr lang="en-US" sz="2400" dirty="0"/>
              <a:t>If EGM does not receive the </a:t>
            </a:r>
            <a:r>
              <a:rPr lang="en-US" sz="2400" dirty="0" err="1"/>
              <a:t>ack</a:t>
            </a:r>
            <a:r>
              <a:rPr lang="en-US" sz="2400" dirty="0"/>
              <a:t> after a timeout period, it resends the event</a:t>
            </a:r>
            <a:endParaRPr lang="en-US" sz="2100" dirty="0"/>
          </a:p>
          <a:p>
            <a:pPr lvl="1"/>
            <a:r>
              <a:rPr lang="en-US" sz="2100" dirty="0"/>
              <a:t>EGM will reconstruct a command from the event log, collect associated data and submit the new command to </a:t>
            </a:r>
            <a:r>
              <a:rPr lang="en-US" sz="2100" dirty="0" err="1"/>
              <a:t>comms</a:t>
            </a:r>
            <a:r>
              <a:rPr lang="en-US" sz="2100" dirty="0"/>
              <a:t> device.</a:t>
            </a:r>
            <a:endParaRPr lang="en-US" sz="2400" dirty="0"/>
          </a:p>
          <a:p>
            <a:r>
              <a:rPr lang="en-US" sz="2300" dirty="0">
                <a:solidFill>
                  <a:srgbClr val="000000"/>
                </a:solidFill>
              </a:rPr>
              <a:t>The EGM also </a:t>
            </a:r>
            <a:r>
              <a:rPr lang="en-US" sz="2300" dirty="0">
                <a:solidFill>
                  <a:srgbClr val="00B050"/>
                </a:solidFill>
              </a:rPr>
              <a:t>retries unacknowledged </a:t>
            </a:r>
            <a:r>
              <a:rPr lang="en-US" sz="2300" dirty="0" err="1">
                <a:solidFill>
                  <a:srgbClr val="00B050"/>
                </a:solidFill>
              </a:rPr>
              <a:t>eventReport</a:t>
            </a:r>
            <a:r>
              <a:rPr lang="en-US" sz="2300" dirty="0">
                <a:solidFill>
                  <a:srgbClr val="00B050"/>
                </a:solidFill>
              </a:rPr>
              <a:t> at EGM restart.</a:t>
            </a:r>
            <a:endParaRPr lang="en-US" sz="2300" dirty="0">
              <a:solidFill>
                <a:srgbClr val="00B050"/>
              </a:solidFill>
            </a:endParaRPr>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pic>
        <p:nvPicPr>
          <p:cNvPr id="5" name="Picture 65" descr="EGM"/>
          <p:cNvPicPr>
            <a:picLocks noChangeAspect="1" noChangeArrowheads="1"/>
          </p:cNvPicPr>
          <p:nvPr/>
        </p:nvPicPr>
        <p:blipFill>
          <a:blip r:embed="rId1" cstate="print"/>
          <a:srcRect/>
          <a:stretch>
            <a:fillRect/>
          </a:stretch>
        </p:blipFill>
        <p:spPr bwMode="auto">
          <a:xfrm>
            <a:off x="8553316" y="2060848"/>
            <a:ext cx="425464" cy="796030"/>
          </a:xfrm>
          <a:prstGeom prst="rect">
            <a:avLst/>
          </a:prstGeom>
          <a:noFill/>
          <a:ln w="9525">
            <a:noFill/>
            <a:miter lim="800000"/>
            <a:headEnd/>
            <a:tailEnd/>
          </a:ln>
        </p:spPr>
      </p:pic>
      <p:graphicFrame>
        <p:nvGraphicFramePr>
          <p:cNvPr id="6" name="Object 5"/>
          <p:cNvGraphicFramePr>
            <a:graphicFrameLocks noChangeAspect="1"/>
          </p:cNvGraphicFramePr>
          <p:nvPr/>
        </p:nvGraphicFramePr>
        <p:xfrm>
          <a:off x="6897830" y="2204864"/>
          <a:ext cx="479321" cy="796030"/>
        </p:xfrm>
        <a:graphic>
          <a:graphicData uri="http://schemas.openxmlformats.org/presentationml/2006/ole">
            <mc:AlternateContent xmlns:mc="http://schemas.openxmlformats.org/markup-compatibility/2006">
              <mc:Choice xmlns:v="urn:schemas-microsoft-com:vml" Requires="v">
                <p:oleObj spid="_x0000_s653373" name="Visio" r:id="rId2" imgW="716915" imgH="1183640" progId="Visio.Drawing.11">
                  <p:embed/>
                </p:oleObj>
              </mc:Choice>
              <mc:Fallback>
                <p:oleObj name="Visio" r:id="rId2" imgW="716915" imgH="1183640" progId="Visio.Drawing.11">
                  <p:embed/>
                  <p:pic>
                    <p:nvPicPr>
                      <p:cNvPr id="0" name="Picture 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7830" y="2204864"/>
                        <a:ext cx="479321" cy="7960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ight Arrow 6"/>
          <p:cNvSpPr/>
          <p:nvPr/>
        </p:nvSpPr>
        <p:spPr>
          <a:xfrm>
            <a:off x="7409037" y="2424830"/>
            <a:ext cx="504056"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ight Arrow 7"/>
          <p:cNvSpPr/>
          <p:nvPr/>
        </p:nvSpPr>
        <p:spPr>
          <a:xfrm rot="10800000">
            <a:off x="7977950" y="2276872"/>
            <a:ext cx="504056"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7409037" y="2061269"/>
            <a:ext cx="1209703" cy="277854"/>
          </a:xfrm>
          <a:prstGeom prst="rect">
            <a:avLst/>
          </a:prstGeom>
          <a:noFill/>
        </p:spPr>
        <p:txBody>
          <a:bodyPr wrap="square" rtlCol="0">
            <a:spAutoFit/>
          </a:bodyPr>
          <a:lstStyle/>
          <a:p>
            <a:pPr algn="r">
              <a:lnSpc>
                <a:spcPts val="1400"/>
              </a:lnSpc>
            </a:pPr>
            <a:r>
              <a:rPr lang="en-US" sz="1400" dirty="0" err="1">
                <a:latin typeface="+mn-lt"/>
              </a:rPr>
              <a:t>eventReport</a:t>
            </a:r>
            <a:endParaRPr lang="en-US" sz="1400" dirty="0">
              <a:latin typeface="+mn-lt"/>
            </a:endParaRPr>
          </a:p>
        </p:txBody>
      </p:sp>
      <p:sp>
        <p:nvSpPr>
          <p:cNvPr id="10" name="TextBox 9"/>
          <p:cNvSpPr txBox="1"/>
          <p:nvPr/>
        </p:nvSpPr>
        <p:spPr>
          <a:xfrm>
            <a:off x="7409037" y="2503074"/>
            <a:ext cx="1144279" cy="277854"/>
          </a:xfrm>
          <a:prstGeom prst="rect">
            <a:avLst/>
          </a:prstGeom>
          <a:noFill/>
        </p:spPr>
        <p:txBody>
          <a:bodyPr wrap="square" rtlCol="0">
            <a:spAutoFit/>
          </a:bodyPr>
          <a:lstStyle/>
          <a:p>
            <a:pPr>
              <a:lnSpc>
                <a:spcPts val="1400"/>
              </a:lnSpc>
            </a:pPr>
            <a:r>
              <a:rPr lang="en-US" sz="1400" dirty="0" err="1">
                <a:latin typeface="+mn-lt"/>
              </a:rPr>
              <a:t>eventAck</a:t>
            </a:r>
            <a:endParaRPr lang="en-US" sz="1400" dirty="0">
              <a:latin typeface="+mn-lt"/>
            </a:endParaRPr>
          </a:p>
        </p:txBody>
      </p:sp>
      <p:sp>
        <p:nvSpPr>
          <p:cNvPr id="11" name="Right Arrow 10"/>
          <p:cNvSpPr/>
          <p:nvPr/>
        </p:nvSpPr>
        <p:spPr>
          <a:xfrm rot="10800000">
            <a:off x="7963658" y="4008585"/>
            <a:ext cx="504056"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7394745" y="3792982"/>
            <a:ext cx="1209703" cy="277854"/>
          </a:xfrm>
          <a:prstGeom prst="rect">
            <a:avLst/>
          </a:prstGeom>
          <a:noFill/>
        </p:spPr>
        <p:txBody>
          <a:bodyPr wrap="square" rtlCol="0">
            <a:spAutoFit/>
          </a:bodyPr>
          <a:lstStyle/>
          <a:p>
            <a:pPr algn="r">
              <a:lnSpc>
                <a:spcPts val="1400"/>
              </a:lnSpc>
            </a:pPr>
            <a:r>
              <a:rPr lang="en-US" sz="1400" dirty="0" err="1">
                <a:latin typeface="+mn-lt"/>
              </a:rPr>
              <a:t>eventReport</a:t>
            </a:r>
            <a:endParaRPr lang="en-US" sz="1400" dirty="0">
              <a:latin typeface="+mn-lt"/>
            </a:endParaRPr>
          </a:p>
        </p:txBody>
      </p:sp>
      <p:pic>
        <p:nvPicPr>
          <p:cNvPr id="13" name="Picture 65" descr="EGM"/>
          <p:cNvPicPr>
            <a:picLocks noChangeAspect="1" noChangeArrowheads="1"/>
          </p:cNvPicPr>
          <p:nvPr/>
        </p:nvPicPr>
        <p:blipFill>
          <a:blip r:embed="rId1" cstate="print"/>
          <a:srcRect/>
          <a:stretch>
            <a:fillRect/>
          </a:stretch>
        </p:blipFill>
        <p:spPr bwMode="auto">
          <a:xfrm>
            <a:off x="8531742" y="3717032"/>
            <a:ext cx="425464" cy="796030"/>
          </a:xfrm>
          <a:prstGeom prst="rect">
            <a:avLst/>
          </a:prstGeom>
          <a:noFill/>
          <a:ln w="9525">
            <a:noFill/>
            <a:miter lim="800000"/>
            <a:headEnd/>
            <a:tailEnd/>
          </a:ln>
        </p:spPr>
      </p:pic>
      <p:graphicFrame>
        <p:nvGraphicFramePr>
          <p:cNvPr id="14" name="Object 13"/>
          <p:cNvGraphicFramePr>
            <a:graphicFrameLocks noChangeAspect="1"/>
          </p:cNvGraphicFramePr>
          <p:nvPr/>
        </p:nvGraphicFramePr>
        <p:xfrm>
          <a:off x="6876256" y="3861048"/>
          <a:ext cx="479321" cy="796030"/>
        </p:xfrm>
        <a:graphic>
          <a:graphicData uri="http://schemas.openxmlformats.org/presentationml/2006/ole">
            <mc:AlternateContent xmlns:mc="http://schemas.openxmlformats.org/markup-compatibility/2006">
              <mc:Choice xmlns:v="urn:schemas-microsoft-com:vml" Requires="v">
                <p:oleObj spid="_x0000_s653374" name="Visio" r:id="rId4" imgW="716915" imgH="1183640" progId="Visio.Drawing.11">
                  <p:embed/>
                </p:oleObj>
              </mc:Choice>
              <mc:Fallback>
                <p:oleObj name="Visio" r:id="rId4" imgW="716915" imgH="1183640" progId="Visio.Drawing.11">
                  <p:embed/>
                  <p:pic>
                    <p:nvPicPr>
                      <p:cNvPr id="0"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3861048"/>
                        <a:ext cx="479321" cy="7960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ight Arrow 14"/>
          <p:cNvSpPr/>
          <p:nvPr/>
        </p:nvSpPr>
        <p:spPr>
          <a:xfrm rot="10800000">
            <a:off x="7963658" y="4585070"/>
            <a:ext cx="504056"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Box 15"/>
          <p:cNvSpPr txBox="1"/>
          <p:nvPr/>
        </p:nvSpPr>
        <p:spPr>
          <a:xfrm>
            <a:off x="7394745" y="4369467"/>
            <a:ext cx="1209703" cy="277854"/>
          </a:xfrm>
          <a:prstGeom prst="rect">
            <a:avLst/>
          </a:prstGeom>
          <a:noFill/>
        </p:spPr>
        <p:txBody>
          <a:bodyPr wrap="square" rtlCol="0">
            <a:spAutoFit/>
          </a:bodyPr>
          <a:lstStyle/>
          <a:p>
            <a:pPr algn="r">
              <a:lnSpc>
                <a:spcPts val="1400"/>
              </a:lnSpc>
            </a:pPr>
            <a:r>
              <a:rPr lang="en-US" sz="1400" dirty="0" err="1">
                <a:latin typeface="+mn-lt"/>
              </a:rPr>
              <a:t>eventReport</a:t>
            </a:r>
            <a:endParaRPr lang="en-US" sz="1400" dirty="0">
              <a:latin typeface="+mn-lt"/>
            </a:endParaRPr>
          </a:p>
        </p:txBody>
      </p:sp>
      <p:sp>
        <p:nvSpPr>
          <p:cNvPr id="17" name="Right Arrow 16"/>
          <p:cNvSpPr/>
          <p:nvPr/>
        </p:nvSpPr>
        <p:spPr>
          <a:xfrm rot="10800000">
            <a:off x="7963658" y="5088705"/>
            <a:ext cx="504056"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7394745" y="4873102"/>
            <a:ext cx="1209703" cy="277854"/>
          </a:xfrm>
          <a:prstGeom prst="rect">
            <a:avLst/>
          </a:prstGeom>
          <a:noFill/>
        </p:spPr>
        <p:txBody>
          <a:bodyPr wrap="square" rtlCol="0">
            <a:spAutoFit/>
          </a:bodyPr>
          <a:lstStyle/>
          <a:p>
            <a:pPr algn="r">
              <a:lnSpc>
                <a:spcPts val="1400"/>
              </a:lnSpc>
            </a:pPr>
            <a:r>
              <a:rPr lang="en-US" sz="1400" dirty="0" err="1">
                <a:latin typeface="+mn-lt"/>
              </a:rPr>
              <a:t>eventReport</a:t>
            </a:r>
            <a:endParaRPr lang="en-US" sz="1400" dirty="0">
              <a:latin typeface="+mn-lt"/>
            </a:endParaRPr>
          </a:p>
        </p:txBody>
      </p:sp>
      <p:sp>
        <p:nvSpPr>
          <p:cNvPr id="19" name="Right Arrow 18"/>
          <p:cNvSpPr/>
          <p:nvPr/>
        </p:nvSpPr>
        <p:spPr>
          <a:xfrm>
            <a:off x="7460169" y="5233142"/>
            <a:ext cx="504056"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TextBox 19"/>
          <p:cNvSpPr txBox="1"/>
          <p:nvPr/>
        </p:nvSpPr>
        <p:spPr>
          <a:xfrm>
            <a:off x="7460169" y="5311386"/>
            <a:ext cx="1144279" cy="277854"/>
          </a:xfrm>
          <a:prstGeom prst="rect">
            <a:avLst/>
          </a:prstGeom>
          <a:noFill/>
        </p:spPr>
        <p:txBody>
          <a:bodyPr wrap="square" rtlCol="0">
            <a:spAutoFit/>
          </a:bodyPr>
          <a:lstStyle/>
          <a:p>
            <a:pPr>
              <a:lnSpc>
                <a:spcPts val="1400"/>
              </a:lnSpc>
            </a:pPr>
            <a:r>
              <a:rPr lang="en-US" sz="1400" dirty="0" err="1">
                <a:latin typeface="+mn-lt"/>
              </a:rPr>
              <a:t>eventAck</a:t>
            </a:r>
            <a:endParaRPr lang="en-US" sz="1400" dirty="0">
              <a:latin typeface="+mn-lt"/>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Event log</a:t>
            </a:r>
            <a:endParaRPr lang="en-US" dirty="0"/>
          </a:p>
        </p:txBody>
      </p:sp>
      <p:sp>
        <p:nvSpPr>
          <p:cNvPr id="4" name="Content Placeholder 3"/>
          <p:cNvSpPr>
            <a:spLocks noGrp="1"/>
          </p:cNvSpPr>
          <p:nvPr>
            <p:ph sz="quarter" idx="1"/>
          </p:nvPr>
        </p:nvSpPr>
        <p:spPr>
          <a:xfrm>
            <a:off x="612648" y="1600200"/>
            <a:ext cx="8153400" cy="2116832"/>
          </a:xfrm>
        </p:spPr>
        <p:txBody>
          <a:bodyPr/>
          <a:lstStyle/>
          <a:p>
            <a:r>
              <a:rPr lang="en-US" sz="2400" dirty="0"/>
              <a:t>Each </a:t>
            </a:r>
            <a:r>
              <a:rPr lang="en-US" sz="2400" dirty="0" err="1"/>
              <a:t>eventHandler</a:t>
            </a:r>
            <a:r>
              <a:rPr lang="en-US" sz="2400" dirty="0"/>
              <a:t> device uses an event log to keep track of persisted events.</a:t>
            </a:r>
            <a:endParaRPr lang="en-US" sz="2400" dirty="0"/>
          </a:p>
          <a:p>
            <a:pPr lvl="1"/>
            <a:r>
              <a:rPr lang="en-US" sz="2000" dirty="0"/>
              <a:t>Each entry is identified with a </a:t>
            </a:r>
            <a:r>
              <a:rPr lang="en-US" sz="2000" dirty="0" err="1">
                <a:solidFill>
                  <a:srgbClr val="00B050"/>
                </a:solidFill>
              </a:rPr>
              <a:t>logSequence</a:t>
            </a:r>
            <a:r>
              <a:rPr lang="en-US" sz="2000" dirty="0"/>
              <a:t> number</a:t>
            </a:r>
            <a:endParaRPr lang="en-US" sz="2000" dirty="0"/>
          </a:p>
          <a:p>
            <a:pPr lvl="1"/>
            <a:r>
              <a:rPr lang="en-US" sz="2000" dirty="0"/>
              <a:t>The attribute </a:t>
            </a:r>
            <a:r>
              <a:rPr lang="en-US" sz="2000" dirty="0" err="1">
                <a:solidFill>
                  <a:srgbClr val="00B050"/>
                </a:solidFill>
              </a:rPr>
              <a:t>eventAck</a:t>
            </a:r>
            <a:r>
              <a:rPr lang="en-US" sz="2000" dirty="0"/>
              <a:t> indicates whether the event was acknowledged</a:t>
            </a:r>
            <a:endParaRPr lang="en-US" sz="2000" dirty="0"/>
          </a:p>
          <a:p>
            <a:pPr lvl="1"/>
            <a:r>
              <a:rPr lang="en-US" sz="2000" dirty="0"/>
              <a:t>If the event log is full, the status attribute </a:t>
            </a:r>
            <a:r>
              <a:rPr lang="en-US" sz="2000" dirty="0" err="1">
                <a:solidFill>
                  <a:srgbClr val="00B050"/>
                </a:solidFill>
              </a:rPr>
              <a:t>eventHandlerOverflow</a:t>
            </a:r>
            <a:r>
              <a:rPr lang="en-US" sz="2000" dirty="0"/>
              <a:t> becomes true.</a:t>
            </a:r>
            <a:endParaRPr lang="en-US" sz="2000" dirty="0"/>
          </a:p>
        </p:txBody>
      </p:sp>
      <p:sp>
        <p:nvSpPr>
          <p:cNvPr id="2" name="Slide Number Placeholder 1"/>
          <p:cNvSpPr>
            <a:spLocks noGrp="1"/>
          </p:cNvSpPr>
          <p:nvPr>
            <p:ph type="sldNum" sz="quarter" idx="12"/>
          </p:nvPr>
        </p:nvSpPr>
        <p:spPr/>
        <p:txBody>
          <a:bodyPr>
            <a:normAutofit fontScale="85000" lnSpcReduction="20000"/>
          </a:bodyPr>
          <a:lstStyle/>
          <a:p>
            <a:pPr>
              <a:defRPr/>
            </a:pPr>
            <a:fld id="{FB387942-A87D-4B0A-BDC0-51DF27F4BF48}" type="slidenum">
              <a:rPr lang="zh-TW" altLang="en-US" smtClean="0"/>
            </a:fld>
            <a:endParaRPr lang="en-US" altLang="zh-TW"/>
          </a:p>
        </p:txBody>
      </p:sp>
      <p:graphicFrame>
        <p:nvGraphicFramePr>
          <p:cNvPr id="5" name="Content Placeholder 4"/>
          <p:cNvGraphicFramePr/>
          <p:nvPr/>
        </p:nvGraphicFramePr>
        <p:xfrm>
          <a:off x="899592" y="4017601"/>
          <a:ext cx="7487745" cy="2651760"/>
        </p:xfrm>
        <a:graphic>
          <a:graphicData uri="http://schemas.openxmlformats.org/drawingml/2006/table">
            <a:tbl>
              <a:tblPr firstRow="1" bandRow="1">
                <a:tableStyleId>{69012ECD-51FC-41F1-AA8D-1B2483CD663E}</a:tableStyleId>
              </a:tblPr>
              <a:tblGrid>
                <a:gridCol w="879977"/>
                <a:gridCol w="812286"/>
                <a:gridCol w="1218430"/>
                <a:gridCol w="1015358"/>
                <a:gridCol w="897398"/>
                <a:gridCol w="1008112"/>
                <a:gridCol w="1008112"/>
                <a:gridCol w="648072"/>
              </a:tblGrid>
              <a:tr h="365834">
                <a:tc>
                  <a:txBody>
                    <a:bodyPr/>
                    <a:lstStyle/>
                    <a:p>
                      <a:r>
                        <a:rPr lang="en-US" sz="1400" dirty="0"/>
                        <a:t>Log sequence</a:t>
                      </a:r>
                      <a:endParaRPr lang="en-US" sz="1400" dirty="0"/>
                    </a:p>
                  </a:txBody>
                  <a:tcPr/>
                </a:tc>
                <a:tc>
                  <a:txBody>
                    <a:bodyPr/>
                    <a:lstStyle/>
                    <a:p>
                      <a:r>
                        <a:rPr lang="en-US" sz="1400" dirty="0"/>
                        <a:t>Transaction ID</a:t>
                      </a:r>
                      <a:endParaRPr lang="en-US" sz="1400" dirty="0"/>
                    </a:p>
                  </a:txBody>
                  <a:tcPr/>
                </a:tc>
                <a:tc>
                  <a:txBody>
                    <a:bodyPr/>
                    <a:lstStyle/>
                    <a:p>
                      <a:r>
                        <a:rPr lang="en-US" sz="1400" dirty="0"/>
                        <a:t>Device class and ID</a:t>
                      </a:r>
                      <a:endParaRPr lang="en-US" sz="1400" dirty="0"/>
                    </a:p>
                  </a:txBody>
                  <a:tcPr/>
                </a:tc>
                <a:tc>
                  <a:txBody>
                    <a:bodyPr/>
                    <a:lstStyle/>
                    <a:p>
                      <a:r>
                        <a:rPr lang="en-US" sz="1400" dirty="0"/>
                        <a:t>Event code</a:t>
                      </a:r>
                      <a:endParaRPr lang="en-US" sz="1400" dirty="0"/>
                    </a:p>
                  </a:txBody>
                  <a:tcPr/>
                </a:tc>
                <a:tc>
                  <a:txBody>
                    <a:bodyPr/>
                    <a:lstStyle/>
                    <a:p>
                      <a:r>
                        <a:rPr lang="en-US" sz="1400" dirty="0"/>
                        <a:t>Event ID</a:t>
                      </a:r>
                      <a:endParaRPr lang="en-US" sz="1400" dirty="0"/>
                    </a:p>
                  </a:txBody>
                  <a:tcPr/>
                </a:tc>
                <a:tc>
                  <a:txBody>
                    <a:bodyPr/>
                    <a:lstStyle/>
                    <a:p>
                      <a:r>
                        <a:rPr lang="en-US" sz="1400" dirty="0"/>
                        <a:t>Event</a:t>
                      </a:r>
                      <a:r>
                        <a:rPr lang="en-US" sz="1400" baseline="0" dirty="0"/>
                        <a:t> </a:t>
                      </a:r>
                      <a:r>
                        <a:rPr lang="en-US" sz="1400" baseline="0" dirty="0" err="1"/>
                        <a:t>DateTime</a:t>
                      </a:r>
                      <a:endParaRPr lang="en-US" sz="1400" dirty="0"/>
                    </a:p>
                  </a:txBody>
                  <a:tcPr/>
                </a:tc>
                <a:tc>
                  <a:txBody>
                    <a:bodyPr/>
                    <a:lstStyle/>
                    <a:p>
                      <a:r>
                        <a:rPr lang="en-US" sz="1400" dirty="0" err="1"/>
                        <a:t>eventAck</a:t>
                      </a:r>
                      <a:endParaRPr lang="en-US" sz="1400" dirty="0"/>
                    </a:p>
                  </a:txBody>
                  <a:tcPr/>
                </a:tc>
                <a:tc>
                  <a:txBody>
                    <a:bodyPr/>
                    <a:lstStyle/>
                    <a:p>
                      <a:r>
                        <a:rPr lang="en-US" sz="1400" dirty="0"/>
                        <a:t>…</a:t>
                      </a:r>
                      <a:endParaRPr lang="en-US" sz="1400" dirty="0"/>
                    </a:p>
                  </a:txBody>
                  <a:tcPr/>
                </a:tc>
              </a:tr>
              <a:tr h="215196">
                <a:tc>
                  <a:txBody>
                    <a:bodyPr/>
                    <a:lstStyle/>
                    <a:p>
                      <a:r>
                        <a:rPr lang="en-US" sz="1400" dirty="0"/>
                        <a:t>899</a:t>
                      </a:r>
                      <a:endParaRPr lang="en-US" sz="1400" dirty="0"/>
                    </a:p>
                  </a:txBody>
                  <a:tcPr/>
                </a:tc>
                <a:tc>
                  <a:txBody>
                    <a:bodyPr/>
                    <a:lstStyle/>
                    <a:p>
                      <a:r>
                        <a:rPr lang="en-US" sz="1400" dirty="0"/>
                        <a:t>0</a:t>
                      </a:r>
                      <a:endParaRPr lang="en-US" sz="1400" dirty="0"/>
                    </a:p>
                  </a:txBody>
                  <a:tcPr/>
                </a:tc>
                <a:tc>
                  <a:txBody>
                    <a:bodyPr/>
                    <a:lstStyle/>
                    <a:p>
                      <a:r>
                        <a:rPr lang="en-US" sz="1400" dirty="0"/>
                        <a:t>Cabinet 123</a:t>
                      </a:r>
                      <a:endParaRPr lang="en-US" sz="1400" dirty="0"/>
                    </a:p>
                  </a:txBody>
                  <a:tcPr/>
                </a:tc>
                <a:tc>
                  <a:txBody>
                    <a:bodyPr/>
                    <a:lstStyle/>
                    <a:p>
                      <a:r>
                        <a:rPr lang="en-US" sz="1400" dirty="0"/>
                        <a:t>CBE203</a:t>
                      </a:r>
                      <a:endParaRPr lang="en-US" sz="1400" dirty="0"/>
                    </a:p>
                  </a:txBody>
                  <a:tcPr/>
                </a:tc>
                <a:tc>
                  <a:txBody>
                    <a:bodyPr/>
                    <a:lstStyle/>
                    <a:p>
                      <a:r>
                        <a:rPr lang="en-US" sz="1400" dirty="0"/>
                        <a:t>1061</a:t>
                      </a:r>
                      <a:endParaRPr lang="en-US" sz="1400" dirty="0"/>
                    </a:p>
                  </a:txBody>
                  <a:tcPr/>
                </a:tc>
                <a:tc>
                  <a:txBody>
                    <a:bodyPr/>
                    <a:lstStyle/>
                    <a:p>
                      <a:r>
                        <a:rPr lang="en-US" sz="1400" dirty="0">
                          <a:solidFill>
                            <a:srgbClr val="FF0000"/>
                          </a:solidFill>
                        </a:rPr>
                        <a:t>..</a:t>
                      </a:r>
                      <a:endParaRPr lang="en-US" sz="1400" dirty="0">
                        <a:solidFill>
                          <a:srgbClr val="FF0000"/>
                        </a:solidFill>
                      </a:endParaRPr>
                    </a:p>
                  </a:txBody>
                  <a:tcPr/>
                </a:tc>
                <a:tc>
                  <a:txBody>
                    <a:bodyPr/>
                    <a:lstStyle/>
                    <a:p>
                      <a:r>
                        <a:rPr lang="en-US" sz="1400" dirty="0">
                          <a:solidFill>
                            <a:srgbClr val="FF0000"/>
                          </a:solidFill>
                        </a:rPr>
                        <a:t>false</a:t>
                      </a:r>
                      <a:endParaRPr lang="en-US" sz="1400" dirty="0">
                        <a:solidFill>
                          <a:srgbClr val="FF0000"/>
                        </a:solidFill>
                      </a:endParaRPr>
                    </a:p>
                  </a:txBody>
                  <a:tcPr/>
                </a:tc>
                <a:tc>
                  <a:txBody>
                    <a:bodyPr/>
                    <a:lstStyle/>
                    <a:p>
                      <a:r>
                        <a:rPr lang="en-US" sz="1400" dirty="0"/>
                        <a:t>…</a:t>
                      </a:r>
                      <a:endParaRPr lang="en-US" sz="1400" dirty="0"/>
                    </a:p>
                  </a:txBody>
                  <a:tcPr/>
                </a:tc>
              </a:tr>
              <a:tr h="215196">
                <a:tc>
                  <a:txBody>
                    <a:bodyPr/>
                    <a:lstStyle/>
                    <a:p>
                      <a:r>
                        <a:rPr lang="en-US" sz="1400" dirty="0"/>
                        <a:t>898</a:t>
                      </a:r>
                      <a:endParaRPr lang="en-US" sz="1400" dirty="0"/>
                    </a:p>
                  </a:txBody>
                  <a:tcPr/>
                </a:tc>
                <a:tc>
                  <a:txBody>
                    <a:bodyPr/>
                    <a:lstStyle/>
                    <a:p>
                      <a:r>
                        <a:rPr lang="en-US" sz="1400" dirty="0"/>
                        <a:t>0</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dirty="0"/>
                        <a:t>Cabinet 123</a:t>
                      </a:r>
                      <a:endParaRPr lang="en-US" sz="1400" dirty="0"/>
                    </a:p>
                  </a:txBody>
                  <a:tcPr/>
                </a:tc>
                <a:tc>
                  <a:txBody>
                    <a:bodyPr/>
                    <a:lstStyle/>
                    <a:p>
                      <a:r>
                        <a:rPr lang="en-US" sz="1400" dirty="0"/>
                        <a:t>CBE001</a:t>
                      </a:r>
                      <a:endParaRPr lang="en-US" sz="1400" dirty="0"/>
                    </a:p>
                  </a:txBody>
                  <a:tcPr/>
                </a:tc>
                <a:tc>
                  <a:txBody>
                    <a:bodyPr/>
                    <a:lstStyle/>
                    <a:p>
                      <a:r>
                        <a:rPr lang="en-US" sz="1400" dirty="0"/>
                        <a:t>1060</a:t>
                      </a:r>
                      <a:endParaRPr lang="en-US" sz="1400" dirty="0"/>
                    </a:p>
                  </a:txBody>
                  <a:tcPr/>
                </a:tc>
                <a:tc>
                  <a:txBody>
                    <a:bodyPr/>
                    <a:lstStyle/>
                    <a:p>
                      <a:r>
                        <a:rPr lang="en-US" sz="1400" dirty="0"/>
                        <a:t>..</a:t>
                      </a:r>
                      <a:endParaRPr lang="en-US" sz="1400" dirty="0"/>
                    </a:p>
                  </a:txBody>
                  <a:tcPr/>
                </a:tc>
                <a:tc>
                  <a:txBody>
                    <a:bodyPr/>
                    <a:lstStyle/>
                    <a:p>
                      <a:r>
                        <a:rPr lang="en-US" sz="1400" dirty="0"/>
                        <a:t>true</a:t>
                      </a:r>
                      <a:endParaRPr lang="en-US" sz="1400" dirty="0"/>
                    </a:p>
                  </a:txBody>
                  <a:tcPr/>
                </a:tc>
                <a:tc>
                  <a:txBody>
                    <a:bodyPr/>
                    <a:lstStyle/>
                    <a:p>
                      <a:r>
                        <a:rPr lang="en-US" sz="1400" dirty="0"/>
                        <a:t>…</a:t>
                      </a:r>
                      <a:endParaRPr lang="en-US" sz="1400" dirty="0"/>
                    </a:p>
                  </a:txBody>
                  <a:tcPr/>
                </a:tc>
              </a:tr>
              <a:tr h="215196">
                <a:tc>
                  <a:txBody>
                    <a:bodyPr/>
                    <a:lstStyle/>
                    <a:p>
                      <a:r>
                        <a:rPr lang="en-US" sz="1400" dirty="0"/>
                        <a:t>897</a:t>
                      </a:r>
                      <a:endParaRPr lang="en-US" sz="1400" dirty="0"/>
                    </a:p>
                  </a:txBody>
                  <a:tcPr/>
                </a:tc>
                <a:tc>
                  <a:txBody>
                    <a:bodyPr/>
                    <a:lstStyle/>
                    <a:p>
                      <a:r>
                        <a:rPr lang="en-US" sz="1400" dirty="0"/>
                        <a:t>0</a:t>
                      </a:r>
                      <a:endParaRPr lang="en-US" sz="1400" dirty="0"/>
                    </a:p>
                  </a:txBody>
                  <a:tcPr/>
                </a:tc>
                <a:tc>
                  <a:txBody>
                    <a:bodyPr/>
                    <a:lstStyle/>
                    <a:p>
                      <a:r>
                        <a:rPr lang="en-US" sz="1400" dirty="0"/>
                        <a:t>Cabinet 123</a:t>
                      </a:r>
                      <a:endParaRPr lang="en-US" sz="1400" dirty="0"/>
                    </a:p>
                  </a:txBody>
                  <a:tcPr/>
                </a:tc>
                <a:tc>
                  <a:txBody>
                    <a:bodyPr/>
                    <a:lstStyle/>
                    <a:p>
                      <a:r>
                        <a:rPr lang="en-US" sz="1400" dirty="0"/>
                        <a:t>CBE303</a:t>
                      </a:r>
                      <a:endParaRPr lang="en-US" sz="1400" dirty="0"/>
                    </a:p>
                  </a:txBody>
                  <a:tcPr/>
                </a:tc>
                <a:tc>
                  <a:txBody>
                    <a:bodyPr/>
                    <a:lstStyle/>
                    <a:p>
                      <a:r>
                        <a:rPr lang="en-US" sz="1400" dirty="0"/>
                        <a:t>1059</a:t>
                      </a:r>
                      <a:endParaRPr lang="en-US" sz="1400" dirty="0"/>
                    </a:p>
                  </a:txBody>
                  <a:tcPr/>
                </a:tc>
                <a:tc>
                  <a:txBody>
                    <a:bodyPr/>
                    <a:lstStyle/>
                    <a:p>
                      <a:r>
                        <a:rPr lang="en-US" sz="1400" dirty="0"/>
                        <a:t>..</a:t>
                      </a:r>
                      <a:endParaRPr lang="en-US" sz="1400" dirty="0"/>
                    </a:p>
                  </a:txBody>
                  <a:tcPr/>
                </a:tc>
                <a:tc>
                  <a:txBody>
                    <a:bodyPr/>
                    <a:lstStyle/>
                    <a:p>
                      <a:r>
                        <a:rPr lang="en-US" sz="1400" dirty="0"/>
                        <a:t>true</a:t>
                      </a:r>
                      <a:endParaRPr lang="en-US" sz="1400" dirty="0"/>
                    </a:p>
                  </a:txBody>
                  <a:tcPr/>
                </a:tc>
                <a:tc>
                  <a:txBody>
                    <a:bodyPr/>
                    <a:lstStyle/>
                    <a:p>
                      <a:r>
                        <a:rPr lang="en-US" sz="1400" dirty="0"/>
                        <a:t>…</a:t>
                      </a:r>
                      <a:endParaRPr lang="en-US" sz="1400" dirty="0"/>
                    </a:p>
                  </a:txBody>
                  <a:tcPr/>
                </a:tc>
              </a:tr>
              <a:tr h="215196">
                <a:tc>
                  <a:txBody>
                    <a:bodyPr/>
                    <a:lstStyle/>
                    <a:p>
                      <a:r>
                        <a:rPr lang="en-US" sz="1400" dirty="0"/>
                        <a:t>…</a:t>
                      </a:r>
                      <a:endParaRPr lang="en-US" sz="1400" dirty="0"/>
                    </a:p>
                  </a:txBody>
                  <a:tcPr/>
                </a:tc>
                <a:tc>
                  <a:txBody>
                    <a:bodyPr/>
                    <a:lstStyle/>
                    <a:p>
                      <a:r>
                        <a:rPr lang="en-US" sz="1400" dirty="0"/>
                        <a:t>…</a:t>
                      </a:r>
                      <a:endParaRPr lang="en-US" sz="1400" dirty="0"/>
                    </a:p>
                  </a:txBody>
                  <a:tcPr/>
                </a:tc>
                <a:tc>
                  <a:txBody>
                    <a:bodyPr/>
                    <a:lstStyle/>
                    <a:p>
                      <a:r>
                        <a:rPr lang="en-US" sz="1400" dirty="0"/>
                        <a:t>…</a:t>
                      </a:r>
                      <a:endParaRPr lang="en-US" sz="1400" dirty="0"/>
                    </a:p>
                  </a:txBody>
                  <a:tcPr/>
                </a:tc>
                <a:tc>
                  <a:txBody>
                    <a:bodyPr/>
                    <a:lstStyle/>
                    <a:p>
                      <a:endParaRPr lang="en-US" sz="1400" dirty="0"/>
                    </a:p>
                  </a:txBody>
                  <a:tcPr/>
                </a:tc>
                <a:tc>
                  <a:txBody>
                    <a:bodyPr/>
                    <a:lstStyle/>
                    <a:p>
                      <a:endParaRPr lang="en-US" sz="1400" dirty="0"/>
                    </a:p>
                  </a:txBody>
                  <a:tcPr/>
                </a:tc>
                <a:tc>
                  <a:txBody>
                    <a:bodyPr/>
                    <a:lstStyle/>
                    <a:p>
                      <a:r>
                        <a:rPr lang="en-US" sz="1400" dirty="0"/>
                        <a:t>…</a:t>
                      </a:r>
                      <a:endParaRPr lang="en-US" sz="1400" dirty="0"/>
                    </a:p>
                  </a:txBody>
                  <a:tcPr/>
                </a:tc>
                <a:tc>
                  <a:txBody>
                    <a:bodyPr/>
                    <a:lstStyle/>
                    <a:p>
                      <a:endParaRPr lang="en-US" sz="1400" dirty="0"/>
                    </a:p>
                  </a:txBody>
                  <a:tcPr/>
                </a:tc>
                <a:tc>
                  <a:txBody>
                    <a:bodyPr/>
                    <a:lstStyle/>
                    <a:p>
                      <a:endParaRPr lang="en-US" sz="1400" dirty="0"/>
                    </a:p>
                  </a:txBody>
                  <a:tcPr/>
                </a:tc>
              </a:tr>
              <a:tr h="215196">
                <a:tc>
                  <a:txBody>
                    <a:bodyPr/>
                    <a:lstStyle/>
                    <a:p>
                      <a:r>
                        <a:rPr lang="en-US" sz="1400" dirty="0"/>
                        <a:t>868</a:t>
                      </a:r>
                      <a:endParaRPr lang="en-US" sz="1400" dirty="0"/>
                    </a:p>
                  </a:txBody>
                  <a:tcPr/>
                </a:tc>
                <a:tc>
                  <a:txBody>
                    <a:bodyPr/>
                    <a:lstStyle/>
                    <a:p>
                      <a:r>
                        <a:rPr lang="en-US" sz="1400" dirty="0"/>
                        <a:t>0</a:t>
                      </a:r>
                      <a:endParaRPr lang="en-US" sz="1400" dirty="0"/>
                    </a:p>
                  </a:txBody>
                  <a:tcPr/>
                </a:tc>
                <a:tc>
                  <a:txBody>
                    <a:bodyPr/>
                    <a:lstStyle/>
                    <a:p>
                      <a:r>
                        <a:rPr lang="en-US" sz="1400" dirty="0" err="1"/>
                        <a:t>Comms</a:t>
                      </a:r>
                      <a:r>
                        <a:rPr lang="en-US" sz="1400" dirty="0"/>
                        <a:t> 1</a:t>
                      </a:r>
                      <a:endParaRPr lang="en-US" sz="1400" dirty="0"/>
                    </a:p>
                  </a:txBody>
                  <a:tcPr/>
                </a:tc>
                <a:tc>
                  <a:txBody>
                    <a:bodyPr/>
                    <a:lstStyle/>
                    <a:p>
                      <a:r>
                        <a:rPr lang="en-US" sz="1400" dirty="0"/>
                        <a:t>CME100</a:t>
                      </a:r>
                      <a:endParaRPr lang="en-US" sz="1400" dirty="0"/>
                    </a:p>
                  </a:txBody>
                  <a:tcPr/>
                </a:tc>
                <a:tc>
                  <a:txBody>
                    <a:bodyPr/>
                    <a:lstStyle/>
                    <a:p>
                      <a:r>
                        <a:rPr lang="en-US" sz="1400" dirty="0"/>
                        <a:t>1003</a:t>
                      </a:r>
                      <a:endParaRPr lang="en-US" sz="1400" dirty="0"/>
                    </a:p>
                  </a:txBody>
                  <a:tcPr/>
                </a:tc>
                <a:tc>
                  <a:txBody>
                    <a:bodyPr/>
                    <a:lstStyle/>
                    <a:p>
                      <a:r>
                        <a:rPr lang="en-US" sz="1400" dirty="0"/>
                        <a:t>..</a:t>
                      </a:r>
                      <a:endParaRPr lang="en-US" sz="1400" dirty="0"/>
                    </a:p>
                  </a:txBody>
                  <a:tcPr/>
                </a:tc>
                <a:tc>
                  <a:txBody>
                    <a:bodyPr/>
                    <a:lstStyle/>
                    <a:p>
                      <a:r>
                        <a:rPr lang="en-US" sz="1400" dirty="0"/>
                        <a:t>true</a:t>
                      </a:r>
                      <a:endParaRPr lang="en-US" sz="1400" dirty="0"/>
                    </a:p>
                  </a:txBody>
                  <a:tcPr/>
                </a:tc>
                <a:tc>
                  <a:txBody>
                    <a:bodyPr/>
                    <a:lstStyle/>
                    <a:p>
                      <a:r>
                        <a:rPr lang="en-US" sz="1400" dirty="0"/>
                        <a:t>…</a:t>
                      </a:r>
                      <a:endParaRPr lang="en-US" sz="1400" dirty="0"/>
                    </a:p>
                  </a:txBody>
                  <a:tcPr/>
                </a:tc>
              </a:tr>
              <a:tr h="215196">
                <a:tc>
                  <a:txBody>
                    <a:bodyPr/>
                    <a:lstStyle/>
                    <a:p>
                      <a:r>
                        <a:rPr lang="en-US" sz="1400" dirty="0"/>
                        <a:t>867</a:t>
                      </a:r>
                      <a:endParaRPr lang="en-US" sz="1400" dirty="0"/>
                    </a:p>
                  </a:txBody>
                  <a:tcPr/>
                </a:tc>
                <a:tc>
                  <a:txBody>
                    <a:bodyPr/>
                    <a:lstStyle/>
                    <a:p>
                      <a:r>
                        <a:rPr lang="en-US" sz="1400" dirty="0"/>
                        <a:t>0</a:t>
                      </a:r>
                      <a:endParaRPr lang="en-US" sz="1400" dirty="0"/>
                    </a:p>
                  </a:txBody>
                  <a:tcPr/>
                </a:tc>
                <a:tc>
                  <a:txBody>
                    <a:bodyPr/>
                    <a:lstStyle/>
                    <a:p>
                      <a:r>
                        <a:rPr lang="en-US" sz="1400" dirty="0" err="1"/>
                        <a:t>Comms</a:t>
                      </a:r>
                      <a:r>
                        <a:rPr lang="en-US" sz="1400" dirty="0"/>
                        <a:t> 1</a:t>
                      </a:r>
                      <a:endParaRPr lang="en-US" sz="1400" dirty="0"/>
                    </a:p>
                  </a:txBody>
                  <a:tcPr/>
                </a:tc>
                <a:tc>
                  <a:txBody>
                    <a:bodyPr/>
                    <a:lstStyle/>
                    <a:p>
                      <a:r>
                        <a:rPr lang="en-US" sz="1400" dirty="0"/>
                        <a:t>CME002</a:t>
                      </a:r>
                      <a:endParaRPr lang="en-US" sz="1400" dirty="0"/>
                    </a:p>
                  </a:txBody>
                  <a:tcPr/>
                </a:tc>
                <a:tc>
                  <a:txBody>
                    <a:bodyPr/>
                    <a:lstStyle/>
                    <a:p>
                      <a:r>
                        <a:rPr lang="en-US" sz="1400" dirty="0"/>
                        <a:t>1002</a:t>
                      </a:r>
                      <a:endParaRPr lang="en-US" sz="1400" dirty="0"/>
                    </a:p>
                  </a:txBody>
                  <a:tcPr/>
                </a:tc>
                <a:tc>
                  <a:txBody>
                    <a:bodyPr/>
                    <a:lstStyle/>
                    <a:p>
                      <a:r>
                        <a:rPr lang="en-US" sz="1400" dirty="0"/>
                        <a:t>..</a:t>
                      </a:r>
                      <a:endParaRPr lang="en-US" sz="1400" dirty="0"/>
                    </a:p>
                  </a:txBody>
                  <a:tcPr/>
                </a:tc>
                <a:tc>
                  <a:txBody>
                    <a:bodyPr/>
                    <a:lstStyle/>
                    <a:p>
                      <a:r>
                        <a:rPr lang="en-US" sz="1400" dirty="0"/>
                        <a:t>true</a:t>
                      </a:r>
                      <a:endParaRPr lang="en-US" sz="1400" dirty="0"/>
                    </a:p>
                  </a:txBody>
                  <a:tcPr/>
                </a:tc>
                <a:tc>
                  <a:txBody>
                    <a:bodyPr/>
                    <a:lstStyle/>
                    <a:p>
                      <a:r>
                        <a:rPr lang="en-US" sz="1400" dirty="0"/>
                        <a:t>…</a:t>
                      </a:r>
                      <a:endParaRPr lang="en-US" sz="1400" dirty="0"/>
                    </a:p>
                  </a:txBody>
                  <a:tcPr/>
                </a:tc>
              </a:tr>
              <a:tr h="215196">
                <a:tc>
                  <a:txBody>
                    <a:bodyPr/>
                    <a:lstStyle/>
                    <a:p>
                      <a:r>
                        <a:rPr lang="en-US" sz="1400" dirty="0"/>
                        <a:t>866</a:t>
                      </a:r>
                      <a:endParaRPr lang="en-US" sz="1400" dirty="0"/>
                    </a:p>
                  </a:txBody>
                  <a:tcPr/>
                </a:tc>
                <a:tc>
                  <a:txBody>
                    <a:bodyPr/>
                    <a:lstStyle/>
                    <a:p>
                      <a:r>
                        <a:rPr lang="en-US" sz="1400" dirty="0"/>
                        <a:t>0</a:t>
                      </a:r>
                      <a:endParaRPr lang="en-US" sz="1400" dirty="0"/>
                    </a:p>
                  </a:txBody>
                  <a:tcPr/>
                </a:tc>
                <a:tc>
                  <a:txBody>
                    <a:bodyPr/>
                    <a:lstStyle/>
                    <a:p>
                      <a:r>
                        <a:rPr lang="en-US" sz="1400" dirty="0" err="1"/>
                        <a:t>Comms</a:t>
                      </a:r>
                      <a:r>
                        <a:rPr lang="en-US" sz="1400" dirty="0"/>
                        <a:t> 1</a:t>
                      </a:r>
                      <a:endParaRPr lang="en-US" sz="1400" dirty="0"/>
                    </a:p>
                  </a:txBody>
                  <a:tcPr/>
                </a:tc>
                <a:tc>
                  <a:txBody>
                    <a:bodyPr/>
                    <a:lstStyle/>
                    <a:p>
                      <a:r>
                        <a:rPr lang="en-US" sz="1400" dirty="0"/>
                        <a:t>CME121</a:t>
                      </a:r>
                      <a:endParaRPr lang="en-US" sz="1400" dirty="0"/>
                    </a:p>
                  </a:txBody>
                  <a:tcPr/>
                </a:tc>
                <a:tc>
                  <a:txBody>
                    <a:bodyPr/>
                    <a:lstStyle/>
                    <a:p>
                      <a:r>
                        <a:rPr lang="en-US" sz="1400" dirty="0"/>
                        <a:t>1001</a:t>
                      </a:r>
                      <a:endParaRPr lang="en-US" sz="1400" dirty="0"/>
                    </a:p>
                  </a:txBody>
                  <a:tcPr/>
                </a:tc>
                <a:tc>
                  <a:txBody>
                    <a:bodyPr/>
                    <a:lstStyle/>
                    <a:p>
                      <a:r>
                        <a:rPr lang="en-US" sz="1400" dirty="0"/>
                        <a:t>..</a:t>
                      </a:r>
                      <a:endParaRPr lang="en-US" sz="1400" dirty="0"/>
                    </a:p>
                  </a:txBody>
                  <a:tcPr/>
                </a:tc>
                <a:tc>
                  <a:txBody>
                    <a:bodyPr/>
                    <a:lstStyle/>
                    <a:p>
                      <a:r>
                        <a:rPr lang="en-US" sz="1400" dirty="0"/>
                        <a:t>true</a:t>
                      </a:r>
                      <a:endParaRPr lang="en-US" sz="1400" dirty="0"/>
                    </a:p>
                  </a:txBody>
                  <a:tcPr/>
                </a:tc>
                <a:tc>
                  <a:txBody>
                    <a:bodyPr/>
                    <a:lstStyle/>
                    <a:p>
                      <a:r>
                        <a:rPr lang="en-US" sz="1400" dirty="0"/>
                        <a:t>…</a:t>
                      </a:r>
                      <a:endParaRPr lang="en-US" sz="1400" dirty="0"/>
                    </a:p>
                  </a:txBody>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Event Log</a:t>
            </a:r>
            <a:endParaRPr lang="en-US" dirty="0"/>
          </a:p>
        </p:txBody>
      </p:sp>
      <p:sp>
        <p:nvSpPr>
          <p:cNvPr id="3" name="Content Placeholder 2"/>
          <p:cNvSpPr>
            <a:spLocks noGrp="1"/>
          </p:cNvSpPr>
          <p:nvPr>
            <p:ph sz="quarter" idx="1"/>
          </p:nvPr>
        </p:nvSpPr>
        <p:spPr>
          <a:xfrm>
            <a:off x="612648" y="1600200"/>
            <a:ext cx="5829766" cy="4495800"/>
          </a:xfrm>
        </p:spPr>
        <p:txBody>
          <a:bodyPr/>
          <a:lstStyle/>
          <a:p>
            <a:r>
              <a:rPr lang="en-US" sz="2400" dirty="0"/>
              <a:t>Two pairs of commands to read log entries:</a:t>
            </a:r>
            <a:endParaRPr lang="en-US" sz="2400" dirty="0"/>
          </a:p>
          <a:p>
            <a:pPr lvl="1"/>
            <a:r>
              <a:rPr lang="en-US" sz="2000" dirty="0" err="1">
                <a:solidFill>
                  <a:srgbClr val="0000CC"/>
                </a:solidFill>
              </a:rPr>
              <a:t>getEventHandlerLogStatus</a:t>
            </a:r>
            <a:r>
              <a:rPr lang="en-US" sz="2000" dirty="0"/>
              <a:t> / </a:t>
            </a:r>
            <a:r>
              <a:rPr lang="en-US" sz="2000" dirty="0" err="1">
                <a:solidFill>
                  <a:srgbClr val="0000CC"/>
                </a:solidFill>
              </a:rPr>
              <a:t>eventHandlerLogStatus</a:t>
            </a:r>
            <a:r>
              <a:rPr lang="en-US" sz="2000" dirty="0"/>
              <a:t> gets the </a:t>
            </a:r>
            <a:r>
              <a:rPr lang="en-US" sz="2000" dirty="0" err="1">
                <a:solidFill>
                  <a:srgbClr val="00B050"/>
                </a:solidFill>
              </a:rPr>
              <a:t>lastSequence</a:t>
            </a:r>
            <a:r>
              <a:rPr lang="en-US" sz="2000" dirty="0"/>
              <a:t> and </a:t>
            </a:r>
            <a:r>
              <a:rPr lang="en-US" sz="2000" dirty="0" err="1">
                <a:solidFill>
                  <a:srgbClr val="00B050"/>
                </a:solidFill>
              </a:rPr>
              <a:t>totalEntries</a:t>
            </a:r>
            <a:endParaRPr lang="en-US" sz="2000" dirty="0">
              <a:solidFill>
                <a:srgbClr val="00B050"/>
              </a:solidFill>
            </a:endParaRPr>
          </a:p>
          <a:p>
            <a:pPr lvl="1"/>
            <a:r>
              <a:rPr lang="en-US" sz="2000" dirty="0"/>
              <a:t>A host sends </a:t>
            </a:r>
            <a:r>
              <a:rPr lang="en-US" sz="2000" dirty="0" err="1">
                <a:solidFill>
                  <a:srgbClr val="0000CC"/>
                </a:solidFill>
              </a:rPr>
              <a:t>getEventHandlerLog</a:t>
            </a:r>
            <a:r>
              <a:rPr lang="en-US" sz="2000" dirty="0"/>
              <a:t> to retrieve </a:t>
            </a:r>
            <a:r>
              <a:rPr lang="en-US" sz="2000" dirty="0" err="1">
                <a:solidFill>
                  <a:srgbClr val="00B050"/>
                </a:solidFill>
              </a:rPr>
              <a:t>totalEntries</a:t>
            </a:r>
            <a:r>
              <a:rPr lang="en-US" sz="2000" dirty="0">
                <a:solidFill>
                  <a:srgbClr val="00B050"/>
                </a:solidFill>
              </a:rPr>
              <a:t> </a:t>
            </a:r>
            <a:r>
              <a:rPr lang="en-US" sz="2000" dirty="0"/>
              <a:t>entries from the log. The latest entries obtained has </a:t>
            </a:r>
            <a:r>
              <a:rPr lang="en-US" sz="2000" dirty="0" err="1"/>
              <a:t>logSequence</a:t>
            </a:r>
            <a:r>
              <a:rPr lang="en-US" sz="2000" dirty="0"/>
              <a:t>=</a:t>
            </a:r>
            <a:r>
              <a:rPr lang="en-US" sz="2000" dirty="0" err="1">
                <a:solidFill>
                  <a:srgbClr val="00B050"/>
                </a:solidFill>
              </a:rPr>
              <a:t>lastSequence</a:t>
            </a:r>
            <a:r>
              <a:rPr lang="en-US" sz="2000" dirty="0"/>
              <a:t> </a:t>
            </a:r>
            <a:endParaRPr lang="en-US" sz="2000" dirty="0"/>
          </a:p>
          <a:p>
            <a:pPr lvl="1"/>
            <a:r>
              <a:rPr lang="en-US" sz="2000" dirty="0"/>
              <a:t>EGM returns </a:t>
            </a:r>
            <a:r>
              <a:rPr lang="en-US" sz="2000" dirty="0" err="1">
                <a:solidFill>
                  <a:srgbClr val="0000CC"/>
                </a:solidFill>
              </a:rPr>
              <a:t>eventHandlerLogList</a:t>
            </a:r>
            <a:endParaRPr lang="en-US" sz="2000" dirty="0">
              <a:solidFill>
                <a:srgbClr val="0000CC"/>
              </a:solidFill>
            </a:endParaRPr>
          </a:p>
          <a:p>
            <a:r>
              <a:rPr lang="en-US" sz="2400" dirty="0"/>
              <a:t>Similar commands to access other G2S transaction logs</a:t>
            </a:r>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pic>
        <p:nvPicPr>
          <p:cNvPr id="5" name="Picture 65" descr="EGM"/>
          <p:cNvPicPr>
            <a:picLocks noChangeAspect="1" noChangeArrowheads="1"/>
          </p:cNvPicPr>
          <p:nvPr/>
        </p:nvPicPr>
        <p:blipFill>
          <a:blip r:embed="rId1" cstate="print"/>
          <a:srcRect/>
          <a:stretch>
            <a:fillRect/>
          </a:stretch>
        </p:blipFill>
        <p:spPr bwMode="auto">
          <a:xfrm>
            <a:off x="8546916" y="1556792"/>
            <a:ext cx="561588" cy="1050713"/>
          </a:xfrm>
          <a:prstGeom prst="rect">
            <a:avLst/>
          </a:prstGeom>
          <a:noFill/>
          <a:ln w="9525">
            <a:noFill/>
            <a:miter lim="800000"/>
            <a:headEnd/>
            <a:tailEnd/>
          </a:ln>
        </p:spPr>
      </p:pic>
      <p:graphicFrame>
        <p:nvGraphicFramePr>
          <p:cNvPr id="6" name="Object 5"/>
          <p:cNvGraphicFramePr>
            <a:graphicFrameLocks noChangeAspect="1"/>
          </p:cNvGraphicFramePr>
          <p:nvPr/>
        </p:nvGraphicFramePr>
        <p:xfrm>
          <a:off x="6251058" y="1797318"/>
          <a:ext cx="553190" cy="918706"/>
        </p:xfrm>
        <a:graphic>
          <a:graphicData uri="http://schemas.openxmlformats.org/presentationml/2006/ole">
            <mc:AlternateContent xmlns:mc="http://schemas.openxmlformats.org/markup-compatibility/2006">
              <mc:Choice xmlns:v="urn:schemas-microsoft-com:vml" Requires="v">
                <p:oleObj spid="_x0000_s652321" name="Visio" r:id="rId2" imgW="716915" imgH="1183640" progId="Visio.Drawing.11">
                  <p:embed/>
                </p:oleObj>
              </mc:Choice>
              <mc:Fallback>
                <p:oleObj name="Visio" r:id="rId2" imgW="716915" imgH="1183640" progId="Visio.Drawing.11">
                  <p:embed/>
                  <p:pic>
                    <p:nvPicPr>
                      <p:cNvPr id="0"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1058" y="1797318"/>
                        <a:ext cx="553190" cy="9187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 name="Straight Connector 6"/>
          <p:cNvCxnSpPr/>
          <p:nvPr/>
        </p:nvCxnSpPr>
        <p:spPr>
          <a:xfrm flipH="1">
            <a:off x="6442414" y="2607505"/>
            <a:ext cx="35496" cy="3197759"/>
          </a:xfrm>
          <a:prstGeom prst="line">
            <a:avLst/>
          </a:prstGeom>
          <a:ln w="1270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8906956" y="2605633"/>
            <a:ext cx="72008" cy="3199631"/>
          </a:xfrm>
          <a:prstGeom prst="line">
            <a:avLst/>
          </a:prstGeom>
          <a:ln w="1270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9" name="Right Arrow 8"/>
          <p:cNvSpPr/>
          <p:nvPr/>
        </p:nvSpPr>
        <p:spPr>
          <a:xfrm>
            <a:off x="6519615" y="3145624"/>
            <a:ext cx="2299063"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6442414" y="2915459"/>
            <a:ext cx="2376264" cy="297517"/>
          </a:xfrm>
          <a:prstGeom prst="rect">
            <a:avLst/>
          </a:prstGeom>
          <a:noFill/>
          <a:effectLst/>
        </p:spPr>
        <p:txBody>
          <a:bodyPr wrap="square" rtlCol="0">
            <a:spAutoFit/>
          </a:bodyPr>
          <a:lstStyle/>
          <a:p>
            <a:pPr>
              <a:lnSpc>
                <a:spcPts val="1600"/>
              </a:lnSpc>
            </a:pPr>
            <a:r>
              <a:rPr lang="en-US" sz="1600" dirty="0" err="1">
                <a:latin typeface="+mn-lt"/>
              </a:rPr>
              <a:t>getEventHandlerLogStatus</a:t>
            </a:r>
            <a:endParaRPr lang="en-US" sz="1600" dirty="0">
              <a:latin typeface="+mn-lt"/>
            </a:endParaRPr>
          </a:p>
        </p:txBody>
      </p:sp>
      <p:sp>
        <p:nvSpPr>
          <p:cNvPr id="11" name="Right Arrow 10"/>
          <p:cNvSpPr/>
          <p:nvPr/>
        </p:nvSpPr>
        <p:spPr>
          <a:xfrm rot="10800000">
            <a:off x="6514422" y="3594244"/>
            <a:ext cx="2299063"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6743068" y="3356411"/>
            <a:ext cx="2075610" cy="297517"/>
          </a:xfrm>
          <a:prstGeom prst="rect">
            <a:avLst/>
          </a:prstGeom>
          <a:noFill/>
        </p:spPr>
        <p:txBody>
          <a:bodyPr wrap="square" rtlCol="0">
            <a:spAutoFit/>
          </a:bodyPr>
          <a:lstStyle/>
          <a:p>
            <a:pPr algn="r">
              <a:lnSpc>
                <a:spcPts val="1600"/>
              </a:lnSpc>
            </a:pPr>
            <a:r>
              <a:rPr lang="en-US" sz="1600" dirty="0" err="1">
                <a:latin typeface="+mn-lt"/>
              </a:rPr>
              <a:t>eventHandlerLogStatus</a:t>
            </a:r>
            <a:endParaRPr lang="en-US" sz="1600" dirty="0">
              <a:latin typeface="+mn-lt"/>
            </a:endParaRPr>
          </a:p>
        </p:txBody>
      </p:sp>
      <p:sp>
        <p:nvSpPr>
          <p:cNvPr id="13" name="Right Arrow 12"/>
          <p:cNvSpPr/>
          <p:nvPr/>
        </p:nvSpPr>
        <p:spPr>
          <a:xfrm>
            <a:off x="6535885" y="4420539"/>
            <a:ext cx="2299063"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6458684" y="4139595"/>
            <a:ext cx="2376264" cy="297517"/>
          </a:xfrm>
          <a:prstGeom prst="rect">
            <a:avLst/>
          </a:prstGeom>
          <a:noFill/>
          <a:effectLst/>
        </p:spPr>
        <p:txBody>
          <a:bodyPr wrap="square" rtlCol="0">
            <a:spAutoFit/>
          </a:bodyPr>
          <a:lstStyle/>
          <a:p>
            <a:pPr>
              <a:lnSpc>
                <a:spcPts val="1600"/>
              </a:lnSpc>
            </a:pPr>
            <a:r>
              <a:rPr lang="en-US" sz="1600" dirty="0" err="1">
                <a:latin typeface="+mn-lt"/>
              </a:rPr>
              <a:t>getEventHandlerLog</a:t>
            </a:r>
            <a:endParaRPr lang="en-US" sz="1600" dirty="0">
              <a:latin typeface="+mn-lt"/>
            </a:endParaRPr>
          </a:p>
        </p:txBody>
      </p:sp>
      <p:sp>
        <p:nvSpPr>
          <p:cNvPr id="15" name="Right Arrow 14"/>
          <p:cNvSpPr/>
          <p:nvPr/>
        </p:nvSpPr>
        <p:spPr>
          <a:xfrm rot="10800000">
            <a:off x="6530692" y="4869159"/>
            <a:ext cx="2299063" cy="144016"/>
          </a:xfrm>
          <a:prstGeom prst="rightArrow">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Box 15"/>
          <p:cNvSpPr txBox="1"/>
          <p:nvPr/>
        </p:nvSpPr>
        <p:spPr>
          <a:xfrm>
            <a:off x="6759338" y="4631326"/>
            <a:ext cx="2075610" cy="297517"/>
          </a:xfrm>
          <a:prstGeom prst="rect">
            <a:avLst/>
          </a:prstGeom>
          <a:noFill/>
        </p:spPr>
        <p:txBody>
          <a:bodyPr wrap="square" rtlCol="0">
            <a:spAutoFit/>
          </a:bodyPr>
          <a:lstStyle/>
          <a:p>
            <a:pPr algn="r">
              <a:lnSpc>
                <a:spcPts val="1600"/>
              </a:lnSpc>
            </a:pPr>
            <a:r>
              <a:rPr lang="en-US" sz="1600" dirty="0" err="1">
                <a:latin typeface="+mn-lt"/>
              </a:rPr>
              <a:t>eventHandlerLogList</a:t>
            </a:r>
            <a:endParaRPr lang="en-US" sz="1600" dirty="0">
              <a:latin typeface="+mn-lt"/>
            </a:endParaRPr>
          </a:p>
        </p:txBody>
      </p:sp>
      <p:sp>
        <p:nvSpPr>
          <p:cNvPr id="17" name="Rounded Rectangle 16"/>
          <p:cNvSpPr/>
          <p:nvPr/>
        </p:nvSpPr>
        <p:spPr>
          <a:xfrm>
            <a:off x="683568" y="5949280"/>
            <a:ext cx="7794448" cy="72278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800" dirty="0"/>
              <a:t>get[Class]Log for { </a:t>
            </a:r>
            <a:r>
              <a:rPr lang="en-US" sz="1800" dirty="0" err="1"/>
              <a:t>eventHandler</a:t>
            </a:r>
            <a:r>
              <a:rPr lang="en-US" sz="1800" dirty="0"/>
              <a:t>, </a:t>
            </a:r>
            <a:r>
              <a:rPr lang="en-US" sz="1800" dirty="0" err="1"/>
              <a:t>optionChange</a:t>
            </a:r>
            <a:r>
              <a:rPr lang="en-US" sz="1800" dirty="0"/>
              <a:t>, progressive, bonus, voucher, </a:t>
            </a:r>
            <a:r>
              <a:rPr lang="en-US" sz="1800" dirty="0" err="1"/>
              <a:t>handpay</a:t>
            </a:r>
            <a:r>
              <a:rPr lang="en-US" sz="1800" dirty="0"/>
              <a:t>,  </a:t>
            </a:r>
            <a:r>
              <a:rPr lang="en-US" sz="1800" dirty="0" err="1"/>
              <a:t>wat</a:t>
            </a:r>
            <a:r>
              <a:rPr lang="en-US" sz="1800" dirty="0"/>
              <a:t>, player } , </a:t>
            </a:r>
            <a:r>
              <a:rPr lang="en-US" sz="1800" dirty="0" err="1"/>
              <a:t>gamePlay.getRecallLog</a:t>
            </a:r>
            <a:r>
              <a:rPr lang="en-US" sz="1800" dirty="0"/>
              <a:t>, </a:t>
            </a:r>
            <a:r>
              <a:rPr lang="en-US" sz="1800" dirty="0" err="1"/>
              <a:t>getNotesAccepted</a:t>
            </a:r>
            <a:endParaRPr lang="en-US" sz="18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Log Entry</a:t>
            </a:r>
            <a:endParaRPr lang="en-US" dirty="0"/>
          </a:p>
        </p:txBody>
      </p:sp>
      <p:sp>
        <p:nvSpPr>
          <p:cNvPr id="3" name="Content Placeholder 2"/>
          <p:cNvSpPr>
            <a:spLocks noGrp="1"/>
          </p:cNvSpPr>
          <p:nvPr>
            <p:ph sz="quarter" idx="1"/>
          </p:nvPr>
        </p:nvSpPr>
        <p:spPr>
          <a:xfrm>
            <a:off x="612648" y="1600200"/>
            <a:ext cx="8153400" cy="3917032"/>
          </a:xfrm>
        </p:spPr>
        <p:txBody>
          <a:bodyPr/>
          <a:lstStyle/>
          <a:p>
            <a:pPr>
              <a:lnSpc>
                <a:spcPct val="90000"/>
              </a:lnSpc>
            </a:pPr>
            <a:r>
              <a:rPr lang="en-US" sz="2800" dirty="0"/>
              <a:t>EGM returns </a:t>
            </a:r>
            <a:r>
              <a:rPr lang="en-US" sz="2800" dirty="0" err="1">
                <a:solidFill>
                  <a:srgbClr val="0000CC"/>
                </a:solidFill>
              </a:rPr>
              <a:t>eventHandlerLogList</a:t>
            </a:r>
            <a:r>
              <a:rPr lang="en-US" sz="2800" dirty="0"/>
              <a:t>, which contains some </a:t>
            </a:r>
            <a:r>
              <a:rPr lang="en-US" sz="2800" dirty="0" err="1">
                <a:solidFill>
                  <a:srgbClr val="0000CC"/>
                </a:solidFill>
              </a:rPr>
              <a:t>eventHandlerLog</a:t>
            </a:r>
            <a:r>
              <a:rPr lang="en-US" sz="2800" dirty="0">
                <a:solidFill>
                  <a:srgbClr val="0000CC"/>
                </a:solidFill>
              </a:rPr>
              <a:t> </a:t>
            </a:r>
            <a:r>
              <a:rPr lang="en-US" sz="2800" dirty="0"/>
              <a:t>elements</a:t>
            </a:r>
            <a:endParaRPr lang="en-US" sz="2800" dirty="0"/>
          </a:p>
          <a:p>
            <a:pPr lvl="1">
              <a:lnSpc>
                <a:spcPct val="90000"/>
              </a:lnSpc>
            </a:pPr>
            <a:r>
              <a:rPr lang="en-US" sz="2400" dirty="0" err="1">
                <a:solidFill>
                  <a:srgbClr val="00B050"/>
                </a:solidFill>
              </a:rPr>
              <a:t>logSequence</a:t>
            </a:r>
            <a:r>
              <a:rPr lang="en-US" sz="2400" dirty="0"/>
              <a:t>: unique log sequence number</a:t>
            </a:r>
            <a:endParaRPr lang="en-US" sz="2400" dirty="0"/>
          </a:p>
          <a:p>
            <a:pPr lvl="1">
              <a:lnSpc>
                <a:spcPct val="90000"/>
              </a:lnSpc>
            </a:pPr>
            <a:r>
              <a:rPr lang="en-US" sz="2400" dirty="0" err="1">
                <a:solidFill>
                  <a:srgbClr val="00B050"/>
                </a:solidFill>
              </a:rPr>
              <a:t>deviceClass</a:t>
            </a:r>
            <a:r>
              <a:rPr lang="en-US" sz="2400" dirty="0"/>
              <a:t>, </a:t>
            </a:r>
            <a:r>
              <a:rPr lang="en-US" sz="2400" dirty="0" err="1">
                <a:solidFill>
                  <a:srgbClr val="00B050"/>
                </a:solidFill>
              </a:rPr>
              <a:t>deviceId</a:t>
            </a:r>
            <a:r>
              <a:rPr lang="en-US" sz="2400" dirty="0"/>
              <a:t>: device that generates the event</a:t>
            </a:r>
            <a:endParaRPr lang="en-US" sz="2400" dirty="0"/>
          </a:p>
          <a:p>
            <a:pPr lvl="1">
              <a:lnSpc>
                <a:spcPct val="90000"/>
              </a:lnSpc>
            </a:pPr>
            <a:r>
              <a:rPr lang="en-US" sz="2400" dirty="0" err="1">
                <a:solidFill>
                  <a:srgbClr val="00B050"/>
                </a:solidFill>
              </a:rPr>
              <a:t>eventCode</a:t>
            </a:r>
            <a:r>
              <a:rPr lang="en-US" sz="2400" dirty="0"/>
              <a:t>, </a:t>
            </a:r>
            <a:r>
              <a:rPr lang="en-US" sz="2400" dirty="0" err="1">
                <a:solidFill>
                  <a:srgbClr val="00B050"/>
                </a:solidFill>
              </a:rPr>
              <a:t>eventText</a:t>
            </a:r>
            <a:r>
              <a:rPr lang="en-US" sz="2400" dirty="0"/>
              <a:t>, </a:t>
            </a:r>
            <a:r>
              <a:rPr lang="en-US" sz="2400" dirty="0" err="1">
                <a:solidFill>
                  <a:srgbClr val="00B050"/>
                </a:solidFill>
              </a:rPr>
              <a:t>eventDateTime</a:t>
            </a:r>
            <a:endParaRPr lang="en-US" sz="2400" dirty="0">
              <a:solidFill>
                <a:srgbClr val="00B050"/>
              </a:solidFill>
            </a:endParaRPr>
          </a:p>
          <a:p>
            <a:pPr lvl="1">
              <a:lnSpc>
                <a:spcPct val="90000"/>
              </a:lnSpc>
            </a:pPr>
            <a:r>
              <a:rPr lang="en-US" sz="2400" dirty="0" err="1">
                <a:solidFill>
                  <a:srgbClr val="00B050"/>
                </a:solidFill>
              </a:rPr>
              <a:t>eventId</a:t>
            </a:r>
            <a:r>
              <a:rPr lang="en-US" sz="2400" dirty="0"/>
              <a:t>: unique identifier for the event</a:t>
            </a:r>
            <a:endParaRPr lang="en-US" sz="2400" dirty="0"/>
          </a:p>
          <a:p>
            <a:pPr lvl="1">
              <a:lnSpc>
                <a:spcPct val="90000"/>
              </a:lnSpc>
            </a:pPr>
            <a:r>
              <a:rPr lang="en-US" sz="2400" dirty="0" err="1">
                <a:solidFill>
                  <a:srgbClr val="00B050"/>
                </a:solidFill>
              </a:rPr>
              <a:t>eventAck</a:t>
            </a:r>
            <a:r>
              <a:rPr lang="en-US" sz="2400" dirty="0"/>
              <a:t>: indicates whether the event has been acknowledged</a:t>
            </a:r>
            <a:endParaRPr lang="en-US" sz="2400" dirty="0"/>
          </a:p>
          <a:p>
            <a:pPr lvl="1">
              <a:lnSpc>
                <a:spcPct val="90000"/>
              </a:lnSpc>
            </a:pPr>
            <a:r>
              <a:rPr lang="en-US" sz="2400" dirty="0" err="1">
                <a:solidFill>
                  <a:srgbClr val="00B050"/>
                </a:solidFill>
              </a:rPr>
              <a:t>transactionId</a:t>
            </a:r>
            <a:r>
              <a:rPr lang="en-US" sz="2400" dirty="0"/>
              <a:t>: id of the initiating transaction</a:t>
            </a:r>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Affected data and Event Log Entry</a:t>
            </a:r>
            <a:endParaRPr lang="en-US" dirty="0"/>
          </a:p>
        </p:txBody>
      </p:sp>
      <p:sp>
        <p:nvSpPr>
          <p:cNvPr id="3" name="Content Placeholder 2"/>
          <p:cNvSpPr>
            <a:spLocks noGrp="1"/>
          </p:cNvSpPr>
          <p:nvPr>
            <p:ph sz="quarter" idx="1"/>
          </p:nvPr>
        </p:nvSpPr>
        <p:spPr/>
        <p:txBody>
          <a:bodyPr/>
          <a:lstStyle/>
          <a:p>
            <a:pPr>
              <a:lnSpc>
                <a:spcPct val="90000"/>
              </a:lnSpc>
            </a:pPr>
            <a:r>
              <a:rPr lang="en-US" sz="2200" dirty="0"/>
              <a:t>No affected data is saved in log! </a:t>
            </a:r>
            <a:endParaRPr lang="en-US" sz="2200" dirty="0"/>
          </a:p>
          <a:p>
            <a:pPr>
              <a:lnSpc>
                <a:spcPct val="90000"/>
              </a:lnSpc>
            </a:pPr>
            <a:r>
              <a:rPr lang="en-US" sz="2200" dirty="0"/>
              <a:t>But the log may contain sub-elements </a:t>
            </a:r>
            <a:r>
              <a:rPr lang="en-US" sz="2200" dirty="0" err="1">
                <a:solidFill>
                  <a:srgbClr val="00B050"/>
                </a:solidFill>
              </a:rPr>
              <a:t>affectedDeviceList</a:t>
            </a:r>
            <a:r>
              <a:rPr lang="en-US" sz="2200" dirty="0"/>
              <a:t>, </a:t>
            </a:r>
            <a:r>
              <a:rPr lang="en-US" sz="2200" dirty="0" err="1">
                <a:solidFill>
                  <a:srgbClr val="00B050"/>
                </a:solidFill>
              </a:rPr>
              <a:t>affectedTransactionList</a:t>
            </a:r>
            <a:r>
              <a:rPr lang="en-US" sz="2200" dirty="0"/>
              <a:t>, </a:t>
            </a:r>
            <a:r>
              <a:rPr lang="en-US" sz="2200" dirty="0" err="1">
                <a:solidFill>
                  <a:srgbClr val="00B050"/>
                </a:solidFill>
              </a:rPr>
              <a:t>affectedMeterList</a:t>
            </a:r>
            <a:r>
              <a:rPr lang="en-US" sz="2200" dirty="0">
                <a:solidFill>
                  <a:srgbClr val="00B050"/>
                </a:solidFill>
              </a:rPr>
              <a:t> </a:t>
            </a:r>
            <a:r>
              <a:rPr lang="en-US" sz="2200" dirty="0"/>
              <a:t>to record which data sets are affected.</a:t>
            </a:r>
            <a:endParaRPr lang="en-US" sz="2200" dirty="0"/>
          </a:p>
          <a:p>
            <a:pPr>
              <a:lnSpc>
                <a:spcPct val="90000"/>
              </a:lnSpc>
            </a:pPr>
            <a:r>
              <a:rPr lang="en-US" sz="2200" dirty="0"/>
              <a:t>When </a:t>
            </a:r>
            <a:r>
              <a:rPr lang="en-US" sz="2200" dirty="0" err="1"/>
              <a:t>eventReport</a:t>
            </a:r>
            <a:r>
              <a:rPr lang="en-US" sz="2200" dirty="0"/>
              <a:t> is generated or retried, EGM gathers affected data and adds them to the </a:t>
            </a:r>
            <a:r>
              <a:rPr lang="en-US" sz="2200" dirty="0" err="1"/>
              <a:t>eventReport</a:t>
            </a:r>
            <a:r>
              <a:rPr lang="en-US" sz="2200" dirty="0"/>
              <a:t> message. This is then saved to the message outbound queue.</a:t>
            </a:r>
            <a:endParaRPr lang="en-US" sz="2200" dirty="0"/>
          </a:p>
          <a:p>
            <a:pPr lvl="1">
              <a:lnSpc>
                <a:spcPct val="90000"/>
              </a:lnSpc>
            </a:pPr>
            <a:r>
              <a:rPr lang="en-US" sz="2000" dirty="0"/>
              <a:t>Data values may differ from the values at the event trigger moment!</a:t>
            </a:r>
            <a:endParaRPr lang="en-US" sz="20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
        <p:nvSpPr>
          <p:cNvPr id="5" name="Rounded Rectangle 4"/>
          <p:cNvSpPr/>
          <p:nvPr/>
        </p:nvSpPr>
        <p:spPr>
          <a:xfrm>
            <a:off x="5868144" y="5229200"/>
            <a:ext cx="3048000" cy="101081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600" dirty="0"/>
              <a:t>Note: </a:t>
            </a:r>
            <a:r>
              <a:rPr lang="en-US" sz="1600" dirty="0" err="1"/>
              <a:t>SmartEGM</a:t>
            </a:r>
            <a:r>
              <a:rPr lang="en-US" sz="1600" dirty="0"/>
              <a:t> does not save the lists of affected data in event handler log…</a:t>
            </a:r>
            <a:endParaRPr lang="en-US" sz="1600" dirty="0"/>
          </a:p>
        </p:txBody>
      </p:sp>
      <p:pic>
        <p:nvPicPr>
          <p:cNvPr id="6" name="Picture 5"/>
          <p:cNvPicPr>
            <a:picLocks noChangeAspect="1"/>
          </p:cNvPicPr>
          <p:nvPr/>
        </p:nvPicPr>
        <p:blipFill>
          <a:blip r:embed="rId1"/>
          <a:stretch>
            <a:fillRect/>
          </a:stretch>
        </p:blipFill>
        <p:spPr>
          <a:xfrm>
            <a:off x="323528" y="4582244"/>
            <a:ext cx="5105400" cy="19431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endParaRPr lang="en-US" dirty="0"/>
          </a:p>
        </p:txBody>
      </p:sp>
      <p:sp>
        <p:nvSpPr>
          <p:cNvPr id="3" name="Content Placeholder 2"/>
          <p:cNvSpPr>
            <a:spLocks noGrp="1"/>
          </p:cNvSpPr>
          <p:nvPr>
            <p:ph sz="quarter" idx="1"/>
          </p:nvPr>
        </p:nvSpPr>
        <p:spPr/>
        <p:txBody>
          <a:bodyPr/>
          <a:lstStyle/>
          <a:p>
            <a:r>
              <a:rPr lang="en-US" dirty="0"/>
              <a:t>Status of common hardware devices</a:t>
            </a:r>
            <a:endParaRPr lang="en-US" dirty="0"/>
          </a:p>
          <a:p>
            <a:pPr lvl="1"/>
            <a:r>
              <a:rPr lang="en-US" dirty="0"/>
              <a:t>Cabinet, note acceptor, printer</a:t>
            </a:r>
            <a:endParaRPr lang="en-US" dirty="0"/>
          </a:p>
          <a:p>
            <a:r>
              <a:rPr lang="en-US" dirty="0"/>
              <a:t>Significant events</a:t>
            </a:r>
            <a:endParaRPr lang="en-US" dirty="0"/>
          </a:p>
          <a:p>
            <a:pPr lvl="1"/>
            <a:r>
              <a:rPr lang="en-US" dirty="0"/>
              <a:t>From GLI to G2S</a:t>
            </a:r>
            <a:endParaRPr lang="en-US" dirty="0"/>
          </a:p>
          <a:p>
            <a:r>
              <a:rPr lang="en-US" dirty="0"/>
              <a:t>Device fires events when change in device status occurs</a:t>
            </a:r>
            <a:endParaRPr lang="en-US" dirty="0"/>
          </a:p>
          <a:p>
            <a:r>
              <a:rPr lang="en-US" dirty="0"/>
              <a:t>Host commands to enable / disable a device</a:t>
            </a:r>
            <a:endParaRPr lang="en-US" dirty="0"/>
          </a:p>
          <a:p>
            <a:pPr lvl="1"/>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Overflow of event log</a:t>
            </a:r>
            <a:endParaRPr lang="en-US" dirty="0">
              <a:solidFill>
                <a:srgbClr val="000000"/>
              </a:solidFill>
            </a:endParaRPr>
          </a:p>
        </p:txBody>
      </p:sp>
      <p:sp>
        <p:nvSpPr>
          <p:cNvPr id="3" name="Content Placeholder 2"/>
          <p:cNvSpPr>
            <a:spLocks noGrp="1"/>
          </p:cNvSpPr>
          <p:nvPr>
            <p:ph sz="quarter" idx="1"/>
          </p:nvPr>
        </p:nvSpPr>
        <p:spPr/>
        <p:txBody>
          <a:bodyPr/>
          <a:lstStyle/>
          <a:p>
            <a:r>
              <a:rPr lang="en-US" sz="2400" dirty="0"/>
              <a:t>If an EGM loses communication with a host, or if the host is overloaded and does not return responses promptly, unacknowledged events accumulate in the event log.</a:t>
            </a:r>
            <a:endParaRPr lang="en-US" sz="2400" dirty="0"/>
          </a:p>
          <a:p>
            <a:r>
              <a:rPr lang="en-US" sz="2400" dirty="0"/>
              <a:t>When the event log overflows,</a:t>
            </a:r>
            <a:endParaRPr lang="en-US" sz="2400" dirty="0"/>
          </a:p>
          <a:p>
            <a:pPr lvl="1"/>
            <a:r>
              <a:rPr lang="en-US" sz="2400" dirty="0"/>
              <a:t>Cannot persist new event without overwriting old log entry. </a:t>
            </a:r>
            <a:endParaRPr lang="en-US" sz="2400" dirty="0"/>
          </a:p>
          <a:p>
            <a:pPr lvl="1"/>
            <a:r>
              <a:rPr lang="en-US" sz="2400" i="1" dirty="0"/>
              <a:t>Should the EGM discard new event, or overwrite old event log entry?</a:t>
            </a:r>
            <a:endParaRPr lang="en-US" sz="2400" i="1" dirty="0"/>
          </a:p>
          <a:p>
            <a:pPr lvl="1"/>
            <a:r>
              <a:rPr lang="en-US" sz="2400" i="1" dirty="0"/>
              <a:t>Should the </a:t>
            </a:r>
            <a:r>
              <a:rPr lang="en-US" sz="2400" i="1" dirty="0" err="1"/>
              <a:t>eventHandler</a:t>
            </a:r>
            <a:r>
              <a:rPr lang="en-US" sz="2400" i="1" dirty="0"/>
              <a:t> device disable the EGM and stop game play?</a:t>
            </a:r>
            <a:endParaRPr lang="en-US" sz="2400" i="1"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Status and profile of </a:t>
            </a:r>
            <a:r>
              <a:rPr lang="en-US" dirty="0" err="1"/>
              <a:t>eventHandler</a:t>
            </a:r>
            <a:endParaRPr lang="en-US" dirty="0"/>
          </a:p>
        </p:txBody>
      </p:sp>
      <p:sp>
        <p:nvSpPr>
          <p:cNvPr id="3" name="Content Placeholder 2"/>
          <p:cNvSpPr>
            <a:spLocks noGrp="1"/>
          </p:cNvSpPr>
          <p:nvPr>
            <p:ph sz="quarter" idx="1"/>
          </p:nvPr>
        </p:nvSpPr>
        <p:spPr>
          <a:xfrm>
            <a:off x="612648" y="1600200"/>
            <a:ext cx="8153400" cy="1972816"/>
          </a:xfrm>
        </p:spPr>
        <p:txBody>
          <a:bodyPr/>
          <a:lstStyle/>
          <a:p>
            <a:r>
              <a:rPr lang="en-US" sz="2400" dirty="0"/>
              <a:t>Device status indicates the current state of the event queue</a:t>
            </a:r>
            <a:endParaRPr lang="en-US" sz="2400" dirty="0"/>
          </a:p>
          <a:p>
            <a:r>
              <a:rPr lang="en-US" sz="2400" dirty="0"/>
              <a:t>Device profile configures how to handle overflow of event queue. (disable EGM? overwrite old event / discard new event?)</a:t>
            </a:r>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
        <p:nvSpPr>
          <p:cNvPr id="5" name="Rounded Rectangle 4"/>
          <p:cNvSpPr/>
          <p:nvPr/>
        </p:nvSpPr>
        <p:spPr>
          <a:xfrm>
            <a:off x="467544" y="3356992"/>
            <a:ext cx="8280920" cy="1584176"/>
          </a:xfrm>
          <a:prstGeom prst="roundRect">
            <a:avLst>
              <a:gd name="adj" fmla="val 5542"/>
            </a:avLst>
          </a:prstGeom>
          <a:ln w="6350"/>
        </p:spPr>
        <p:style>
          <a:lnRef idx="2">
            <a:schemeClr val="accent4"/>
          </a:lnRef>
          <a:fillRef idx="1">
            <a:schemeClr val="lt1"/>
          </a:fillRef>
          <a:effectRef idx="0">
            <a:schemeClr val="accent4"/>
          </a:effectRef>
          <a:fontRef idx="minor">
            <a:schemeClr val="dk1"/>
          </a:fontRef>
        </p:style>
        <p:txBody>
          <a:bodyPr rtlCol="0" anchor="ctr"/>
          <a:lstStyle/>
          <a:p>
            <a:r>
              <a:rPr lang="en-US" sz="1800" dirty="0"/>
              <a:t>&lt;</a:t>
            </a:r>
            <a:r>
              <a:rPr lang="en-US" sz="1800" dirty="0" err="1">
                <a:solidFill>
                  <a:srgbClr val="0000CC"/>
                </a:solidFill>
              </a:rPr>
              <a:t>eventHandler</a:t>
            </a:r>
            <a:r>
              <a:rPr lang="en-US" sz="1800" dirty="0">
                <a:solidFill>
                  <a:srgbClr val="0000CC"/>
                </a:solidFill>
              </a:rPr>
              <a:t> </a:t>
            </a:r>
            <a:r>
              <a:rPr lang="en-US" sz="1800" dirty="0" err="1">
                <a:solidFill>
                  <a:srgbClr val="7030A0"/>
                </a:solidFill>
              </a:rPr>
              <a:t>deviceId</a:t>
            </a:r>
            <a:r>
              <a:rPr lang="en-US" sz="1800" dirty="0">
                <a:solidFill>
                  <a:srgbClr val="7030A0"/>
                </a:solidFill>
              </a:rPr>
              <a:t>="1"</a:t>
            </a:r>
            <a:r>
              <a:rPr lang="en-US" sz="1800" dirty="0"/>
              <a:t> </a:t>
            </a:r>
            <a:r>
              <a:rPr lang="en-US" sz="1800" dirty="0" err="1"/>
              <a:t>sessionType</a:t>
            </a:r>
            <a:r>
              <a:rPr lang="en-US" sz="1800" dirty="0"/>
              <a:t>="</a:t>
            </a:r>
            <a:r>
              <a:rPr lang="en-US" sz="1800" dirty="0">
                <a:solidFill>
                  <a:srgbClr val="7030A0"/>
                </a:solidFill>
              </a:rPr>
              <a:t>G2S_response</a:t>
            </a:r>
            <a:r>
              <a:rPr lang="en-US" sz="1800" dirty="0"/>
              <a:t>" ... &gt;</a:t>
            </a:r>
            <a:endParaRPr lang="en-US" sz="1800" dirty="0"/>
          </a:p>
          <a:p>
            <a:r>
              <a:rPr lang="en-US" sz="1800" dirty="0"/>
              <a:t>     &lt;</a:t>
            </a:r>
            <a:r>
              <a:rPr lang="en-US" sz="1800" dirty="0" err="1">
                <a:solidFill>
                  <a:srgbClr val="0000CC"/>
                </a:solidFill>
              </a:rPr>
              <a:t>eventHandlerProfile</a:t>
            </a:r>
            <a:r>
              <a:rPr lang="en-US" sz="1800" dirty="0">
                <a:solidFill>
                  <a:srgbClr val="0000CC"/>
                </a:solidFill>
              </a:rPr>
              <a:t> </a:t>
            </a:r>
            <a:r>
              <a:rPr lang="en-US" sz="1800" dirty="0" err="1">
                <a:solidFill>
                  <a:srgbClr val="008000"/>
                </a:solidFill>
              </a:rPr>
              <a:t>requiredForPlay</a:t>
            </a:r>
            <a:r>
              <a:rPr lang="en-US" sz="1800" dirty="0">
                <a:solidFill>
                  <a:srgbClr val="008000"/>
                </a:solidFill>
              </a:rPr>
              <a:t>="true"</a:t>
            </a:r>
            <a:endParaRPr lang="en-US" sz="1800" dirty="0">
              <a:solidFill>
                <a:srgbClr val="008000"/>
              </a:solidFill>
            </a:endParaRPr>
          </a:p>
          <a:p>
            <a:r>
              <a:rPr lang="en-US" sz="1800" dirty="0">
                <a:solidFill>
                  <a:srgbClr val="000000"/>
                </a:solidFill>
              </a:rPr>
              <a:t>           </a:t>
            </a:r>
            <a:r>
              <a:rPr lang="en-US" sz="1800" dirty="0" err="1">
                <a:solidFill>
                  <a:schemeClr val="tx1"/>
                </a:solidFill>
              </a:rPr>
              <a:t>minLogEntries</a:t>
            </a:r>
            <a:r>
              <a:rPr lang="en-US" sz="1800" dirty="0">
                <a:solidFill>
                  <a:schemeClr val="tx1"/>
                </a:solidFill>
              </a:rPr>
              <a:t>="35" </a:t>
            </a:r>
            <a:r>
              <a:rPr lang="en-US" sz="1800" dirty="0" err="1">
                <a:solidFill>
                  <a:schemeClr val="tx1"/>
                </a:solidFill>
              </a:rPr>
              <a:t>timeToLive</a:t>
            </a:r>
            <a:r>
              <a:rPr lang="en-US" sz="1800" dirty="0">
                <a:solidFill>
                  <a:schemeClr val="tx1"/>
                </a:solidFill>
              </a:rPr>
              <a:t>="30000"</a:t>
            </a:r>
            <a:endParaRPr lang="en-US" sz="1800" dirty="0">
              <a:solidFill>
                <a:schemeClr val="tx1"/>
              </a:solidFill>
            </a:endParaRPr>
          </a:p>
          <a:p>
            <a:r>
              <a:rPr lang="en-US" sz="1800" dirty="0">
                <a:solidFill>
                  <a:schemeClr val="tx1"/>
                </a:solidFill>
              </a:rPr>
              <a:t>           </a:t>
            </a:r>
            <a:r>
              <a:rPr lang="en-US" sz="1800" dirty="0" err="1">
                <a:solidFill>
                  <a:srgbClr val="008000"/>
                </a:solidFill>
              </a:rPr>
              <a:t>queueBehavior</a:t>
            </a:r>
            <a:r>
              <a:rPr lang="en-US" sz="1800" dirty="0">
                <a:solidFill>
                  <a:srgbClr val="008000"/>
                </a:solidFill>
              </a:rPr>
              <a:t>="G2S_disable" g2s1:disableBehavior=“G2S_overwrite" </a:t>
            </a:r>
            <a:r>
              <a:rPr lang="en-US" sz="1800" dirty="0">
                <a:solidFill>
                  <a:srgbClr val="000000"/>
                </a:solidFill>
              </a:rPr>
              <a:t>... /&gt;</a:t>
            </a:r>
            <a:endParaRPr lang="en-US" sz="1800" dirty="0">
              <a:solidFill>
                <a:srgbClr val="000000"/>
              </a:solidFill>
            </a:endParaRPr>
          </a:p>
          <a:p>
            <a:r>
              <a:rPr lang="en-US" sz="1800" dirty="0"/>
              <a:t>&lt;/</a:t>
            </a:r>
            <a:r>
              <a:rPr lang="en-US" sz="1800" dirty="0" err="1">
                <a:solidFill>
                  <a:srgbClr val="0000CC"/>
                </a:solidFill>
              </a:rPr>
              <a:t>eventHandler</a:t>
            </a:r>
            <a:r>
              <a:rPr lang="en-US" sz="1800" dirty="0"/>
              <a:t>&gt;</a:t>
            </a:r>
            <a:endParaRPr lang="en-US" sz="1800" dirty="0"/>
          </a:p>
        </p:txBody>
      </p:sp>
      <p:sp>
        <p:nvSpPr>
          <p:cNvPr id="6" name="Rounded Rectangle 5"/>
          <p:cNvSpPr/>
          <p:nvPr/>
        </p:nvSpPr>
        <p:spPr>
          <a:xfrm>
            <a:off x="467544" y="5085184"/>
            <a:ext cx="8280920" cy="1296144"/>
          </a:xfrm>
          <a:prstGeom prst="roundRect">
            <a:avLst>
              <a:gd name="adj" fmla="val 5542"/>
            </a:avLst>
          </a:prstGeom>
          <a:ln w="6350"/>
        </p:spPr>
        <p:style>
          <a:lnRef idx="2">
            <a:schemeClr val="accent4"/>
          </a:lnRef>
          <a:fillRef idx="1">
            <a:schemeClr val="lt1"/>
          </a:fillRef>
          <a:effectRef idx="0">
            <a:schemeClr val="accent4"/>
          </a:effectRef>
          <a:fontRef idx="minor">
            <a:schemeClr val="dk1"/>
          </a:fontRef>
        </p:style>
        <p:txBody>
          <a:bodyPr rtlCol="0" anchor="ctr"/>
          <a:lstStyle/>
          <a:p>
            <a:r>
              <a:rPr lang="en-US" sz="1800" dirty="0"/>
              <a:t>&lt;</a:t>
            </a:r>
            <a:r>
              <a:rPr lang="en-US" sz="1800" dirty="0" err="1">
                <a:solidFill>
                  <a:srgbClr val="0000CC"/>
                </a:solidFill>
              </a:rPr>
              <a:t>eventHandler</a:t>
            </a:r>
            <a:r>
              <a:rPr lang="en-US" sz="1800" dirty="0">
                <a:solidFill>
                  <a:srgbClr val="0000CC"/>
                </a:solidFill>
              </a:rPr>
              <a:t> </a:t>
            </a:r>
            <a:r>
              <a:rPr lang="en-US" sz="1800" dirty="0" err="1">
                <a:solidFill>
                  <a:srgbClr val="7030A0"/>
                </a:solidFill>
              </a:rPr>
              <a:t>deviceId</a:t>
            </a:r>
            <a:r>
              <a:rPr lang="en-US" sz="1800" dirty="0">
                <a:solidFill>
                  <a:srgbClr val="7030A0"/>
                </a:solidFill>
              </a:rPr>
              <a:t>="1"</a:t>
            </a:r>
            <a:r>
              <a:rPr lang="en-US" sz="1800" dirty="0"/>
              <a:t> </a:t>
            </a:r>
            <a:r>
              <a:rPr lang="en-US" sz="1800" dirty="0" err="1"/>
              <a:t>sessionType</a:t>
            </a:r>
            <a:r>
              <a:rPr lang="en-US" sz="1800" dirty="0"/>
              <a:t>="</a:t>
            </a:r>
            <a:r>
              <a:rPr lang="en-US" sz="1800" dirty="0">
                <a:solidFill>
                  <a:srgbClr val="7030A0"/>
                </a:solidFill>
              </a:rPr>
              <a:t>G2S_response</a:t>
            </a:r>
            <a:r>
              <a:rPr lang="en-US" sz="1800" dirty="0"/>
              <a:t>" ... &gt;</a:t>
            </a:r>
            <a:endParaRPr lang="en-US" sz="1800" dirty="0"/>
          </a:p>
          <a:p>
            <a:r>
              <a:rPr lang="en-US" sz="1800" dirty="0"/>
              <a:t>     &lt;</a:t>
            </a:r>
            <a:r>
              <a:rPr lang="en-US" sz="1800" dirty="0" err="1">
                <a:solidFill>
                  <a:srgbClr val="0000CC"/>
                </a:solidFill>
              </a:rPr>
              <a:t>eventHandlerStatus</a:t>
            </a:r>
            <a:r>
              <a:rPr lang="en-US" sz="1800" dirty="0">
                <a:solidFill>
                  <a:srgbClr val="0000CC"/>
                </a:solidFill>
              </a:rPr>
              <a:t> </a:t>
            </a:r>
            <a:r>
              <a:rPr lang="en-US" sz="1800" dirty="0" err="1">
                <a:solidFill>
                  <a:schemeClr val="tx1"/>
                </a:solidFill>
              </a:rPr>
              <a:t>hostEnabled</a:t>
            </a:r>
            <a:r>
              <a:rPr lang="en-US" sz="1800" dirty="0">
                <a:solidFill>
                  <a:schemeClr val="tx1"/>
                </a:solidFill>
              </a:rPr>
              <a:t>="true" </a:t>
            </a:r>
            <a:r>
              <a:rPr lang="en-US" sz="1800" dirty="0" err="1">
                <a:solidFill>
                  <a:srgbClr val="000000"/>
                </a:solidFill>
              </a:rPr>
              <a:t>egmEnabled</a:t>
            </a:r>
            <a:r>
              <a:rPr lang="en-US" sz="1800" dirty="0">
                <a:solidFill>
                  <a:srgbClr val="000000"/>
                </a:solidFill>
              </a:rPr>
              <a:t>="true" </a:t>
            </a:r>
            <a:br>
              <a:rPr lang="en-US" sz="1800" dirty="0">
                <a:solidFill>
                  <a:srgbClr val="008000"/>
                </a:solidFill>
              </a:rPr>
            </a:br>
            <a:r>
              <a:rPr lang="en-US" sz="1800" dirty="0">
                <a:solidFill>
                  <a:srgbClr val="000000"/>
                </a:solidFill>
              </a:rPr>
              <a:t>           </a:t>
            </a:r>
            <a:r>
              <a:rPr lang="en-US" sz="1800" dirty="0" err="1">
                <a:solidFill>
                  <a:srgbClr val="008000"/>
                </a:solidFill>
              </a:rPr>
              <a:t>eventHandlerOverflow</a:t>
            </a:r>
            <a:r>
              <a:rPr lang="en-US" sz="1800" dirty="0">
                <a:solidFill>
                  <a:srgbClr val="008000"/>
                </a:solidFill>
              </a:rPr>
              <a:t>="false" …</a:t>
            </a:r>
            <a:r>
              <a:rPr lang="en-US" sz="1800" dirty="0">
                <a:solidFill>
                  <a:srgbClr val="000000"/>
                </a:solidFill>
              </a:rPr>
              <a:t> /&gt;</a:t>
            </a:r>
            <a:endParaRPr lang="en-US" sz="1800" dirty="0">
              <a:solidFill>
                <a:srgbClr val="000000"/>
              </a:solidFill>
            </a:endParaRPr>
          </a:p>
          <a:p>
            <a:r>
              <a:rPr lang="en-US" sz="1800" dirty="0"/>
              <a:t>&lt;/</a:t>
            </a:r>
            <a:r>
              <a:rPr lang="en-US" sz="1800" dirty="0" err="1">
                <a:solidFill>
                  <a:srgbClr val="0000CC"/>
                </a:solidFill>
              </a:rPr>
              <a:t>eventHandler</a:t>
            </a:r>
            <a:r>
              <a:rPr lang="en-US" sz="1800" dirty="0"/>
              <a:t>&gt;</a:t>
            </a:r>
            <a:endParaRPr lang="en-US" sz="18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Handler Status</a:t>
            </a:r>
            <a:endParaRPr lang="en-US" dirty="0"/>
          </a:p>
        </p:txBody>
      </p:sp>
      <p:sp>
        <p:nvSpPr>
          <p:cNvPr id="3" name="Content Placeholder 2"/>
          <p:cNvSpPr>
            <a:spLocks noGrp="1"/>
          </p:cNvSpPr>
          <p:nvPr>
            <p:ph sz="quarter" idx="1"/>
          </p:nvPr>
        </p:nvSpPr>
        <p:spPr/>
        <p:txBody>
          <a:bodyPr/>
          <a:lstStyle/>
          <a:p>
            <a:r>
              <a:rPr lang="en-US" sz="2400" dirty="0"/>
              <a:t>A host uses </a:t>
            </a:r>
            <a:r>
              <a:rPr lang="en-US" sz="2400" dirty="0" err="1">
                <a:solidFill>
                  <a:srgbClr val="0000FF"/>
                </a:solidFill>
              </a:rPr>
              <a:t>setEventHandlerState</a:t>
            </a:r>
            <a:r>
              <a:rPr lang="en-US" sz="2400" dirty="0">
                <a:solidFill>
                  <a:srgbClr val="0000FF"/>
                </a:solidFill>
              </a:rPr>
              <a:t> </a:t>
            </a:r>
            <a:r>
              <a:rPr lang="en-US" sz="2400" dirty="0"/>
              <a:t>(with attribute </a:t>
            </a:r>
            <a:r>
              <a:rPr lang="en-US" sz="2400" dirty="0">
                <a:solidFill>
                  <a:srgbClr val="008000"/>
                </a:solidFill>
              </a:rPr>
              <a:t>enable</a:t>
            </a:r>
            <a:r>
              <a:rPr lang="en-US" sz="2400" dirty="0"/>
              <a:t>) to enable / disable the </a:t>
            </a:r>
            <a:r>
              <a:rPr lang="en-US" sz="2400" dirty="0" err="1"/>
              <a:t>eventHandler</a:t>
            </a:r>
            <a:r>
              <a:rPr lang="en-US" sz="2400" dirty="0"/>
              <a:t> device. The host reads status with </a:t>
            </a:r>
            <a:r>
              <a:rPr lang="en-US" sz="2400" dirty="0" err="1">
                <a:solidFill>
                  <a:srgbClr val="0000FF"/>
                </a:solidFill>
              </a:rPr>
              <a:t>getEventHandlerStatus</a:t>
            </a:r>
            <a:endParaRPr lang="en-US" sz="2400" dirty="0"/>
          </a:p>
          <a:p>
            <a:r>
              <a:rPr lang="en-US" sz="2400" dirty="0"/>
              <a:t>The response </a:t>
            </a:r>
            <a:r>
              <a:rPr lang="en-US" sz="2400" dirty="0" err="1">
                <a:solidFill>
                  <a:srgbClr val="0000FF"/>
                </a:solidFill>
              </a:rPr>
              <a:t>eventHandlerStatus</a:t>
            </a:r>
            <a:r>
              <a:rPr lang="en-US" sz="2400" dirty="0">
                <a:solidFill>
                  <a:srgbClr val="0000FF"/>
                </a:solidFill>
              </a:rPr>
              <a:t> </a:t>
            </a:r>
            <a:r>
              <a:rPr lang="en-US" sz="2400" dirty="0">
                <a:solidFill>
                  <a:srgbClr val="000000"/>
                </a:solidFill>
              </a:rPr>
              <a:t>has attributes</a:t>
            </a:r>
            <a:endParaRPr lang="en-US" sz="2400" dirty="0">
              <a:solidFill>
                <a:srgbClr val="000000"/>
              </a:solidFill>
            </a:endParaRPr>
          </a:p>
          <a:p>
            <a:pPr lvl="1"/>
            <a:r>
              <a:rPr lang="en-US" sz="2000" dirty="0" err="1">
                <a:solidFill>
                  <a:srgbClr val="008000"/>
                </a:solidFill>
              </a:rPr>
              <a:t>hostEnabled</a:t>
            </a:r>
            <a:r>
              <a:rPr lang="en-US" sz="2000" dirty="0">
                <a:solidFill>
                  <a:srgbClr val="000000"/>
                </a:solidFill>
              </a:rPr>
              <a:t>: when disabled, </a:t>
            </a:r>
            <a:r>
              <a:rPr lang="en-US" sz="2000" dirty="0" err="1">
                <a:solidFill>
                  <a:srgbClr val="000000"/>
                </a:solidFill>
              </a:rPr>
              <a:t>egm</a:t>
            </a:r>
            <a:endParaRPr lang="en-US" sz="2000" dirty="0">
              <a:solidFill>
                <a:srgbClr val="000000"/>
              </a:solidFill>
            </a:endParaRPr>
          </a:p>
          <a:p>
            <a:pPr lvl="2"/>
            <a:r>
              <a:rPr lang="en-US" sz="2000" dirty="0"/>
              <a:t>must not generate any </a:t>
            </a:r>
            <a:r>
              <a:rPr lang="en-US" sz="2000" dirty="0" err="1"/>
              <a:t>eventReport</a:t>
            </a:r>
            <a:r>
              <a:rPr lang="en-US" sz="2000" dirty="0"/>
              <a:t> </a:t>
            </a:r>
            <a:endParaRPr lang="en-US" sz="2000" dirty="0"/>
          </a:p>
          <a:p>
            <a:pPr lvl="2"/>
            <a:r>
              <a:rPr lang="en-US" sz="2000" dirty="0"/>
              <a:t>must not persist any event for host subscription</a:t>
            </a:r>
            <a:endParaRPr lang="en-US" sz="2000" dirty="0"/>
          </a:p>
          <a:p>
            <a:pPr lvl="2"/>
            <a:r>
              <a:rPr lang="en-US" sz="2000" dirty="0">
                <a:solidFill>
                  <a:schemeClr val="bg1">
                    <a:lumMod val="75000"/>
                  </a:schemeClr>
                </a:solidFill>
              </a:rPr>
              <a:t>may persist events from forced subscription, and report the events to the host when the device is re-enabled.</a:t>
            </a:r>
            <a:endParaRPr lang="en-US" sz="2000" dirty="0">
              <a:solidFill>
                <a:schemeClr val="bg1">
                  <a:lumMod val="75000"/>
                </a:schemeClr>
              </a:solidFill>
            </a:endParaRPr>
          </a:p>
          <a:p>
            <a:pPr lvl="1"/>
            <a:r>
              <a:rPr lang="en-US" sz="2000" dirty="0" err="1">
                <a:solidFill>
                  <a:srgbClr val="008000"/>
                </a:solidFill>
              </a:rPr>
              <a:t>egmEnabled</a:t>
            </a:r>
            <a:r>
              <a:rPr lang="en-US" sz="2000" dirty="0"/>
              <a:t>: may be disabled when event queue is full</a:t>
            </a:r>
            <a:endParaRPr lang="en-US" sz="2000" dirty="0"/>
          </a:p>
          <a:p>
            <a:pPr lvl="1"/>
            <a:r>
              <a:rPr lang="en-US" sz="2000" dirty="0" err="1">
                <a:solidFill>
                  <a:srgbClr val="008000"/>
                </a:solidFill>
              </a:rPr>
              <a:t>eventHandlerOverflow</a:t>
            </a:r>
            <a:r>
              <a:rPr lang="en-US" sz="2000" dirty="0">
                <a:solidFill>
                  <a:srgbClr val="008000"/>
                </a:solidFill>
              </a:rPr>
              <a:t> </a:t>
            </a:r>
            <a:r>
              <a:rPr lang="en-US" sz="2000" dirty="0"/>
              <a:t>indicates whether the event handler queue is full.</a:t>
            </a:r>
            <a:endParaRPr lang="en-US" sz="20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
        <p:nvSpPr>
          <p:cNvPr id="5" name="Rounded Rectangle 4"/>
          <p:cNvSpPr/>
          <p:nvPr/>
        </p:nvSpPr>
        <p:spPr>
          <a:xfrm>
            <a:off x="5364088" y="3212976"/>
            <a:ext cx="3696072" cy="79479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600" dirty="0"/>
              <a:t>The host may disable the </a:t>
            </a:r>
            <a:r>
              <a:rPr lang="en-US" sz="1600" dirty="0" err="1"/>
              <a:t>eventHandler</a:t>
            </a:r>
            <a:r>
              <a:rPr lang="en-US" sz="1600" dirty="0"/>
              <a:t> device temporarily while it is not ready to process events.</a:t>
            </a:r>
            <a:endParaRPr lang="en-US" sz="16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eventHandler</a:t>
            </a:r>
            <a:r>
              <a:rPr lang="en-US" dirty="0"/>
              <a:t> Profile</a:t>
            </a:r>
            <a:endParaRPr lang="en-US" dirty="0"/>
          </a:p>
        </p:txBody>
      </p:sp>
      <p:sp>
        <p:nvSpPr>
          <p:cNvPr id="3" name="Content Placeholder 2"/>
          <p:cNvSpPr>
            <a:spLocks noGrp="1"/>
          </p:cNvSpPr>
          <p:nvPr>
            <p:ph sz="quarter" idx="1"/>
          </p:nvPr>
        </p:nvSpPr>
        <p:spPr/>
        <p:txBody>
          <a:bodyPr/>
          <a:lstStyle/>
          <a:p>
            <a:r>
              <a:rPr lang="en-US" sz="2400" dirty="0"/>
              <a:t>Host retrieves the profile by </a:t>
            </a:r>
            <a:r>
              <a:rPr lang="en-US" sz="2400" dirty="0" err="1">
                <a:solidFill>
                  <a:srgbClr val="3333FF"/>
                </a:solidFill>
              </a:rPr>
              <a:t>getEventHandlerProfile</a:t>
            </a:r>
            <a:r>
              <a:rPr lang="en-US" sz="2400" dirty="0"/>
              <a:t> / </a:t>
            </a:r>
            <a:r>
              <a:rPr lang="en-US" sz="2400" dirty="0" err="1">
                <a:solidFill>
                  <a:srgbClr val="3333FF"/>
                </a:solidFill>
              </a:rPr>
              <a:t>eventHandlerProfile</a:t>
            </a:r>
            <a:endParaRPr lang="en-US" sz="2400" dirty="0">
              <a:solidFill>
                <a:srgbClr val="3333FF"/>
              </a:solidFill>
            </a:endParaRPr>
          </a:p>
          <a:p>
            <a:r>
              <a:rPr lang="en-US" sz="2400" dirty="0"/>
              <a:t>Some</a:t>
            </a:r>
            <a:r>
              <a:rPr lang="en-US" sz="2400" dirty="0">
                <a:solidFill>
                  <a:srgbClr val="3333FF"/>
                </a:solidFill>
              </a:rPr>
              <a:t> </a:t>
            </a:r>
            <a:r>
              <a:rPr lang="en-US" sz="2400" dirty="0" err="1">
                <a:solidFill>
                  <a:srgbClr val="3333FF"/>
                </a:solidFill>
              </a:rPr>
              <a:t>eventHandlerProfile</a:t>
            </a:r>
            <a:r>
              <a:rPr lang="en-US" sz="2400" dirty="0"/>
              <a:t> attributes: </a:t>
            </a:r>
            <a:endParaRPr lang="en-US" sz="2400" dirty="0"/>
          </a:p>
          <a:p>
            <a:pPr lvl="1"/>
            <a:r>
              <a:rPr lang="en-US" sz="2400" dirty="0" err="1">
                <a:solidFill>
                  <a:srgbClr val="00B050"/>
                </a:solidFill>
              </a:rPr>
              <a:t>queueBehavior</a:t>
            </a:r>
            <a:r>
              <a:rPr lang="en-US" sz="2400" dirty="0"/>
              <a:t>: behavior when event queue is full. </a:t>
            </a:r>
            <a:endParaRPr lang="en-US" sz="2400" dirty="0"/>
          </a:p>
          <a:p>
            <a:pPr lvl="2"/>
            <a:r>
              <a:rPr lang="en-US" sz="2000" dirty="0"/>
              <a:t>G2S_disable: disable the device</a:t>
            </a:r>
            <a:endParaRPr lang="en-US" sz="2000" dirty="0"/>
          </a:p>
          <a:p>
            <a:pPr lvl="2"/>
            <a:r>
              <a:rPr lang="en-US" sz="2000" dirty="0"/>
              <a:t>G2S_discard: discard the event</a:t>
            </a:r>
            <a:endParaRPr lang="en-US" sz="2000" dirty="0"/>
          </a:p>
          <a:p>
            <a:pPr lvl="2"/>
            <a:r>
              <a:rPr lang="en-US" sz="2000" dirty="0"/>
              <a:t>G2S_overwrite: discard the oldest event in log</a:t>
            </a:r>
            <a:endParaRPr lang="en-US" sz="2400" dirty="0"/>
          </a:p>
          <a:p>
            <a:pPr lvl="1"/>
            <a:r>
              <a:rPr lang="en-US" sz="2400" dirty="0">
                <a:solidFill>
                  <a:srgbClr val="00B050"/>
                </a:solidFill>
              </a:rPr>
              <a:t>g2s1:disableBehavior</a:t>
            </a:r>
            <a:r>
              <a:rPr lang="en-US" sz="2400" dirty="0"/>
              <a:t>: behavior when event queue is full and the device is disabled by EGM. </a:t>
            </a:r>
            <a:r>
              <a:rPr lang="en-US" sz="2000" dirty="0"/>
              <a:t>(G2S_discard or G2S_overwrite)</a:t>
            </a:r>
            <a:endParaRPr lang="en-US" sz="2400" dirty="0"/>
          </a:p>
          <a:p>
            <a:pPr lvl="1"/>
            <a:r>
              <a:rPr lang="en-US" sz="2400" dirty="0" err="1">
                <a:solidFill>
                  <a:srgbClr val="00B050"/>
                </a:solidFill>
              </a:rPr>
              <a:t>timeToLive</a:t>
            </a:r>
            <a:r>
              <a:rPr lang="en-US" sz="2400" dirty="0"/>
              <a:t>: TTL value for </a:t>
            </a:r>
            <a:r>
              <a:rPr lang="en-US" sz="2400" dirty="0" err="1"/>
              <a:t>eventReport</a:t>
            </a:r>
            <a:endParaRPr lang="en-US" sz="2400" dirty="0"/>
          </a:p>
          <a:p>
            <a:r>
              <a:rPr lang="en-US" sz="2400" dirty="0" err="1">
                <a:solidFill>
                  <a:srgbClr val="BFBFBF"/>
                </a:solidFill>
              </a:rPr>
              <a:t>eventHandlerProfile</a:t>
            </a:r>
            <a:r>
              <a:rPr lang="en-US" sz="2400" dirty="0">
                <a:solidFill>
                  <a:srgbClr val="BFBFBF"/>
                </a:solidFill>
              </a:rPr>
              <a:t> has sub-elements </a:t>
            </a:r>
            <a:r>
              <a:rPr lang="en-US" sz="2400" dirty="0" err="1">
                <a:solidFill>
                  <a:srgbClr val="BFBFBF"/>
                </a:solidFill>
              </a:rPr>
              <a:t>forcedSubscription</a:t>
            </a:r>
            <a:endParaRPr lang="en-US" sz="2400" dirty="0">
              <a:solidFill>
                <a:srgbClr val="BFBFBF"/>
              </a:solidFill>
            </a:endParaRPr>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eventHandler</a:t>
            </a:r>
            <a:r>
              <a:rPr lang="en-US" dirty="0"/>
              <a:t> configuration</a:t>
            </a:r>
            <a:endParaRPr lang="en-US" dirty="0"/>
          </a:p>
        </p:txBody>
      </p:sp>
      <p:graphicFrame>
        <p:nvGraphicFramePr>
          <p:cNvPr id="5" name="Content Placeholder 4"/>
          <p:cNvGraphicFramePr>
            <a:graphicFrameLocks noGrp="1"/>
          </p:cNvGraphicFramePr>
          <p:nvPr>
            <p:ph sz="quarter" idx="1"/>
          </p:nvPr>
        </p:nvGraphicFramePr>
        <p:xfrm>
          <a:off x="612774" y="1718816"/>
          <a:ext cx="7991673" cy="2123440"/>
        </p:xfrm>
        <a:graphic>
          <a:graphicData uri="http://schemas.openxmlformats.org/drawingml/2006/table">
            <a:tbl>
              <a:tblPr firstRow="1" bandRow="1">
                <a:tableStyleId>{72833802-FEF1-4C79-8D5D-14CF1EAF98D9}</a:tableStyleId>
              </a:tblPr>
              <a:tblGrid>
                <a:gridCol w="1726978"/>
                <a:gridCol w="1800200"/>
                <a:gridCol w="4464495"/>
              </a:tblGrid>
              <a:tr h="370840">
                <a:tc>
                  <a:txBody>
                    <a:bodyPr/>
                    <a:lstStyle/>
                    <a:p>
                      <a:r>
                        <a:rPr lang="en-US" dirty="0" err="1"/>
                        <a:t>queueBehavior</a:t>
                      </a:r>
                      <a:endParaRPr lang="en-US" dirty="0"/>
                    </a:p>
                  </a:txBody>
                  <a:tcPr/>
                </a:tc>
                <a:tc>
                  <a:txBody>
                    <a:bodyPr/>
                    <a:lstStyle/>
                    <a:p>
                      <a:r>
                        <a:rPr lang="en-US" dirty="0" err="1"/>
                        <a:t>disableBehavior</a:t>
                      </a:r>
                      <a:endParaRPr lang="en-US" dirty="0"/>
                    </a:p>
                  </a:txBody>
                  <a:tcPr/>
                </a:tc>
                <a:tc>
                  <a:txBody>
                    <a:bodyPr/>
                    <a:lstStyle/>
                    <a:p>
                      <a:r>
                        <a:rPr lang="en-US" dirty="0"/>
                        <a:t>When overflow ..</a:t>
                      </a:r>
                      <a:endParaRPr lang="en-US" dirty="0"/>
                    </a:p>
                  </a:txBody>
                  <a:tcPr/>
                </a:tc>
              </a:tr>
              <a:tr h="370840">
                <a:tc>
                  <a:txBody>
                    <a:bodyPr/>
                    <a:lstStyle/>
                    <a:p>
                      <a:r>
                        <a:rPr lang="en-US" dirty="0"/>
                        <a:t>discard</a:t>
                      </a:r>
                      <a:endParaRPr lang="en-US" dirty="0"/>
                    </a:p>
                  </a:txBody>
                  <a:tcPr/>
                </a:tc>
                <a:tc>
                  <a:txBody>
                    <a:bodyPr/>
                    <a:lstStyle/>
                    <a:p>
                      <a:endParaRPr lang="en-US"/>
                    </a:p>
                  </a:txBody>
                  <a:tcPr/>
                </a:tc>
                <a:tc>
                  <a:txBody>
                    <a:bodyPr/>
                    <a:lstStyle/>
                    <a:p>
                      <a:r>
                        <a:rPr lang="en-US" dirty="0"/>
                        <a:t>discard new event</a:t>
                      </a:r>
                      <a:endParaRPr lang="en-US" dirty="0"/>
                    </a:p>
                  </a:txBody>
                  <a:tcPr/>
                </a:tc>
              </a:tr>
              <a:tr h="370840">
                <a:tc>
                  <a:txBody>
                    <a:bodyPr/>
                    <a:lstStyle/>
                    <a:p>
                      <a:r>
                        <a:rPr lang="en-US" dirty="0"/>
                        <a:t>overwrite</a:t>
                      </a:r>
                      <a:endParaRPr lang="en-US" dirty="0"/>
                    </a:p>
                  </a:txBody>
                  <a:tcPr/>
                </a:tc>
                <a:tc>
                  <a:txBody>
                    <a:bodyPr/>
                    <a:lstStyle/>
                    <a:p>
                      <a:endParaRPr lang="en-US"/>
                    </a:p>
                  </a:txBody>
                  <a:tcPr/>
                </a:tc>
                <a:tc>
                  <a:txBody>
                    <a:bodyPr/>
                    <a:lstStyle/>
                    <a:p>
                      <a:r>
                        <a:rPr lang="en-US" dirty="0"/>
                        <a:t>discard the oldest event in log </a:t>
                      </a:r>
                      <a:endParaRPr lang="en-US" dirty="0"/>
                    </a:p>
                  </a:txBody>
                  <a:tcPr/>
                </a:tc>
              </a:tr>
              <a:tr h="370840">
                <a:tc>
                  <a:txBody>
                    <a:bodyPr/>
                    <a:lstStyle/>
                    <a:p>
                      <a:r>
                        <a:rPr lang="en-US" dirty="0"/>
                        <a:t>disable</a:t>
                      </a:r>
                      <a:endParaRPr lang="en-US" dirty="0"/>
                    </a:p>
                  </a:txBody>
                  <a:tcPr/>
                </a:tc>
                <a:tc>
                  <a:txBody>
                    <a:bodyPr/>
                    <a:lstStyle/>
                    <a:p>
                      <a:r>
                        <a:rPr lang="en-US" dirty="0"/>
                        <a:t>discard</a:t>
                      </a:r>
                      <a:endParaRPr lang="en-US" dirty="0"/>
                    </a:p>
                  </a:txBody>
                  <a:tcPr/>
                </a:tc>
                <a:tc>
                  <a:txBody>
                    <a:bodyPr/>
                    <a:lstStyle/>
                    <a:p>
                      <a:r>
                        <a:rPr lang="en-US" dirty="0"/>
                        <a:t>Discard new event AND set </a:t>
                      </a:r>
                      <a:r>
                        <a:rPr lang="en-US" dirty="0" err="1"/>
                        <a:t>egmEnabled</a:t>
                      </a:r>
                      <a:r>
                        <a:rPr lang="en-US" dirty="0"/>
                        <a:t>=false</a:t>
                      </a:r>
                      <a:endParaRPr lang="en-US" dirty="0"/>
                    </a:p>
                  </a:txBody>
                  <a:tcPr/>
                </a:tc>
              </a:tr>
              <a:tr h="370840">
                <a:tc>
                  <a:txBody>
                    <a:bodyPr/>
                    <a:lstStyle/>
                    <a:p>
                      <a:r>
                        <a:rPr lang="en-US" dirty="0"/>
                        <a:t>disable</a:t>
                      </a:r>
                      <a:endParaRPr lang="en-US" dirty="0"/>
                    </a:p>
                  </a:txBody>
                  <a:tcPr/>
                </a:tc>
                <a:tc>
                  <a:txBody>
                    <a:bodyPr/>
                    <a:lstStyle/>
                    <a:p>
                      <a:r>
                        <a:rPr lang="en-US" dirty="0"/>
                        <a:t>overwrite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Discard the oldest</a:t>
                      </a:r>
                      <a:r>
                        <a:rPr lang="en-US" baseline="0" dirty="0"/>
                        <a:t> event in log </a:t>
                      </a:r>
                      <a:r>
                        <a:rPr lang="en-US" dirty="0"/>
                        <a:t>AND set </a:t>
                      </a:r>
                      <a:r>
                        <a:rPr lang="en-US" dirty="0" err="1"/>
                        <a:t>egmEnabled</a:t>
                      </a:r>
                      <a:r>
                        <a:rPr lang="en-US" dirty="0"/>
                        <a:t>=false</a:t>
                      </a:r>
                      <a:endParaRPr lang="en-US" dirty="0"/>
                    </a:p>
                  </a:txBody>
                  <a:tcPr/>
                </a:tc>
              </a:tr>
            </a:tbl>
          </a:graphicData>
        </a:graphic>
      </p:graphicFrame>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
        <p:nvSpPr>
          <p:cNvPr id="6" name="Content Placeholder 2"/>
          <p:cNvSpPr txBox="1"/>
          <p:nvPr/>
        </p:nvSpPr>
        <p:spPr bwMode="auto">
          <a:xfrm>
            <a:off x="612648" y="4149080"/>
            <a:ext cx="8153400" cy="1946920"/>
          </a:xfrm>
          <a:prstGeom prst="rect">
            <a:avLst/>
          </a:prstGeom>
          <a:noFill/>
          <a:ln w="9525">
            <a:noFill/>
            <a:miter lim="800000"/>
          </a:ln>
        </p:spPr>
        <p:txBody>
          <a:bodyPr vert="horz" wrap="square" lIns="91440" tIns="45720" rIns="91440" bIns="45720" numCol="1" anchor="t" anchorCtr="0" compatLnSpc="1"/>
          <a:lst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S PGothic" panose="020B0600070205080204" pitchFamily="-107" charset="-128"/>
                <a:cs typeface="MS PGothic" panose="020B0600070205080204" pitchFamily="-107" charset="-128"/>
              </a:defRPr>
            </a:lvl1pPr>
            <a:lvl2pPr marL="640080" indent="-273050" algn="l" rtl="0" eaLnBrk="0" fontAlgn="base" hangingPunct="0">
              <a:spcBef>
                <a:spcPts val="550"/>
              </a:spcBef>
              <a:spcAft>
                <a:spcPct val="0"/>
              </a:spcAft>
              <a:buClr>
                <a:schemeClr val="accent1"/>
              </a:buClr>
              <a:buSzPct val="70000"/>
              <a:buFont typeface="Wingdings 2" panose="05020102010507070707" pitchFamily="-107" charset="2"/>
              <a:buChar char=""/>
              <a:defRPr sz="2600" kern="1200">
                <a:solidFill>
                  <a:schemeClr val="tx1"/>
                </a:solidFill>
                <a:latin typeface="+mn-lt"/>
                <a:ea typeface="MS PGothic" panose="020B0600070205080204" pitchFamily="-107" charset="-128"/>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S PGothic" panose="020B0600070205080204" pitchFamily="-107" charset="-128"/>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S PGothic" panose="020B0600070205080204" pitchFamily="-107" charset="-128"/>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S PGothic" panose="020B0600070205080204" pitchFamily="-107" charset="-128"/>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r>
              <a:rPr lang="en-US" sz="2400" dirty="0"/>
              <a:t>In the 3</a:t>
            </a:r>
            <a:r>
              <a:rPr lang="en-US" sz="2400" baseline="30000" dirty="0"/>
              <a:t>rd</a:t>
            </a:r>
            <a:r>
              <a:rPr lang="en-US" sz="2400" dirty="0"/>
              <a:t> and 4</a:t>
            </a:r>
            <a:r>
              <a:rPr lang="en-US" sz="2400" baseline="30000" dirty="0"/>
              <a:t>th</a:t>
            </a:r>
            <a:r>
              <a:rPr lang="en-US" sz="2400" dirty="0"/>
              <a:t> cases, </a:t>
            </a:r>
            <a:r>
              <a:rPr lang="en-US" sz="2400" dirty="0" err="1"/>
              <a:t>eventHandler</a:t>
            </a:r>
            <a:r>
              <a:rPr lang="en-US" sz="2400" dirty="0"/>
              <a:t> device is disabled by EGM when event log overflows.</a:t>
            </a:r>
            <a:endParaRPr lang="en-US" sz="2400" dirty="0"/>
          </a:p>
          <a:p>
            <a:r>
              <a:rPr lang="en-US" sz="2400" dirty="0"/>
              <a:t>If, in addition, the </a:t>
            </a:r>
            <a:r>
              <a:rPr lang="en-US" sz="2400" dirty="0" err="1"/>
              <a:t>eventHandler</a:t>
            </a:r>
            <a:r>
              <a:rPr lang="en-US" sz="2400" dirty="0"/>
              <a:t> device has profile attribute </a:t>
            </a:r>
            <a:r>
              <a:rPr lang="en-US" sz="2400" dirty="0" err="1">
                <a:solidFill>
                  <a:srgbClr val="3333FF"/>
                </a:solidFill>
              </a:rPr>
              <a:t>requireForPlay</a:t>
            </a:r>
            <a:r>
              <a:rPr lang="en-US" sz="2400" dirty="0">
                <a:solidFill>
                  <a:srgbClr val="3333FF"/>
                </a:solidFill>
              </a:rPr>
              <a:t>=true</a:t>
            </a:r>
            <a:r>
              <a:rPr lang="en-US" sz="2400" dirty="0"/>
              <a:t>, the EGM is disabled</a:t>
            </a:r>
            <a:endParaRPr lang="en-US" sz="2400" dirty="0"/>
          </a:p>
          <a:p>
            <a:pPr lvl="1"/>
            <a:r>
              <a:rPr lang="en-US" sz="2400" dirty="0" err="1">
                <a:solidFill>
                  <a:srgbClr val="008000"/>
                </a:solidFill>
              </a:rPr>
              <a:t>egmState</a:t>
            </a:r>
            <a:r>
              <a:rPr lang="en-US" sz="2400" dirty="0">
                <a:solidFill>
                  <a:srgbClr val="008000"/>
                </a:solidFill>
              </a:rPr>
              <a:t> = </a:t>
            </a:r>
            <a:r>
              <a:rPr lang="en-US" sz="2400" dirty="0" err="1">
                <a:solidFill>
                  <a:srgbClr val="008000"/>
                </a:solidFill>
              </a:rPr>
              <a:t>egmDisabled</a:t>
            </a:r>
            <a:endParaRPr lang="en-US" sz="2400" dirty="0">
              <a:solidFill>
                <a:srgbClr val="008000"/>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a:t>
            </a:r>
            <a:r>
              <a:rPr lang="en-US" dirty="0" err="1"/>
              <a:t>eventHandler</a:t>
            </a:r>
            <a:r>
              <a:rPr lang="en-US" dirty="0"/>
              <a:t> Events</a:t>
            </a:r>
            <a:endParaRPr lang="en-US" dirty="0"/>
          </a:p>
        </p:txBody>
      </p:sp>
      <p:graphicFrame>
        <p:nvGraphicFramePr>
          <p:cNvPr id="5" name="Content Placeholder 4"/>
          <p:cNvGraphicFramePr>
            <a:graphicFrameLocks noGrp="1"/>
          </p:cNvGraphicFramePr>
          <p:nvPr>
            <p:ph sz="quarter" idx="1"/>
          </p:nvPr>
        </p:nvGraphicFramePr>
        <p:xfrm>
          <a:off x="883154" y="1916832"/>
          <a:ext cx="7433262" cy="2966720"/>
        </p:xfrm>
        <a:graphic>
          <a:graphicData uri="http://schemas.openxmlformats.org/drawingml/2006/table">
            <a:tbl>
              <a:tblPr firstRow="1" bandRow="1">
                <a:tableStyleId>{5C22544A-7EE6-4342-B048-85BDC9FD1C3A}</a:tableStyleId>
              </a:tblPr>
              <a:tblGrid>
                <a:gridCol w="1508796"/>
                <a:gridCol w="5924466"/>
              </a:tblGrid>
              <a:tr h="370840">
                <a:tc>
                  <a:txBody>
                    <a:bodyPr/>
                    <a:lstStyle/>
                    <a:p>
                      <a:r>
                        <a:rPr lang="en-US" dirty="0"/>
                        <a:t>Event Code</a:t>
                      </a:r>
                      <a:endParaRPr lang="en-US" dirty="0"/>
                    </a:p>
                  </a:txBody>
                  <a:tcPr/>
                </a:tc>
                <a:tc>
                  <a:txBody>
                    <a:bodyPr/>
                    <a:lstStyle/>
                    <a:p>
                      <a:r>
                        <a:rPr lang="en-US" dirty="0"/>
                        <a:t>Description</a:t>
                      </a:r>
                      <a:endParaRPr lang="en-US" dirty="0"/>
                    </a:p>
                  </a:txBody>
                  <a:tcPr/>
                </a:tc>
              </a:tr>
              <a:tr h="370840">
                <a:tc>
                  <a:txBody>
                    <a:bodyPr/>
                    <a:lstStyle/>
                    <a:p>
                      <a:r>
                        <a:rPr lang="en-US" dirty="0"/>
                        <a:t>G2S_EHE001</a:t>
                      </a:r>
                      <a:endParaRPr lang="en-US" dirty="0"/>
                    </a:p>
                  </a:txBody>
                  <a:tcPr/>
                </a:tc>
                <a:tc>
                  <a:txBody>
                    <a:bodyPr/>
                    <a:lstStyle/>
                    <a:p>
                      <a:r>
                        <a:rPr lang="en-US" dirty="0"/>
                        <a:t>Device disabled by</a:t>
                      </a:r>
                      <a:r>
                        <a:rPr lang="en-US" baseline="0" dirty="0"/>
                        <a:t> EGM</a:t>
                      </a:r>
                      <a:endParaRPr lang="en-US" dirty="0"/>
                    </a:p>
                  </a:txBody>
                  <a:tcPr/>
                </a:tc>
              </a:tr>
              <a:tr h="370840">
                <a:tc>
                  <a:txBody>
                    <a:bodyPr/>
                    <a:lstStyle/>
                    <a:p>
                      <a:r>
                        <a:rPr lang="en-US" dirty="0"/>
                        <a:t>G2S_EHE002</a:t>
                      </a:r>
                      <a:endParaRPr lang="en-US" dirty="0"/>
                    </a:p>
                  </a:txBody>
                  <a:tcPr/>
                </a:tc>
                <a:tc>
                  <a:txBody>
                    <a:bodyPr/>
                    <a:lstStyle/>
                    <a:p>
                      <a:r>
                        <a:rPr lang="en-US" dirty="0"/>
                        <a:t>Device not disabled by EGM</a:t>
                      </a:r>
                      <a:endParaRPr lang="en-US" dirty="0"/>
                    </a:p>
                  </a:txBody>
                  <a:tcPr/>
                </a:tc>
              </a:tr>
              <a:tr h="370840">
                <a:tc>
                  <a:txBody>
                    <a:bodyPr/>
                    <a:lstStyle/>
                    <a:p>
                      <a:r>
                        <a:rPr lang="en-US" dirty="0"/>
                        <a:t>G2S_EHE003</a:t>
                      </a:r>
                      <a:endParaRPr lang="en-US" dirty="0"/>
                    </a:p>
                  </a:txBody>
                  <a:tcPr/>
                </a:tc>
                <a:tc>
                  <a:txBody>
                    <a:bodyPr/>
                    <a:lstStyle/>
                    <a:p>
                      <a:r>
                        <a:rPr lang="en-US" dirty="0"/>
                        <a:t>Device disabled by</a:t>
                      </a:r>
                      <a:r>
                        <a:rPr lang="en-US" baseline="0" dirty="0"/>
                        <a:t> host</a:t>
                      </a:r>
                      <a:endParaRPr lang="en-US" dirty="0"/>
                    </a:p>
                  </a:txBody>
                  <a:tcPr/>
                </a:tc>
              </a:tr>
              <a:tr h="370840">
                <a:tc>
                  <a:txBody>
                    <a:bodyPr/>
                    <a:lstStyle/>
                    <a:p>
                      <a:r>
                        <a:rPr lang="en-US" dirty="0"/>
                        <a:t>G2S_EHE004</a:t>
                      </a:r>
                      <a:endParaRPr lang="en-US" dirty="0"/>
                    </a:p>
                  </a:txBody>
                  <a:tcPr/>
                </a:tc>
                <a:tc>
                  <a:txBody>
                    <a:bodyPr/>
                    <a:lstStyle/>
                    <a:p>
                      <a:r>
                        <a:rPr lang="en-US" dirty="0"/>
                        <a:t>Device not disabled by host</a:t>
                      </a:r>
                      <a:endParaRPr lang="en-US" dirty="0"/>
                    </a:p>
                  </a:txBody>
                  <a:tcPr/>
                </a:tc>
              </a:tr>
              <a:tr h="370840">
                <a:tc>
                  <a:txBody>
                    <a:bodyPr/>
                    <a:lstStyle/>
                    <a:p>
                      <a:r>
                        <a:rPr lang="en-US" dirty="0"/>
                        <a:t>G2S_EHE101</a:t>
                      </a:r>
                      <a:endParaRPr lang="en-US" dirty="0"/>
                    </a:p>
                  </a:txBody>
                  <a:tcPr/>
                </a:tc>
                <a:tc>
                  <a:txBody>
                    <a:bodyPr/>
                    <a:lstStyle/>
                    <a:p>
                      <a:r>
                        <a:rPr lang="en-US" dirty="0"/>
                        <a:t>Event subscription changed</a:t>
                      </a:r>
                      <a:endParaRPr lang="en-US" dirty="0"/>
                    </a:p>
                  </a:txBody>
                  <a:tcPr/>
                </a:tc>
              </a:tr>
              <a:tr h="370840">
                <a:tc>
                  <a:txBody>
                    <a:bodyPr/>
                    <a:lstStyle/>
                    <a:p>
                      <a:r>
                        <a:rPr lang="en-US" dirty="0"/>
                        <a:t>G2S_EHE102</a:t>
                      </a:r>
                      <a:endParaRPr lang="en-US" dirty="0"/>
                    </a:p>
                  </a:txBody>
                  <a:tcPr/>
                </a:tc>
                <a:tc>
                  <a:txBody>
                    <a:bodyPr/>
                    <a:lstStyle/>
                    <a:p>
                      <a:r>
                        <a:rPr lang="en-US" dirty="0"/>
                        <a:t>Event handler</a:t>
                      </a:r>
                      <a:r>
                        <a:rPr lang="en-US" baseline="0" dirty="0"/>
                        <a:t> queue overflow</a:t>
                      </a:r>
                      <a:endParaRPr lang="en-US" dirty="0"/>
                    </a:p>
                  </a:txBody>
                  <a:tcPr/>
                </a:tc>
              </a:tr>
              <a:tr h="370840">
                <a:tc>
                  <a:txBody>
                    <a:bodyPr/>
                    <a:lstStyle/>
                    <a:p>
                      <a:r>
                        <a:rPr lang="en-US" dirty="0"/>
                        <a:t>G2S_EHE103</a:t>
                      </a:r>
                      <a:endParaRPr lang="en-US" dirty="0"/>
                    </a:p>
                  </a:txBody>
                  <a:tcPr/>
                </a:tc>
                <a:tc>
                  <a:txBody>
                    <a:bodyPr/>
                    <a:lstStyle/>
                    <a:p>
                      <a:r>
                        <a:rPr lang="en-US" dirty="0"/>
                        <a:t>Event handler</a:t>
                      </a:r>
                      <a:r>
                        <a:rPr lang="en-US" baseline="0" dirty="0"/>
                        <a:t> queue overflow cleared</a:t>
                      </a:r>
                      <a:endParaRPr lang="en-US" dirty="0"/>
                    </a:p>
                  </a:txBody>
                  <a:tcPr/>
                </a:tc>
              </a:tr>
            </a:tbl>
          </a:graphicData>
        </a:graphic>
      </p:graphicFrame>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3-4</a:t>
            </a:r>
            <a:endParaRPr lang="en-US" dirty="0"/>
          </a:p>
        </p:txBody>
      </p:sp>
      <p:sp>
        <p:nvSpPr>
          <p:cNvPr id="3" name="Content Placeholder 2"/>
          <p:cNvSpPr>
            <a:spLocks noGrp="1"/>
          </p:cNvSpPr>
          <p:nvPr>
            <p:ph sz="quarter" idx="1"/>
          </p:nvPr>
        </p:nvSpPr>
        <p:spPr/>
        <p:txBody>
          <a:bodyPr/>
          <a:lstStyle/>
          <a:p>
            <a:r>
              <a:rPr lang="en-US" sz="2400" dirty="0"/>
              <a:t>Keep alive</a:t>
            </a:r>
            <a:endParaRPr lang="en-US" sz="2400" dirty="0"/>
          </a:p>
          <a:p>
            <a:pPr lvl="1"/>
            <a:r>
              <a:rPr lang="en-US" sz="2100" dirty="0"/>
              <a:t>Turn off the keep alive heartbeat</a:t>
            </a:r>
            <a:endParaRPr lang="en-US" sz="2100" dirty="0"/>
          </a:p>
          <a:p>
            <a:pPr lvl="1"/>
            <a:r>
              <a:rPr lang="en-US" sz="2100" dirty="0"/>
              <a:t>Send command to disable the </a:t>
            </a:r>
            <a:r>
              <a:rPr lang="en-US" sz="2100" dirty="0" err="1"/>
              <a:t>comms</a:t>
            </a:r>
            <a:r>
              <a:rPr lang="en-US" sz="2100" dirty="0"/>
              <a:t> device. Are they any communications between EGM and host?</a:t>
            </a:r>
            <a:endParaRPr lang="en-US" sz="2100" dirty="0"/>
          </a:p>
          <a:p>
            <a:r>
              <a:rPr lang="en-US" sz="2400" dirty="0"/>
              <a:t>Persisted event</a:t>
            </a:r>
            <a:endParaRPr lang="en-US" sz="2400" dirty="0"/>
          </a:p>
          <a:p>
            <a:pPr lvl="1"/>
            <a:r>
              <a:rPr lang="en-US" sz="2000" dirty="0"/>
              <a:t>clear event sub in Cabinet device, then add non-persisted event sub</a:t>
            </a:r>
            <a:endParaRPr lang="en-US" sz="2000" dirty="0"/>
          </a:p>
          <a:p>
            <a:pPr lvl="1"/>
            <a:r>
              <a:rPr lang="en-US" sz="2000" dirty="0"/>
              <a:t>Verify that non-persistent events are sent as 'Notification' instead of 'Request'</a:t>
            </a:r>
            <a:endParaRPr lang="en-US" sz="2000" dirty="0"/>
          </a:p>
          <a:p>
            <a:pPr lvl="1"/>
            <a:r>
              <a:rPr lang="en-US" sz="2000" dirty="0"/>
              <a:t>Inspect the event log by </a:t>
            </a:r>
            <a:r>
              <a:rPr lang="en-US" sz="2000" dirty="0" err="1"/>
              <a:t>getEventHandlerLog</a:t>
            </a:r>
            <a:r>
              <a:rPr lang="en-US" sz="2000" dirty="0"/>
              <a:t> (note: RST does not save affected* in log).</a:t>
            </a:r>
            <a:endParaRPr lang="en-US" sz="2000" dirty="0"/>
          </a:p>
          <a:p>
            <a:r>
              <a:rPr lang="en-US" sz="2400" dirty="0"/>
              <a:t>Event subscription persisted</a:t>
            </a:r>
            <a:endParaRPr lang="en-US" sz="2400" dirty="0"/>
          </a:p>
          <a:p>
            <a:pPr lvl="1"/>
            <a:r>
              <a:rPr lang="en-US" sz="2000" dirty="0"/>
              <a:t>Clear event subscription, restart EGM, check transcript for </a:t>
            </a:r>
            <a:r>
              <a:rPr lang="en-US" sz="2000" dirty="0" err="1"/>
              <a:t>comms</a:t>
            </a:r>
            <a:r>
              <a:rPr lang="en-US" sz="2000" dirty="0"/>
              <a:t> event.</a:t>
            </a:r>
            <a:endParaRPr lang="en-US" sz="2000" dirty="0"/>
          </a:p>
          <a:p>
            <a:pPr lvl="1"/>
            <a:r>
              <a:rPr lang="en-US" sz="2000" dirty="0"/>
              <a:t>Repeat above, but shutdown RST and start again. </a:t>
            </a:r>
            <a:r>
              <a:rPr lang="en-US" sz="2000" dirty="0" err="1"/>
              <a:t>concl</a:t>
            </a:r>
            <a:r>
              <a:rPr lang="en-US" sz="2000" dirty="0"/>
              <a:t>. RST persists EGM configuration in shutdown</a:t>
            </a:r>
            <a:endParaRPr lang="en-US" sz="20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about restart RST</a:t>
            </a:r>
            <a:endParaRPr lang="en-US" dirty="0"/>
          </a:p>
        </p:txBody>
      </p:sp>
      <p:sp>
        <p:nvSpPr>
          <p:cNvPr id="3" name="Content Placeholder 2"/>
          <p:cNvSpPr>
            <a:spLocks noGrp="1"/>
          </p:cNvSpPr>
          <p:nvPr>
            <p:ph sz="quarter" idx="1"/>
          </p:nvPr>
        </p:nvSpPr>
        <p:spPr/>
        <p:txBody>
          <a:bodyPr/>
          <a:lstStyle/>
          <a:p>
            <a:r>
              <a:rPr lang="en-US" dirty="0"/>
              <a:t>Event subscription persisted</a:t>
            </a:r>
            <a:endParaRPr lang="en-US" dirty="0"/>
          </a:p>
          <a:p>
            <a:pPr lvl="1"/>
            <a:r>
              <a:rPr lang="en-US" dirty="0"/>
              <a:t>Clear event subscription, restart EGM, check transcript for </a:t>
            </a:r>
            <a:r>
              <a:rPr lang="en-US" dirty="0" err="1"/>
              <a:t>comms</a:t>
            </a:r>
            <a:r>
              <a:rPr lang="en-US" dirty="0"/>
              <a:t> event.</a:t>
            </a:r>
            <a:endParaRPr lang="en-US" dirty="0"/>
          </a:p>
          <a:p>
            <a:pPr lvl="1"/>
            <a:r>
              <a:rPr lang="en-US" dirty="0"/>
              <a:t>Repeat above, but shutdown RST and start again. </a:t>
            </a:r>
            <a:r>
              <a:rPr lang="en-US" dirty="0" err="1"/>
              <a:t>concl</a:t>
            </a:r>
            <a:r>
              <a:rPr lang="en-US" dirty="0"/>
              <a:t>. RST persists EGM configuration in shutdown</a:t>
            </a:r>
            <a:endParaRPr lang="en-US" dirty="0"/>
          </a:p>
          <a:p>
            <a:pPr lvl="1"/>
            <a:r>
              <a:rPr lang="en-US" dirty="0"/>
              <a:t>Unload and load </a:t>
            </a:r>
            <a:r>
              <a:rPr lang="en-US" dirty="0" err="1"/>
              <a:t>SmartEGM</a:t>
            </a:r>
            <a:r>
              <a:rPr lang="en-US" dirty="0"/>
              <a:t> </a:t>
            </a:r>
            <a:r>
              <a:rPr lang="en-US" dirty="0" err="1"/>
              <a:t>config</a:t>
            </a:r>
            <a:r>
              <a:rPr lang="en-US" dirty="0"/>
              <a:t>: clear meters and logs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about restarting, 2</a:t>
            </a:r>
            <a:endParaRPr lang="en-US" dirty="0"/>
          </a:p>
        </p:txBody>
      </p:sp>
      <p:sp>
        <p:nvSpPr>
          <p:cNvPr id="3" name="Content Placeholder 2"/>
          <p:cNvSpPr>
            <a:spLocks noGrp="1"/>
          </p:cNvSpPr>
          <p:nvPr>
            <p:ph sz="quarter" idx="1"/>
          </p:nvPr>
        </p:nvSpPr>
        <p:spPr/>
        <p:txBody>
          <a:bodyPr/>
          <a:lstStyle/>
          <a:p>
            <a:r>
              <a:rPr lang="en-US" dirty="0"/>
              <a:t>Restart EGM: device reset, device changed, subscription lost = false. Meter reset=true</a:t>
            </a:r>
            <a:endParaRPr lang="en-US" dirty="0"/>
          </a:p>
          <a:p>
            <a:pPr lvl="1"/>
            <a:r>
              <a:rPr lang="en-US" dirty="0"/>
              <a:t>Persist event sub &amp; log</a:t>
            </a:r>
            <a:endParaRPr lang="en-US" dirty="0"/>
          </a:p>
          <a:p>
            <a:pPr lvl="1"/>
            <a:r>
              <a:rPr lang="en-US" dirty="0"/>
              <a:t>BUT Persist meters. meters are NOT reset</a:t>
            </a:r>
            <a:endParaRPr lang="en-US" dirty="0"/>
          </a:p>
          <a:p>
            <a:r>
              <a:rPr lang="en-US" dirty="0"/>
              <a:t>Shutdown RST, restart EGM: same flags as above</a:t>
            </a:r>
            <a:endParaRPr lang="en-US" dirty="0"/>
          </a:p>
          <a:p>
            <a:pPr lvl="1"/>
            <a:r>
              <a:rPr lang="en-US" dirty="0"/>
              <a:t>Persist meters &amp; event sub. Clear log</a:t>
            </a:r>
            <a:endParaRPr lang="en-US" dirty="0"/>
          </a:p>
          <a:p>
            <a:r>
              <a:rPr lang="en-US" dirty="0"/>
              <a:t>Reload EGM </a:t>
            </a:r>
            <a:r>
              <a:rPr lang="en-US" dirty="0" err="1"/>
              <a:t>config</a:t>
            </a:r>
            <a:r>
              <a:rPr lang="en-US" dirty="0"/>
              <a:t>. Start EGM: device reset, device changed, subscription lost, meter reset = true</a:t>
            </a:r>
            <a:endParaRPr lang="en-US" dirty="0"/>
          </a:p>
          <a:p>
            <a:pPr lvl="1"/>
            <a:r>
              <a:rPr lang="en-US" dirty="0"/>
              <a:t>Clear meters and log and event sub</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E445F73C-7DCB-4CA0-8FFC-767D731AB870}" type="slidenum">
              <a:rPr lang="zh-TW" altLang="en-US" smtClean="0"/>
            </a:fld>
            <a:endParaRPr lang="en-US" altLang="zh-TW"/>
          </a:p>
        </p:txBody>
      </p:sp>
    </p:spTree>
  </p:cSld>
  <p:clrMapOvr>
    <a:masterClrMapping/>
  </p:clrMapOv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Dragon">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ragon">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themeOverride>
</file>

<file path=docProps/app.xml><?xml version="1.0" encoding="utf-8"?>
<Properties xmlns="http://schemas.openxmlformats.org/officeDocument/2006/extended-properties" xmlns:vt="http://schemas.openxmlformats.org/officeDocument/2006/docPropsVTypes">
  <Template>Trek.thmx</Template>
  <TotalTime>0</TotalTime>
  <Words>43765</Words>
  <Application>WPS 演示</Application>
  <PresentationFormat>On-screen Show (4:3)</PresentationFormat>
  <Paragraphs>1725</Paragraphs>
  <Slides>98</Slides>
  <Notes>7</Notes>
  <HiddenSlides>2</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24</vt:i4>
      </vt:variant>
      <vt:variant>
        <vt:lpstr>幻灯片标题</vt:lpstr>
      </vt:variant>
      <vt:variant>
        <vt:i4>98</vt:i4>
      </vt:variant>
    </vt:vector>
  </HeadingPairs>
  <TitlesOfParts>
    <vt:vector size="135" baseType="lpstr">
      <vt:lpstr>Arial</vt:lpstr>
      <vt:lpstr>宋体</vt:lpstr>
      <vt:lpstr>Wingdings</vt:lpstr>
      <vt:lpstr>MS PGothic</vt:lpstr>
      <vt:lpstr>Tw Cen MT</vt:lpstr>
      <vt:lpstr>Wingdings 2</vt:lpstr>
      <vt:lpstr>Wingdings</vt:lpstr>
      <vt:lpstr>Calibri</vt:lpstr>
      <vt:lpstr>微软雅黑</vt:lpstr>
      <vt:lpstr>Arial Unicode MS</vt:lpstr>
      <vt:lpstr>Courier New</vt:lpstr>
      <vt:lpstr>Tw Cen MT</vt:lpstr>
      <vt:lpstr>Median</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Slot floor monitoring</vt:lpstr>
      <vt:lpstr>Outline</vt:lpstr>
      <vt:lpstr>Objectives</vt:lpstr>
      <vt:lpstr>Online monitoring and control</vt:lpstr>
      <vt:lpstr>Event and meter reports</vt:lpstr>
      <vt:lpstr>Example: IGT visual slot performance</vt:lpstr>
      <vt:lpstr>More examples</vt:lpstr>
      <vt:lpstr>Part A. Device states and events</vt:lpstr>
      <vt:lpstr>Outline</vt:lpstr>
      <vt:lpstr>GLI-13 Significant events</vt:lpstr>
      <vt:lpstr>Common hardware devices</vt:lpstr>
      <vt:lpstr>Cabinet device</vt:lpstr>
      <vt:lpstr>Cabinet status</vt:lpstr>
      <vt:lpstr>Sample commands</vt:lpstr>
      <vt:lpstr>Events and status updates</vt:lpstr>
      <vt:lpstr>Status changes and related events</vt:lpstr>
      <vt:lpstr>Doors in cabinet</vt:lpstr>
      <vt:lpstr>PowerPoint 演示文稿</vt:lpstr>
      <vt:lpstr>Note Acceptor device</vt:lpstr>
      <vt:lpstr>Attributes in noteAcceptorStatus</vt:lpstr>
      <vt:lpstr>Events and status updates</vt:lpstr>
      <vt:lpstr>Status changes and related events</vt:lpstr>
      <vt:lpstr>Printer device</vt:lpstr>
      <vt:lpstr>Attributes in printerStatus</vt:lpstr>
      <vt:lpstr>Events and status updates</vt:lpstr>
      <vt:lpstr>Status changes and related events</vt:lpstr>
      <vt:lpstr>Host disables a device</vt:lpstr>
      <vt:lpstr>A device is disabled</vt:lpstr>
      <vt:lpstr>setCabinetState</vt:lpstr>
      <vt:lpstr>Lab 3-1</vt:lpstr>
      <vt:lpstr>Part B. Disable mechanism</vt:lpstr>
      <vt:lpstr>Outline</vt:lpstr>
      <vt:lpstr>Two aspects of the Cabinet device</vt:lpstr>
      <vt:lpstr>More cabinetStatus attributes</vt:lpstr>
      <vt:lpstr>State of the EGM: egmState</vt:lpstr>
      <vt:lpstr>EGM is enabled and playable</vt:lpstr>
      <vt:lpstr>Operator actions at EGM</vt:lpstr>
      <vt:lpstr>Locking</vt:lpstr>
      <vt:lpstr>egmLocked</vt:lpstr>
      <vt:lpstr>Sample commands</vt:lpstr>
      <vt:lpstr>hostLocked</vt:lpstr>
      <vt:lpstr>Sample commands</vt:lpstr>
      <vt:lpstr>EGM is disabled</vt:lpstr>
      <vt:lpstr>EGM is egmDisabled</vt:lpstr>
      <vt:lpstr>Sample commands</vt:lpstr>
      <vt:lpstr>Sample commands</vt:lpstr>
      <vt:lpstr>EGM is hostDisabled</vt:lpstr>
      <vt:lpstr>Sample commands</vt:lpstr>
      <vt:lpstr>Exercise</vt:lpstr>
      <vt:lpstr>Lab 3-2</vt:lpstr>
      <vt:lpstr>Part C. Event Subscription and Report</vt:lpstr>
      <vt:lpstr>Outline</vt:lpstr>
      <vt:lpstr>What is an Event?</vt:lpstr>
      <vt:lpstr>eventHandler class</vt:lpstr>
      <vt:lpstr>Event Codes</vt:lpstr>
      <vt:lpstr>Event and Affected Device Data</vt:lpstr>
      <vt:lpstr>PowerPoint 演示文稿</vt:lpstr>
      <vt:lpstr>Data Sent with an Event Report</vt:lpstr>
      <vt:lpstr>Sample Event Message</vt:lpstr>
      <vt:lpstr>Discovering Events</vt:lpstr>
      <vt:lpstr>Sample commands</vt:lpstr>
      <vt:lpstr>Host subscriptions</vt:lpstr>
      <vt:lpstr>Subscribing to Events</vt:lpstr>
      <vt:lpstr>The setEventSub element</vt:lpstr>
      <vt:lpstr>Sample commands</vt:lpstr>
      <vt:lpstr>Clearing Event Subscriptions</vt:lpstr>
      <vt:lpstr>Reading Event Subscriptions</vt:lpstr>
      <vt:lpstr>The eventSubList element</vt:lpstr>
      <vt:lpstr>Persisted vs. non-persisted event</vt:lpstr>
      <vt:lpstr>PowerPoint 演示文稿</vt:lpstr>
      <vt:lpstr>Request and response in persisted events</vt:lpstr>
      <vt:lpstr>Notification in non-persisted events</vt:lpstr>
      <vt:lpstr>eventReport Element</vt:lpstr>
      <vt:lpstr>deviceList Element</vt:lpstr>
      <vt:lpstr>transactionList Element</vt:lpstr>
      <vt:lpstr>meterList Element</vt:lpstr>
      <vt:lpstr>Lab 3-3</vt:lpstr>
      <vt:lpstr>Part D. Connection monitoring and event buffering</vt:lpstr>
      <vt:lpstr>Outline</vt:lpstr>
      <vt:lpstr>Status and profile of Comms</vt:lpstr>
      <vt:lpstr>Disable EGM when host unreachable</vt:lpstr>
      <vt:lpstr>Heart beats</vt:lpstr>
      <vt:lpstr>Setting the heart beat frequency</vt:lpstr>
      <vt:lpstr>Buffering of events</vt:lpstr>
      <vt:lpstr>Resending a persisted event</vt:lpstr>
      <vt:lpstr>Event log</vt:lpstr>
      <vt:lpstr>Accessing Event Log</vt:lpstr>
      <vt:lpstr>Event Log Entry</vt:lpstr>
      <vt:lpstr>Affected data and Event Log Entry</vt:lpstr>
      <vt:lpstr>Overflow of event log</vt:lpstr>
      <vt:lpstr>Status and profile of eventHandler</vt:lpstr>
      <vt:lpstr>Event Handler Status</vt:lpstr>
      <vt:lpstr>eventHandler Profile</vt:lpstr>
      <vt:lpstr>eventHandler configuration</vt:lpstr>
      <vt:lpstr>Some eventHandler Events</vt:lpstr>
      <vt:lpstr>Lab 3-4</vt:lpstr>
      <vt:lpstr>Note about restart RST</vt:lpstr>
      <vt:lpstr>Note about restarting,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floor monitoring</dc:title>
  <dc:creator>Philip Lei</dc:creator>
  <dc:description>course notes for COMP414 (revised Sept 2015)</dc:description>
  <dc:subject>chap 3</dc:subject>
  <cp:lastModifiedBy>qq113</cp:lastModifiedBy>
  <cp:revision>1532</cp:revision>
  <dcterms:created xsi:type="dcterms:W3CDTF">2009-10-26T04:10:00Z</dcterms:created>
  <dcterms:modified xsi:type="dcterms:W3CDTF">2021-11-21T09:56:34Z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8F458C63552B4D66BEB9EFA3D4C6B4D8</vt:lpwstr>
  </property>
  <property fmtid="{D5CDD505-2E9C-101B-9397-08002B2CF9AE}" pid="3" name="KSOProductBuildVer">
    <vt:lpwstr>2052-11.1.0.11045</vt:lpwstr>
  </property>
</Properties>
</file>