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3"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5332" autoAdjust="0"/>
  </p:normalViewPr>
  <p:slideViewPr>
    <p:cSldViewPr snapToGrid="0">
      <p:cViewPr varScale="1">
        <p:scale>
          <a:sx n="83" d="100"/>
          <a:sy n="83" d="100"/>
        </p:scale>
        <p:origin x="44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08845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03473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78470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97976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85009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08314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00060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02002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09758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55107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79DBC9-4823-4C76-869C-AB4360941F4D}" type="datetimeFigureOut">
              <a:rPr lang="fr-FR" smtClean="0"/>
              <a:t>27/05/2021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492323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79DBC9-4823-4C76-869C-AB4360941F4D}" type="datetimeFigureOut">
              <a:rPr lang="fr-FR" smtClean="0"/>
              <a:t>27/05/2021</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CFDAF-94F0-4E45-A91E-5DEC6AEC7B1E}" type="slidenum">
              <a:rPr lang="fr-FR" smtClean="0"/>
              <a:t>‹N°›</a:t>
            </a:fld>
            <a:endParaRPr lang="fr-FR" dirty="0"/>
          </a:p>
        </p:txBody>
      </p:sp>
    </p:spTree>
    <p:extLst>
      <p:ext uri="{BB962C8B-B14F-4D97-AF65-F5344CB8AC3E}">
        <p14:creationId xmlns:p14="http://schemas.microsoft.com/office/powerpoint/2010/main" val="2758215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ZoneTexte 3"/>
          <p:cNvSpPr txBox="1"/>
          <p:nvPr/>
        </p:nvSpPr>
        <p:spPr>
          <a:xfrm>
            <a:off x="451104" y="929304"/>
            <a:ext cx="5400000" cy="954107"/>
          </a:xfrm>
          <a:prstGeom prst="rect">
            <a:avLst/>
          </a:prstGeom>
          <a:noFill/>
        </p:spPr>
        <p:txBody>
          <a:bodyPr wrap="square" rtlCol="0">
            <a:spAutoFit/>
          </a:bodyPr>
          <a:lstStyle/>
          <a:p>
            <a:r>
              <a:rPr lang="fr-FR" sz="1400" b="1" dirty="0" smtClean="0">
                <a:solidFill>
                  <a:schemeClr val="bg1"/>
                </a:solidFill>
              </a:rPr>
              <a:t>Infos de l'application :</a:t>
            </a:r>
          </a:p>
          <a:p>
            <a:pPr marL="285750" indent="-285750">
              <a:buFont typeface="Wingdings" panose="05000000000000000000" pitchFamily="2" charset="2"/>
              <a:buChar char="§"/>
            </a:pPr>
            <a:r>
              <a:rPr lang="fr-FR" sz="1400" dirty="0" smtClean="0">
                <a:solidFill>
                  <a:schemeClr val="bg1"/>
                </a:solidFill>
              </a:rPr>
              <a:t>Nom de l'application : Simulation du Système Solaire</a:t>
            </a:r>
          </a:p>
          <a:p>
            <a:pPr marL="285750" indent="-285750">
              <a:buFont typeface="Wingdings" panose="05000000000000000000" pitchFamily="2" charset="2"/>
              <a:buChar char="§"/>
            </a:pPr>
            <a:r>
              <a:rPr lang="fr-FR" sz="1400" dirty="0" smtClean="0">
                <a:solidFill>
                  <a:schemeClr val="bg1"/>
                </a:solidFill>
              </a:rPr>
              <a:t>Date de sortie officielle : 25.05.2021 16h00</a:t>
            </a:r>
          </a:p>
          <a:p>
            <a:pPr marL="285750" indent="-285750">
              <a:buFont typeface="Wingdings" panose="05000000000000000000" pitchFamily="2" charset="2"/>
              <a:buChar char="§"/>
            </a:pPr>
            <a:r>
              <a:rPr lang="fr-FR" sz="1400" dirty="0" smtClean="0">
                <a:solidFill>
                  <a:schemeClr val="bg1"/>
                </a:solidFill>
              </a:rPr>
              <a:t>Version actuelle : </a:t>
            </a:r>
            <a:r>
              <a:rPr lang="fr-FR" sz="1400" dirty="0" smtClean="0">
                <a:solidFill>
                  <a:schemeClr val="bg1"/>
                </a:solidFill>
              </a:rPr>
              <a:t>v2.3.0 </a:t>
            </a:r>
            <a:r>
              <a:rPr lang="fr-FR" sz="1400" dirty="0" smtClean="0">
                <a:solidFill>
                  <a:schemeClr val="bg1"/>
                </a:solidFill>
              </a:rPr>
              <a:t>ou plus récente</a:t>
            </a:r>
          </a:p>
        </p:txBody>
      </p:sp>
      <p:sp>
        <p:nvSpPr>
          <p:cNvPr id="5" name="Rectangle 4"/>
          <p:cNvSpPr/>
          <p:nvPr/>
        </p:nvSpPr>
        <p:spPr>
          <a:xfrm>
            <a:off x="6348984" y="929304"/>
            <a:ext cx="5400000" cy="2462213"/>
          </a:xfrm>
          <a:prstGeom prst="rect">
            <a:avLst/>
          </a:prstGeom>
        </p:spPr>
        <p:txBody>
          <a:bodyPr wrap="square">
            <a:spAutoFit/>
          </a:bodyPr>
          <a:lstStyle/>
          <a:p>
            <a:r>
              <a:rPr lang="fr-FR" sz="1400" b="1" dirty="0" smtClean="0">
                <a:solidFill>
                  <a:schemeClr val="bg1"/>
                </a:solidFill>
              </a:rPr>
              <a:t>Développement de </a:t>
            </a:r>
            <a:r>
              <a:rPr lang="fr-FR" sz="1400" b="1" dirty="0">
                <a:solidFill>
                  <a:schemeClr val="bg1"/>
                </a:solidFill>
              </a:rPr>
              <a:t>l'application </a:t>
            </a:r>
            <a:r>
              <a:rPr lang="fr-FR" sz="1400" b="1" dirty="0" smtClean="0">
                <a:solidFill>
                  <a:schemeClr val="bg1"/>
                </a:solidFill>
              </a:rPr>
              <a:t>:</a:t>
            </a:r>
          </a:p>
          <a:p>
            <a:pPr marL="285750" indent="-285750">
              <a:buFont typeface="Wingdings" panose="05000000000000000000" pitchFamily="2" charset="2"/>
              <a:buChar char="§"/>
            </a:pPr>
            <a:r>
              <a:rPr lang="fr-FR" sz="1400" dirty="0" smtClean="0">
                <a:solidFill>
                  <a:schemeClr val="bg1"/>
                </a:solidFill>
              </a:rPr>
              <a:t>Développeurs :</a:t>
            </a:r>
            <a:endParaRPr lang="fr-FR" sz="1400" dirty="0">
              <a:solidFill>
                <a:schemeClr val="bg1"/>
              </a:solidFill>
            </a:endParaRPr>
          </a:p>
          <a:p>
            <a:pPr marL="742950" lvl="1" indent="-285750">
              <a:buFont typeface="Arial" panose="020B0604020202020204" pitchFamily="34" charset="0"/>
              <a:buChar char="•"/>
            </a:pPr>
            <a:r>
              <a:rPr lang="fr-FR" sz="1400" dirty="0">
                <a:solidFill>
                  <a:schemeClr val="bg1"/>
                </a:solidFill>
              </a:rPr>
              <a:t>Noé </a:t>
            </a:r>
            <a:r>
              <a:rPr lang="fr-FR" sz="1400" dirty="0" smtClean="0">
                <a:solidFill>
                  <a:schemeClr val="bg1"/>
                </a:solidFill>
              </a:rPr>
              <a:t>Lacaille (interface graphique)</a:t>
            </a:r>
            <a:endParaRPr lang="fr-FR" sz="1400" dirty="0">
              <a:solidFill>
                <a:schemeClr val="bg1"/>
              </a:solidFill>
            </a:endParaRPr>
          </a:p>
          <a:p>
            <a:pPr marL="742950" lvl="1" indent="-285750">
              <a:buFont typeface="Arial" panose="020B0604020202020204" pitchFamily="34" charset="0"/>
              <a:buChar char="•"/>
            </a:pPr>
            <a:r>
              <a:rPr lang="fr-FR" sz="1400" dirty="0">
                <a:solidFill>
                  <a:schemeClr val="bg1"/>
                </a:solidFill>
              </a:rPr>
              <a:t>Evan Le </a:t>
            </a:r>
            <a:r>
              <a:rPr lang="fr-FR" sz="1400" dirty="0" smtClean="0">
                <a:solidFill>
                  <a:schemeClr val="bg1"/>
                </a:solidFill>
              </a:rPr>
              <a:t>Bigot (orienté physique)</a:t>
            </a:r>
            <a:endParaRPr lang="fr-FR" sz="1400" dirty="0">
              <a:solidFill>
                <a:schemeClr val="bg1"/>
              </a:solidFill>
            </a:endParaRPr>
          </a:p>
          <a:p>
            <a:pPr marL="742950" lvl="1" indent="-285750">
              <a:buFont typeface="Arial" panose="020B0604020202020204" pitchFamily="34" charset="0"/>
              <a:buChar char="•"/>
            </a:pPr>
            <a:r>
              <a:rPr lang="fr-FR" sz="1400" dirty="0">
                <a:solidFill>
                  <a:schemeClr val="bg1"/>
                </a:solidFill>
              </a:rPr>
              <a:t>Jean-Marc Wu</a:t>
            </a:r>
          </a:p>
          <a:p>
            <a:pPr marL="742950" lvl="1" indent="-285750">
              <a:buFont typeface="Arial" panose="020B0604020202020204" pitchFamily="34" charset="0"/>
              <a:buChar char="•"/>
            </a:pPr>
            <a:r>
              <a:rPr lang="fr-FR" sz="1400" dirty="0">
                <a:solidFill>
                  <a:schemeClr val="bg1"/>
                </a:solidFill>
              </a:rPr>
              <a:t>Kevin Nge</a:t>
            </a:r>
          </a:p>
          <a:p>
            <a:pPr marL="742950" lvl="1" indent="-285750">
              <a:buFont typeface="Arial" panose="020B0604020202020204" pitchFamily="34" charset="0"/>
              <a:buChar char="•"/>
            </a:pPr>
            <a:r>
              <a:rPr lang="fr-FR" sz="1400" dirty="0">
                <a:solidFill>
                  <a:schemeClr val="bg1"/>
                </a:solidFill>
              </a:rPr>
              <a:t>Louis </a:t>
            </a:r>
            <a:r>
              <a:rPr lang="fr-FR" sz="1400" dirty="0" smtClean="0">
                <a:solidFill>
                  <a:schemeClr val="bg1"/>
                </a:solidFill>
              </a:rPr>
              <a:t>Courtoux</a:t>
            </a:r>
          </a:p>
          <a:p>
            <a:pPr marL="285750" indent="-285750">
              <a:buFont typeface="Wingdings" panose="05000000000000000000" pitchFamily="2" charset="2"/>
              <a:buChar char="§"/>
            </a:pPr>
            <a:r>
              <a:rPr lang="fr-FR" sz="1400" dirty="0" smtClean="0">
                <a:solidFill>
                  <a:schemeClr val="bg1"/>
                </a:solidFill>
              </a:rPr>
              <a:t>Cadre </a:t>
            </a:r>
            <a:r>
              <a:rPr lang="fr-FR" sz="1400" dirty="0">
                <a:solidFill>
                  <a:schemeClr val="bg1"/>
                </a:solidFill>
              </a:rPr>
              <a:t>de développement : Spécialité Numérique et Sciences </a:t>
            </a:r>
            <a:r>
              <a:rPr lang="fr-FR" sz="1400" dirty="0" smtClean="0">
                <a:solidFill>
                  <a:schemeClr val="bg1"/>
                </a:solidFill>
              </a:rPr>
              <a:t>Informatiques</a:t>
            </a:r>
          </a:p>
          <a:p>
            <a:pPr marL="285750" indent="-285750">
              <a:buFont typeface="Wingdings" panose="05000000000000000000" pitchFamily="2" charset="2"/>
              <a:buChar char="§"/>
            </a:pPr>
            <a:r>
              <a:rPr lang="fr-FR" sz="1400" dirty="0" smtClean="0">
                <a:solidFill>
                  <a:schemeClr val="bg1"/>
                </a:solidFill>
              </a:rPr>
              <a:t>Niveau des développeurs : Débutants à intermédiaire (1</a:t>
            </a:r>
            <a:r>
              <a:rPr lang="fr-FR" sz="1400" baseline="30000" dirty="0" smtClean="0">
                <a:solidFill>
                  <a:schemeClr val="bg1"/>
                </a:solidFill>
              </a:rPr>
              <a:t>ère</a:t>
            </a:r>
            <a:r>
              <a:rPr lang="fr-FR" sz="1400" dirty="0" smtClean="0">
                <a:solidFill>
                  <a:schemeClr val="bg1"/>
                </a:solidFill>
              </a:rPr>
              <a:t> générale)</a:t>
            </a:r>
          </a:p>
          <a:p>
            <a:pPr marL="285750" indent="-285750">
              <a:buFont typeface="Wingdings" panose="05000000000000000000" pitchFamily="2" charset="2"/>
              <a:buChar char="§"/>
            </a:pPr>
            <a:r>
              <a:rPr lang="fr-FR" sz="1400" dirty="0" smtClean="0">
                <a:solidFill>
                  <a:schemeClr val="bg1"/>
                </a:solidFill>
              </a:rPr>
              <a:t>Temps </a:t>
            </a:r>
            <a:r>
              <a:rPr lang="fr-FR" sz="1400" dirty="0">
                <a:solidFill>
                  <a:schemeClr val="bg1"/>
                </a:solidFill>
              </a:rPr>
              <a:t>de développement : 1 mois </a:t>
            </a:r>
            <a:r>
              <a:rPr lang="fr-FR" sz="1400" dirty="0" smtClean="0">
                <a:solidFill>
                  <a:schemeClr val="bg1"/>
                </a:solidFill>
              </a:rPr>
              <a:t>environ</a:t>
            </a:r>
          </a:p>
        </p:txBody>
      </p:sp>
      <p:sp>
        <p:nvSpPr>
          <p:cNvPr id="6" name="Rectangle 5"/>
          <p:cNvSpPr/>
          <p:nvPr/>
        </p:nvSpPr>
        <p:spPr>
          <a:xfrm>
            <a:off x="6348984" y="3695152"/>
            <a:ext cx="5400000" cy="1169551"/>
          </a:xfrm>
          <a:prstGeom prst="rect">
            <a:avLst/>
          </a:prstGeom>
        </p:spPr>
        <p:txBody>
          <a:bodyPr>
            <a:spAutoFit/>
          </a:bodyPr>
          <a:lstStyle/>
          <a:p>
            <a:r>
              <a:rPr lang="fr-FR" sz="1400" b="1" dirty="0" smtClean="0">
                <a:solidFill>
                  <a:schemeClr val="bg1"/>
                </a:solidFill>
              </a:rPr>
              <a:t>Techniques de développement </a:t>
            </a:r>
            <a:r>
              <a:rPr lang="fr-FR" sz="1400" b="1" dirty="0">
                <a:solidFill>
                  <a:schemeClr val="bg1"/>
                </a:solidFill>
              </a:rPr>
              <a:t>:</a:t>
            </a:r>
          </a:p>
          <a:p>
            <a:pPr marL="285750" indent="-285750">
              <a:buFont typeface="Wingdings" panose="05000000000000000000" pitchFamily="2" charset="2"/>
              <a:buChar char="§"/>
            </a:pPr>
            <a:r>
              <a:rPr lang="fr-FR" sz="1400" dirty="0">
                <a:solidFill>
                  <a:schemeClr val="bg1"/>
                </a:solidFill>
              </a:rPr>
              <a:t>Langage Python (v3.8.5)</a:t>
            </a:r>
          </a:p>
          <a:p>
            <a:pPr marL="285750" indent="-285750">
              <a:buFont typeface="Wingdings" panose="05000000000000000000" pitchFamily="2" charset="2"/>
              <a:buChar char="§"/>
            </a:pPr>
            <a:r>
              <a:rPr lang="fr-FR" sz="1400" dirty="0">
                <a:solidFill>
                  <a:schemeClr val="bg1"/>
                </a:solidFill>
              </a:rPr>
              <a:t>Bibliothèque Pygame (v2.0.1) </a:t>
            </a:r>
            <a:r>
              <a:rPr lang="fr-FR" sz="1400" dirty="0" smtClean="0">
                <a:solidFill>
                  <a:schemeClr val="bg1"/>
                </a:solidFill>
              </a:rPr>
              <a:t>- SDL </a:t>
            </a:r>
            <a:r>
              <a:rPr lang="fr-FR" sz="1400" dirty="0">
                <a:solidFill>
                  <a:schemeClr val="bg1"/>
                </a:solidFill>
              </a:rPr>
              <a:t>2.0.14</a:t>
            </a:r>
          </a:p>
          <a:p>
            <a:pPr marL="285750" indent="-285750">
              <a:buFont typeface="Wingdings" panose="05000000000000000000" pitchFamily="2" charset="2"/>
              <a:buChar char="§"/>
            </a:pPr>
            <a:r>
              <a:rPr lang="fr-FR" sz="1400" dirty="0">
                <a:solidFill>
                  <a:schemeClr val="bg1"/>
                </a:solidFill>
              </a:rPr>
              <a:t>Environnement : </a:t>
            </a:r>
            <a:r>
              <a:rPr lang="fr-FR" sz="1400" dirty="0" smtClean="0">
                <a:solidFill>
                  <a:schemeClr val="bg1"/>
                </a:solidFill>
              </a:rPr>
              <a:t>IDLE Spyder 4.1.15 </a:t>
            </a:r>
            <a:r>
              <a:rPr lang="fr-FR" sz="1400" dirty="0">
                <a:solidFill>
                  <a:schemeClr val="bg1"/>
                </a:solidFill>
              </a:rPr>
              <a:t>(console IPython 7.19.0)</a:t>
            </a:r>
          </a:p>
          <a:p>
            <a:pPr marL="285750" indent="-285750">
              <a:buFont typeface="Wingdings" panose="05000000000000000000" pitchFamily="2" charset="2"/>
              <a:buChar char="§"/>
            </a:pPr>
            <a:r>
              <a:rPr lang="fr-FR" sz="1400" dirty="0" smtClean="0">
                <a:solidFill>
                  <a:schemeClr val="bg1"/>
                </a:solidFill>
              </a:rPr>
              <a:t>1 </a:t>
            </a:r>
            <a:r>
              <a:rPr lang="fr-FR" sz="1400" dirty="0">
                <a:solidFill>
                  <a:schemeClr val="bg1"/>
                </a:solidFill>
              </a:rPr>
              <a:t>fichier Python </a:t>
            </a:r>
            <a:r>
              <a:rPr lang="fr-FR" sz="1400" dirty="0" smtClean="0">
                <a:solidFill>
                  <a:schemeClr val="bg1"/>
                </a:solidFill>
              </a:rPr>
              <a:t>(1500-2000 lignes </a:t>
            </a:r>
            <a:r>
              <a:rPr lang="fr-FR" sz="1400" dirty="0">
                <a:solidFill>
                  <a:schemeClr val="bg1"/>
                </a:solidFill>
              </a:rPr>
              <a:t>de code</a:t>
            </a:r>
            <a:r>
              <a:rPr lang="fr-FR" sz="1400" dirty="0" smtClean="0">
                <a:solidFill>
                  <a:schemeClr val="bg1"/>
                </a:solidFill>
              </a:rPr>
              <a:t>)</a:t>
            </a:r>
            <a:endParaRPr lang="fr-FR" sz="1400" dirty="0">
              <a:solidFill>
                <a:schemeClr val="bg1"/>
              </a:solidFill>
            </a:endParaRPr>
          </a:p>
        </p:txBody>
      </p:sp>
      <p:sp>
        <p:nvSpPr>
          <p:cNvPr id="7" name="Rectangle 6"/>
          <p:cNvSpPr/>
          <p:nvPr/>
        </p:nvSpPr>
        <p:spPr>
          <a:xfrm>
            <a:off x="451104" y="1989062"/>
            <a:ext cx="5400000" cy="1600438"/>
          </a:xfrm>
          <a:prstGeom prst="rect">
            <a:avLst/>
          </a:prstGeom>
        </p:spPr>
        <p:txBody>
          <a:bodyPr wrap="square">
            <a:spAutoFit/>
          </a:bodyPr>
          <a:lstStyle/>
          <a:p>
            <a:r>
              <a:rPr lang="fr-FR" sz="1400" b="1" dirty="0">
                <a:solidFill>
                  <a:schemeClr val="bg1"/>
                </a:solidFill>
              </a:rPr>
              <a:t>Droits :</a:t>
            </a:r>
          </a:p>
          <a:p>
            <a:pPr marL="285750" indent="-285750">
              <a:buFont typeface="Wingdings" panose="05000000000000000000" pitchFamily="2" charset="2"/>
              <a:buChar char="§"/>
            </a:pPr>
            <a:r>
              <a:rPr lang="fr-FR" sz="1400" dirty="0" smtClean="0">
                <a:solidFill>
                  <a:schemeClr val="bg1"/>
                </a:solidFill>
              </a:rPr>
              <a:t>Utilisation </a:t>
            </a:r>
            <a:r>
              <a:rPr lang="fr-FR" sz="1400" dirty="0">
                <a:solidFill>
                  <a:schemeClr val="bg1"/>
                </a:solidFill>
              </a:rPr>
              <a:t>des données de Wikipédia </a:t>
            </a:r>
            <a:r>
              <a:rPr lang="fr-FR" sz="1400" dirty="0" smtClean="0">
                <a:solidFill>
                  <a:schemeClr val="bg1"/>
                </a:solidFill>
              </a:rPr>
              <a:t>(</a:t>
            </a:r>
            <a:r>
              <a:rPr lang="fr-FR" sz="1400" i="1" dirty="0" smtClean="0">
                <a:solidFill>
                  <a:schemeClr val="bg1"/>
                </a:solidFill>
              </a:rPr>
              <a:t>fr.wikipedia.org</a:t>
            </a:r>
            <a:r>
              <a:rPr lang="fr-FR" sz="1400" dirty="0" smtClean="0">
                <a:solidFill>
                  <a:schemeClr val="bg1"/>
                </a:solidFill>
              </a:rPr>
              <a:t>) pour </a:t>
            </a:r>
            <a:r>
              <a:rPr lang="fr-FR" sz="1400" dirty="0">
                <a:solidFill>
                  <a:schemeClr val="bg1"/>
                </a:solidFill>
              </a:rPr>
              <a:t>les </a:t>
            </a:r>
            <a:r>
              <a:rPr lang="fr-FR" sz="1400" dirty="0" smtClean="0">
                <a:solidFill>
                  <a:schemeClr val="bg1"/>
                </a:solidFill>
              </a:rPr>
              <a:t>planètes</a:t>
            </a:r>
          </a:p>
          <a:p>
            <a:pPr marL="285750" indent="-285750">
              <a:buFont typeface="Wingdings" panose="05000000000000000000" pitchFamily="2" charset="2"/>
              <a:buChar char="§"/>
            </a:pPr>
            <a:r>
              <a:rPr lang="fr-FR" sz="1400" dirty="0" smtClean="0">
                <a:solidFill>
                  <a:schemeClr val="bg1"/>
                </a:solidFill>
              </a:rPr>
              <a:t>Utilisation des données de la sonde Horizons du Jet Propulsion Laboratory du </a:t>
            </a:r>
            <a:r>
              <a:rPr lang="fr-FR" sz="1400" dirty="0">
                <a:solidFill>
                  <a:schemeClr val="bg1"/>
                </a:solidFill>
              </a:rPr>
              <a:t>Caltech </a:t>
            </a:r>
            <a:r>
              <a:rPr lang="fr-FR" sz="1400" dirty="0" smtClean="0">
                <a:solidFill>
                  <a:schemeClr val="bg1"/>
                </a:solidFill>
              </a:rPr>
              <a:t>(</a:t>
            </a:r>
            <a:r>
              <a:rPr lang="fr-FR" sz="1400" i="1" dirty="0" smtClean="0">
                <a:solidFill>
                  <a:schemeClr val="bg1"/>
                </a:solidFill>
              </a:rPr>
              <a:t>ssd.jpl.nasa.gov/horizons.cgi</a:t>
            </a:r>
            <a:r>
              <a:rPr lang="fr-FR" sz="1400" dirty="0" smtClean="0">
                <a:solidFill>
                  <a:schemeClr val="bg1"/>
                </a:solidFill>
              </a:rPr>
              <a:t>)</a:t>
            </a:r>
            <a:endParaRPr lang="fr-FR" sz="1400" dirty="0">
              <a:solidFill>
                <a:schemeClr val="bg1"/>
              </a:solidFill>
            </a:endParaRPr>
          </a:p>
          <a:p>
            <a:pPr marL="285750" indent="-285750">
              <a:buFont typeface="Wingdings" panose="05000000000000000000" pitchFamily="2" charset="2"/>
              <a:buChar char="§"/>
            </a:pPr>
            <a:r>
              <a:rPr lang="fr-FR" sz="1400" dirty="0" smtClean="0">
                <a:solidFill>
                  <a:schemeClr val="bg1"/>
                </a:solidFill>
              </a:rPr>
              <a:t>Tous droits réservés aux développeurs de l'application. Accord nécessaire pour l'utilisation et la modification de cette application.</a:t>
            </a:r>
          </a:p>
        </p:txBody>
      </p:sp>
      <p:sp>
        <p:nvSpPr>
          <p:cNvPr id="8" name="Rectangle 7"/>
          <p:cNvSpPr/>
          <p:nvPr/>
        </p:nvSpPr>
        <p:spPr>
          <a:xfrm>
            <a:off x="451104" y="3695152"/>
            <a:ext cx="5400000" cy="954107"/>
          </a:xfrm>
          <a:prstGeom prst="rect">
            <a:avLst/>
          </a:prstGeom>
        </p:spPr>
        <p:txBody>
          <a:bodyPr>
            <a:spAutoFit/>
          </a:bodyPr>
          <a:lstStyle/>
          <a:p>
            <a:r>
              <a:rPr lang="fr-FR" sz="1400" b="1" dirty="0" smtClean="0">
                <a:solidFill>
                  <a:schemeClr val="bg1"/>
                </a:solidFill>
              </a:rPr>
              <a:t>Contact :</a:t>
            </a:r>
          </a:p>
          <a:p>
            <a:pPr marL="285750" indent="-285750">
              <a:buFont typeface="Wingdings" panose="05000000000000000000" pitchFamily="2" charset="2"/>
              <a:buChar char="§"/>
            </a:pPr>
            <a:r>
              <a:rPr lang="fr-FR" sz="1400" dirty="0" smtClean="0">
                <a:solidFill>
                  <a:schemeClr val="bg1"/>
                </a:solidFill>
              </a:rPr>
              <a:t>Qu'il s'agisse d'une remarque, critique, suggestion, observation ou d'un </a:t>
            </a:r>
            <a:r>
              <a:rPr lang="fr-FR" sz="1400" dirty="0">
                <a:solidFill>
                  <a:schemeClr val="bg1"/>
                </a:solidFill>
              </a:rPr>
              <a:t>problème technique, vous pouvez nous contacter à l'adresse </a:t>
            </a:r>
            <a:r>
              <a:rPr lang="fr-FR" sz="1400" dirty="0" smtClean="0">
                <a:solidFill>
                  <a:schemeClr val="bg1"/>
                </a:solidFill>
              </a:rPr>
              <a:t>email </a:t>
            </a:r>
            <a:r>
              <a:rPr lang="fr-FR" sz="1400" dirty="0">
                <a:solidFill>
                  <a:schemeClr val="bg1"/>
                </a:solidFill>
              </a:rPr>
              <a:t>suivante : </a:t>
            </a:r>
            <a:r>
              <a:rPr lang="fr-FR" sz="1400" i="1" dirty="0" smtClean="0">
                <a:solidFill>
                  <a:schemeClr val="bg1"/>
                </a:solidFill>
              </a:rPr>
              <a:t>projet.pygame.groupek@gmail.com</a:t>
            </a:r>
          </a:p>
        </p:txBody>
      </p:sp>
      <p:sp>
        <p:nvSpPr>
          <p:cNvPr id="9" name="ZoneTexte 8"/>
          <p:cNvSpPr txBox="1"/>
          <p:nvPr/>
        </p:nvSpPr>
        <p:spPr>
          <a:xfrm>
            <a:off x="4548939" y="167881"/>
            <a:ext cx="3079817" cy="461665"/>
          </a:xfrm>
          <a:prstGeom prst="rect">
            <a:avLst/>
          </a:prstGeom>
          <a:noFill/>
        </p:spPr>
        <p:txBody>
          <a:bodyPr wrap="none" rtlCol="0">
            <a:spAutoFit/>
          </a:bodyPr>
          <a:lstStyle/>
          <a:p>
            <a:r>
              <a:rPr lang="fr-FR" sz="2400" b="1" dirty="0" smtClean="0">
                <a:solidFill>
                  <a:schemeClr val="bg1"/>
                </a:solidFill>
              </a:rPr>
              <a:t>Détails de l’application</a:t>
            </a:r>
            <a:endParaRPr lang="fr-FR" sz="2400" b="1" dirty="0">
              <a:solidFill>
                <a:schemeClr val="bg1"/>
              </a:solidFill>
            </a:endParaRPr>
          </a:p>
        </p:txBody>
      </p:sp>
    </p:spTree>
    <p:extLst>
      <p:ext uri="{BB962C8B-B14F-4D97-AF65-F5344CB8AC3E}">
        <p14:creationId xmlns:p14="http://schemas.microsoft.com/office/powerpoint/2010/main" val="3743631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ZoneTexte 3"/>
          <p:cNvSpPr txBox="1"/>
          <p:nvPr/>
        </p:nvSpPr>
        <p:spPr>
          <a:xfrm>
            <a:off x="451104" y="929304"/>
            <a:ext cx="5400000" cy="954107"/>
          </a:xfrm>
          <a:prstGeom prst="rect">
            <a:avLst/>
          </a:prstGeom>
          <a:noFill/>
        </p:spPr>
        <p:txBody>
          <a:bodyPr wrap="square" rtlCol="0">
            <a:spAutoFit/>
          </a:bodyPr>
          <a:lstStyle/>
          <a:p>
            <a:r>
              <a:rPr lang="fr-FR" sz="1400" b="1" dirty="0">
                <a:solidFill>
                  <a:schemeClr val="bg1"/>
                </a:solidFill>
              </a:rPr>
              <a:t>App </a:t>
            </a:r>
            <a:r>
              <a:rPr lang="fr-FR" sz="1400" b="1" dirty="0" smtClean="0">
                <a:solidFill>
                  <a:schemeClr val="bg1"/>
                </a:solidFill>
              </a:rPr>
              <a:t>Info :</a:t>
            </a:r>
          </a:p>
          <a:p>
            <a:pPr marL="285750" indent="-285750">
              <a:buFont typeface="Wingdings" panose="05000000000000000000" pitchFamily="2" charset="2"/>
              <a:buChar char="§"/>
            </a:pPr>
            <a:r>
              <a:rPr lang="fr-FR" sz="1400" dirty="0">
                <a:solidFill>
                  <a:schemeClr val="bg1"/>
                </a:solidFill>
              </a:rPr>
              <a:t>App </a:t>
            </a:r>
            <a:r>
              <a:rPr lang="fr-FR" sz="1400" dirty="0" smtClean="0">
                <a:solidFill>
                  <a:schemeClr val="bg1"/>
                </a:solidFill>
              </a:rPr>
              <a:t>Name : </a:t>
            </a:r>
            <a:r>
              <a:rPr lang="fr-FR" sz="1400" dirty="0">
                <a:solidFill>
                  <a:schemeClr val="bg1"/>
                </a:solidFill>
              </a:rPr>
              <a:t>Solar System </a:t>
            </a:r>
            <a:r>
              <a:rPr lang="fr-FR" sz="1400" dirty="0" smtClean="0">
                <a:solidFill>
                  <a:schemeClr val="bg1"/>
                </a:solidFill>
              </a:rPr>
              <a:t>Simulation</a:t>
            </a:r>
          </a:p>
          <a:p>
            <a:pPr marL="285750" indent="-285750">
              <a:buFont typeface="Wingdings" panose="05000000000000000000" pitchFamily="2" charset="2"/>
              <a:buChar char="§"/>
            </a:pPr>
            <a:r>
              <a:rPr lang="en-US" sz="1400" dirty="0">
                <a:solidFill>
                  <a:schemeClr val="bg1"/>
                </a:solidFill>
              </a:rPr>
              <a:t>Official release </a:t>
            </a:r>
            <a:r>
              <a:rPr lang="en-US" sz="1400" dirty="0" smtClean="0">
                <a:solidFill>
                  <a:schemeClr val="bg1"/>
                </a:solidFill>
              </a:rPr>
              <a:t>date : </a:t>
            </a:r>
            <a:r>
              <a:rPr lang="fr-FR" sz="1400" dirty="0" smtClean="0">
                <a:solidFill>
                  <a:schemeClr val="bg1"/>
                </a:solidFill>
              </a:rPr>
              <a:t>25.05.2021 4:00 PM</a:t>
            </a:r>
            <a:endParaRPr lang="fr-FR" sz="1400" dirty="0">
              <a:solidFill>
                <a:schemeClr val="bg1"/>
              </a:solidFill>
            </a:endParaRPr>
          </a:p>
          <a:p>
            <a:pPr marL="285750" indent="-285750">
              <a:buFont typeface="Wingdings" panose="05000000000000000000" pitchFamily="2" charset="2"/>
              <a:buChar char="§"/>
            </a:pPr>
            <a:r>
              <a:rPr lang="fr-FR" sz="1400" dirty="0" smtClean="0">
                <a:solidFill>
                  <a:schemeClr val="bg1"/>
                </a:solidFill>
              </a:rPr>
              <a:t>Current </a:t>
            </a:r>
            <a:r>
              <a:rPr lang="fr-FR" sz="1400" dirty="0">
                <a:solidFill>
                  <a:schemeClr val="bg1"/>
                </a:solidFill>
              </a:rPr>
              <a:t>version </a:t>
            </a:r>
            <a:r>
              <a:rPr lang="fr-FR" sz="1400" dirty="0" smtClean="0">
                <a:solidFill>
                  <a:schemeClr val="bg1"/>
                </a:solidFill>
              </a:rPr>
              <a:t>: </a:t>
            </a:r>
            <a:r>
              <a:rPr lang="fr-FR" sz="1400" dirty="0" smtClean="0">
                <a:solidFill>
                  <a:schemeClr val="bg1"/>
                </a:solidFill>
              </a:rPr>
              <a:t>v2.3.0 </a:t>
            </a:r>
            <a:r>
              <a:rPr lang="fr-FR" sz="1400" dirty="0" smtClean="0">
                <a:solidFill>
                  <a:schemeClr val="bg1"/>
                </a:solidFill>
              </a:rPr>
              <a:t>or more recent</a:t>
            </a:r>
          </a:p>
        </p:txBody>
      </p:sp>
      <p:sp>
        <p:nvSpPr>
          <p:cNvPr id="5" name="Rectangle 4"/>
          <p:cNvSpPr/>
          <p:nvPr/>
        </p:nvSpPr>
        <p:spPr>
          <a:xfrm>
            <a:off x="6348984" y="929304"/>
            <a:ext cx="5400000" cy="2246769"/>
          </a:xfrm>
          <a:prstGeom prst="rect">
            <a:avLst/>
          </a:prstGeom>
        </p:spPr>
        <p:txBody>
          <a:bodyPr wrap="square">
            <a:spAutoFit/>
          </a:bodyPr>
          <a:lstStyle/>
          <a:p>
            <a:r>
              <a:rPr lang="fr-FR" sz="1400" b="1" dirty="0">
                <a:solidFill>
                  <a:schemeClr val="bg1"/>
                </a:solidFill>
              </a:rPr>
              <a:t>Application development :</a:t>
            </a:r>
            <a:endParaRPr lang="fr-FR" sz="1400" b="1" dirty="0" smtClean="0">
              <a:solidFill>
                <a:schemeClr val="bg1"/>
              </a:solidFill>
            </a:endParaRPr>
          </a:p>
          <a:p>
            <a:pPr marL="285750" indent="-285750">
              <a:buFont typeface="Wingdings" panose="05000000000000000000" pitchFamily="2" charset="2"/>
              <a:buChar char="§"/>
            </a:pPr>
            <a:r>
              <a:rPr lang="fr-FR" sz="1400" dirty="0">
                <a:solidFill>
                  <a:schemeClr val="bg1"/>
                </a:solidFill>
              </a:rPr>
              <a:t>Developers </a:t>
            </a:r>
            <a:r>
              <a:rPr lang="fr-FR" sz="1400" dirty="0" smtClean="0">
                <a:solidFill>
                  <a:schemeClr val="bg1"/>
                </a:solidFill>
              </a:rPr>
              <a:t>:</a:t>
            </a:r>
            <a:endParaRPr lang="fr-FR" sz="1400" dirty="0">
              <a:solidFill>
                <a:schemeClr val="bg1"/>
              </a:solidFill>
            </a:endParaRPr>
          </a:p>
          <a:p>
            <a:pPr marL="742950" lvl="1" indent="-285750">
              <a:buFont typeface="Arial" panose="020B0604020202020204" pitchFamily="34" charset="0"/>
              <a:buChar char="•"/>
            </a:pPr>
            <a:r>
              <a:rPr lang="fr-FR" sz="1400" dirty="0">
                <a:solidFill>
                  <a:schemeClr val="bg1"/>
                </a:solidFill>
              </a:rPr>
              <a:t>Noé </a:t>
            </a:r>
            <a:r>
              <a:rPr lang="fr-FR" sz="1400" dirty="0" smtClean="0">
                <a:solidFill>
                  <a:schemeClr val="bg1"/>
                </a:solidFill>
              </a:rPr>
              <a:t>Lacaille </a:t>
            </a:r>
            <a:r>
              <a:rPr lang="fr-FR" sz="1400" dirty="0">
                <a:solidFill>
                  <a:schemeClr val="bg1"/>
                </a:solidFill>
              </a:rPr>
              <a:t>(graphic interface)</a:t>
            </a:r>
          </a:p>
          <a:p>
            <a:pPr marL="742950" lvl="1" indent="-285750">
              <a:buFont typeface="Arial" panose="020B0604020202020204" pitchFamily="34" charset="0"/>
              <a:buChar char="•"/>
            </a:pPr>
            <a:r>
              <a:rPr lang="fr-FR" sz="1400" dirty="0">
                <a:solidFill>
                  <a:schemeClr val="bg1"/>
                </a:solidFill>
              </a:rPr>
              <a:t>Evan Le </a:t>
            </a:r>
            <a:r>
              <a:rPr lang="fr-FR" sz="1400" dirty="0" smtClean="0">
                <a:solidFill>
                  <a:schemeClr val="bg1"/>
                </a:solidFill>
              </a:rPr>
              <a:t>Bigot </a:t>
            </a:r>
            <a:r>
              <a:rPr lang="fr-FR" sz="1400" dirty="0">
                <a:solidFill>
                  <a:schemeClr val="bg1"/>
                </a:solidFill>
              </a:rPr>
              <a:t>(physical oriented)</a:t>
            </a:r>
          </a:p>
          <a:p>
            <a:pPr marL="742950" lvl="1" indent="-285750">
              <a:buFont typeface="Arial" panose="020B0604020202020204" pitchFamily="34" charset="0"/>
              <a:buChar char="•"/>
            </a:pPr>
            <a:r>
              <a:rPr lang="fr-FR" sz="1400" dirty="0">
                <a:solidFill>
                  <a:schemeClr val="bg1"/>
                </a:solidFill>
              </a:rPr>
              <a:t>Jean-Marc Wu</a:t>
            </a:r>
          </a:p>
          <a:p>
            <a:pPr marL="742950" lvl="1" indent="-285750">
              <a:buFont typeface="Arial" panose="020B0604020202020204" pitchFamily="34" charset="0"/>
              <a:buChar char="•"/>
            </a:pPr>
            <a:r>
              <a:rPr lang="fr-FR" sz="1400" dirty="0">
                <a:solidFill>
                  <a:schemeClr val="bg1"/>
                </a:solidFill>
              </a:rPr>
              <a:t>Kevin Nge</a:t>
            </a:r>
          </a:p>
          <a:p>
            <a:pPr marL="742950" lvl="1" indent="-285750">
              <a:buFont typeface="Arial" panose="020B0604020202020204" pitchFamily="34" charset="0"/>
              <a:buChar char="•"/>
            </a:pPr>
            <a:r>
              <a:rPr lang="fr-FR" sz="1400" dirty="0">
                <a:solidFill>
                  <a:schemeClr val="bg1"/>
                </a:solidFill>
              </a:rPr>
              <a:t>Louis </a:t>
            </a:r>
            <a:r>
              <a:rPr lang="fr-FR" sz="1400" dirty="0" smtClean="0">
                <a:solidFill>
                  <a:schemeClr val="bg1"/>
                </a:solidFill>
              </a:rPr>
              <a:t>Courtoux</a:t>
            </a:r>
          </a:p>
          <a:p>
            <a:pPr marL="285750" indent="-285750">
              <a:buFont typeface="Wingdings" panose="05000000000000000000" pitchFamily="2" charset="2"/>
              <a:buChar char="§"/>
            </a:pPr>
            <a:r>
              <a:rPr lang="en-US" sz="1400" dirty="0">
                <a:solidFill>
                  <a:schemeClr val="bg1"/>
                </a:solidFill>
              </a:rPr>
              <a:t>Development </a:t>
            </a:r>
            <a:r>
              <a:rPr lang="en-US" sz="1400" dirty="0" smtClean="0">
                <a:solidFill>
                  <a:schemeClr val="bg1"/>
                </a:solidFill>
              </a:rPr>
              <a:t>framework : </a:t>
            </a:r>
            <a:r>
              <a:rPr lang="en-US" sz="1400" dirty="0">
                <a:solidFill>
                  <a:schemeClr val="bg1"/>
                </a:solidFill>
              </a:rPr>
              <a:t>Digital and Computer Sciences </a:t>
            </a:r>
            <a:r>
              <a:rPr lang="en-US" sz="1400" dirty="0" smtClean="0">
                <a:solidFill>
                  <a:schemeClr val="bg1"/>
                </a:solidFill>
              </a:rPr>
              <a:t>Specialty</a:t>
            </a:r>
          </a:p>
          <a:p>
            <a:pPr marL="285750" indent="-285750">
              <a:buFont typeface="Wingdings" panose="05000000000000000000" pitchFamily="2" charset="2"/>
              <a:buChar char="§"/>
            </a:pPr>
            <a:r>
              <a:rPr lang="en-US" sz="1400" dirty="0" smtClean="0">
                <a:solidFill>
                  <a:schemeClr val="bg1"/>
                </a:solidFill>
              </a:rPr>
              <a:t>Developer level : Beginners to intermediate (1st general)</a:t>
            </a:r>
          </a:p>
          <a:p>
            <a:pPr marL="285750" indent="-285750">
              <a:buFont typeface="Wingdings" panose="05000000000000000000" pitchFamily="2" charset="2"/>
              <a:buChar char="§"/>
            </a:pPr>
            <a:r>
              <a:rPr lang="fr-FR" sz="1400" dirty="0" smtClean="0">
                <a:solidFill>
                  <a:schemeClr val="bg1"/>
                </a:solidFill>
              </a:rPr>
              <a:t>Development </a:t>
            </a:r>
            <a:r>
              <a:rPr lang="fr-FR" sz="1400" dirty="0">
                <a:solidFill>
                  <a:schemeClr val="bg1"/>
                </a:solidFill>
              </a:rPr>
              <a:t>time : About 1 month</a:t>
            </a:r>
            <a:endParaRPr lang="fr-FR" sz="1400" dirty="0" smtClean="0">
              <a:solidFill>
                <a:schemeClr val="bg1"/>
              </a:solidFill>
            </a:endParaRPr>
          </a:p>
        </p:txBody>
      </p:sp>
      <p:sp>
        <p:nvSpPr>
          <p:cNvPr id="6" name="Rectangle 5"/>
          <p:cNvSpPr/>
          <p:nvPr/>
        </p:nvSpPr>
        <p:spPr>
          <a:xfrm>
            <a:off x="6348984" y="3479708"/>
            <a:ext cx="5400000" cy="1169551"/>
          </a:xfrm>
          <a:prstGeom prst="rect">
            <a:avLst/>
          </a:prstGeom>
        </p:spPr>
        <p:txBody>
          <a:bodyPr>
            <a:spAutoFit/>
          </a:bodyPr>
          <a:lstStyle/>
          <a:p>
            <a:r>
              <a:rPr lang="fr-FR" sz="1400" b="1" dirty="0">
                <a:solidFill>
                  <a:schemeClr val="bg1"/>
                </a:solidFill>
              </a:rPr>
              <a:t>Development techniques :</a:t>
            </a:r>
          </a:p>
          <a:p>
            <a:pPr marL="285750" indent="-285750">
              <a:buFont typeface="Wingdings" panose="05000000000000000000" pitchFamily="2" charset="2"/>
              <a:buChar char="§"/>
            </a:pPr>
            <a:r>
              <a:rPr lang="fr-FR" sz="1400" dirty="0">
                <a:solidFill>
                  <a:schemeClr val="bg1"/>
                </a:solidFill>
              </a:rPr>
              <a:t>Python </a:t>
            </a:r>
            <a:r>
              <a:rPr lang="fr-FR" sz="1400" dirty="0" smtClean="0">
                <a:solidFill>
                  <a:schemeClr val="bg1"/>
                </a:solidFill>
              </a:rPr>
              <a:t>language (</a:t>
            </a:r>
            <a:r>
              <a:rPr lang="fr-FR" sz="1400" dirty="0">
                <a:solidFill>
                  <a:schemeClr val="bg1"/>
                </a:solidFill>
              </a:rPr>
              <a:t>v3.8.5)</a:t>
            </a:r>
          </a:p>
          <a:p>
            <a:pPr marL="285750" indent="-285750">
              <a:buFont typeface="Wingdings" panose="05000000000000000000" pitchFamily="2" charset="2"/>
              <a:buChar char="§"/>
            </a:pPr>
            <a:r>
              <a:rPr lang="fr-FR" sz="1400" dirty="0">
                <a:solidFill>
                  <a:schemeClr val="bg1"/>
                </a:solidFill>
              </a:rPr>
              <a:t>Pygame </a:t>
            </a:r>
            <a:r>
              <a:rPr lang="fr-FR" sz="1400" dirty="0" smtClean="0">
                <a:solidFill>
                  <a:schemeClr val="bg1"/>
                </a:solidFill>
              </a:rPr>
              <a:t>Library (</a:t>
            </a:r>
            <a:r>
              <a:rPr lang="fr-FR" sz="1400" dirty="0">
                <a:solidFill>
                  <a:schemeClr val="bg1"/>
                </a:solidFill>
              </a:rPr>
              <a:t>v2.0.1) </a:t>
            </a:r>
            <a:r>
              <a:rPr lang="fr-FR" sz="1400" dirty="0" smtClean="0">
                <a:solidFill>
                  <a:schemeClr val="bg1"/>
                </a:solidFill>
              </a:rPr>
              <a:t>- SDL </a:t>
            </a:r>
            <a:r>
              <a:rPr lang="fr-FR" sz="1400" dirty="0">
                <a:solidFill>
                  <a:schemeClr val="bg1"/>
                </a:solidFill>
              </a:rPr>
              <a:t>2.0.14</a:t>
            </a:r>
          </a:p>
          <a:p>
            <a:pPr marL="285750" indent="-285750">
              <a:buFont typeface="Wingdings" panose="05000000000000000000" pitchFamily="2" charset="2"/>
              <a:buChar char="§"/>
            </a:pPr>
            <a:r>
              <a:rPr lang="fr-FR" sz="1400" dirty="0">
                <a:solidFill>
                  <a:schemeClr val="bg1"/>
                </a:solidFill>
              </a:rPr>
              <a:t>Environment : </a:t>
            </a:r>
            <a:r>
              <a:rPr lang="fr-FR" sz="1400" dirty="0" smtClean="0">
                <a:solidFill>
                  <a:schemeClr val="bg1"/>
                </a:solidFill>
              </a:rPr>
              <a:t>IDLE Spyder 4.1.15 </a:t>
            </a:r>
            <a:r>
              <a:rPr lang="fr-FR" sz="1400" dirty="0">
                <a:solidFill>
                  <a:schemeClr val="bg1"/>
                </a:solidFill>
              </a:rPr>
              <a:t>(console IPython 7.19.0)</a:t>
            </a:r>
          </a:p>
          <a:p>
            <a:pPr marL="285750" indent="-285750">
              <a:buFont typeface="Wingdings" panose="05000000000000000000" pitchFamily="2" charset="2"/>
              <a:buChar char="§"/>
            </a:pPr>
            <a:r>
              <a:rPr lang="en-US" sz="1400" dirty="0">
                <a:solidFill>
                  <a:schemeClr val="bg1"/>
                </a:solidFill>
              </a:rPr>
              <a:t>1 Python file </a:t>
            </a:r>
            <a:r>
              <a:rPr lang="en-US" sz="1400" dirty="0" smtClean="0">
                <a:solidFill>
                  <a:schemeClr val="bg1"/>
                </a:solidFill>
              </a:rPr>
              <a:t>(1500-2000 lines </a:t>
            </a:r>
            <a:r>
              <a:rPr lang="en-US" sz="1400" dirty="0">
                <a:solidFill>
                  <a:schemeClr val="bg1"/>
                </a:solidFill>
              </a:rPr>
              <a:t>of </a:t>
            </a:r>
            <a:r>
              <a:rPr lang="en-US" sz="1400" dirty="0" smtClean="0">
                <a:solidFill>
                  <a:schemeClr val="bg1"/>
                </a:solidFill>
              </a:rPr>
              <a:t>code)</a:t>
            </a:r>
          </a:p>
        </p:txBody>
      </p:sp>
      <p:sp>
        <p:nvSpPr>
          <p:cNvPr id="7" name="Rectangle 6"/>
          <p:cNvSpPr/>
          <p:nvPr/>
        </p:nvSpPr>
        <p:spPr>
          <a:xfrm>
            <a:off x="451104" y="1989062"/>
            <a:ext cx="5400000" cy="1384995"/>
          </a:xfrm>
          <a:prstGeom prst="rect">
            <a:avLst/>
          </a:prstGeom>
        </p:spPr>
        <p:txBody>
          <a:bodyPr wrap="square">
            <a:spAutoFit/>
          </a:bodyPr>
          <a:lstStyle/>
          <a:p>
            <a:r>
              <a:rPr lang="fr-FR" sz="1400" b="1" dirty="0">
                <a:solidFill>
                  <a:schemeClr val="bg1"/>
                </a:solidFill>
              </a:rPr>
              <a:t>Rights :</a:t>
            </a:r>
          </a:p>
          <a:p>
            <a:pPr marL="285750" indent="-285750">
              <a:buFont typeface="Wingdings" panose="05000000000000000000" pitchFamily="2" charset="2"/>
              <a:buChar char="§"/>
            </a:pPr>
            <a:r>
              <a:rPr lang="fr-FR" sz="1400" dirty="0">
                <a:solidFill>
                  <a:schemeClr val="bg1"/>
                </a:solidFill>
              </a:rPr>
              <a:t>Using data from Wikipedia (</a:t>
            </a:r>
            <a:r>
              <a:rPr lang="fr-FR" sz="1400" i="1" dirty="0">
                <a:solidFill>
                  <a:schemeClr val="bg1"/>
                </a:solidFill>
              </a:rPr>
              <a:t>en.wikipedia.org</a:t>
            </a:r>
            <a:r>
              <a:rPr lang="fr-FR" sz="1400" dirty="0">
                <a:solidFill>
                  <a:schemeClr val="bg1"/>
                </a:solidFill>
              </a:rPr>
              <a:t>) for planets</a:t>
            </a:r>
            <a:r>
              <a:rPr lang="fr-FR" sz="1400" dirty="0" smtClean="0">
                <a:solidFill>
                  <a:schemeClr val="bg1"/>
                </a:solidFill>
              </a:rPr>
              <a:t>.</a:t>
            </a:r>
          </a:p>
          <a:p>
            <a:pPr marL="285750" indent="-285750">
              <a:buFont typeface="Wingdings" panose="05000000000000000000" pitchFamily="2" charset="2"/>
              <a:buChar char="§"/>
            </a:pPr>
            <a:r>
              <a:rPr lang="fr-FR" sz="1400" dirty="0">
                <a:solidFill>
                  <a:schemeClr val="bg1"/>
                </a:solidFill>
              </a:rPr>
              <a:t>Using data from the Horizons probe from Caltech's Jet Propulsion Laboratory (</a:t>
            </a:r>
            <a:r>
              <a:rPr lang="fr-FR" sz="1400" i="1" dirty="0">
                <a:solidFill>
                  <a:schemeClr val="bg1"/>
                </a:solidFill>
              </a:rPr>
              <a:t>ssd.jpl.nasa.gov/horizons.cgi</a:t>
            </a:r>
            <a:r>
              <a:rPr lang="fr-FR" sz="1400" dirty="0">
                <a:solidFill>
                  <a:schemeClr val="bg1"/>
                </a:solidFill>
              </a:rPr>
              <a:t>)</a:t>
            </a:r>
            <a:endParaRPr lang="fr-FR" sz="1400" dirty="0" smtClean="0">
              <a:solidFill>
                <a:schemeClr val="bg1"/>
              </a:solidFill>
            </a:endParaRPr>
          </a:p>
          <a:p>
            <a:pPr marL="285750" indent="-285750">
              <a:buFont typeface="Wingdings" panose="05000000000000000000" pitchFamily="2" charset="2"/>
              <a:buChar char="§"/>
            </a:pPr>
            <a:r>
              <a:rPr lang="en-US" sz="1400" dirty="0">
                <a:solidFill>
                  <a:schemeClr val="bg1"/>
                </a:solidFill>
              </a:rPr>
              <a:t>All rights reserved to the developers of the application. Agreement required for the use and modification of this application</a:t>
            </a:r>
            <a:r>
              <a:rPr lang="fr-FR" sz="1400" dirty="0" smtClean="0">
                <a:solidFill>
                  <a:schemeClr val="bg1"/>
                </a:solidFill>
              </a:rPr>
              <a:t>.</a:t>
            </a:r>
          </a:p>
        </p:txBody>
      </p:sp>
      <p:sp>
        <p:nvSpPr>
          <p:cNvPr id="8" name="Rectangle 7"/>
          <p:cNvSpPr/>
          <p:nvPr/>
        </p:nvSpPr>
        <p:spPr>
          <a:xfrm>
            <a:off x="451104" y="3479708"/>
            <a:ext cx="5400000" cy="954107"/>
          </a:xfrm>
          <a:prstGeom prst="rect">
            <a:avLst/>
          </a:prstGeom>
        </p:spPr>
        <p:txBody>
          <a:bodyPr>
            <a:spAutoFit/>
          </a:bodyPr>
          <a:lstStyle/>
          <a:p>
            <a:r>
              <a:rPr lang="fr-FR" sz="1400" b="1" dirty="0" smtClean="0">
                <a:solidFill>
                  <a:schemeClr val="bg1"/>
                </a:solidFill>
              </a:rPr>
              <a:t>Contact :</a:t>
            </a:r>
          </a:p>
          <a:p>
            <a:pPr marL="285750" indent="-285750">
              <a:buFont typeface="Wingdings" panose="05000000000000000000" pitchFamily="2" charset="2"/>
              <a:buChar char="§"/>
            </a:pPr>
            <a:r>
              <a:rPr lang="en-US" sz="1400" dirty="0">
                <a:solidFill>
                  <a:schemeClr val="bg1"/>
                </a:solidFill>
              </a:rPr>
              <a:t>Whether it is a remark, criticism, suggestion, observation or a technical problem, you can contact us at the following email address </a:t>
            </a:r>
            <a:r>
              <a:rPr lang="fr-FR" sz="1400" dirty="0" smtClean="0">
                <a:solidFill>
                  <a:schemeClr val="bg1"/>
                </a:solidFill>
              </a:rPr>
              <a:t>: </a:t>
            </a:r>
            <a:r>
              <a:rPr lang="fr-FR" sz="1400" i="1" dirty="0" smtClean="0">
                <a:solidFill>
                  <a:schemeClr val="bg1"/>
                </a:solidFill>
              </a:rPr>
              <a:t>projet.pygame.groupek@gmail.com</a:t>
            </a:r>
          </a:p>
        </p:txBody>
      </p:sp>
      <p:sp>
        <p:nvSpPr>
          <p:cNvPr id="9" name="ZoneTexte 8"/>
          <p:cNvSpPr txBox="1"/>
          <p:nvPr/>
        </p:nvSpPr>
        <p:spPr>
          <a:xfrm>
            <a:off x="4800443" y="164004"/>
            <a:ext cx="2558521" cy="461665"/>
          </a:xfrm>
          <a:prstGeom prst="rect">
            <a:avLst/>
          </a:prstGeom>
          <a:noFill/>
        </p:spPr>
        <p:txBody>
          <a:bodyPr wrap="none" rtlCol="0">
            <a:spAutoFit/>
          </a:bodyPr>
          <a:lstStyle/>
          <a:p>
            <a:r>
              <a:rPr lang="fr-FR" sz="2400" b="1" dirty="0">
                <a:solidFill>
                  <a:schemeClr val="bg1"/>
                </a:solidFill>
              </a:rPr>
              <a:t>Application details</a:t>
            </a:r>
          </a:p>
        </p:txBody>
      </p:sp>
    </p:spTree>
    <p:extLst>
      <p:ext uri="{BB962C8B-B14F-4D97-AF65-F5344CB8AC3E}">
        <p14:creationId xmlns:p14="http://schemas.microsoft.com/office/powerpoint/2010/main" val="1583120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p:cNvSpPr/>
          <p:nvPr/>
        </p:nvSpPr>
        <p:spPr>
          <a:xfrm>
            <a:off x="200904" y="849151"/>
            <a:ext cx="11795232" cy="1384995"/>
          </a:xfrm>
          <a:prstGeom prst="rect">
            <a:avLst/>
          </a:prstGeom>
        </p:spPr>
        <p:txBody>
          <a:bodyPr wrap="square">
            <a:spAutoFit/>
          </a:bodyPr>
          <a:lstStyle/>
          <a:p>
            <a:pPr marL="285750" indent="-285750">
              <a:buFont typeface="Wingdings" panose="05000000000000000000" pitchFamily="2" charset="2"/>
              <a:buChar char="§"/>
            </a:pPr>
            <a:r>
              <a:rPr lang="fr-FR" sz="1400" dirty="0" smtClean="0">
                <a:solidFill>
                  <a:schemeClr val="bg1"/>
                </a:solidFill>
              </a:rPr>
              <a:t>On peut quitter l'application avec le bouton </a:t>
            </a:r>
            <a:r>
              <a:rPr lang="fr-FR" sz="1400" dirty="0">
                <a:solidFill>
                  <a:schemeClr val="bg1"/>
                </a:solidFill>
              </a:rPr>
              <a:t>fermer la fenêtre </a:t>
            </a:r>
            <a:r>
              <a:rPr lang="fr-FR" sz="1400" dirty="0" smtClean="0">
                <a:solidFill>
                  <a:schemeClr val="bg1"/>
                </a:solidFill>
              </a:rPr>
              <a:t>ou la </a:t>
            </a:r>
            <a:r>
              <a:rPr lang="fr-FR" sz="1400" dirty="0">
                <a:solidFill>
                  <a:schemeClr val="bg1"/>
                </a:solidFill>
              </a:rPr>
              <a:t>touche </a:t>
            </a:r>
            <a:r>
              <a:rPr lang="fr-FR" sz="1400" dirty="0" smtClean="0">
                <a:solidFill>
                  <a:schemeClr val="bg1"/>
                </a:solidFill>
              </a:rPr>
              <a:t>Échap (confirmation </a:t>
            </a:r>
            <a:r>
              <a:rPr lang="fr-FR" sz="1400" dirty="0">
                <a:solidFill>
                  <a:schemeClr val="bg1"/>
                </a:solidFill>
              </a:rPr>
              <a:t>nécessaire</a:t>
            </a:r>
            <a:r>
              <a:rPr lang="fr-FR" sz="1400" dirty="0" smtClean="0">
                <a:solidFill>
                  <a:schemeClr val="bg1"/>
                </a:solidFill>
              </a:rPr>
              <a:t>).</a:t>
            </a:r>
          </a:p>
          <a:p>
            <a:pPr marL="285750" indent="-285750">
              <a:buFont typeface="Wingdings" panose="05000000000000000000" pitchFamily="2" charset="2"/>
              <a:buChar char="§"/>
            </a:pPr>
            <a:r>
              <a:rPr lang="fr-FR" sz="1400" dirty="0" smtClean="0">
                <a:solidFill>
                  <a:schemeClr val="bg1"/>
                </a:solidFill>
              </a:rPr>
              <a:t>On peut mettre en </a:t>
            </a:r>
            <a:r>
              <a:rPr lang="fr-FR" sz="1400" dirty="0">
                <a:solidFill>
                  <a:schemeClr val="bg1"/>
                </a:solidFill>
              </a:rPr>
              <a:t>plein écran une zone (donc masquer l'autre), grâce au bouton </a:t>
            </a:r>
            <a:r>
              <a:rPr lang="fr-FR" sz="1400" dirty="0" smtClean="0">
                <a:solidFill>
                  <a:schemeClr val="bg1"/>
                </a:solidFill>
              </a:rPr>
              <a:t>« Agrandir », </a:t>
            </a:r>
            <a:r>
              <a:rPr lang="fr-FR" sz="1400" dirty="0">
                <a:solidFill>
                  <a:schemeClr val="bg1"/>
                </a:solidFill>
              </a:rPr>
              <a:t>et l'on peut également élargir ou rétrécir la largeur d'une zone grâce aux flèches au centre de l'écran.</a:t>
            </a:r>
          </a:p>
          <a:p>
            <a:pPr marL="285750" indent="-285750">
              <a:buFont typeface="Wingdings" panose="05000000000000000000" pitchFamily="2" charset="2"/>
              <a:buChar char="§"/>
            </a:pPr>
            <a:r>
              <a:rPr lang="fr-FR" sz="1400" dirty="0">
                <a:solidFill>
                  <a:schemeClr val="bg1"/>
                </a:solidFill>
              </a:rPr>
              <a:t>On peut retourner à la page d'accueil grâce au bouton </a:t>
            </a:r>
            <a:r>
              <a:rPr lang="fr-FR" sz="1400" dirty="0" smtClean="0">
                <a:solidFill>
                  <a:schemeClr val="bg1"/>
                </a:solidFill>
              </a:rPr>
              <a:t>« Retour » </a:t>
            </a:r>
            <a:r>
              <a:rPr lang="fr-FR" sz="1400" dirty="0">
                <a:solidFill>
                  <a:schemeClr val="bg1"/>
                </a:solidFill>
              </a:rPr>
              <a:t>en bas à gauche.</a:t>
            </a:r>
          </a:p>
          <a:p>
            <a:pPr marL="285750" indent="-285750">
              <a:buFont typeface="Wingdings" panose="05000000000000000000" pitchFamily="2" charset="2"/>
              <a:buChar char="§"/>
            </a:pPr>
            <a:r>
              <a:rPr lang="fr-FR" sz="1400" dirty="0">
                <a:solidFill>
                  <a:schemeClr val="bg1"/>
                </a:solidFill>
              </a:rPr>
              <a:t>On peut accéder aux paramètres généraux de l'application grâce à la flèche en bas au milieu, contenant le choix de la langue (Français/Anglais), le guide d'utilisation de l'application (que vous êtes en train de lire</a:t>
            </a:r>
            <a:r>
              <a:rPr lang="fr-FR" sz="1400" dirty="0" smtClean="0">
                <a:solidFill>
                  <a:schemeClr val="bg1"/>
                </a:solidFill>
              </a:rPr>
              <a:t>), </a:t>
            </a:r>
            <a:r>
              <a:rPr lang="fr-FR" sz="1400" dirty="0">
                <a:solidFill>
                  <a:schemeClr val="bg1"/>
                </a:solidFill>
              </a:rPr>
              <a:t>les </a:t>
            </a:r>
            <a:r>
              <a:rPr lang="fr-FR" sz="1400" dirty="0" smtClean="0">
                <a:solidFill>
                  <a:schemeClr val="bg1"/>
                </a:solidFill>
              </a:rPr>
              <a:t>détails </a:t>
            </a:r>
            <a:r>
              <a:rPr lang="fr-FR" sz="1400" dirty="0">
                <a:solidFill>
                  <a:schemeClr val="bg1"/>
                </a:solidFill>
              </a:rPr>
              <a:t>de </a:t>
            </a:r>
            <a:r>
              <a:rPr lang="fr-FR" sz="1400" dirty="0" smtClean="0">
                <a:solidFill>
                  <a:schemeClr val="bg1"/>
                </a:solidFill>
              </a:rPr>
              <a:t>l'application (version, développement, droits, contact…), et un boutton « Quitter ».</a:t>
            </a:r>
            <a:endParaRPr lang="fr-FR" sz="1400" dirty="0">
              <a:solidFill>
                <a:schemeClr val="bg1"/>
              </a:solidFill>
            </a:endParaRPr>
          </a:p>
        </p:txBody>
      </p:sp>
      <p:sp>
        <p:nvSpPr>
          <p:cNvPr id="10" name="Rectangle 9"/>
          <p:cNvSpPr/>
          <p:nvPr/>
        </p:nvSpPr>
        <p:spPr>
          <a:xfrm>
            <a:off x="387096" y="2331111"/>
            <a:ext cx="6271914" cy="4185761"/>
          </a:xfrm>
          <a:prstGeom prst="rect">
            <a:avLst/>
          </a:prstGeom>
        </p:spPr>
        <p:txBody>
          <a:bodyPr wrap="square">
            <a:spAutoFit/>
          </a:bodyPr>
          <a:lstStyle/>
          <a:p>
            <a:r>
              <a:rPr lang="fr-FR" sz="1400" b="1" dirty="0">
                <a:solidFill>
                  <a:schemeClr val="bg1"/>
                </a:solidFill>
              </a:rPr>
              <a:t>Partie simulation du système solaire :</a:t>
            </a:r>
          </a:p>
          <a:p>
            <a:pPr marL="285750" indent="-285750">
              <a:buFont typeface="Wingdings" panose="05000000000000000000" pitchFamily="2" charset="2"/>
              <a:buChar char="§"/>
            </a:pPr>
            <a:r>
              <a:rPr lang="fr-FR" sz="1400" dirty="0">
                <a:solidFill>
                  <a:schemeClr val="bg1"/>
                </a:solidFill>
              </a:rPr>
              <a:t>On peut accéder au fonctionnalités de la zone grâce au menu hamburger en haut à gauche, dont :</a:t>
            </a:r>
          </a:p>
          <a:p>
            <a:pPr marL="742950" lvl="1" indent="-285750">
              <a:buFont typeface="Arial" panose="020B0604020202020204" pitchFamily="34" charset="0"/>
              <a:buChar char="•"/>
            </a:pPr>
            <a:r>
              <a:rPr lang="fr-FR" sz="1400" dirty="0">
                <a:solidFill>
                  <a:schemeClr val="bg1"/>
                </a:solidFill>
              </a:rPr>
              <a:t>Un bouton </a:t>
            </a:r>
            <a:r>
              <a:rPr lang="fr-FR" sz="1400" dirty="0" smtClean="0">
                <a:solidFill>
                  <a:schemeClr val="bg1"/>
                </a:solidFill>
              </a:rPr>
              <a:t>« Réinitialiser » </a:t>
            </a:r>
            <a:r>
              <a:rPr lang="fr-FR" sz="1400" dirty="0">
                <a:solidFill>
                  <a:schemeClr val="bg1"/>
                </a:solidFill>
              </a:rPr>
              <a:t>pour remettre à zéro la position dans le système solaire et toutes les données paramétrées.</a:t>
            </a:r>
          </a:p>
          <a:p>
            <a:pPr marL="742950" lvl="1" indent="-285750">
              <a:buFont typeface="Arial" panose="020B0604020202020204" pitchFamily="34" charset="0"/>
              <a:buChar char="•"/>
            </a:pPr>
            <a:r>
              <a:rPr lang="fr-FR" sz="1400" dirty="0">
                <a:solidFill>
                  <a:schemeClr val="bg1"/>
                </a:solidFill>
              </a:rPr>
              <a:t>Un sous-menu </a:t>
            </a:r>
            <a:r>
              <a:rPr lang="fr-FR" sz="1400" dirty="0" smtClean="0">
                <a:solidFill>
                  <a:schemeClr val="bg1"/>
                </a:solidFill>
              </a:rPr>
              <a:t>« Paramètres » </a:t>
            </a:r>
            <a:r>
              <a:rPr lang="fr-FR" sz="1400" dirty="0">
                <a:solidFill>
                  <a:schemeClr val="bg1"/>
                </a:solidFill>
              </a:rPr>
              <a:t>dans lequel l'on peut régler la vitesse des planètes en modifiant le découlement du temps, mais aussi les ratios </a:t>
            </a:r>
            <a:r>
              <a:rPr lang="fr-FR" sz="1400" dirty="0" smtClean="0">
                <a:solidFill>
                  <a:schemeClr val="bg1"/>
                </a:solidFill>
              </a:rPr>
              <a:t>Distance/Taille, Soleil/Planètes</a:t>
            </a:r>
            <a:r>
              <a:rPr lang="fr-FR" sz="1400" dirty="0">
                <a:solidFill>
                  <a:schemeClr val="bg1"/>
                </a:solidFill>
              </a:rPr>
              <a:t> </a:t>
            </a:r>
            <a:r>
              <a:rPr lang="fr-FR" sz="1400" dirty="0" smtClean="0">
                <a:solidFill>
                  <a:schemeClr val="bg1"/>
                </a:solidFill>
              </a:rPr>
              <a:t>et Lune/Distance.</a:t>
            </a:r>
            <a:endParaRPr lang="fr-FR" sz="1400" dirty="0">
              <a:solidFill>
                <a:schemeClr val="bg1"/>
              </a:solidFill>
            </a:endParaRPr>
          </a:p>
          <a:p>
            <a:pPr marL="742950" lvl="1" indent="-285750">
              <a:buFont typeface="Arial" panose="020B0604020202020204" pitchFamily="34" charset="0"/>
              <a:buChar char="•"/>
            </a:pPr>
            <a:r>
              <a:rPr lang="fr-FR" sz="1400" dirty="0">
                <a:solidFill>
                  <a:schemeClr val="bg1"/>
                </a:solidFill>
              </a:rPr>
              <a:t>Un bouton </a:t>
            </a:r>
            <a:r>
              <a:rPr lang="fr-FR" sz="1400" dirty="0" smtClean="0">
                <a:solidFill>
                  <a:schemeClr val="bg1"/>
                </a:solidFill>
              </a:rPr>
              <a:t>« Pause » pour </a:t>
            </a:r>
            <a:r>
              <a:rPr lang="fr-FR" sz="1400" dirty="0">
                <a:solidFill>
                  <a:schemeClr val="bg1"/>
                </a:solidFill>
              </a:rPr>
              <a:t>stopper le découlement du temps et donc le mouvement des planètes.</a:t>
            </a:r>
          </a:p>
          <a:p>
            <a:pPr marL="742950" lvl="1" indent="-285750">
              <a:buFont typeface="Arial" panose="020B0604020202020204" pitchFamily="34" charset="0"/>
              <a:buChar char="•"/>
            </a:pPr>
            <a:r>
              <a:rPr lang="fr-FR" sz="1400" dirty="0">
                <a:solidFill>
                  <a:schemeClr val="bg1"/>
                </a:solidFill>
              </a:rPr>
              <a:t>Un sous-menu </a:t>
            </a:r>
            <a:r>
              <a:rPr lang="fr-FR" sz="1400" dirty="0" smtClean="0">
                <a:solidFill>
                  <a:schemeClr val="bg1"/>
                </a:solidFill>
              </a:rPr>
              <a:t>« Visible » </a:t>
            </a:r>
            <a:r>
              <a:rPr lang="fr-FR" sz="1400" dirty="0">
                <a:solidFill>
                  <a:schemeClr val="bg1"/>
                </a:solidFill>
              </a:rPr>
              <a:t>dans lequel l'on peut rendre visible ou non certains éléments, dont les ellipses, les noms des planètes, la totalité des éléments du système solaire </a:t>
            </a:r>
            <a:r>
              <a:rPr lang="fr-FR" sz="1400" dirty="0" smtClean="0">
                <a:solidFill>
                  <a:schemeClr val="bg1"/>
                </a:solidFill>
              </a:rPr>
              <a:t>(avec planètes naines) et </a:t>
            </a:r>
            <a:r>
              <a:rPr lang="fr-FR" sz="1400" dirty="0">
                <a:solidFill>
                  <a:schemeClr val="bg1"/>
                </a:solidFill>
              </a:rPr>
              <a:t>la date actuelle.</a:t>
            </a:r>
          </a:p>
          <a:p>
            <a:pPr marL="285750" indent="-285750">
              <a:buFont typeface="Wingdings" panose="05000000000000000000" pitchFamily="2" charset="2"/>
              <a:buChar char="§"/>
            </a:pPr>
            <a:r>
              <a:rPr lang="fr-FR" sz="1400" dirty="0">
                <a:solidFill>
                  <a:schemeClr val="bg1"/>
                </a:solidFill>
              </a:rPr>
              <a:t>On peut se déplacer dans le système solaire en faisant glisser la souris pour changer la position, ou en utilisant la roulette pour zoomer ou dézoomer.</a:t>
            </a:r>
          </a:p>
          <a:p>
            <a:pPr marL="285750" indent="-285750">
              <a:buFont typeface="Wingdings" panose="05000000000000000000" pitchFamily="2" charset="2"/>
              <a:buChar char="§"/>
            </a:pPr>
            <a:r>
              <a:rPr lang="fr-FR" sz="1400" dirty="0">
                <a:solidFill>
                  <a:schemeClr val="bg1"/>
                </a:solidFill>
              </a:rPr>
              <a:t>On peut cliquer sur une planète pour accéder à sa fiche info (nom, vitesse, distance du Soleil et de la Terre...) et grâce au bouton </a:t>
            </a:r>
            <a:r>
              <a:rPr lang="fr-FR" sz="1400" dirty="0" smtClean="0">
                <a:solidFill>
                  <a:schemeClr val="bg1"/>
                </a:solidFill>
              </a:rPr>
              <a:t>« Voir plus » </a:t>
            </a:r>
            <a:r>
              <a:rPr lang="fr-FR" sz="1400" dirty="0">
                <a:solidFill>
                  <a:schemeClr val="bg1"/>
                </a:solidFill>
              </a:rPr>
              <a:t>on peut accéder à des données plus spécifiques (caractéristiques orbitales, physiques, de l'atmosphère et histoire).</a:t>
            </a:r>
          </a:p>
        </p:txBody>
      </p:sp>
      <p:sp>
        <p:nvSpPr>
          <p:cNvPr id="11" name="Rectangle 10"/>
          <p:cNvSpPr/>
          <p:nvPr/>
        </p:nvSpPr>
        <p:spPr>
          <a:xfrm>
            <a:off x="6659010" y="2331111"/>
            <a:ext cx="5061484" cy="1815882"/>
          </a:xfrm>
          <a:prstGeom prst="rect">
            <a:avLst/>
          </a:prstGeom>
        </p:spPr>
        <p:txBody>
          <a:bodyPr wrap="square">
            <a:spAutoFit/>
          </a:bodyPr>
          <a:lstStyle/>
          <a:p>
            <a:r>
              <a:rPr lang="fr-FR" sz="1400" b="1" dirty="0">
                <a:solidFill>
                  <a:schemeClr val="bg1"/>
                </a:solidFill>
              </a:rPr>
              <a:t>Partie phases de la Lune :</a:t>
            </a:r>
          </a:p>
          <a:p>
            <a:pPr marL="285750" indent="-285750">
              <a:buFont typeface="Wingdings" panose="05000000000000000000" pitchFamily="2" charset="2"/>
              <a:buChar char="§"/>
            </a:pPr>
            <a:r>
              <a:rPr lang="fr-FR" sz="1400" dirty="0">
                <a:solidFill>
                  <a:schemeClr val="bg1"/>
                </a:solidFill>
              </a:rPr>
              <a:t>On </a:t>
            </a:r>
            <a:r>
              <a:rPr lang="fr-FR" sz="1400" dirty="0" smtClean="0">
                <a:solidFill>
                  <a:schemeClr val="bg1"/>
                </a:solidFill>
              </a:rPr>
              <a:t>peut modifier la date (qui par défaut au lancement correspond à la date d’aujourd’hui), en cliquant sur le bouton « Entrer une date », et en spécifiant un jour, un mois et une année correcte, puis valider avec le bouton « Confirmer ».</a:t>
            </a:r>
            <a:endParaRPr lang="fr-FR" sz="1400" dirty="0" smtClean="0"/>
          </a:p>
          <a:p>
            <a:pPr marL="285750" indent="-285750">
              <a:buFont typeface="Wingdings" panose="05000000000000000000" pitchFamily="2" charset="2"/>
              <a:buChar char="§"/>
            </a:pPr>
            <a:r>
              <a:rPr lang="fr-FR" sz="1400" dirty="0" smtClean="0">
                <a:solidFill>
                  <a:schemeClr val="bg1"/>
                </a:solidFill>
              </a:rPr>
              <a:t>Cela change la date pour l’ensemble de l’application, ce qui change donc la position des planètes, et la phase de la Lune pour le jour donné.</a:t>
            </a:r>
          </a:p>
        </p:txBody>
      </p:sp>
      <p:sp>
        <p:nvSpPr>
          <p:cNvPr id="12" name="ZoneTexte 11"/>
          <p:cNvSpPr txBox="1"/>
          <p:nvPr/>
        </p:nvSpPr>
        <p:spPr>
          <a:xfrm>
            <a:off x="3982011" y="203436"/>
            <a:ext cx="4233018" cy="461665"/>
          </a:xfrm>
          <a:prstGeom prst="rect">
            <a:avLst/>
          </a:prstGeom>
          <a:noFill/>
        </p:spPr>
        <p:txBody>
          <a:bodyPr wrap="none" rtlCol="0">
            <a:spAutoFit/>
          </a:bodyPr>
          <a:lstStyle/>
          <a:p>
            <a:r>
              <a:rPr lang="fr-FR" sz="2400" b="1" dirty="0" smtClean="0">
                <a:solidFill>
                  <a:schemeClr val="bg1"/>
                </a:solidFill>
              </a:rPr>
              <a:t>Comment utiliser l’application ?</a:t>
            </a:r>
            <a:endParaRPr lang="fr-FR" sz="2400" b="1" dirty="0">
              <a:solidFill>
                <a:schemeClr val="bg1"/>
              </a:solidFill>
            </a:endParaRPr>
          </a:p>
        </p:txBody>
      </p:sp>
    </p:spTree>
    <p:extLst>
      <p:ext uri="{BB962C8B-B14F-4D97-AF65-F5344CB8AC3E}">
        <p14:creationId xmlns:p14="http://schemas.microsoft.com/office/powerpoint/2010/main" val="3794138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p:cNvSpPr/>
          <p:nvPr/>
        </p:nvSpPr>
        <p:spPr>
          <a:xfrm>
            <a:off x="200904" y="849151"/>
            <a:ext cx="11795232" cy="1384995"/>
          </a:xfrm>
          <a:prstGeom prst="rect">
            <a:avLst/>
          </a:prstGeom>
        </p:spPr>
        <p:txBody>
          <a:bodyPr wrap="square">
            <a:spAutoFit/>
          </a:bodyPr>
          <a:lstStyle/>
          <a:p>
            <a:pPr marL="285750" indent="-285750">
              <a:buFont typeface="Wingdings" panose="05000000000000000000" pitchFamily="2" charset="2"/>
              <a:buChar char="§"/>
            </a:pPr>
            <a:r>
              <a:rPr lang="en-US" sz="1400" dirty="0">
                <a:solidFill>
                  <a:schemeClr val="bg1"/>
                </a:solidFill>
              </a:rPr>
              <a:t>You can exit the application with the close window button or the Esc key (confirmation required</a:t>
            </a:r>
            <a:r>
              <a:rPr lang="en-US" sz="1400" dirty="0" smtClean="0">
                <a:solidFill>
                  <a:schemeClr val="bg1"/>
                </a:solidFill>
              </a:rPr>
              <a:t>).</a:t>
            </a:r>
          </a:p>
          <a:p>
            <a:pPr marL="285750" indent="-285750">
              <a:buFont typeface="Wingdings" panose="05000000000000000000" pitchFamily="2" charset="2"/>
              <a:buChar char="§"/>
            </a:pPr>
            <a:r>
              <a:rPr lang="en-US" sz="1400" dirty="0">
                <a:solidFill>
                  <a:schemeClr val="bg1"/>
                </a:solidFill>
              </a:rPr>
              <a:t>You can put an area in full screen (therefore hide the other), using the </a:t>
            </a:r>
            <a:r>
              <a:rPr lang="en-US" sz="1400" dirty="0" smtClean="0">
                <a:solidFill>
                  <a:schemeClr val="bg1"/>
                </a:solidFill>
              </a:rPr>
              <a:t>“Expand" </a:t>
            </a:r>
            <a:r>
              <a:rPr lang="en-US" sz="1400" dirty="0">
                <a:solidFill>
                  <a:schemeClr val="bg1"/>
                </a:solidFill>
              </a:rPr>
              <a:t>button, and you can also enlarge or shrink the width of an area using the arrows in the center of the screen</a:t>
            </a:r>
            <a:r>
              <a:rPr lang="en-US" sz="1400" dirty="0" smtClean="0">
                <a:solidFill>
                  <a:schemeClr val="bg1"/>
                </a:solidFill>
              </a:rPr>
              <a:t>.</a:t>
            </a:r>
          </a:p>
          <a:p>
            <a:pPr marL="285750" indent="-285750">
              <a:buFont typeface="Wingdings" panose="05000000000000000000" pitchFamily="2" charset="2"/>
              <a:buChar char="§"/>
            </a:pPr>
            <a:r>
              <a:rPr lang="en-US" sz="1400" dirty="0">
                <a:solidFill>
                  <a:schemeClr val="bg1"/>
                </a:solidFill>
              </a:rPr>
              <a:t>You can return to the home page using the "Back" button at the bottom left</a:t>
            </a:r>
            <a:r>
              <a:rPr lang="en-US" sz="1400" dirty="0" smtClean="0">
                <a:solidFill>
                  <a:schemeClr val="bg1"/>
                </a:solidFill>
              </a:rPr>
              <a:t>.</a:t>
            </a:r>
          </a:p>
          <a:p>
            <a:pPr marL="285750" indent="-285750">
              <a:buFont typeface="Wingdings" panose="05000000000000000000" pitchFamily="2" charset="2"/>
              <a:buChar char="§"/>
            </a:pPr>
            <a:r>
              <a:rPr lang="en-US" sz="1400" dirty="0">
                <a:solidFill>
                  <a:schemeClr val="bg1"/>
                </a:solidFill>
              </a:rPr>
              <a:t>You can access the general parameters of the application using the arrow at the bottom in the middle, containing the choice of language (</a:t>
            </a:r>
            <a:r>
              <a:rPr lang="en-US" sz="1400" dirty="0" smtClean="0">
                <a:solidFill>
                  <a:schemeClr val="bg1"/>
                </a:solidFill>
              </a:rPr>
              <a:t>French/English</a:t>
            </a:r>
            <a:r>
              <a:rPr lang="en-US" sz="1400" dirty="0">
                <a:solidFill>
                  <a:schemeClr val="bg1"/>
                </a:solidFill>
              </a:rPr>
              <a:t>), the user guide of the application (which you are reading), details of the application (version, development, rights, contact, etc.), and a "Quit" button.</a:t>
            </a:r>
            <a:endParaRPr lang="fr-FR" sz="1400" dirty="0">
              <a:solidFill>
                <a:schemeClr val="bg1"/>
              </a:solidFill>
            </a:endParaRPr>
          </a:p>
        </p:txBody>
      </p:sp>
      <p:sp>
        <p:nvSpPr>
          <p:cNvPr id="10" name="Rectangle 9"/>
          <p:cNvSpPr/>
          <p:nvPr/>
        </p:nvSpPr>
        <p:spPr>
          <a:xfrm>
            <a:off x="387096" y="2322402"/>
            <a:ext cx="6096000" cy="3970318"/>
          </a:xfrm>
          <a:prstGeom prst="rect">
            <a:avLst/>
          </a:prstGeom>
        </p:spPr>
        <p:txBody>
          <a:bodyPr wrap="square">
            <a:spAutoFit/>
          </a:bodyPr>
          <a:lstStyle/>
          <a:p>
            <a:r>
              <a:rPr lang="fr-FR" sz="1400" b="1" dirty="0">
                <a:solidFill>
                  <a:schemeClr val="bg1"/>
                </a:solidFill>
              </a:rPr>
              <a:t>Solar system simulation part :</a:t>
            </a:r>
          </a:p>
          <a:p>
            <a:pPr marL="285750" indent="-285750">
              <a:buFont typeface="Wingdings" panose="05000000000000000000" pitchFamily="2" charset="2"/>
              <a:buChar char="§"/>
            </a:pPr>
            <a:r>
              <a:rPr lang="en-US" sz="1400" dirty="0">
                <a:solidFill>
                  <a:schemeClr val="bg1"/>
                </a:solidFill>
              </a:rPr>
              <a:t>The functionalities of the area can be accessed through the hamburger menu at the top left, including</a:t>
            </a:r>
            <a:r>
              <a:rPr lang="en-US" sz="1400" dirty="0" smtClean="0">
                <a:solidFill>
                  <a:schemeClr val="bg1"/>
                </a:solidFill>
              </a:rPr>
              <a:t>:</a:t>
            </a:r>
          </a:p>
          <a:p>
            <a:pPr marL="742950" lvl="1" indent="-285750">
              <a:buFont typeface="Arial" panose="020B0604020202020204" pitchFamily="34" charset="0"/>
              <a:buChar char="•"/>
            </a:pPr>
            <a:r>
              <a:rPr lang="en-US" sz="1400" dirty="0">
                <a:solidFill>
                  <a:schemeClr val="bg1"/>
                </a:solidFill>
              </a:rPr>
              <a:t>A "Reset" button to reset the position in the solar system and all parameterized data to zero</a:t>
            </a:r>
            <a:r>
              <a:rPr lang="en-US" sz="1400" dirty="0" smtClean="0">
                <a:solidFill>
                  <a:schemeClr val="bg1"/>
                </a:solidFill>
              </a:rPr>
              <a:t>.</a:t>
            </a:r>
          </a:p>
          <a:p>
            <a:pPr marL="742950" lvl="1" indent="-285750">
              <a:buFont typeface="Arial" panose="020B0604020202020204" pitchFamily="34" charset="0"/>
              <a:buChar char="•"/>
            </a:pPr>
            <a:r>
              <a:rPr lang="en-US" sz="1400" dirty="0">
                <a:solidFill>
                  <a:schemeClr val="bg1"/>
                </a:solidFill>
              </a:rPr>
              <a:t>A </a:t>
            </a:r>
            <a:r>
              <a:rPr lang="en-US" sz="1400" dirty="0" smtClean="0">
                <a:solidFill>
                  <a:schemeClr val="bg1"/>
                </a:solidFill>
              </a:rPr>
              <a:t>“Settings" </a:t>
            </a:r>
            <a:r>
              <a:rPr lang="en-US" sz="1400" dirty="0">
                <a:solidFill>
                  <a:schemeClr val="bg1"/>
                </a:solidFill>
              </a:rPr>
              <a:t>sub-menu in which you can adjust the speed of the planets by modifying the passage of time, but also the </a:t>
            </a:r>
            <a:r>
              <a:rPr lang="en-US" sz="1400" dirty="0" smtClean="0">
                <a:solidFill>
                  <a:schemeClr val="bg1"/>
                </a:solidFill>
              </a:rPr>
              <a:t>Distance/Size, Sun/Planets and Moon/Distance ratios.</a:t>
            </a:r>
          </a:p>
          <a:p>
            <a:pPr marL="742950" lvl="1" indent="-285750">
              <a:buFont typeface="Arial" panose="020B0604020202020204" pitchFamily="34" charset="0"/>
              <a:buChar char="•"/>
            </a:pPr>
            <a:r>
              <a:rPr lang="en-US" sz="1400" dirty="0">
                <a:solidFill>
                  <a:schemeClr val="bg1"/>
                </a:solidFill>
              </a:rPr>
              <a:t>A "Pause" button to stop the separation of time and therefore the movement of the planets</a:t>
            </a:r>
            <a:r>
              <a:rPr lang="en-US" sz="1400" dirty="0" smtClean="0">
                <a:solidFill>
                  <a:schemeClr val="bg1"/>
                </a:solidFill>
              </a:rPr>
              <a:t>.</a:t>
            </a:r>
          </a:p>
          <a:p>
            <a:pPr marL="742950" lvl="1" indent="-285750">
              <a:buFont typeface="Arial" panose="020B0604020202020204" pitchFamily="34" charset="0"/>
              <a:buChar char="•"/>
            </a:pPr>
            <a:r>
              <a:rPr lang="en-US" sz="1400" dirty="0">
                <a:solidFill>
                  <a:schemeClr val="bg1"/>
                </a:solidFill>
              </a:rPr>
              <a:t>A </a:t>
            </a:r>
            <a:r>
              <a:rPr lang="en-US" sz="1400" dirty="0" smtClean="0">
                <a:solidFill>
                  <a:schemeClr val="bg1"/>
                </a:solidFill>
              </a:rPr>
              <a:t>“Viewable" </a:t>
            </a:r>
            <a:r>
              <a:rPr lang="en-US" sz="1400" dirty="0">
                <a:solidFill>
                  <a:schemeClr val="bg1"/>
                </a:solidFill>
              </a:rPr>
              <a:t>sub-menu in which you can make certain elements visible or not, including ellipses, the names of the planets, all the elements of the solar system </a:t>
            </a:r>
            <a:r>
              <a:rPr lang="en-US" sz="1400" dirty="0" smtClean="0">
                <a:solidFill>
                  <a:schemeClr val="bg1"/>
                </a:solidFill>
              </a:rPr>
              <a:t>(with dwarf planets) and </a:t>
            </a:r>
            <a:r>
              <a:rPr lang="en-US" sz="1400" dirty="0">
                <a:solidFill>
                  <a:schemeClr val="bg1"/>
                </a:solidFill>
              </a:rPr>
              <a:t>the current </a:t>
            </a:r>
            <a:r>
              <a:rPr lang="en-US" sz="1400" dirty="0" smtClean="0">
                <a:solidFill>
                  <a:schemeClr val="bg1"/>
                </a:solidFill>
              </a:rPr>
              <a:t>date.</a:t>
            </a:r>
          </a:p>
          <a:p>
            <a:pPr marL="285750" indent="-285750">
              <a:buFont typeface="Wingdings" panose="05000000000000000000" pitchFamily="2" charset="2"/>
              <a:buChar char="§"/>
            </a:pPr>
            <a:r>
              <a:rPr lang="en-US" sz="1400" dirty="0">
                <a:solidFill>
                  <a:schemeClr val="bg1"/>
                </a:solidFill>
              </a:rPr>
              <a:t>You can move around the solar system by dragging the mouse to change position, or by using the wheel to zoom in or out</a:t>
            </a:r>
            <a:r>
              <a:rPr lang="en-US" sz="1400" dirty="0" smtClean="0">
                <a:solidFill>
                  <a:schemeClr val="bg1"/>
                </a:solidFill>
              </a:rPr>
              <a:t>.</a:t>
            </a:r>
          </a:p>
          <a:p>
            <a:pPr marL="285750" indent="-285750">
              <a:buFont typeface="Wingdings" panose="05000000000000000000" pitchFamily="2" charset="2"/>
              <a:buChar char="§"/>
            </a:pPr>
            <a:r>
              <a:rPr lang="en-US" sz="1400" dirty="0">
                <a:solidFill>
                  <a:schemeClr val="bg1"/>
                </a:solidFill>
              </a:rPr>
              <a:t>You can click on a planet to access its info sheet (name, speed, distance from the Sun and the Earth ...) and thanks to the "See more" button you can access more specific data (orbital, physical characteristics, atmosphere and history).</a:t>
            </a:r>
            <a:endParaRPr lang="fr-FR" sz="1400" dirty="0">
              <a:solidFill>
                <a:schemeClr val="bg1"/>
              </a:solidFill>
            </a:endParaRPr>
          </a:p>
        </p:txBody>
      </p:sp>
      <p:sp>
        <p:nvSpPr>
          <p:cNvPr id="11" name="Rectangle 10"/>
          <p:cNvSpPr/>
          <p:nvPr/>
        </p:nvSpPr>
        <p:spPr>
          <a:xfrm>
            <a:off x="6693844" y="2322402"/>
            <a:ext cx="5061484" cy="1815882"/>
          </a:xfrm>
          <a:prstGeom prst="rect">
            <a:avLst/>
          </a:prstGeom>
        </p:spPr>
        <p:txBody>
          <a:bodyPr wrap="square">
            <a:spAutoFit/>
          </a:bodyPr>
          <a:lstStyle/>
          <a:p>
            <a:r>
              <a:rPr lang="fr-FR" sz="1400" b="1" dirty="0">
                <a:solidFill>
                  <a:schemeClr val="bg1"/>
                </a:solidFill>
              </a:rPr>
              <a:t>Moon phases part :</a:t>
            </a:r>
          </a:p>
          <a:p>
            <a:pPr marL="285750" indent="-285750">
              <a:buFont typeface="Wingdings" panose="05000000000000000000" pitchFamily="2" charset="2"/>
              <a:buChar char="§"/>
            </a:pPr>
            <a:r>
              <a:rPr lang="en-US" sz="1400" dirty="0">
                <a:solidFill>
                  <a:schemeClr val="bg1"/>
                </a:solidFill>
              </a:rPr>
              <a:t>You can modify the date (which by default at launch corresponds to today's date), by clicking on the "Enter a date" button, and by specifying a correct day, month and year, then validate with the "Confirm" button</a:t>
            </a:r>
            <a:r>
              <a:rPr lang="en-US" sz="1400" dirty="0" smtClean="0">
                <a:solidFill>
                  <a:schemeClr val="bg1"/>
                </a:solidFill>
              </a:rPr>
              <a:t>.</a:t>
            </a:r>
          </a:p>
          <a:p>
            <a:pPr marL="285750" indent="-285750">
              <a:buFont typeface="Wingdings" panose="05000000000000000000" pitchFamily="2" charset="2"/>
              <a:buChar char="§"/>
            </a:pPr>
            <a:r>
              <a:rPr lang="en-US" sz="1400" dirty="0">
                <a:solidFill>
                  <a:schemeClr val="bg1"/>
                </a:solidFill>
              </a:rPr>
              <a:t>This changes the date for the whole application, which therefore changes the position of the planets, and the phase of the Moon for the given day.</a:t>
            </a:r>
            <a:endParaRPr lang="fr-FR" sz="1400" dirty="0" smtClean="0">
              <a:solidFill>
                <a:schemeClr val="bg1"/>
              </a:solidFill>
            </a:endParaRPr>
          </a:p>
        </p:txBody>
      </p:sp>
      <p:sp>
        <p:nvSpPr>
          <p:cNvPr id="12" name="ZoneTexte 11"/>
          <p:cNvSpPr txBox="1"/>
          <p:nvPr/>
        </p:nvSpPr>
        <p:spPr>
          <a:xfrm>
            <a:off x="4656651" y="203436"/>
            <a:ext cx="2883738" cy="461665"/>
          </a:xfrm>
          <a:prstGeom prst="rect">
            <a:avLst/>
          </a:prstGeom>
          <a:noFill/>
        </p:spPr>
        <p:txBody>
          <a:bodyPr wrap="none" rtlCol="0">
            <a:spAutoFit/>
          </a:bodyPr>
          <a:lstStyle/>
          <a:p>
            <a:r>
              <a:rPr lang="en-US" sz="2400" b="1" dirty="0">
                <a:solidFill>
                  <a:schemeClr val="bg1"/>
                </a:solidFill>
              </a:rPr>
              <a:t>How to use the </a:t>
            </a:r>
            <a:r>
              <a:rPr lang="en-US" sz="2400" b="1" dirty="0" smtClean="0">
                <a:solidFill>
                  <a:schemeClr val="bg1"/>
                </a:solidFill>
              </a:rPr>
              <a:t>app ?</a:t>
            </a:r>
            <a:endParaRPr lang="fr-FR" sz="2400" b="1" dirty="0">
              <a:solidFill>
                <a:schemeClr val="bg1"/>
              </a:solidFill>
            </a:endParaRPr>
          </a:p>
        </p:txBody>
      </p:sp>
    </p:spTree>
    <p:extLst>
      <p:ext uri="{BB962C8B-B14F-4D97-AF65-F5344CB8AC3E}">
        <p14:creationId xmlns:p14="http://schemas.microsoft.com/office/powerpoint/2010/main" val="2006458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ZoneTexte 11"/>
          <p:cNvSpPr txBox="1"/>
          <p:nvPr/>
        </p:nvSpPr>
        <p:spPr>
          <a:xfrm>
            <a:off x="4822145" y="203436"/>
            <a:ext cx="2552750" cy="461665"/>
          </a:xfrm>
          <a:prstGeom prst="rect">
            <a:avLst/>
          </a:prstGeom>
          <a:noFill/>
        </p:spPr>
        <p:txBody>
          <a:bodyPr wrap="none" rtlCol="0">
            <a:spAutoFit/>
          </a:bodyPr>
          <a:lstStyle/>
          <a:p>
            <a:r>
              <a:rPr lang="fr-FR" sz="2400" b="1" dirty="0" smtClean="0">
                <a:solidFill>
                  <a:schemeClr val="bg1"/>
                </a:solidFill>
              </a:rPr>
              <a:t>Raccourcis claviers</a:t>
            </a:r>
            <a:endParaRPr lang="fr-FR" sz="2400" b="1" dirty="0">
              <a:solidFill>
                <a:schemeClr val="bg1"/>
              </a:solidFill>
            </a:endParaRPr>
          </a:p>
        </p:txBody>
      </p:sp>
      <p:sp>
        <p:nvSpPr>
          <p:cNvPr id="6" name="Rectangle 5"/>
          <p:cNvSpPr/>
          <p:nvPr/>
        </p:nvSpPr>
        <p:spPr>
          <a:xfrm>
            <a:off x="2138518" y="866638"/>
            <a:ext cx="3960000" cy="2277547"/>
          </a:xfrm>
          <a:prstGeom prst="rect">
            <a:avLst/>
          </a:prstGeom>
        </p:spPr>
        <p:txBody>
          <a:bodyPr wrap="square">
            <a:spAutoFit/>
          </a:bodyPr>
          <a:lstStyle/>
          <a:p>
            <a:pPr algn="ctr"/>
            <a:r>
              <a:rPr lang="fr-FR" sz="1600" b="1" dirty="0" smtClean="0">
                <a:solidFill>
                  <a:schemeClr val="bg1"/>
                </a:solidFill>
              </a:rPr>
              <a:t>Raccourcis système</a:t>
            </a:r>
            <a:r>
              <a:rPr lang="fr-FR" sz="1600" b="1" dirty="0">
                <a:solidFill>
                  <a:schemeClr val="bg1"/>
                </a:solidFill>
              </a:rPr>
              <a:t> </a:t>
            </a:r>
            <a:r>
              <a:rPr lang="fr-FR" sz="1600" b="1" dirty="0" smtClean="0">
                <a:solidFill>
                  <a:schemeClr val="bg1"/>
                </a:solidFill>
              </a:rPr>
              <a:t>:</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 </a:t>
            </a:r>
            <a:r>
              <a:rPr lang="fr-FR" sz="1400" dirty="0" smtClean="0">
                <a:solidFill>
                  <a:schemeClr val="bg1"/>
                </a:solidFill>
                <a:sym typeface="Wingdings" panose="05000000000000000000" pitchFamily="2" charset="2"/>
              </a:rPr>
              <a:t>: raccourcis claviers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A </a:t>
            </a:r>
            <a:r>
              <a:rPr lang="fr-FR" sz="1400" dirty="0" smtClean="0">
                <a:solidFill>
                  <a:schemeClr val="bg1"/>
                </a:solidFill>
                <a:sym typeface="Wingdings" panose="05000000000000000000" pitchFamily="2" charset="2"/>
              </a:rPr>
              <a:t>: revenir à la page d’accueil</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Q </a:t>
            </a:r>
            <a:r>
              <a:rPr lang="fr-FR" sz="1400" dirty="0" smtClean="0">
                <a:solidFill>
                  <a:schemeClr val="bg1"/>
                </a:solidFill>
                <a:sym typeface="Wingdings" panose="05000000000000000000" pitchFamily="2" charset="2"/>
              </a:rPr>
              <a:t>: quitter directement</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Echap</a:t>
            </a:r>
            <a:r>
              <a:rPr lang="fr-FR" sz="1400" dirty="0" smtClean="0">
                <a:solidFill>
                  <a:schemeClr val="bg1"/>
                </a:solidFill>
                <a:sym typeface="Wingdings" panose="05000000000000000000" pitchFamily="2" charset="2"/>
              </a:rPr>
              <a:t> : quitter (avec confirmation)</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F10</a:t>
            </a:r>
            <a:r>
              <a:rPr lang="fr-FR" sz="1400" dirty="0" smtClean="0">
                <a:solidFill>
                  <a:schemeClr val="bg1"/>
                </a:solidFill>
                <a:sym typeface="Wingdings" panose="05000000000000000000" pitchFamily="2" charset="2"/>
              </a:rPr>
              <a:t> : couper le son</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F11</a:t>
            </a:r>
            <a:r>
              <a:rPr lang="fr-FR" sz="1400" dirty="0" smtClean="0">
                <a:solidFill>
                  <a:schemeClr val="bg1"/>
                </a:solidFill>
                <a:sym typeface="Wingdings" panose="05000000000000000000" pitchFamily="2" charset="2"/>
              </a:rPr>
              <a:t> : </a:t>
            </a:r>
            <a:r>
              <a:rPr lang="fr-FR" sz="1400" dirty="0">
                <a:solidFill>
                  <a:schemeClr val="bg1"/>
                </a:solidFill>
              </a:rPr>
              <a:t>diminuer</a:t>
            </a:r>
            <a:r>
              <a:rPr lang="fr-FR" sz="1400" dirty="0" smtClean="0">
                <a:solidFill>
                  <a:schemeClr val="bg1"/>
                </a:solidFill>
                <a:sym typeface="Wingdings" panose="05000000000000000000" pitchFamily="2" charset="2"/>
              </a:rPr>
              <a:t> le </a:t>
            </a:r>
            <a:r>
              <a:rPr lang="fr-FR" sz="1400" dirty="0" smtClean="0">
                <a:solidFill>
                  <a:schemeClr val="bg1"/>
                </a:solidFill>
                <a:sym typeface="Wingdings" panose="05000000000000000000" pitchFamily="2" charset="2"/>
              </a:rPr>
              <a:t>son (-5%)</a:t>
            </a:r>
            <a:endParaRPr lang="fr-FR" sz="1400" dirty="0" smtClean="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F12</a:t>
            </a:r>
            <a:r>
              <a:rPr lang="fr-FR" sz="1400" dirty="0" smtClean="0">
                <a:solidFill>
                  <a:schemeClr val="bg1"/>
                </a:solidFill>
                <a:sym typeface="Wingdings" panose="05000000000000000000" pitchFamily="2" charset="2"/>
              </a:rPr>
              <a:t> : augmente le </a:t>
            </a:r>
            <a:r>
              <a:rPr lang="fr-FR" sz="1400" dirty="0" smtClean="0">
                <a:solidFill>
                  <a:schemeClr val="bg1"/>
                </a:solidFill>
                <a:sym typeface="Wingdings" panose="05000000000000000000" pitchFamily="2" charset="2"/>
              </a:rPr>
              <a:t>son (+5%)</a:t>
            </a:r>
            <a:endParaRPr lang="fr-FR" sz="1400" dirty="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L + 1 </a:t>
            </a:r>
            <a:r>
              <a:rPr lang="fr-FR" sz="1400" dirty="0" smtClean="0">
                <a:solidFill>
                  <a:schemeClr val="bg1"/>
                </a:solidFill>
                <a:sym typeface="Wingdings" panose="05000000000000000000" pitchFamily="2" charset="2"/>
              </a:rPr>
              <a:t>: passer en Français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L + 2 </a:t>
            </a:r>
            <a:r>
              <a:rPr lang="fr-FR" sz="1400" dirty="0" smtClean="0">
                <a:solidFill>
                  <a:schemeClr val="bg1"/>
                </a:solidFill>
                <a:sym typeface="Wingdings" panose="05000000000000000000" pitchFamily="2" charset="2"/>
              </a:rPr>
              <a:t>: passer en Anglais</a:t>
            </a:r>
            <a:endParaRPr lang="fr-FR" sz="1400" dirty="0">
              <a:solidFill>
                <a:schemeClr val="bg1"/>
              </a:solidFill>
              <a:sym typeface="Wingdings" panose="05000000000000000000" pitchFamily="2" charset="2"/>
            </a:endParaRPr>
          </a:p>
        </p:txBody>
      </p:sp>
      <p:sp>
        <p:nvSpPr>
          <p:cNvPr id="7" name="Rectangle 6"/>
          <p:cNvSpPr/>
          <p:nvPr/>
        </p:nvSpPr>
        <p:spPr>
          <a:xfrm>
            <a:off x="2138518" y="3244953"/>
            <a:ext cx="3960000" cy="2062103"/>
          </a:xfrm>
          <a:prstGeom prst="rect">
            <a:avLst/>
          </a:prstGeom>
        </p:spPr>
        <p:txBody>
          <a:bodyPr wrap="square">
            <a:spAutoFit/>
          </a:bodyPr>
          <a:lstStyle/>
          <a:p>
            <a:pPr algn="ctr"/>
            <a:r>
              <a:rPr lang="fr-FR" sz="1600" b="1" dirty="0" smtClean="0">
                <a:solidFill>
                  <a:schemeClr val="bg1"/>
                </a:solidFill>
              </a:rPr>
              <a:t>Raccourcis paramètres :</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V + </a:t>
            </a:r>
            <a:r>
              <a:rPr lang="fr-FR" sz="1400" i="1" dirty="0" smtClean="0">
                <a:solidFill>
                  <a:schemeClr val="bg1"/>
                </a:solidFill>
              </a:rPr>
              <a:t>↑ </a:t>
            </a:r>
            <a:r>
              <a:rPr lang="fr-FR" sz="1400" dirty="0" smtClean="0">
                <a:solidFill>
                  <a:schemeClr val="bg1"/>
                </a:solidFill>
              </a:rPr>
              <a:t>: augmenter la vitesse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V + </a:t>
            </a:r>
            <a:r>
              <a:rPr lang="fr-FR" sz="1400" i="1" dirty="0" smtClean="0">
                <a:solidFill>
                  <a:schemeClr val="bg1"/>
                </a:solidFill>
              </a:rPr>
              <a:t>↓ </a:t>
            </a:r>
            <a:r>
              <a:rPr lang="fr-FR" sz="1400" dirty="0" smtClean="0">
                <a:solidFill>
                  <a:schemeClr val="bg1"/>
                </a:solidFill>
              </a:rPr>
              <a:t>: </a:t>
            </a:r>
            <a:r>
              <a:rPr lang="fr-FR" sz="1400" dirty="0">
                <a:solidFill>
                  <a:schemeClr val="bg1"/>
                </a:solidFill>
              </a:rPr>
              <a:t>diminuer</a:t>
            </a:r>
            <a:r>
              <a:rPr lang="fr-FR" sz="1400" dirty="0" smtClean="0">
                <a:solidFill>
                  <a:schemeClr val="bg1"/>
                </a:solidFill>
              </a:rPr>
              <a:t> la vitesse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a:t>
            </a:r>
            <a:r>
              <a:rPr lang="fr-FR" sz="1400" i="1" dirty="0">
                <a:solidFill>
                  <a:schemeClr val="bg1"/>
                </a:solidFill>
                <a:sym typeface="Wingdings" panose="05000000000000000000" pitchFamily="2" charset="2"/>
              </a:rPr>
              <a:t>+ </a:t>
            </a:r>
            <a:r>
              <a:rPr lang="fr-FR" sz="1400" i="1" dirty="0" smtClean="0">
                <a:solidFill>
                  <a:schemeClr val="bg1"/>
                </a:solidFill>
                <a:sym typeface="Wingdings" panose="05000000000000000000" pitchFamily="2" charset="2"/>
              </a:rPr>
              <a:t>D </a:t>
            </a:r>
            <a:r>
              <a:rPr lang="fr-FR" sz="1400" i="1" dirty="0">
                <a:solidFill>
                  <a:schemeClr val="bg1"/>
                </a:solidFill>
                <a:sym typeface="Wingdings" panose="05000000000000000000" pitchFamily="2" charset="2"/>
              </a:rPr>
              <a:t>+ </a:t>
            </a:r>
            <a:r>
              <a:rPr lang="fr-FR" sz="1400" i="1" dirty="0">
                <a:solidFill>
                  <a:schemeClr val="bg1"/>
                </a:solidFill>
              </a:rPr>
              <a:t>↑ </a:t>
            </a:r>
            <a:r>
              <a:rPr lang="fr-FR" sz="1400" dirty="0">
                <a:solidFill>
                  <a:schemeClr val="bg1"/>
                </a:solidFill>
              </a:rPr>
              <a:t>: augmenter </a:t>
            </a:r>
            <a:r>
              <a:rPr lang="fr-FR" sz="1400" dirty="0" smtClean="0">
                <a:solidFill>
                  <a:schemeClr val="bg1"/>
                </a:solidFill>
              </a:rPr>
              <a:t>le ratio DT</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a:t>
            </a:r>
            <a:r>
              <a:rPr lang="fr-FR" sz="1400" i="1" dirty="0">
                <a:solidFill>
                  <a:schemeClr val="bg1"/>
                </a:solidFill>
                <a:sym typeface="Wingdings" panose="05000000000000000000" pitchFamily="2" charset="2"/>
              </a:rPr>
              <a:t>+ </a:t>
            </a:r>
            <a:r>
              <a:rPr lang="fr-FR" sz="1400" i="1" dirty="0" smtClean="0">
                <a:solidFill>
                  <a:schemeClr val="bg1"/>
                </a:solidFill>
                <a:sym typeface="Wingdings" panose="05000000000000000000" pitchFamily="2" charset="2"/>
              </a:rPr>
              <a:t>D </a:t>
            </a:r>
            <a:r>
              <a:rPr lang="fr-FR" sz="1400" i="1" dirty="0">
                <a:solidFill>
                  <a:schemeClr val="bg1"/>
                </a:solidFill>
                <a:sym typeface="Wingdings" panose="05000000000000000000" pitchFamily="2" charset="2"/>
              </a:rPr>
              <a:t>+ </a:t>
            </a:r>
            <a:r>
              <a:rPr lang="fr-FR" sz="1400" i="1" dirty="0">
                <a:solidFill>
                  <a:schemeClr val="bg1"/>
                </a:solidFill>
              </a:rPr>
              <a:t>↓ </a:t>
            </a:r>
            <a:r>
              <a:rPr lang="fr-FR" sz="1400" dirty="0">
                <a:solidFill>
                  <a:schemeClr val="bg1"/>
                </a:solidFill>
              </a:rPr>
              <a:t>: </a:t>
            </a:r>
            <a:r>
              <a:rPr lang="fr-FR" sz="1400" dirty="0" smtClean="0">
                <a:solidFill>
                  <a:schemeClr val="bg1"/>
                </a:solidFill>
              </a:rPr>
              <a:t>diminuer le ratio DT</a:t>
            </a:r>
            <a:endParaRPr lang="fr-FR" sz="1400" dirty="0">
              <a:solidFill>
                <a:schemeClr val="bg1"/>
              </a:solidFill>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S + </a:t>
            </a:r>
            <a:r>
              <a:rPr lang="fr-FR" sz="1400" i="1" dirty="0" smtClean="0">
                <a:solidFill>
                  <a:schemeClr val="bg1"/>
                </a:solidFill>
              </a:rPr>
              <a:t>↑</a:t>
            </a:r>
            <a:r>
              <a:rPr lang="fr-FR" sz="1400" dirty="0" smtClean="0">
                <a:solidFill>
                  <a:schemeClr val="bg1"/>
                </a:solidFill>
              </a:rPr>
              <a:t> </a:t>
            </a:r>
            <a:r>
              <a:rPr lang="fr-FR" sz="1400" dirty="0">
                <a:solidFill>
                  <a:schemeClr val="bg1"/>
                </a:solidFill>
              </a:rPr>
              <a:t>: </a:t>
            </a:r>
            <a:r>
              <a:rPr lang="fr-FR" sz="1400" dirty="0" smtClean="0">
                <a:solidFill>
                  <a:schemeClr val="bg1"/>
                </a:solidFill>
              </a:rPr>
              <a:t>augmenter le ratio SP</a:t>
            </a:r>
            <a:endParaRPr lang="fr-FR" sz="1400" dirty="0">
              <a:solidFill>
                <a:schemeClr val="bg1"/>
              </a:solidFill>
            </a:endParaRP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a:t>
            </a:r>
            <a:r>
              <a:rPr lang="fr-FR" sz="1400" i="1" dirty="0" smtClean="0">
                <a:solidFill>
                  <a:schemeClr val="bg1"/>
                </a:solidFill>
                <a:sym typeface="Wingdings" panose="05000000000000000000" pitchFamily="2" charset="2"/>
              </a:rPr>
              <a:t>S </a:t>
            </a:r>
            <a:r>
              <a:rPr lang="fr-FR" sz="1400" i="1" dirty="0">
                <a:solidFill>
                  <a:schemeClr val="bg1"/>
                </a:solidFill>
                <a:sym typeface="Wingdings" panose="05000000000000000000" pitchFamily="2" charset="2"/>
              </a:rPr>
              <a:t>+ </a:t>
            </a:r>
            <a:r>
              <a:rPr lang="fr-FR" sz="1400" i="1" dirty="0">
                <a:solidFill>
                  <a:schemeClr val="bg1"/>
                </a:solidFill>
              </a:rPr>
              <a:t>↓ </a:t>
            </a:r>
            <a:r>
              <a:rPr lang="fr-FR" sz="1400" dirty="0">
                <a:solidFill>
                  <a:schemeClr val="bg1"/>
                </a:solidFill>
              </a:rPr>
              <a:t>: diminuer</a:t>
            </a:r>
            <a:r>
              <a:rPr lang="fr-FR" sz="1400" dirty="0" smtClean="0">
                <a:solidFill>
                  <a:schemeClr val="bg1"/>
                </a:solidFill>
              </a:rPr>
              <a:t> le ratio SP</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a:t>
            </a:r>
            <a:r>
              <a:rPr lang="fr-FR" sz="1400" i="1" dirty="0" smtClean="0">
                <a:solidFill>
                  <a:schemeClr val="bg1"/>
                </a:solidFill>
                <a:sym typeface="Wingdings" panose="05000000000000000000" pitchFamily="2" charset="2"/>
              </a:rPr>
              <a:t>L </a:t>
            </a:r>
            <a:r>
              <a:rPr lang="fr-FR" sz="1400" i="1" dirty="0">
                <a:solidFill>
                  <a:schemeClr val="bg1"/>
                </a:solidFill>
                <a:sym typeface="Wingdings" panose="05000000000000000000" pitchFamily="2" charset="2"/>
              </a:rPr>
              <a:t>+ </a:t>
            </a:r>
            <a:r>
              <a:rPr lang="fr-FR" sz="1400" i="1" dirty="0">
                <a:solidFill>
                  <a:schemeClr val="bg1"/>
                </a:solidFill>
              </a:rPr>
              <a:t>↑</a:t>
            </a:r>
            <a:r>
              <a:rPr lang="fr-FR" sz="1400" dirty="0">
                <a:solidFill>
                  <a:schemeClr val="bg1"/>
                </a:solidFill>
              </a:rPr>
              <a:t> : augmenter le ratio </a:t>
            </a:r>
            <a:r>
              <a:rPr lang="fr-FR" sz="1400" dirty="0" smtClean="0">
                <a:solidFill>
                  <a:schemeClr val="bg1"/>
                </a:solidFill>
              </a:rPr>
              <a:t>LD</a:t>
            </a:r>
            <a:endParaRPr lang="fr-FR" sz="1400" dirty="0">
              <a:solidFill>
                <a:schemeClr val="bg1"/>
              </a:solidFill>
            </a:endParaRP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a:t>
            </a:r>
            <a:r>
              <a:rPr lang="fr-FR" sz="1400" i="1" dirty="0" smtClean="0">
                <a:solidFill>
                  <a:schemeClr val="bg1"/>
                </a:solidFill>
                <a:sym typeface="Wingdings" panose="05000000000000000000" pitchFamily="2" charset="2"/>
              </a:rPr>
              <a:t>L </a:t>
            </a:r>
            <a:r>
              <a:rPr lang="fr-FR" sz="1400" i="1" dirty="0">
                <a:solidFill>
                  <a:schemeClr val="bg1"/>
                </a:solidFill>
                <a:sym typeface="Wingdings" panose="05000000000000000000" pitchFamily="2" charset="2"/>
              </a:rPr>
              <a:t>+ </a:t>
            </a:r>
            <a:r>
              <a:rPr lang="fr-FR" sz="1400" i="1" dirty="0">
                <a:solidFill>
                  <a:schemeClr val="bg1"/>
                </a:solidFill>
              </a:rPr>
              <a:t>↓ </a:t>
            </a:r>
            <a:r>
              <a:rPr lang="fr-FR" sz="1400" dirty="0">
                <a:solidFill>
                  <a:schemeClr val="bg1"/>
                </a:solidFill>
              </a:rPr>
              <a:t>: diminuer le ratio </a:t>
            </a:r>
            <a:r>
              <a:rPr lang="fr-FR" sz="1400" dirty="0" smtClean="0">
                <a:solidFill>
                  <a:schemeClr val="bg1"/>
                </a:solidFill>
              </a:rPr>
              <a:t>LD</a:t>
            </a:r>
            <a:endParaRPr lang="fr-FR" sz="1400" dirty="0">
              <a:solidFill>
                <a:schemeClr val="bg1"/>
              </a:solidFill>
            </a:endParaRPr>
          </a:p>
        </p:txBody>
      </p:sp>
      <p:sp>
        <p:nvSpPr>
          <p:cNvPr id="8" name="Rectangle 7"/>
          <p:cNvSpPr/>
          <p:nvPr/>
        </p:nvSpPr>
        <p:spPr>
          <a:xfrm>
            <a:off x="6098519" y="866638"/>
            <a:ext cx="4430936" cy="2492990"/>
          </a:xfrm>
          <a:prstGeom prst="rect">
            <a:avLst/>
          </a:prstGeom>
        </p:spPr>
        <p:txBody>
          <a:bodyPr wrap="square">
            <a:spAutoFit/>
          </a:bodyPr>
          <a:lstStyle/>
          <a:p>
            <a:pPr algn="ctr"/>
            <a:r>
              <a:rPr lang="fr-FR" sz="1600" b="1" dirty="0" smtClean="0">
                <a:solidFill>
                  <a:schemeClr val="bg1"/>
                </a:solidFill>
              </a:rPr>
              <a:t>Raccourcis boutons :</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R </a:t>
            </a:r>
            <a:r>
              <a:rPr lang="fr-FR" sz="1400" dirty="0" smtClean="0">
                <a:solidFill>
                  <a:schemeClr val="bg1"/>
                </a:solidFill>
                <a:sym typeface="Wingdings" panose="05000000000000000000" pitchFamily="2" charset="2"/>
              </a:rPr>
              <a:t>: réinitialiser les positions et paramètres</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C </a:t>
            </a:r>
            <a:r>
              <a:rPr lang="fr-FR" sz="1400" dirty="0">
                <a:solidFill>
                  <a:schemeClr val="bg1"/>
                </a:solidFill>
                <a:sym typeface="Wingdings" panose="05000000000000000000" pitchFamily="2" charset="2"/>
              </a:rPr>
              <a:t>: mettre à jour les données </a:t>
            </a:r>
            <a:r>
              <a:rPr lang="fr-FR" sz="1400" dirty="0" smtClean="0">
                <a:solidFill>
                  <a:schemeClr val="bg1"/>
                </a:solidFill>
                <a:sym typeface="Wingdings" panose="05000000000000000000" pitchFamily="2" charset="2"/>
              </a:rPr>
              <a:t>CSV</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T </a:t>
            </a:r>
            <a:r>
              <a:rPr lang="fr-FR" sz="1400" dirty="0" smtClean="0">
                <a:solidFill>
                  <a:schemeClr val="bg1"/>
                </a:solidFill>
                <a:sym typeface="Wingdings" panose="05000000000000000000" pitchFamily="2" charset="2"/>
              </a:rPr>
              <a:t>: fiches </a:t>
            </a:r>
            <a:r>
              <a:rPr lang="fr-FR" sz="1400" dirty="0">
                <a:solidFill>
                  <a:schemeClr val="bg1"/>
                </a:solidFill>
                <a:sym typeface="Wingdings" panose="05000000000000000000" pitchFamily="2" charset="2"/>
              </a:rPr>
              <a:t>infos </a:t>
            </a:r>
            <a:r>
              <a:rPr lang="fr-FR" sz="1400" dirty="0" smtClean="0">
                <a:solidFill>
                  <a:schemeClr val="bg1"/>
                </a:solidFill>
                <a:sym typeface="Wingdings" panose="05000000000000000000" pitchFamily="2" charset="2"/>
              </a:rPr>
              <a:t>planètes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P </a:t>
            </a:r>
            <a:r>
              <a:rPr lang="fr-FR" sz="1400" dirty="0" smtClean="0">
                <a:solidFill>
                  <a:schemeClr val="bg1"/>
                </a:solidFill>
                <a:sym typeface="Wingdings" panose="05000000000000000000" pitchFamily="2" charset="2"/>
              </a:rPr>
              <a:t>et </a:t>
            </a:r>
            <a:r>
              <a:rPr lang="fr-FR" sz="1400" i="1" dirty="0" smtClean="0">
                <a:solidFill>
                  <a:schemeClr val="bg1"/>
                </a:solidFill>
                <a:sym typeface="Wingdings" panose="05000000000000000000" pitchFamily="2" charset="2"/>
              </a:rPr>
              <a:t>Ctrl + Shift + P </a:t>
            </a:r>
            <a:r>
              <a:rPr lang="fr-FR" sz="1400" dirty="0" smtClean="0">
                <a:solidFill>
                  <a:schemeClr val="bg1"/>
                </a:solidFill>
                <a:sym typeface="Wingdings" panose="05000000000000000000" pitchFamily="2" charset="2"/>
              </a:rPr>
              <a:t>: toggle Pause / Play</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E </a:t>
            </a:r>
            <a:r>
              <a:rPr lang="fr-FR" sz="1400" dirty="0" smtClean="0">
                <a:solidFill>
                  <a:schemeClr val="bg1"/>
                </a:solidFill>
                <a:sym typeface="Wingdings" panose="05000000000000000000" pitchFamily="2" charset="2"/>
              </a:rPr>
              <a:t>et </a:t>
            </a:r>
            <a:r>
              <a:rPr lang="fr-FR" sz="1400" i="1" dirty="0">
                <a:solidFill>
                  <a:schemeClr val="bg1"/>
                </a:solidFill>
                <a:sym typeface="Wingdings" panose="05000000000000000000" pitchFamily="2" charset="2"/>
              </a:rPr>
              <a:t>Ctrl + Shift + </a:t>
            </a:r>
            <a:r>
              <a:rPr lang="fr-FR" sz="1400" i="1" dirty="0" smtClean="0">
                <a:solidFill>
                  <a:schemeClr val="bg1"/>
                </a:solidFill>
                <a:sym typeface="Wingdings" panose="05000000000000000000" pitchFamily="2" charset="2"/>
              </a:rPr>
              <a:t>E</a:t>
            </a:r>
            <a:r>
              <a:rPr lang="fr-FR" sz="1400"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toggle ellipses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N</a:t>
            </a:r>
            <a:r>
              <a:rPr lang="fr-FR" sz="1400" dirty="0" smtClean="0">
                <a:solidFill>
                  <a:schemeClr val="bg1"/>
                </a:solidFill>
                <a:sym typeface="Wingdings" panose="05000000000000000000" pitchFamily="2" charset="2"/>
              </a:rPr>
              <a:t> et </a:t>
            </a:r>
            <a:r>
              <a:rPr lang="fr-FR" sz="1400" i="1" dirty="0">
                <a:solidFill>
                  <a:schemeClr val="bg1"/>
                </a:solidFill>
                <a:sym typeface="Wingdings" panose="05000000000000000000" pitchFamily="2" charset="2"/>
              </a:rPr>
              <a:t>Ctrl + Shift + </a:t>
            </a:r>
            <a:r>
              <a:rPr lang="fr-FR" sz="1400" i="1" dirty="0" smtClean="0">
                <a:solidFill>
                  <a:schemeClr val="bg1"/>
                </a:solidFill>
                <a:sym typeface="Wingdings" panose="05000000000000000000" pitchFamily="2" charset="2"/>
              </a:rPr>
              <a:t>N </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toggle noms des planètes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H </a:t>
            </a:r>
            <a:r>
              <a:rPr lang="fr-FR" sz="1400" dirty="0" smtClean="0">
                <a:solidFill>
                  <a:schemeClr val="bg1"/>
                </a:solidFill>
                <a:sym typeface="Wingdings" panose="05000000000000000000" pitchFamily="2" charset="2"/>
              </a:rPr>
              <a:t>et </a:t>
            </a:r>
            <a:r>
              <a:rPr lang="fr-FR" sz="1400" i="1" dirty="0" smtClean="0">
                <a:solidFill>
                  <a:schemeClr val="bg1"/>
                </a:solidFill>
                <a:sym typeface="Wingdings" panose="05000000000000000000" pitchFamily="2" charset="2"/>
              </a:rPr>
              <a:t>Ctrl + Shift + H </a:t>
            </a:r>
            <a:r>
              <a:rPr lang="fr-FR" sz="1400" dirty="0" smtClean="0">
                <a:solidFill>
                  <a:schemeClr val="bg1"/>
                </a:solidFill>
                <a:sym typeface="Wingdings" panose="05000000000000000000" pitchFamily="2" charset="2"/>
              </a:rPr>
              <a:t>: toggle date et heure</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I</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et </a:t>
            </a:r>
            <a:r>
              <a:rPr lang="fr-FR" sz="1400" i="1" dirty="0" smtClean="0">
                <a:solidFill>
                  <a:schemeClr val="bg1"/>
                </a:solidFill>
                <a:sym typeface="Wingdings" panose="05000000000000000000" pitchFamily="2" charset="2"/>
              </a:rPr>
              <a:t>Ctrl + Shift + I</a:t>
            </a:r>
            <a:r>
              <a:rPr lang="fr-FR" sz="1400" dirty="0" smtClean="0">
                <a:solidFill>
                  <a:schemeClr val="bg1"/>
                </a:solidFill>
                <a:sym typeface="Wingdings" panose="05000000000000000000" pitchFamily="2" charset="2"/>
              </a:rPr>
              <a:t> : </a:t>
            </a:r>
            <a:r>
              <a:rPr lang="fr-FR" sz="1400" dirty="0">
                <a:solidFill>
                  <a:schemeClr val="bg1"/>
                </a:solidFill>
                <a:sym typeface="Wingdings" panose="05000000000000000000" pitchFamily="2" charset="2"/>
              </a:rPr>
              <a:t>toggle input </a:t>
            </a:r>
            <a:r>
              <a:rPr lang="fr-FR" sz="1400" dirty="0" smtClean="0">
                <a:solidFill>
                  <a:schemeClr val="bg1"/>
                </a:solidFill>
                <a:sym typeface="Wingdings" panose="05000000000000000000" pitchFamily="2" charset="2"/>
              </a:rPr>
              <a:t>date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Tab</a:t>
            </a:r>
            <a:r>
              <a:rPr lang="fr-FR" sz="1400" dirty="0" smtClean="0">
                <a:solidFill>
                  <a:schemeClr val="bg1"/>
                </a:solidFill>
                <a:sym typeface="Wingdings" panose="05000000000000000000" pitchFamily="2" charset="2"/>
              </a:rPr>
              <a:t> : focus sur les champs de l’input date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Entrée</a:t>
            </a:r>
            <a:r>
              <a:rPr lang="fr-FR" sz="1400" dirty="0" smtClean="0">
                <a:solidFill>
                  <a:schemeClr val="bg1"/>
                </a:solidFill>
                <a:sym typeface="Wingdings" panose="05000000000000000000" pitchFamily="2" charset="2"/>
              </a:rPr>
              <a:t> : confirmer l’input date</a:t>
            </a:r>
          </a:p>
        </p:txBody>
      </p:sp>
      <p:sp>
        <p:nvSpPr>
          <p:cNvPr id="13" name="Rectangle 12"/>
          <p:cNvSpPr/>
          <p:nvPr/>
        </p:nvSpPr>
        <p:spPr>
          <a:xfrm>
            <a:off x="6098520" y="3675840"/>
            <a:ext cx="3960000" cy="1200329"/>
          </a:xfrm>
          <a:prstGeom prst="rect">
            <a:avLst/>
          </a:prstGeom>
        </p:spPr>
        <p:txBody>
          <a:bodyPr wrap="square">
            <a:spAutoFit/>
          </a:bodyPr>
          <a:lstStyle/>
          <a:p>
            <a:pPr algn="ctr"/>
            <a:r>
              <a:rPr lang="fr-FR" sz="1600" b="1" dirty="0" smtClean="0">
                <a:solidFill>
                  <a:schemeClr val="bg1"/>
                </a:solidFill>
              </a:rPr>
              <a:t>Raccourcis souris :</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Touches + et – du Keypad </a:t>
            </a:r>
            <a:r>
              <a:rPr lang="fr-FR" sz="1400" dirty="0" smtClean="0">
                <a:solidFill>
                  <a:schemeClr val="bg1"/>
                </a:solidFill>
                <a:sym typeface="Wingdings" panose="05000000000000000000" pitchFamily="2" charset="2"/>
              </a:rPr>
              <a:t>pour zoomer/dézoomer dans le système solaire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Flèches </a:t>
            </a:r>
            <a:r>
              <a:rPr lang="fr-FR" sz="1400" i="1" dirty="0">
                <a:solidFill>
                  <a:schemeClr val="bg1"/>
                </a:solidFill>
              </a:rPr>
              <a:t>← ↑ → ↓ </a:t>
            </a:r>
            <a:r>
              <a:rPr lang="fr-FR" sz="1400" dirty="0" smtClean="0">
                <a:solidFill>
                  <a:schemeClr val="bg1"/>
                </a:solidFill>
              </a:rPr>
              <a:t>pour se déplacer sur le plan 2D dans le système solaire</a:t>
            </a:r>
            <a:endParaRPr lang="fr-FR" sz="1400" dirty="0" smtClean="0">
              <a:solidFill>
                <a:schemeClr val="bg1"/>
              </a:solidFill>
              <a:sym typeface="Wingdings" panose="05000000000000000000" pitchFamily="2" charset="2"/>
            </a:endParaRPr>
          </a:p>
        </p:txBody>
      </p:sp>
    </p:spTree>
    <p:extLst>
      <p:ext uri="{BB962C8B-B14F-4D97-AF65-F5344CB8AC3E}">
        <p14:creationId xmlns:p14="http://schemas.microsoft.com/office/powerpoint/2010/main" val="406494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ZoneTexte 11"/>
          <p:cNvSpPr txBox="1"/>
          <p:nvPr/>
        </p:nvSpPr>
        <p:spPr>
          <a:xfrm>
            <a:off x="4822145" y="203436"/>
            <a:ext cx="2657843" cy="461665"/>
          </a:xfrm>
          <a:prstGeom prst="rect">
            <a:avLst/>
          </a:prstGeom>
          <a:noFill/>
        </p:spPr>
        <p:txBody>
          <a:bodyPr wrap="none" rtlCol="0">
            <a:spAutoFit/>
          </a:bodyPr>
          <a:lstStyle/>
          <a:p>
            <a:r>
              <a:rPr lang="fr-FR" sz="2400" b="1" dirty="0">
                <a:solidFill>
                  <a:schemeClr val="bg1"/>
                </a:solidFill>
              </a:rPr>
              <a:t>Keyboard shortcuts</a:t>
            </a:r>
          </a:p>
        </p:txBody>
      </p:sp>
      <p:sp>
        <p:nvSpPr>
          <p:cNvPr id="6" name="Rectangle 5"/>
          <p:cNvSpPr/>
          <p:nvPr/>
        </p:nvSpPr>
        <p:spPr>
          <a:xfrm>
            <a:off x="2138520" y="866638"/>
            <a:ext cx="3960000" cy="2277547"/>
          </a:xfrm>
          <a:prstGeom prst="rect">
            <a:avLst/>
          </a:prstGeom>
        </p:spPr>
        <p:txBody>
          <a:bodyPr wrap="square">
            <a:spAutoFit/>
          </a:bodyPr>
          <a:lstStyle/>
          <a:p>
            <a:pPr algn="ctr"/>
            <a:r>
              <a:rPr lang="fr-FR" sz="1600" b="1" dirty="0">
                <a:solidFill>
                  <a:schemeClr val="bg1"/>
                </a:solidFill>
              </a:rPr>
              <a:t>System shortcuts :</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a:t>
            </a:r>
            <a:r>
              <a:rPr lang="fr-FR" sz="1400" i="1"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 keyboard shortcuts</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A</a:t>
            </a:r>
            <a:r>
              <a:rPr lang="fr-FR" sz="1400" dirty="0">
                <a:solidFill>
                  <a:schemeClr val="bg1"/>
                </a:solidFill>
                <a:sym typeface="Wingdings" panose="05000000000000000000" pitchFamily="2" charset="2"/>
              </a:rPr>
              <a:t> : </a:t>
            </a:r>
            <a:r>
              <a:rPr lang="en-US" sz="1400" dirty="0">
                <a:solidFill>
                  <a:schemeClr val="bg1"/>
                </a:solidFill>
                <a:sym typeface="Wingdings" panose="05000000000000000000" pitchFamily="2" charset="2"/>
              </a:rPr>
              <a:t>return to the home page</a:t>
            </a:r>
            <a:endParaRPr lang="fr-FR" sz="1400" dirty="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Q </a:t>
            </a:r>
            <a:r>
              <a:rPr lang="fr-FR" sz="1400" dirty="0">
                <a:solidFill>
                  <a:schemeClr val="bg1"/>
                </a:solidFill>
                <a:sym typeface="Wingdings" panose="05000000000000000000" pitchFamily="2" charset="2"/>
              </a:rPr>
              <a:t>: exit directly</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Escape</a:t>
            </a:r>
            <a:r>
              <a:rPr lang="fr-FR" sz="1400" dirty="0">
                <a:solidFill>
                  <a:schemeClr val="bg1"/>
                </a:solidFill>
                <a:sym typeface="Wingdings" panose="05000000000000000000" pitchFamily="2" charset="2"/>
              </a:rPr>
              <a:t> : exit (with confirmation)</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F10</a:t>
            </a:r>
            <a:r>
              <a:rPr lang="fr-FR" sz="1400" dirty="0">
                <a:solidFill>
                  <a:schemeClr val="bg1"/>
                </a:solidFill>
                <a:sym typeface="Wingdings" panose="05000000000000000000" pitchFamily="2" charset="2"/>
              </a:rPr>
              <a:t> : mute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F11</a:t>
            </a:r>
            <a:r>
              <a:rPr lang="fr-FR" sz="1400" dirty="0" smtClean="0">
                <a:solidFill>
                  <a:schemeClr val="bg1"/>
                </a:solidFill>
                <a:sym typeface="Wingdings" panose="05000000000000000000" pitchFamily="2" charset="2"/>
              </a:rPr>
              <a:t> : </a:t>
            </a:r>
            <a:r>
              <a:rPr lang="fr-FR" sz="1400" dirty="0">
                <a:solidFill>
                  <a:schemeClr val="bg1"/>
                </a:solidFill>
                <a:sym typeface="Wingdings" panose="05000000000000000000" pitchFamily="2" charset="2"/>
              </a:rPr>
              <a:t>decrease the </a:t>
            </a:r>
            <a:r>
              <a:rPr lang="fr-FR" sz="1400" dirty="0" smtClean="0">
                <a:solidFill>
                  <a:schemeClr val="bg1"/>
                </a:solidFill>
                <a:sym typeface="Wingdings" panose="05000000000000000000" pitchFamily="2" charset="2"/>
              </a:rPr>
              <a:t>sound (-5%)</a:t>
            </a:r>
            <a:endParaRPr lang="fr-FR" sz="1400" dirty="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F12</a:t>
            </a:r>
            <a:r>
              <a:rPr lang="fr-FR" sz="1400"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 increase the </a:t>
            </a:r>
            <a:r>
              <a:rPr lang="fr-FR" sz="1400" dirty="0" smtClean="0">
                <a:solidFill>
                  <a:schemeClr val="bg1"/>
                </a:solidFill>
                <a:sym typeface="Wingdings" panose="05000000000000000000" pitchFamily="2" charset="2"/>
              </a:rPr>
              <a:t>sound (+5%)</a:t>
            </a:r>
            <a:endParaRPr lang="fr-FR" sz="1400" dirty="0" smtClean="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L + 1 </a:t>
            </a:r>
            <a:r>
              <a:rPr lang="fr-FR" sz="1400" dirty="0">
                <a:solidFill>
                  <a:schemeClr val="bg1"/>
                </a:solidFill>
                <a:sym typeface="Wingdings" panose="05000000000000000000" pitchFamily="2" charset="2"/>
              </a:rPr>
              <a:t>: switch to French</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L + 2 </a:t>
            </a:r>
            <a:r>
              <a:rPr lang="fr-FR" sz="1400" dirty="0">
                <a:solidFill>
                  <a:schemeClr val="bg1"/>
                </a:solidFill>
                <a:sym typeface="Wingdings" panose="05000000000000000000" pitchFamily="2" charset="2"/>
              </a:rPr>
              <a:t>: switch to </a:t>
            </a:r>
            <a:r>
              <a:rPr lang="fr-FR" sz="1400" dirty="0" smtClean="0">
                <a:solidFill>
                  <a:schemeClr val="bg1"/>
                </a:solidFill>
                <a:sym typeface="Wingdings" panose="05000000000000000000" pitchFamily="2" charset="2"/>
              </a:rPr>
              <a:t>English</a:t>
            </a:r>
            <a:endParaRPr lang="fr-FR" sz="1400" dirty="0">
              <a:solidFill>
                <a:schemeClr val="bg1"/>
              </a:solidFill>
              <a:sym typeface="Wingdings" panose="05000000000000000000" pitchFamily="2" charset="2"/>
            </a:endParaRPr>
          </a:p>
        </p:txBody>
      </p:sp>
      <p:sp>
        <p:nvSpPr>
          <p:cNvPr id="7" name="Rectangle 6"/>
          <p:cNvSpPr/>
          <p:nvPr/>
        </p:nvSpPr>
        <p:spPr>
          <a:xfrm>
            <a:off x="2138520" y="3244953"/>
            <a:ext cx="3960000" cy="2062103"/>
          </a:xfrm>
          <a:prstGeom prst="rect">
            <a:avLst/>
          </a:prstGeom>
        </p:spPr>
        <p:txBody>
          <a:bodyPr wrap="square">
            <a:spAutoFit/>
          </a:bodyPr>
          <a:lstStyle/>
          <a:p>
            <a:pPr algn="ctr"/>
            <a:r>
              <a:rPr lang="fr-FR" sz="1600" b="1" dirty="0">
                <a:solidFill>
                  <a:schemeClr val="bg1"/>
                </a:solidFill>
              </a:rPr>
              <a:t>Settings shortcuts :</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V + </a:t>
            </a:r>
            <a:r>
              <a:rPr lang="fr-FR" sz="1400" i="1" dirty="0">
                <a:solidFill>
                  <a:schemeClr val="bg1"/>
                </a:solidFill>
              </a:rPr>
              <a:t>↑ </a:t>
            </a:r>
            <a:r>
              <a:rPr lang="fr-FR" sz="1400" dirty="0">
                <a:solidFill>
                  <a:schemeClr val="bg1"/>
                </a:solidFill>
              </a:rPr>
              <a:t>: increase the speed</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V + </a:t>
            </a:r>
            <a:r>
              <a:rPr lang="fr-FR" sz="1400" i="1" dirty="0">
                <a:solidFill>
                  <a:schemeClr val="bg1"/>
                </a:solidFill>
              </a:rPr>
              <a:t>↓ </a:t>
            </a:r>
            <a:r>
              <a:rPr lang="fr-FR" sz="1400" dirty="0">
                <a:solidFill>
                  <a:schemeClr val="bg1"/>
                </a:solidFill>
              </a:rPr>
              <a:t>: decrease the speed</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D + </a:t>
            </a:r>
            <a:r>
              <a:rPr lang="fr-FR" sz="1400" i="1" dirty="0">
                <a:solidFill>
                  <a:schemeClr val="bg1"/>
                </a:solidFill>
              </a:rPr>
              <a:t>↑ </a:t>
            </a:r>
            <a:r>
              <a:rPr lang="fr-FR" sz="1400" dirty="0">
                <a:solidFill>
                  <a:schemeClr val="bg1"/>
                </a:solidFill>
              </a:rPr>
              <a:t>: increase </a:t>
            </a:r>
            <a:r>
              <a:rPr lang="fr-FR" sz="1400" dirty="0" smtClean="0">
                <a:solidFill>
                  <a:schemeClr val="bg1"/>
                </a:solidFill>
              </a:rPr>
              <a:t>the DT </a:t>
            </a:r>
            <a:r>
              <a:rPr lang="fr-FR" sz="1400" dirty="0">
                <a:solidFill>
                  <a:schemeClr val="bg1"/>
                </a:solidFill>
              </a:rPr>
              <a:t>ratio</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D + </a:t>
            </a:r>
            <a:r>
              <a:rPr lang="fr-FR" sz="1400" i="1" dirty="0">
                <a:solidFill>
                  <a:schemeClr val="bg1"/>
                </a:solidFill>
              </a:rPr>
              <a:t>↓ </a:t>
            </a:r>
            <a:r>
              <a:rPr lang="fr-FR" sz="1400" dirty="0">
                <a:solidFill>
                  <a:schemeClr val="bg1"/>
                </a:solidFill>
              </a:rPr>
              <a:t>: decrease </a:t>
            </a:r>
            <a:r>
              <a:rPr lang="fr-FR" sz="1400" dirty="0" smtClean="0">
                <a:solidFill>
                  <a:schemeClr val="bg1"/>
                </a:solidFill>
              </a:rPr>
              <a:t>the DT </a:t>
            </a:r>
            <a:r>
              <a:rPr lang="fr-FR" sz="1400" dirty="0">
                <a:solidFill>
                  <a:schemeClr val="bg1"/>
                </a:solidFill>
              </a:rPr>
              <a:t>ratio</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S + </a:t>
            </a:r>
            <a:r>
              <a:rPr lang="fr-FR" sz="1400" i="1" dirty="0">
                <a:solidFill>
                  <a:schemeClr val="bg1"/>
                </a:solidFill>
              </a:rPr>
              <a:t>↑</a:t>
            </a:r>
            <a:r>
              <a:rPr lang="fr-FR" sz="1400" dirty="0">
                <a:solidFill>
                  <a:schemeClr val="bg1"/>
                </a:solidFill>
              </a:rPr>
              <a:t> : increase </a:t>
            </a:r>
            <a:r>
              <a:rPr lang="fr-FR" sz="1400" dirty="0" smtClean="0">
                <a:solidFill>
                  <a:schemeClr val="bg1"/>
                </a:solidFill>
              </a:rPr>
              <a:t>the SP </a:t>
            </a:r>
            <a:r>
              <a:rPr lang="fr-FR" sz="1400" dirty="0">
                <a:solidFill>
                  <a:schemeClr val="bg1"/>
                </a:solidFill>
              </a:rPr>
              <a:t>ratio</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S + </a:t>
            </a:r>
            <a:r>
              <a:rPr lang="fr-FR" sz="1400" i="1" dirty="0">
                <a:solidFill>
                  <a:schemeClr val="bg1"/>
                </a:solidFill>
              </a:rPr>
              <a:t>↓</a:t>
            </a:r>
            <a:r>
              <a:rPr lang="fr-FR" sz="1400" dirty="0">
                <a:solidFill>
                  <a:schemeClr val="bg1"/>
                </a:solidFill>
              </a:rPr>
              <a:t> : decrease </a:t>
            </a:r>
            <a:r>
              <a:rPr lang="fr-FR" sz="1400" dirty="0" smtClean="0">
                <a:solidFill>
                  <a:schemeClr val="bg1"/>
                </a:solidFill>
              </a:rPr>
              <a:t>the SP ratio</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S + </a:t>
            </a:r>
            <a:r>
              <a:rPr lang="fr-FR" sz="1400" i="1" dirty="0">
                <a:solidFill>
                  <a:schemeClr val="bg1"/>
                </a:solidFill>
              </a:rPr>
              <a:t>↑</a:t>
            </a:r>
            <a:r>
              <a:rPr lang="fr-FR" sz="1400" dirty="0">
                <a:solidFill>
                  <a:schemeClr val="bg1"/>
                </a:solidFill>
              </a:rPr>
              <a:t> : increase the </a:t>
            </a:r>
            <a:r>
              <a:rPr lang="fr-FR" sz="1400" dirty="0" smtClean="0">
                <a:solidFill>
                  <a:schemeClr val="bg1"/>
                </a:solidFill>
              </a:rPr>
              <a:t>LD </a:t>
            </a:r>
            <a:r>
              <a:rPr lang="fr-FR" sz="1400" dirty="0">
                <a:solidFill>
                  <a:schemeClr val="bg1"/>
                </a:solidFill>
              </a:rPr>
              <a:t>ratio</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S + </a:t>
            </a:r>
            <a:r>
              <a:rPr lang="fr-FR" sz="1400" i="1" dirty="0">
                <a:solidFill>
                  <a:schemeClr val="bg1"/>
                </a:solidFill>
              </a:rPr>
              <a:t>↓</a:t>
            </a:r>
            <a:r>
              <a:rPr lang="fr-FR" sz="1400" dirty="0">
                <a:solidFill>
                  <a:schemeClr val="bg1"/>
                </a:solidFill>
              </a:rPr>
              <a:t> : decrease the </a:t>
            </a:r>
            <a:r>
              <a:rPr lang="fr-FR" sz="1400" dirty="0" smtClean="0">
                <a:solidFill>
                  <a:schemeClr val="bg1"/>
                </a:solidFill>
              </a:rPr>
              <a:t>LD ratio</a:t>
            </a:r>
            <a:endParaRPr lang="fr-FR" sz="1400" dirty="0">
              <a:solidFill>
                <a:schemeClr val="bg1"/>
              </a:solidFill>
            </a:endParaRPr>
          </a:p>
        </p:txBody>
      </p:sp>
      <p:sp>
        <p:nvSpPr>
          <p:cNvPr id="8" name="Rectangle 7"/>
          <p:cNvSpPr/>
          <p:nvPr/>
        </p:nvSpPr>
        <p:spPr>
          <a:xfrm>
            <a:off x="6098519" y="866638"/>
            <a:ext cx="4491104" cy="2492990"/>
          </a:xfrm>
          <a:prstGeom prst="rect">
            <a:avLst/>
          </a:prstGeom>
        </p:spPr>
        <p:txBody>
          <a:bodyPr wrap="square">
            <a:spAutoFit/>
          </a:bodyPr>
          <a:lstStyle/>
          <a:p>
            <a:pPr algn="ctr"/>
            <a:r>
              <a:rPr lang="fr-FR" sz="1600" b="1" dirty="0">
                <a:solidFill>
                  <a:schemeClr val="bg1"/>
                </a:solidFill>
              </a:rPr>
              <a:t>Buttons shortcuts :</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R </a:t>
            </a:r>
            <a:r>
              <a:rPr lang="fr-FR" sz="1400"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reset positions and </a:t>
            </a:r>
            <a:r>
              <a:rPr lang="fr-FR" sz="1400" dirty="0" smtClean="0">
                <a:solidFill>
                  <a:schemeClr val="bg1"/>
                </a:solidFill>
                <a:sym typeface="Wingdings" panose="05000000000000000000" pitchFamily="2" charset="2"/>
              </a:rPr>
              <a:t>settings</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C </a:t>
            </a:r>
            <a:r>
              <a:rPr lang="fr-FR" sz="1400" dirty="0">
                <a:solidFill>
                  <a:schemeClr val="bg1"/>
                </a:solidFill>
                <a:sym typeface="Wingdings" panose="05000000000000000000" pitchFamily="2" charset="2"/>
              </a:rPr>
              <a:t>: update CSV </a:t>
            </a:r>
            <a:r>
              <a:rPr lang="fr-FR" sz="1400" dirty="0" smtClean="0">
                <a:solidFill>
                  <a:schemeClr val="bg1"/>
                </a:solidFill>
                <a:sym typeface="Wingdings" panose="05000000000000000000" pitchFamily="2" charset="2"/>
              </a:rPr>
              <a:t>data</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T </a:t>
            </a:r>
            <a:r>
              <a:rPr lang="fr-FR" sz="1400" dirty="0">
                <a:solidFill>
                  <a:schemeClr val="bg1"/>
                </a:solidFill>
                <a:sym typeface="Wingdings" panose="05000000000000000000" pitchFamily="2" charset="2"/>
              </a:rPr>
              <a:t>: </a:t>
            </a:r>
            <a:r>
              <a:rPr lang="fr-FR" sz="1400" dirty="0" err="1">
                <a:solidFill>
                  <a:schemeClr val="bg1"/>
                </a:solidFill>
                <a:sym typeface="Wingdings" panose="05000000000000000000" pitchFamily="2" charset="2"/>
              </a:rPr>
              <a:t>planet</a:t>
            </a:r>
            <a:r>
              <a:rPr lang="fr-FR" sz="1400" dirty="0">
                <a:solidFill>
                  <a:schemeClr val="bg1"/>
                </a:solidFill>
                <a:sym typeface="Wingdings" panose="05000000000000000000" pitchFamily="2" charset="2"/>
              </a:rPr>
              <a:t> info </a:t>
            </a:r>
            <a:r>
              <a:rPr lang="fr-FR" sz="1400" dirty="0" err="1" smtClean="0">
                <a:solidFill>
                  <a:schemeClr val="bg1"/>
                </a:solidFill>
                <a:sym typeface="Wingdings" panose="05000000000000000000" pitchFamily="2" charset="2"/>
              </a:rPr>
              <a:t>sheets</a:t>
            </a:r>
            <a:endParaRPr lang="fr-FR" sz="1400" dirty="0" smtClean="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P </a:t>
            </a:r>
            <a:r>
              <a:rPr lang="fr-FR" sz="1400" dirty="0" smtClean="0">
                <a:solidFill>
                  <a:schemeClr val="bg1"/>
                </a:solidFill>
                <a:sym typeface="Wingdings" panose="05000000000000000000" pitchFamily="2" charset="2"/>
              </a:rPr>
              <a:t>and </a:t>
            </a:r>
            <a:r>
              <a:rPr lang="fr-FR" sz="1400" i="1" dirty="0" smtClean="0">
                <a:solidFill>
                  <a:schemeClr val="bg1"/>
                </a:solidFill>
                <a:sym typeface="Wingdings" panose="05000000000000000000" pitchFamily="2" charset="2"/>
              </a:rPr>
              <a:t>Ctrl + Shift + P </a:t>
            </a:r>
            <a:r>
              <a:rPr lang="fr-FR" sz="1400" dirty="0" smtClean="0">
                <a:solidFill>
                  <a:schemeClr val="bg1"/>
                </a:solidFill>
                <a:sym typeface="Wingdings" panose="05000000000000000000" pitchFamily="2" charset="2"/>
              </a:rPr>
              <a:t>: toggle Pause / Play</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E </a:t>
            </a:r>
            <a:r>
              <a:rPr lang="fr-FR" sz="1400" dirty="0" smtClean="0">
                <a:solidFill>
                  <a:schemeClr val="bg1"/>
                </a:solidFill>
                <a:sym typeface="Wingdings" panose="05000000000000000000" pitchFamily="2" charset="2"/>
              </a:rPr>
              <a:t>and </a:t>
            </a:r>
            <a:r>
              <a:rPr lang="fr-FR" sz="1400" i="1" dirty="0">
                <a:solidFill>
                  <a:schemeClr val="bg1"/>
                </a:solidFill>
                <a:sym typeface="Wingdings" panose="05000000000000000000" pitchFamily="2" charset="2"/>
              </a:rPr>
              <a:t>Ctrl + Shift + </a:t>
            </a:r>
            <a:r>
              <a:rPr lang="fr-FR" sz="1400" i="1" dirty="0" smtClean="0">
                <a:solidFill>
                  <a:schemeClr val="bg1"/>
                </a:solidFill>
                <a:sym typeface="Wingdings" panose="05000000000000000000" pitchFamily="2" charset="2"/>
              </a:rPr>
              <a:t>E</a:t>
            </a:r>
            <a:r>
              <a:rPr lang="fr-FR" sz="1400"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toggle ellipses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N</a:t>
            </a:r>
            <a:r>
              <a:rPr lang="fr-FR" sz="1400" dirty="0" smtClean="0">
                <a:solidFill>
                  <a:schemeClr val="bg1"/>
                </a:solidFill>
                <a:sym typeface="Wingdings" panose="05000000000000000000" pitchFamily="2" charset="2"/>
              </a:rPr>
              <a:t> and </a:t>
            </a:r>
            <a:r>
              <a:rPr lang="fr-FR" sz="1400" i="1" dirty="0">
                <a:solidFill>
                  <a:schemeClr val="bg1"/>
                </a:solidFill>
                <a:sym typeface="Wingdings" panose="05000000000000000000" pitchFamily="2" charset="2"/>
              </a:rPr>
              <a:t>Ctrl + Shift + </a:t>
            </a:r>
            <a:r>
              <a:rPr lang="fr-FR" sz="1400" i="1" dirty="0" smtClean="0">
                <a:solidFill>
                  <a:schemeClr val="bg1"/>
                </a:solidFill>
                <a:sym typeface="Wingdings" panose="05000000000000000000" pitchFamily="2" charset="2"/>
              </a:rPr>
              <a:t>N </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toggle name of the planets</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Ctrl + H </a:t>
            </a:r>
            <a:r>
              <a:rPr lang="fr-FR" sz="1400" dirty="0" smtClean="0">
                <a:solidFill>
                  <a:schemeClr val="bg1"/>
                </a:solidFill>
                <a:sym typeface="Wingdings" panose="05000000000000000000" pitchFamily="2" charset="2"/>
              </a:rPr>
              <a:t>and </a:t>
            </a:r>
            <a:r>
              <a:rPr lang="fr-FR" sz="1400" i="1" dirty="0" smtClean="0">
                <a:solidFill>
                  <a:schemeClr val="bg1"/>
                </a:solidFill>
                <a:sym typeface="Wingdings" panose="05000000000000000000" pitchFamily="2" charset="2"/>
              </a:rPr>
              <a:t>Ctrl + Shift + H </a:t>
            </a:r>
            <a:r>
              <a:rPr lang="fr-FR" sz="1400" dirty="0" smtClean="0">
                <a:solidFill>
                  <a:schemeClr val="bg1"/>
                </a:solidFill>
                <a:sym typeface="Wingdings" panose="05000000000000000000" pitchFamily="2" charset="2"/>
              </a:rPr>
              <a:t>: toggle date and time</a:t>
            </a:r>
          </a:p>
          <a:p>
            <a:pPr marL="285750" indent="-285750">
              <a:buFont typeface="Arial" panose="020B0604020202020204" pitchFamily="34" charset="0"/>
              <a:buChar char="•"/>
            </a:pPr>
            <a:r>
              <a:rPr lang="fr-FR" sz="1400" i="1" dirty="0">
                <a:solidFill>
                  <a:schemeClr val="bg1"/>
                </a:solidFill>
                <a:sym typeface="Wingdings" panose="05000000000000000000" pitchFamily="2" charset="2"/>
              </a:rPr>
              <a:t>Ctrl + I</a:t>
            </a:r>
            <a:r>
              <a:rPr lang="fr-FR" sz="1400" dirty="0">
                <a:solidFill>
                  <a:schemeClr val="bg1"/>
                </a:solidFill>
                <a:sym typeface="Wingdings" panose="05000000000000000000" pitchFamily="2" charset="2"/>
              </a:rPr>
              <a:t> </a:t>
            </a:r>
            <a:r>
              <a:rPr lang="fr-FR" sz="1400" dirty="0" smtClean="0">
                <a:solidFill>
                  <a:schemeClr val="bg1"/>
                </a:solidFill>
                <a:sym typeface="Wingdings" panose="05000000000000000000" pitchFamily="2" charset="2"/>
              </a:rPr>
              <a:t>and </a:t>
            </a:r>
            <a:r>
              <a:rPr lang="fr-FR" sz="1400" i="1" dirty="0" smtClean="0">
                <a:solidFill>
                  <a:schemeClr val="bg1"/>
                </a:solidFill>
                <a:sym typeface="Wingdings" panose="05000000000000000000" pitchFamily="2" charset="2"/>
              </a:rPr>
              <a:t>Ctrl + Shift + I</a:t>
            </a:r>
            <a:r>
              <a:rPr lang="fr-FR" sz="1400" dirty="0" smtClean="0">
                <a:solidFill>
                  <a:schemeClr val="bg1"/>
                </a:solidFill>
                <a:sym typeface="Wingdings" panose="05000000000000000000" pitchFamily="2" charset="2"/>
              </a:rPr>
              <a:t> : </a:t>
            </a:r>
            <a:r>
              <a:rPr lang="fr-FR" sz="1400" dirty="0">
                <a:solidFill>
                  <a:schemeClr val="bg1"/>
                </a:solidFill>
                <a:sym typeface="Wingdings" panose="05000000000000000000" pitchFamily="2" charset="2"/>
              </a:rPr>
              <a:t>toggle input </a:t>
            </a:r>
            <a:r>
              <a:rPr lang="fr-FR" sz="1400" dirty="0" smtClean="0">
                <a:solidFill>
                  <a:schemeClr val="bg1"/>
                </a:solidFill>
                <a:sym typeface="Wingdings" panose="05000000000000000000" pitchFamily="2" charset="2"/>
              </a:rPr>
              <a:t>date</a:t>
            </a: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Tab</a:t>
            </a:r>
            <a:r>
              <a:rPr lang="fr-FR" sz="1400" dirty="0" smtClean="0">
                <a:solidFill>
                  <a:schemeClr val="bg1"/>
                </a:solidFill>
                <a:sym typeface="Wingdings" panose="05000000000000000000" pitchFamily="2" charset="2"/>
              </a:rPr>
              <a:t> : </a:t>
            </a:r>
            <a:r>
              <a:rPr lang="en-US" sz="1400" dirty="0" smtClean="0">
                <a:solidFill>
                  <a:schemeClr val="bg1"/>
                </a:solidFill>
                <a:sym typeface="Wingdings" panose="05000000000000000000" pitchFamily="2" charset="2"/>
              </a:rPr>
              <a:t>focus on </a:t>
            </a:r>
            <a:r>
              <a:rPr lang="en-US" sz="1400" dirty="0">
                <a:solidFill>
                  <a:schemeClr val="bg1"/>
                </a:solidFill>
                <a:sym typeface="Wingdings" panose="05000000000000000000" pitchFamily="2" charset="2"/>
              </a:rPr>
              <a:t>the </a:t>
            </a:r>
            <a:r>
              <a:rPr lang="en-US" sz="1400" dirty="0" smtClean="0">
                <a:solidFill>
                  <a:schemeClr val="bg1"/>
                </a:solidFill>
                <a:sym typeface="Wingdings" panose="05000000000000000000" pitchFamily="2" charset="2"/>
              </a:rPr>
              <a:t>date of </a:t>
            </a:r>
            <a:r>
              <a:rPr lang="en-US" sz="1400" dirty="0">
                <a:solidFill>
                  <a:schemeClr val="bg1"/>
                </a:solidFill>
                <a:sym typeface="Wingdings" panose="05000000000000000000" pitchFamily="2" charset="2"/>
              </a:rPr>
              <a:t>input fields</a:t>
            </a:r>
            <a:endParaRPr lang="fr-FR" sz="1400" dirty="0" smtClean="0">
              <a:solidFill>
                <a:schemeClr val="bg1"/>
              </a:solidFill>
              <a:sym typeface="Wingdings" panose="05000000000000000000" pitchFamily="2" charset="2"/>
            </a:endParaRPr>
          </a:p>
          <a:p>
            <a:pPr marL="285750" indent="-285750">
              <a:buFont typeface="Arial" panose="020B0604020202020204" pitchFamily="34" charset="0"/>
              <a:buChar char="•"/>
            </a:pPr>
            <a:r>
              <a:rPr lang="fr-FR" sz="1400" i="1" dirty="0" smtClean="0">
                <a:solidFill>
                  <a:schemeClr val="bg1"/>
                </a:solidFill>
                <a:sym typeface="Wingdings" panose="05000000000000000000" pitchFamily="2" charset="2"/>
              </a:rPr>
              <a:t>Enter</a:t>
            </a:r>
            <a:r>
              <a:rPr lang="fr-FR" sz="1400" dirty="0" smtClean="0">
                <a:solidFill>
                  <a:schemeClr val="bg1"/>
                </a:solidFill>
                <a:sym typeface="Wingdings" panose="05000000000000000000" pitchFamily="2" charset="2"/>
              </a:rPr>
              <a:t> </a:t>
            </a:r>
            <a:r>
              <a:rPr lang="fr-FR" sz="1400" dirty="0">
                <a:solidFill>
                  <a:schemeClr val="bg1"/>
                </a:solidFill>
                <a:sym typeface="Wingdings" panose="05000000000000000000" pitchFamily="2" charset="2"/>
              </a:rPr>
              <a:t>: confirm the </a:t>
            </a:r>
            <a:r>
              <a:rPr lang="fr-FR" sz="1400" dirty="0" smtClean="0">
                <a:solidFill>
                  <a:schemeClr val="bg1"/>
                </a:solidFill>
                <a:sym typeface="Wingdings" panose="05000000000000000000" pitchFamily="2" charset="2"/>
              </a:rPr>
              <a:t>input</a:t>
            </a:r>
          </a:p>
        </p:txBody>
      </p:sp>
      <p:sp>
        <p:nvSpPr>
          <p:cNvPr id="13" name="Rectangle 12"/>
          <p:cNvSpPr/>
          <p:nvPr/>
        </p:nvSpPr>
        <p:spPr>
          <a:xfrm>
            <a:off x="6098520" y="3675840"/>
            <a:ext cx="3960000" cy="1200329"/>
          </a:xfrm>
          <a:prstGeom prst="rect">
            <a:avLst/>
          </a:prstGeom>
        </p:spPr>
        <p:txBody>
          <a:bodyPr wrap="square">
            <a:spAutoFit/>
          </a:bodyPr>
          <a:lstStyle/>
          <a:p>
            <a:pPr algn="ctr"/>
            <a:r>
              <a:rPr lang="fr-FR" sz="1600" b="1" dirty="0">
                <a:solidFill>
                  <a:schemeClr val="bg1"/>
                </a:solidFill>
              </a:rPr>
              <a:t>Mouse shortcuts :</a:t>
            </a:r>
          </a:p>
          <a:p>
            <a:pPr marL="285750" indent="-285750">
              <a:buFont typeface="Arial" panose="020B0604020202020204" pitchFamily="34" charset="0"/>
              <a:buChar char="•"/>
            </a:pPr>
            <a:r>
              <a:rPr lang="en-US" sz="1400" i="1" dirty="0">
                <a:solidFill>
                  <a:schemeClr val="bg1"/>
                </a:solidFill>
                <a:sym typeface="Wingdings" panose="05000000000000000000" pitchFamily="2" charset="2"/>
              </a:rPr>
              <a:t>Keypad + and - keys </a:t>
            </a:r>
            <a:r>
              <a:rPr lang="en-US" sz="1400" dirty="0">
                <a:solidFill>
                  <a:schemeClr val="bg1"/>
                </a:solidFill>
                <a:sym typeface="Wingdings" panose="05000000000000000000" pitchFamily="2" charset="2"/>
              </a:rPr>
              <a:t>:</a:t>
            </a:r>
            <a:r>
              <a:rPr lang="en-US" sz="1400" dirty="0" smtClean="0">
                <a:solidFill>
                  <a:schemeClr val="bg1"/>
                </a:solidFill>
                <a:sym typeface="Wingdings" panose="05000000000000000000" pitchFamily="2" charset="2"/>
              </a:rPr>
              <a:t> </a:t>
            </a:r>
            <a:r>
              <a:rPr lang="en-US" sz="1400" dirty="0">
                <a:solidFill>
                  <a:schemeClr val="bg1"/>
                </a:solidFill>
                <a:sym typeface="Wingdings" panose="05000000000000000000" pitchFamily="2" charset="2"/>
              </a:rPr>
              <a:t>zoom in/out in the solar system</a:t>
            </a:r>
          </a:p>
          <a:p>
            <a:pPr marL="285750" indent="-285750">
              <a:buFont typeface="Arial" panose="020B0604020202020204" pitchFamily="34" charset="0"/>
              <a:buChar char="•"/>
            </a:pPr>
            <a:r>
              <a:rPr lang="en-US" sz="1400" i="1" dirty="0">
                <a:solidFill>
                  <a:schemeClr val="bg1"/>
                </a:solidFill>
                <a:sym typeface="Wingdings" panose="05000000000000000000" pitchFamily="2" charset="2"/>
              </a:rPr>
              <a:t>Arrows ← ↑ → ↓ </a:t>
            </a:r>
            <a:r>
              <a:rPr lang="en-US" sz="1400" dirty="0">
                <a:solidFill>
                  <a:schemeClr val="bg1"/>
                </a:solidFill>
                <a:sym typeface="Wingdings" panose="05000000000000000000" pitchFamily="2" charset="2"/>
              </a:rPr>
              <a:t>:</a:t>
            </a:r>
            <a:r>
              <a:rPr lang="en-US" sz="1400" dirty="0" smtClean="0">
                <a:solidFill>
                  <a:schemeClr val="bg1"/>
                </a:solidFill>
                <a:sym typeface="Wingdings" panose="05000000000000000000" pitchFamily="2" charset="2"/>
              </a:rPr>
              <a:t> </a:t>
            </a:r>
            <a:r>
              <a:rPr lang="en-US" sz="1400" dirty="0">
                <a:solidFill>
                  <a:schemeClr val="bg1"/>
                </a:solidFill>
                <a:sym typeface="Wingdings" panose="05000000000000000000" pitchFamily="2" charset="2"/>
              </a:rPr>
              <a:t>move on the 2D plane in the solar system</a:t>
            </a:r>
            <a:endParaRPr lang="fr-FR" sz="1400" dirty="0">
              <a:solidFill>
                <a:schemeClr val="bg1"/>
              </a:solidFill>
              <a:sym typeface="Wingdings" panose="05000000000000000000" pitchFamily="2" charset="2"/>
            </a:endParaRPr>
          </a:p>
        </p:txBody>
      </p:sp>
    </p:spTree>
    <p:extLst>
      <p:ext uri="{BB962C8B-B14F-4D97-AF65-F5344CB8AC3E}">
        <p14:creationId xmlns:p14="http://schemas.microsoft.com/office/powerpoint/2010/main" val="218758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1492</Words>
  <Application>Microsoft Office PowerPoint</Application>
  <PresentationFormat>Grand écran</PresentationFormat>
  <Paragraphs>152</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Armelle Lacaille</dc:creator>
  <cp:lastModifiedBy>Armelle Lacaille</cp:lastModifiedBy>
  <cp:revision>47</cp:revision>
  <dcterms:created xsi:type="dcterms:W3CDTF">2021-05-01T18:05:33Z</dcterms:created>
  <dcterms:modified xsi:type="dcterms:W3CDTF">2021-05-27T20:07:46Z</dcterms:modified>
</cp:coreProperties>
</file>