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8" r:id="rId2"/>
    <p:sldId id="267" r:id="rId3"/>
    <p:sldId id="260" r:id="rId4"/>
    <p:sldId id="268" r:id="rId5"/>
    <p:sldId id="261" r:id="rId6"/>
    <p:sldId id="269" r:id="rId7"/>
    <p:sldId id="262" r:id="rId8"/>
    <p:sldId id="270" r:id="rId9"/>
    <p:sldId id="263" r:id="rId10"/>
    <p:sldId id="271" r:id="rId11"/>
    <p:sldId id="264" r:id="rId12"/>
    <p:sldId id="272" r:id="rId13"/>
    <p:sldId id="265" r:id="rId14"/>
    <p:sldId id="273" r:id="rId15"/>
    <p:sldId id="266" r:id="rId16"/>
    <p:sldId id="274" r:id="rId17"/>
    <p:sldId id="290" r:id="rId18"/>
    <p:sldId id="293" r:id="rId19"/>
    <p:sldId id="277" r:id="rId20"/>
    <p:sldId id="283" r:id="rId21"/>
    <p:sldId id="276" r:id="rId22"/>
    <p:sldId id="284" r:id="rId23"/>
    <p:sldId id="278" r:id="rId24"/>
    <p:sldId id="285" r:id="rId25"/>
    <p:sldId id="279" r:id="rId26"/>
    <p:sldId id="286" r:id="rId27"/>
    <p:sldId id="280" r:id="rId28"/>
    <p:sldId id="287" r:id="rId29"/>
    <p:sldId id="281" r:id="rId30"/>
    <p:sldId id="288" r:id="rId31"/>
    <p:sldId id="282" r:id="rId32"/>
    <p:sldId id="289" r:id="rId33"/>
  </p:sldIdLst>
  <p:sldSz cx="51206400" cy="28803600"/>
  <p:notesSz cx="6858000" cy="9144000"/>
  <p:defaultTextStyle>
    <a:defPPr>
      <a:defRPr lang="fr-FR"/>
    </a:defPPr>
    <a:lvl1pPr marL="0" algn="l" defTabSz="2210257" rtl="0" eaLnBrk="1" latinLnBrk="0" hangingPunct="1">
      <a:defRPr sz="4350" kern="1200">
        <a:solidFill>
          <a:schemeClr val="tx1"/>
        </a:solidFill>
        <a:latin typeface="+mn-lt"/>
        <a:ea typeface="+mn-ea"/>
        <a:cs typeface="+mn-cs"/>
      </a:defRPr>
    </a:lvl1pPr>
    <a:lvl2pPr marL="1105128" algn="l" defTabSz="2210257" rtl="0" eaLnBrk="1" latinLnBrk="0" hangingPunct="1">
      <a:defRPr sz="4350" kern="1200">
        <a:solidFill>
          <a:schemeClr val="tx1"/>
        </a:solidFill>
        <a:latin typeface="+mn-lt"/>
        <a:ea typeface="+mn-ea"/>
        <a:cs typeface="+mn-cs"/>
      </a:defRPr>
    </a:lvl2pPr>
    <a:lvl3pPr marL="2210257" algn="l" defTabSz="2210257" rtl="0" eaLnBrk="1" latinLnBrk="0" hangingPunct="1">
      <a:defRPr sz="4350" kern="1200">
        <a:solidFill>
          <a:schemeClr val="tx1"/>
        </a:solidFill>
        <a:latin typeface="+mn-lt"/>
        <a:ea typeface="+mn-ea"/>
        <a:cs typeface="+mn-cs"/>
      </a:defRPr>
    </a:lvl3pPr>
    <a:lvl4pPr marL="3315384" algn="l" defTabSz="2210257" rtl="0" eaLnBrk="1" latinLnBrk="0" hangingPunct="1">
      <a:defRPr sz="4350" kern="1200">
        <a:solidFill>
          <a:schemeClr val="tx1"/>
        </a:solidFill>
        <a:latin typeface="+mn-lt"/>
        <a:ea typeface="+mn-ea"/>
        <a:cs typeface="+mn-cs"/>
      </a:defRPr>
    </a:lvl4pPr>
    <a:lvl5pPr marL="4420514" algn="l" defTabSz="2210257" rtl="0" eaLnBrk="1" latinLnBrk="0" hangingPunct="1">
      <a:defRPr sz="4350" kern="1200">
        <a:solidFill>
          <a:schemeClr val="tx1"/>
        </a:solidFill>
        <a:latin typeface="+mn-lt"/>
        <a:ea typeface="+mn-ea"/>
        <a:cs typeface="+mn-cs"/>
      </a:defRPr>
    </a:lvl5pPr>
    <a:lvl6pPr marL="5525639" algn="l" defTabSz="2210257" rtl="0" eaLnBrk="1" latinLnBrk="0" hangingPunct="1">
      <a:defRPr sz="4350" kern="1200">
        <a:solidFill>
          <a:schemeClr val="tx1"/>
        </a:solidFill>
        <a:latin typeface="+mn-lt"/>
        <a:ea typeface="+mn-ea"/>
        <a:cs typeface="+mn-cs"/>
      </a:defRPr>
    </a:lvl6pPr>
    <a:lvl7pPr marL="6630769" algn="l" defTabSz="2210257" rtl="0" eaLnBrk="1" latinLnBrk="0" hangingPunct="1">
      <a:defRPr sz="4350" kern="1200">
        <a:solidFill>
          <a:schemeClr val="tx1"/>
        </a:solidFill>
        <a:latin typeface="+mn-lt"/>
        <a:ea typeface="+mn-ea"/>
        <a:cs typeface="+mn-cs"/>
      </a:defRPr>
    </a:lvl7pPr>
    <a:lvl8pPr marL="7735896" algn="l" defTabSz="2210257" rtl="0" eaLnBrk="1" latinLnBrk="0" hangingPunct="1">
      <a:defRPr sz="4350" kern="1200">
        <a:solidFill>
          <a:schemeClr val="tx1"/>
        </a:solidFill>
        <a:latin typeface="+mn-lt"/>
        <a:ea typeface="+mn-ea"/>
        <a:cs typeface="+mn-cs"/>
      </a:defRPr>
    </a:lvl8pPr>
    <a:lvl9pPr marL="8841024" algn="l" defTabSz="2210257" rtl="0" eaLnBrk="1" latinLnBrk="0" hangingPunct="1">
      <a:defRPr sz="4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4" userDrawn="1">
          <p15:clr>
            <a:srgbClr val="A4A3A4"/>
          </p15:clr>
        </p15:guide>
        <p15:guide id="2" pos="161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32" autoAdjust="0"/>
  </p:normalViewPr>
  <p:slideViewPr>
    <p:cSldViewPr snapToGrid="0">
      <p:cViewPr varScale="1">
        <p:scale>
          <a:sx n="20" d="100"/>
          <a:sy n="20" d="100"/>
        </p:scale>
        <p:origin x="629" y="48"/>
      </p:cViewPr>
      <p:guideLst>
        <p:guide orient="horz" pos="9074"/>
        <p:guide pos="1613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7"/>
            <a:ext cx="38404801" cy="10027919"/>
          </a:xfrm>
        </p:spPr>
        <p:txBody>
          <a:bodyPr anchor="b"/>
          <a:lstStyle>
            <a:lvl1pPr algn="ctr">
              <a:defRPr sz="25197"/>
            </a:lvl1pPr>
          </a:lstStyle>
          <a:p>
            <a:r>
              <a:rPr lang="fr-FR" smtClean="0"/>
              <a:t>Modifiez le style du titre</a:t>
            </a:r>
            <a:endParaRPr lang="en-US" dirty="0"/>
          </a:p>
        </p:txBody>
      </p:sp>
      <p:sp>
        <p:nvSpPr>
          <p:cNvPr id="3" name="Subtitle 2"/>
          <p:cNvSpPr>
            <a:spLocks noGrp="1"/>
          </p:cNvSpPr>
          <p:nvPr>
            <p:ph type="subTitle" idx="1"/>
          </p:nvPr>
        </p:nvSpPr>
        <p:spPr>
          <a:xfrm>
            <a:off x="6400800" y="15128559"/>
            <a:ext cx="38404801" cy="6954200"/>
          </a:xfrm>
        </p:spPr>
        <p:txBody>
          <a:bodyPr/>
          <a:lstStyle>
            <a:lvl1pPr marL="0" indent="0" algn="ctr">
              <a:buNone/>
              <a:defRPr sz="10079"/>
            </a:lvl1pPr>
            <a:lvl2pPr marL="1920053" indent="0" algn="ctr">
              <a:buNone/>
              <a:defRPr sz="8399"/>
            </a:lvl2pPr>
            <a:lvl3pPr marL="3840106" indent="0" algn="ctr">
              <a:buNone/>
              <a:defRPr sz="7559"/>
            </a:lvl3pPr>
            <a:lvl4pPr marL="5760158" indent="0" algn="ctr">
              <a:buNone/>
              <a:defRPr sz="6719"/>
            </a:lvl4pPr>
            <a:lvl5pPr marL="7680211" indent="0" algn="ctr">
              <a:buNone/>
              <a:defRPr sz="6719"/>
            </a:lvl5pPr>
            <a:lvl6pPr marL="9600264" indent="0" algn="ctr">
              <a:buNone/>
              <a:defRPr sz="6719"/>
            </a:lvl6pPr>
            <a:lvl7pPr marL="11520317" indent="0" algn="ctr">
              <a:buNone/>
              <a:defRPr sz="6719"/>
            </a:lvl7pPr>
            <a:lvl8pPr marL="13440370" indent="0" algn="ctr">
              <a:buNone/>
              <a:defRPr sz="6719"/>
            </a:lvl8pPr>
            <a:lvl9pPr marL="15360422" indent="0" algn="ctr">
              <a:buNone/>
              <a:defRPr sz="6719"/>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599736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80223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79" y="1533526"/>
            <a:ext cx="11041381" cy="2440972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520440" y="1533526"/>
            <a:ext cx="32484060" cy="2440972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67376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357316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3"/>
            <a:ext cx="44165520" cy="11981495"/>
          </a:xfrm>
        </p:spPr>
        <p:txBody>
          <a:bodyPr anchor="b"/>
          <a:lstStyle>
            <a:lvl1pPr>
              <a:defRPr sz="25197"/>
            </a:lvl1pPr>
          </a:lstStyle>
          <a:p>
            <a:r>
              <a:rPr lang="fr-FR" smtClean="0"/>
              <a:t>Modifiez le style du titre</a:t>
            </a:r>
            <a:endParaRPr lang="en-US" dirty="0"/>
          </a:p>
        </p:txBody>
      </p:sp>
      <p:sp>
        <p:nvSpPr>
          <p:cNvPr id="3" name="Text Placeholder 2"/>
          <p:cNvSpPr>
            <a:spLocks noGrp="1"/>
          </p:cNvSpPr>
          <p:nvPr>
            <p:ph type="body" idx="1"/>
          </p:nvPr>
        </p:nvSpPr>
        <p:spPr>
          <a:xfrm>
            <a:off x="3493770" y="19275748"/>
            <a:ext cx="44165520" cy="6300784"/>
          </a:xfrm>
        </p:spPr>
        <p:txBody>
          <a:bodyPr/>
          <a:lstStyle>
            <a:lvl1pPr marL="0" indent="0">
              <a:buNone/>
              <a:defRPr sz="10079">
                <a:solidFill>
                  <a:schemeClr val="tx1">
                    <a:tint val="75000"/>
                  </a:schemeClr>
                </a:solidFill>
              </a:defRPr>
            </a:lvl1pPr>
            <a:lvl2pPr marL="1920053" indent="0">
              <a:buNone/>
              <a:defRPr sz="8399">
                <a:solidFill>
                  <a:schemeClr val="tx1">
                    <a:tint val="75000"/>
                  </a:schemeClr>
                </a:solidFill>
              </a:defRPr>
            </a:lvl2pPr>
            <a:lvl3pPr marL="3840106" indent="0">
              <a:buNone/>
              <a:defRPr sz="7559">
                <a:solidFill>
                  <a:schemeClr val="tx1">
                    <a:tint val="75000"/>
                  </a:schemeClr>
                </a:solidFill>
              </a:defRPr>
            </a:lvl3pPr>
            <a:lvl4pPr marL="5760158" indent="0">
              <a:buNone/>
              <a:defRPr sz="6719">
                <a:solidFill>
                  <a:schemeClr val="tx1">
                    <a:tint val="75000"/>
                  </a:schemeClr>
                </a:solidFill>
              </a:defRPr>
            </a:lvl4pPr>
            <a:lvl5pPr marL="7680211" indent="0">
              <a:buNone/>
              <a:defRPr sz="6719">
                <a:solidFill>
                  <a:schemeClr val="tx1">
                    <a:tint val="75000"/>
                  </a:schemeClr>
                </a:solidFill>
              </a:defRPr>
            </a:lvl5pPr>
            <a:lvl6pPr marL="9600264" indent="0">
              <a:buNone/>
              <a:defRPr sz="6719">
                <a:solidFill>
                  <a:schemeClr val="tx1">
                    <a:tint val="75000"/>
                  </a:schemeClr>
                </a:solidFill>
              </a:defRPr>
            </a:lvl6pPr>
            <a:lvl7pPr marL="11520317" indent="0">
              <a:buNone/>
              <a:defRPr sz="6719">
                <a:solidFill>
                  <a:schemeClr val="tx1">
                    <a:tint val="75000"/>
                  </a:schemeClr>
                </a:solidFill>
              </a:defRPr>
            </a:lvl7pPr>
            <a:lvl8pPr marL="13440370" indent="0">
              <a:buNone/>
              <a:defRPr sz="6719">
                <a:solidFill>
                  <a:schemeClr val="tx1">
                    <a:tint val="75000"/>
                  </a:schemeClr>
                </a:solidFill>
              </a:defRPr>
            </a:lvl8pPr>
            <a:lvl9pPr marL="15360422" indent="0">
              <a:buNone/>
              <a:defRPr sz="6719">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09212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520441" y="7667625"/>
            <a:ext cx="21762720" cy="1827562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25923240" y="7667625"/>
            <a:ext cx="21762720" cy="1827562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395451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4"/>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3527113" y="7060885"/>
            <a:ext cx="21662705" cy="3460430"/>
          </a:xfrm>
        </p:spPr>
        <p:txBody>
          <a:bodyPr anchor="b"/>
          <a:lstStyle>
            <a:lvl1pPr marL="0" indent="0">
              <a:buNone/>
              <a:defRPr sz="10079" b="1"/>
            </a:lvl1pPr>
            <a:lvl2pPr marL="1920053" indent="0">
              <a:buNone/>
              <a:defRPr sz="8399" b="1"/>
            </a:lvl2pPr>
            <a:lvl3pPr marL="3840106" indent="0">
              <a:buNone/>
              <a:defRPr sz="7559" b="1"/>
            </a:lvl3pPr>
            <a:lvl4pPr marL="5760158" indent="0">
              <a:buNone/>
              <a:defRPr sz="6719" b="1"/>
            </a:lvl4pPr>
            <a:lvl5pPr marL="7680211" indent="0">
              <a:buNone/>
              <a:defRPr sz="6719" b="1"/>
            </a:lvl5pPr>
            <a:lvl6pPr marL="9600264" indent="0">
              <a:buNone/>
              <a:defRPr sz="6719" b="1"/>
            </a:lvl6pPr>
            <a:lvl7pPr marL="11520317" indent="0">
              <a:buNone/>
              <a:defRPr sz="6719" b="1"/>
            </a:lvl7pPr>
            <a:lvl8pPr marL="13440370" indent="0">
              <a:buNone/>
              <a:defRPr sz="6719" b="1"/>
            </a:lvl8pPr>
            <a:lvl9pPr marL="15360422" indent="0">
              <a:buNone/>
              <a:defRPr sz="6719" b="1"/>
            </a:lvl9pPr>
          </a:lstStyle>
          <a:p>
            <a:pPr lvl="0"/>
            <a:r>
              <a:rPr lang="fr-FR" smtClean="0"/>
              <a:t>Modifier les styles du texte du masque</a:t>
            </a:r>
          </a:p>
        </p:txBody>
      </p:sp>
      <p:sp>
        <p:nvSpPr>
          <p:cNvPr id="4" name="Content Placeholder 3"/>
          <p:cNvSpPr>
            <a:spLocks noGrp="1"/>
          </p:cNvSpPr>
          <p:nvPr>
            <p:ph sz="half" idx="2"/>
          </p:nvPr>
        </p:nvSpPr>
        <p:spPr>
          <a:xfrm>
            <a:off x="3527113" y="10521315"/>
            <a:ext cx="21662705" cy="1547527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79" b="1"/>
            </a:lvl1pPr>
            <a:lvl2pPr marL="1920053" indent="0">
              <a:buNone/>
              <a:defRPr sz="8399" b="1"/>
            </a:lvl2pPr>
            <a:lvl3pPr marL="3840106" indent="0">
              <a:buNone/>
              <a:defRPr sz="7559" b="1"/>
            </a:lvl3pPr>
            <a:lvl4pPr marL="5760158" indent="0">
              <a:buNone/>
              <a:defRPr sz="6719" b="1"/>
            </a:lvl4pPr>
            <a:lvl5pPr marL="7680211" indent="0">
              <a:buNone/>
              <a:defRPr sz="6719" b="1"/>
            </a:lvl5pPr>
            <a:lvl6pPr marL="9600264" indent="0">
              <a:buNone/>
              <a:defRPr sz="6719" b="1"/>
            </a:lvl6pPr>
            <a:lvl7pPr marL="11520317" indent="0">
              <a:buNone/>
              <a:defRPr sz="6719" b="1"/>
            </a:lvl7pPr>
            <a:lvl8pPr marL="13440370" indent="0">
              <a:buNone/>
              <a:defRPr sz="6719" b="1"/>
            </a:lvl8pPr>
            <a:lvl9pPr marL="15360422" indent="0">
              <a:buNone/>
              <a:defRPr sz="6719" b="1"/>
            </a:lvl9pPr>
          </a:lstStyle>
          <a:p>
            <a:pPr lvl="0"/>
            <a:r>
              <a:rPr lang="fr-FR" smtClean="0"/>
              <a:t>Modifier les styles du texte du masque</a:t>
            </a:r>
          </a:p>
        </p:txBody>
      </p:sp>
      <p:sp>
        <p:nvSpPr>
          <p:cNvPr id="6" name="Content Placeholder 5"/>
          <p:cNvSpPr>
            <a:spLocks noGrp="1"/>
          </p:cNvSpPr>
          <p:nvPr>
            <p:ph sz="quarter" idx="4"/>
          </p:nvPr>
        </p:nvSpPr>
        <p:spPr>
          <a:xfrm>
            <a:off x="25923240" y="10521315"/>
            <a:ext cx="21769390" cy="1547527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302450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81488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6865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527113" y="1920241"/>
            <a:ext cx="16515395" cy="6720840"/>
          </a:xfrm>
        </p:spPr>
        <p:txBody>
          <a:bodyPr anchor="b"/>
          <a:lstStyle>
            <a:lvl1pPr>
              <a:defRPr sz="13439"/>
            </a:lvl1pPr>
          </a:lstStyle>
          <a:p>
            <a:r>
              <a:rPr lang="fr-FR" smtClean="0"/>
              <a:t>Modifiez le style du titre</a:t>
            </a:r>
            <a:endParaRPr lang="en-US" dirty="0"/>
          </a:p>
        </p:txBody>
      </p:sp>
      <p:sp>
        <p:nvSpPr>
          <p:cNvPr id="3" name="Content Placeholder 2"/>
          <p:cNvSpPr>
            <a:spLocks noGrp="1"/>
          </p:cNvSpPr>
          <p:nvPr>
            <p:ph idx="1"/>
          </p:nvPr>
        </p:nvSpPr>
        <p:spPr>
          <a:xfrm>
            <a:off x="21769391" y="4147188"/>
            <a:ext cx="25923239" cy="20469225"/>
          </a:xfrm>
        </p:spPr>
        <p:txBody>
          <a:bodyPr/>
          <a:lstStyle>
            <a:lvl1pPr>
              <a:defRPr sz="13439"/>
            </a:lvl1pPr>
            <a:lvl2pPr>
              <a:defRPr sz="11759"/>
            </a:lvl2pPr>
            <a:lvl3pPr>
              <a:defRPr sz="10079"/>
            </a:lvl3pPr>
            <a:lvl4pPr>
              <a:defRPr sz="8399"/>
            </a:lvl4pPr>
            <a:lvl5pPr>
              <a:defRPr sz="8399"/>
            </a:lvl5pPr>
            <a:lvl6pPr>
              <a:defRPr sz="8399"/>
            </a:lvl6pPr>
            <a:lvl7pPr>
              <a:defRPr sz="8399"/>
            </a:lvl7pPr>
            <a:lvl8pPr>
              <a:defRPr sz="8399"/>
            </a:lvl8pPr>
            <a:lvl9pPr>
              <a:defRPr sz="8399"/>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527113" y="8641081"/>
            <a:ext cx="16515395" cy="16008670"/>
          </a:xfrm>
        </p:spPr>
        <p:txBody>
          <a:bodyPr/>
          <a:lstStyle>
            <a:lvl1pPr marL="0" indent="0">
              <a:buNone/>
              <a:defRPr sz="6719"/>
            </a:lvl1pPr>
            <a:lvl2pPr marL="1920053" indent="0">
              <a:buNone/>
              <a:defRPr sz="5879"/>
            </a:lvl2pPr>
            <a:lvl3pPr marL="3840106" indent="0">
              <a:buNone/>
              <a:defRPr sz="5039"/>
            </a:lvl3pPr>
            <a:lvl4pPr marL="5760158" indent="0">
              <a:buNone/>
              <a:defRPr sz="4200"/>
            </a:lvl4pPr>
            <a:lvl5pPr marL="7680211" indent="0">
              <a:buNone/>
              <a:defRPr sz="4200"/>
            </a:lvl5pPr>
            <a:lvl6pPr marL="9600264" indent="0">
              <a:buNone/>
              <a:defRPr sz="4200"/>
            </a:lvl6pPr>
            <a:lvl7pPr marL="11520317" indent="0">
              <a:buNone/>
              <a:defRPr sz="4200"/>
            </a:lvl7pPr>
            <a:lvl8pPr marL="13440370" indent="0">
              <a:buNone/>
              <a:defRPr sz="4200"/>
            </a:lvl8pPr>
            <a:lvl9pPr marL="15360422" indent="0">
              <a:buNone/>
              <a:defRPr sz="42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19280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527113" y="1920241"/>
            <a:ext cx="16515395" cy="6720840"/>
          </a:xfrm>
        </p:spPr>
        <p:txBody>
          <a:bodyPr anchor="b"/>
          <a:lstStyle>
            <a:lvl1pPr>
              <a:defRPr sz="13439"/>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1769391" y="4147188"/>
            <a:ext cx="25923239" cy="20469225"/>
          </a:xfrm>
        </p:spPr>
        <p:txBody>
          <a:bodyPr anchor="t"/>
          <a:lstStyle>
            <a:lvl1pPr marL="0" indent="0">
              <a:buNone/>
              <a:defRPr sz="13439"/>
            </a:lvl1pPr>
            <a:lvl2pPr marL="1920053" indent="0">
              <a:buNone/>
              <a:defRPr sz="11759"/>
            </a:lvl2pPr>
            <a:lvl3pPr marL="3840106" indent="0">
              <a:buNone/>
              <a:defRPr sz="10079"/>
            </a:lvl3pPr>
            <a:lvl4pPr marL="5760158" indent="0">
              <a:buNone/>
              <a:defRPr sz="8399"/>
            </a:lvl4pPr>
            <a:lvl5pPr marL="7680211" indent="0">
              <a:buNone/>
              <a:defRPr sz="8399"/>
            </a:lvl5pPr>
            <a:lvl6pPr marL="9600264" indent="0">
              <a:buNone/>
              <a:defRPr sz="8399"/>
            </a:lvl6pPr>
            <a:lvl7pPr marL="11520317" indent="0">
              <a:buNone/>
              <a:defRPr sz="8399"/>
            </a:lvl7pPr>
            <a:lvl8pPr marL="13440370" indent="0">
              <a:buNone/>
              <a:defRPr sz="8399"/>
            </a:lvl8pPr>
            <a:lvl9pPr marL="15360422" indent="0">
              <a:buNone/>
              <a:defRPr sz="8399"/>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3527113" y="8641081"/>
            <a:ext cx="16515395" cy="16008670"/>
          </a:xfrm>
        </p:spPr>
        <p:txBody>
          <a:bodyPr/>
          <a:lstStyle>
            <a:lvl1pPr marL="0" indent="0">
              <a:buNone/>
              <a:defRPr sz="6719"/>
            </a:lvl1pPr>
            <a:lvl2pPr marL="1920053" indent="0">
              <a:buNone/>
              <a:defRPr sz="5879"/>
            </a:lvl2pPr>
            <a:lvl3pPr marL="3840106" indent="0">
              <a:buNone/>
              <a:defRPr sz="5039"/>
            </a:lvl3pPr>
            <a:lvl4pPr marL="5760158" indent="0">
              <a:buNone/>
              <a:defRPr sz="4200"/>
            </a:lvl4pPr>
            <a:lvl5pPr marL="7680211" indent="0">
              <a:buNone/>
              <a:defRPr sz="4200"/>
            </a:lvl5pPr>
            <a:lvl6pPr marL="9600264" indent="0">
              <a:buNone/>
              <a:defRPr sz="4200"/>
            </a:lvl6pPr>
            <a:lvl7pPr marL="11520317" indent="0">
              <a:buNone/>
              <a:defRPr sz="4200"/>
            </a:lvl7pPr>
            <a:lvl8pPr marL="13440370" indent="0">
              <a:buNone/>
              <a:defRPr sz="4200"/>
            </a:lvl8pPr>
            <a:lvl9pPr marL="15360422" indent="0">
              <a:buNone/>
              <a:defRPr sz="42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B79DBC9-4823-4C76-869C-AB4360941F4D}" type="datetimeFigureOut">
              <a:rPr lang="fr-FR" smtClean="0"/>
              <a:t>25/05/2021</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605CFDAF-94F0-4E45-A91E-5DEC6AEC7B1E}" type="slidenum">
              <a:rPr lang="fr-FR" smtClean="0"/>
              <a:t>‹N°›</a:t>
            </a:fld>
            <a:endParaRPr lang="fr-FR" dirty="0"/>
          </a:p>
        </p:txBody>
      </p:sp>
    </p:spTree>
    <p:extLst>
      <p:ext uri="{BB962C8B-B14F-4D97-AF65-F5344CB8AC3E}">
        <p14:creationId xmlns:p14="http://schemas.microsoft.com/office/powerpoint/2010/main" val="2028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3520440" y="7667625"/>
            <a:ext cx="44165520" cy="18275621"/>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3520441" y="26696672"/>
            <a:ext cx="11521440" cy="1533526"/>
          </a:xfrm>
          <a:prstGeom prst="rect">
            <a:avLst/>
          </a:prstGeom>
        </p:spPr>
        <p:txBody>
          <a:bodyPr vert="horz" lIns="91440" tIns="45720" rIns="91440" bIns="45720" rtlCol="0" anchor="ctr"/>
          <a:lstStyle>
            <a:lvl1pPr algn="l">
              <a:defRPr sz="5039">
                <a:solidFill>
                  <a:schemeClr val="tx1">
                    <a:tint val="75000"/>
                  </a:schemeClr>
                </a:solidFill>
              </a:defRPr>
            </a:lvl1pPr>
          </a:lstStyle>
          <a:p>
            <a:fld id="{4B79DBC9-4823-4C76-869C-AB4360941F4D}" type="datetimeFigureOut">
              <a:rPr lang="fr-FR" smtClean="0"/>
              <a:t>25/05/2021</a:t>
            </a:fld>
            <a:endParaRPr lang="fr-FR" dirty="0"/>
          </a:p>
        </p:txBody>
      </p:sp>
      <p:sp>
        <p:nvSpPr>
          <p:cNvPr id="5" name="Footer Placeholder 4"/>
          <p:cNvSpPr>
            <a:spLocks noGrp="1"/>
          </p:cNvSpPr>
          <p:nvPr>
            <p:ph type="ftr" sz="quarter" idx="3"/>
          </p:nvPr>
        </p:nvSpPr>
        <p:spPr>
          <a:xfrm>
            <a:off x="16962120" y="26696672"/>
            <a:ext cx="17282161" cy="1533526"/>
          </a:xfrm>
          <a:prstGeom prst="rect">
            <a:avLst/>
          </a:prstGeom>
        </p:spPr>
        <p:txBody>
          <a:bodyPr vert="horz" lIns="91440" tIns="45720" rIns="91440" bIns="45720" rtlCol="0" anchor="ctr"/>
          <a:lstStyle>
            <a:lvl1pPr algn="ctr">
              <a:defRPr sz="5039">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36164521" y="26696672"/>
            <a:ext cx="11521440" cy="1533526"/>
          </a:xfrm>
          <a:prstGeom prst="rect">
            <a:avLst/>
          </a:prstGeom>
        </p:spPr>
        <p:txBody>
          <a:bodyPr vert="horz" lIns="91440" tIns="45720" rIns="91440" bIns="45720" rtlCol="0" anchor="ctr"/>
          <a:lstStyle>
            <a:lvl1pPr algn="r">
              <a:defRPr sz="5039">
                <a:solidFill>
                  <a:schemeClr val="tx1">
                    <a:tint val="75000"/>
                  </a:schemeClr>
                </a:solidFill>
              </a:defRPr>
            </a:lvl1pPr>
          </a:lstStyle>
          <a:p>
            <a:fld id="{605CFDAF-94F0-4E45-A91E-5DEC6AEC7B1E}" type="slidenum">
              <a:rPr lang="fr-FR" smtClean="0"/>
              <a:t>‹N°›</a:t>
            </a:fld>
            <a:endParaRPr lang="fr-FR" dirty="0"/>
          </a:p>
        </p:txBody>
      </p:sp>
    </p:spTree>
    <p:extLst>
      <p:ext uri="{BB962C8B-B14F-4D97-AF65-F5344CB8AC3E}">
        <p14:creationId xmlns:p14="http://schemas.microsoft.com/office/powerpoint/2010/main" val="95217072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3840106" rtl="0" eaLnBrk="1" latinLnBrk="0" hangingPunct="1">
        <a:lnSpc>
          <a:spcPct val="90000"/>
        </a:lnSpc>
        <a:spcBef>
          <a:spcPct val="0"/>
        </a:spcBef>
        <a:buNone/>
        <a:defRPr sz="18478" kern="1200">
          <a:solidFill>
            <a:schemeClr val="tx1"/>
          </a:solidFill>
          <a:latin typeface="+mj-lt"/>
          <a:ea typeface="+mj-ea"/>
          <a:cs typeface="+mj-cs"/>
        </a:defRPr>
      </a:lvl1pPr>
    </p:titleStyle>
    <p:bodyStyle>
      <a:lvl1pPr marL="960026" indent="-960026" algn="l" defTabSz="3840106" rtl="0" eaLnBrk="1" latinLnBrk="0" hangingPunct="1">
        <a:lnSpc>
          <a:spcPct val="90000"/>
        </a:lnSpc>
        <a:spcBef>
          <a:spcPts val="4200"/>
        </a:spcBef>
        <a:buFont typeface="Arial" panose="020B0604020202020204" pitchFamily="34" charset="0"/>
        <a:buChar char="•"/>
        <a:defRPr sz="11759" kern="1200">
          <a:solidFill>
            <a:schemeClr val="tx1"/>
          </a:solidFill>
          <a:latin typeface="+mn-lt"/>
          <a:ea typeface="+mn-ea"/>
          <a:cs typeface="+mn-cs"/>
        </a:defRPr>
      </a:lvl1pPr>
      <a:lvl2pPr marL="2880079" indent="-960026" algn="l" defTabSz="3840106" rtl="0" eaLnBrk="1" latinLnBrk="0" hangingPunct="1">
        <a:lnSpc>
          <a:spcPct val="90000"/>
        </a:lnSpc>
        <a:spcBef>
          <a:spcPts val="2099"/>
        </a:spcBef>
        <a:buFont typeface="Arial" panose="020B0604020202020204" pitchFamily="34" charset="0"/>
        <a:buChar char="•"/>
        <a:defRPr sz="10079" kern="1200">
          <a:solidFill>
            <a:schemeClr val="tx1"/>
          </a:solidFill>
          <a:latin typeface="+mn-lt"/>
          <a:ea typeface="+mn-ea"/>
          <a:cs typeface="+mn-cs"/>
        </a:defRPr>
      </a:lvl2pPr>
      <a:lvl3pPr marL="4800132" indent="-960026" algn="l" defTabSz="3840106" rtl="0" eaLnBrk="1" latinLnBrk="0" hangingPunct="1">
        <a:lnSpc>
          <a:spcPct val="90000"/>
        </a:lnSpc>
        <a:spcBef>
          <a:spcPts val="2099"/>
        </a:spcBef>
        <a:buFont typeface="Arial" panose="020B0604020202020204" pitchFamily="34" charset="0"/>
        <a:buChar char="•"/>
        <a:defRPr sz="8399" kern="1200">
          <a:solidFill>
            <a:schemeClr val="tx1"/>
          </a:solidFill>
          <a:latin typeface="+mn-lt"/>
          <a:ea typeface="+mn-ea"/>
          <a:cs typeface="+mn-cs"/>
        </a:defRPr>
      </a:lvl3pPr>
      <a:lvl4pPr marL="6720185"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4pPr>
      <a:lvl5pPr marL="8640238"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5pPr>
      <a:lvl6pPr marL="10560290"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6pPr>
      <a:lvl7pPr marL="12480343"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7pPr>
      <a:lvl8pPr marL="14400396"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8pPr>
      <a:lvl9pPr marL="16320449" indent="-960026" algn="l" defTabSz="3840106" rtl="0" eaLnBrk="1" latinLnBrk="0" hangingPunct="1">
        <a:lnSpc>
          <a:spcPct val="90000"/>
        </a:lnSpc>
        <a:spcBef>
          <a:spcPts val="2099"/>
        </a:spcBef>
        <a:buFont typeface="Arial" panose="020B0604020202020204" pitchFamily="34" charset="0"/>
        <a:buChar char="•"/>
        <a:defRPr sz="7559" kern="1200">
          <a:solidFill>
            <a:schemeClr val="tx1"/>
          </a:solidFill>
          <a:latin typeface="+mn-lt"/>
          <a:ea typeface="+mn-ea"/>
          <a:cs typeface="+mn-cs"/>
        </a:defRPr>
      </a:lvl9pPr>
    </p:bodyStyle>
    <p:otherStyle>
      <a:defPPr>
        <a:defRPr lang="en-US"/>
      </a:defPPr>
      <a:lvl1pPr marL="0" algn="l" defTabSz="3840106" rtl="0" eaLnBrk="1" latinLnBrk="0" hangingPunct="1">
        <a:defRPr sz="7559" kern="1200">
          <a:solidFill>
            <a:schemeClr val="tx1"/>
          </a:solidFill>
          <a:latin typeface="+mn-lt"/>
          <a:ea typeface="+mn-ea"/>
          <a:cs typeface="+mn-cs"/>
        </a:defRPr>
      </a:lvl1pPr>
      <a:lvl2pPr marL="1920053" algn="l" defTabSz="3840106" rtl="0" eaLnBrk="1" latinLnBrk="0" hangingPunct="1">
        <a:defRPr sz="7559" kern="1200">
          <a:solidFill>
            <a:schemeClr val="tx1"/>
          </a:solidFill>
          <a:latin typeface="+mn-lt"/>
          <a:ea typeface="+mn-ea"/>
          <a:cs typeface="+mn-cs"/>
        </a:defRPr>
      </a:lvl2pPr>
      <a:lvl3pPr marL="3840106" algn="l" defTabSz="3840106" rtl="0" eaLnBrk="1" latinLnBrk="0" hangingPunct="1">
        <a:defRPr sz="7559" kern="1200">
          <a:solidFill>
            <a:schemeClr val="tx1"/>
          </a:solidFill>
          <a:latin typeface="+mn-lt"/>
          <a:ea typeface="+mn-ea"/>
          <a:cs typeface="+mn-cs"/>
        </a:defRPr>
      </a:lvl3pPr>
      <a:lvl4pPr marL="5760158" algn="l" defTabSz="3840106" rtl="0" eaLnBrk="1" latinLnBrk="0" hangingPunct="1">
        <a:defRPr sz="7559" kern="1200">
          <a:solidFill>
            <a:schemeClr val="tx1"/>
          </a:solidFill>
          <a:latin typeface="+mn-lt"/>
          <a:ea typeface="+mn-ea"/>
          <a:cs typeface="+mn-cs"/>
        </a:defRPr>
      </a:lvl4pPr>
      <a:lvl5pPr marL="7680211" algn="l" defTabSz="3840106" rtl="0" eaLnBrk="1" latinLnBrk="0" hangingPunct="1">
        <a:defRPr sz="7559" kern="1200">
          <a:solidFill>
            <a:schemeClr val="tx1"/>
          </a:solidFill>
          <a:latin typeface="+mn-lt"/>
          <a:ea typeface="+mn-ea"/>
          <a:cs typeface="+mn-cs"/>
        </a:defRPr>
      </a:lvl5pPr>
      <a:lvl6pPr marL="9600264" algn="l" defTabSz="3840106" rtl="0" eaLnBrk="1" latinLnBrk="0" hangingPunct="1">
        <a:defRPr sz="7559" kern="1200">
          <a:solidFill>
            <a:schemeClr val="tx1"/>
          </a:solidFill>
          <a:latin typeface="+mn-lt"/>
          <a:ea typeface="+mn-ea"/>
          <a:cs typeface="+mn-cs"/>
        </a:defRPr>
      </a:lvl6pPr>
      <a:lvl7pPr marL="11520317" algn="l" defTabSz="3840106" rtl="0" eaLnBrk="1" latinLnBrk="0" hangingPunct="1">
        <a:defRPr sz="7559" kern="1200">
          <a:solidFill>
            <a:schemeClr val="tx1"/>
          </a:solidFill>
          <a:latin typeface="+mn-lt"/>
          <a:ea typeface="+mn-ea"/>
          <a:cs typeface="+mn-cs"/>
        </a:defRPr>
      </a:lvl7pPr>
      <a:lvl8pPr marL="13440370" algn="l" defTabSz="3840106" rtl="0" eaLnBrk="1" latinLnBrk="0" hangingPunct="1">
        <a:defRPr sz="7559" kern="1200">
          <a:solidFill>
            <a:schemeClr val="tx1"/>
          </a:solidFill>
          <a:latin typeface="+mn-lt"/>
          <a:ea typeface="+mn-ea"/>
          <a:cs typeface="+mn-cs"/>
        </a:defRPr>
      </a:lvl8pPr>
      <a:lvl9pPr marL="15360422" algn="l" defTabSz="3840106" rtl="0" eaLnBrk="1" latinLnBrk="0" hangingPunct="1">
        <a:defRPr sz="75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Mercure #1</a:t>
            </a:r>
          </a:p>
        </p:txBody>
      </p:sp>
      <p:sp>
        <p:nvSpPr>
          <p:cNvPr id="13" name="Rectangle 12"/>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57 909 050 km</a:t>
            </a:r>
          </a:p>
          <a:p>
            <a:r>
              <a:rPr lang="fr-FR" sz="5399" dirty="0">
                <a:solidFill>
                  <a:schemeClr val="bg1"/>
                </a:solidFill>
              </a:rPr>
              <a:t>Aphélie : 69 816 900 km</a:t>
            </a:r>
          </a:p>
          <a:p>
            <a:r>
              <a:rPr lang="fr-FR" sz="5399" dirty="0">
                <a:solidFill>
                  <a:schemeClr val="bg1"/>
                </a:solidFill>
              </a:rPr>
              <a:t>Périhélie : 46 001 200 km</a:t>
            </a:r>
          </a:p>
          <a:p>
            <a:r>
              <a:rPr lang="fr-FR" sz="5399" dirty="0">
                <a:solidFill>
                  <a:schemeClr val="bg1"/>
                </a:solidFill>
              </a:rPr>
              <a:t>Circonférence orbitale : 359 966 400 km</a:t>
            </a:r>
          </a:p>
          <a:p>
            <a:r>
              <a:rPr lang="fr-FR" sz="5399" dirty="0">
                <a:solidFill>
                  <a:schemeClr val="bg1"/>
                </a:solidFill>
              </a:rPr>
              <a:t>Excentricité : 0,2056</a:t>
            </a:r>
          </a:p>
          <a:p>
            <a:r>
              <a:rPr lang="fr-FR" sz="5399" dirty="0">
                <a:solidFill>
                  <a:schemeClr val="bg1"/>
                </a:solidFill>
              </a:rPr>
              <a:t>Période de révolution : 88 jours</a:t>
            </a:r>
          </a:p>
          <a:p>
            <a:r>
              <a:rPr lang="fr-FR" sz="5399" dirty="0">
                <a:solidFill>
                  <a:schemeClr val="bg1"/>
                </a:solidFill>
              </a:rPr>
              <a:t>Période synodique : 116 jours</a:t>
            </a:r>
          </a:p>
          <a:p>
            <a:r>
              <a:rPr lang="fr-FR" sz="5399" dirty="0">
                <a:solidFill>
                  <a:schemeClr val="bg1"/>
                </a:solidFill>
              </a:rPr>
              <a:t>Vitesse orbitale moyenne : 47,36 km/s</a:t>
            </a:r>
          </a:p>
          <a:p>
            <a:r>
              <a:rPr lang="fr-FR" sz="5399" dirty="0">
                <a:solidFill>
                  <a:schemeClr val="bg1"/>
                </a:solidFill>
              </a:rPr>
              <a:t>Inclinaison de l’écliptique : 7,00 °</a:t>
            </a:r>
          </a:p>
          <a:p>
            <a:r>
              <a:rPr lang="fr-FR" sz="5399" dirty="0">
                <a:solidFill>
                  <a:schemeClr val="bg1"/>
                </a:solidFill>
              </a:rPr>
              <a:t>Argument du périhélie : 29,12 °</a:t>
            </a:r>
          </a:p>
          <a:p>
            <a:r>
              <a:rPr lang="fr-FR" sz="5399" dirty="0">
                <a:solidFill>
                  <a:schemeClr val="bg1"/>
                </a:solidFill>
              </a:rPr>
              <a:t>Nombre de satellites : 0</a:t>
            </a:r>
          </a:p>
          <a:p>
            <a:r>
              <a:rPr lang="fr-FR" sz="5399" dirty="0">
                <a:solidFill>
                  <a:schemeClr val="bg1"/>
                </a:solidFill>
              </a:rPr>
              <a:t>Nombre d’anneaux : 0</a:t>
            </a:r>
          </a:p>
        </p:txBody>
      </p:sp>
      <p:sp>
        <p:nvSpPr>
          <p:cNvPr id="4" name="Rectangle 3"/>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2439 km (0,38 Terres)</a:t>
            </a:r>
          </a:p>
          <a:p>
            <a:r>
              <a:rPr lang="fr-FR" sz="5399" dirty="0">
                <a:solidFill>
                  <a:schemeClr val="bg1"/>
                </a:solidFill>
              </a:rPr>
              <a:t>Périmètre équatorial : 15 329 km</a:t>
            </a:r>
          </a:p>
          <a:p>
            <a:r>
              <a:rPr lang="fr-FR" sz="5399" dirty="0">
                <a:solidFill>
                  <a:schemeClr val="bg1"/>
                </a:solidFill>
              </a:rPr>
              <a:t>Superficie : 7,48*10</a:t>
            </a:r>
            <a:r>
              <a:rPr lang="fr-FR" sz="5399" baseline="30000" dirty="0">
                <a:solidFill>
                  <a:schemeClr val="bg1"/>
                </a:solidFill>
              </a:rPr>
              <a:t>7</a:t>
            </a:r>
            <a:r>
              <a:rPr lang="fr-FR" sz="5399" dirty="0">
                <a:solidFill>
                  <a:schemeClr val="bg1"/>
                </a:solidFill>
              </a:rPr>
              <a:t> km</a:t>
            </a:r>
            <a:r>
              <a:rPr lang="fr-FR" sz="5399" baseline="30000" dirty="0">
                <a:solidFill>
                  <a:schemeClr val="bg1"/>
                </a:solidFill>
              </a:rPr>
              <a:t>2</a:t>
            </a:r>
            <a:r>
              <a:rPr lang="fr-FR" sz="5399" dirty="0">
                <a:solidFill>
                  <a:schemeClr val="bg1"/>
                </a:solidFill>
              </a:rPr>
              <a:t> (0,14 Terre)</a:t>
            </a:r>
          </a:p>
          <a:p>
            <a:r>
              <a:rPr lang="fr-FR" sz="5399" dirty="0">
                <a:solidFill>
                  <a:schemeClr val="bg1"/>
                </a:solidFill>
              </a:rPr>
              <a:t>Volume : 6,08*10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3</a:t>
            </a:r>
            <a:r>
              <a:rPr lang="fr-FR" sz="5399" dirty="0">
                <a:solidFill>
                  <a:schemeClr val="bg1"/>
                </a:solidFill>
              </a:rPr>
              <a:t> (0,05 Terre)</a:t>
            </a:r>
          </a:p>
          <a:p>
            <a:r>
              <a:rPr lang="fr-FR" sz="5399" dirty="0">
                <a:solidFill>
                  <a:schemeClr val="bg1"/>
                </a:solidFill>
              </a:rPr>
              <a:t>Masse : 3,30*10</a:t>
            </a:r>
            <a:r>
              <a:rPr lang="fr-FR" sz="5399" baseline="30000" dirty="0">
                <a:solidFill>
                  <a:schemeClr val="bg1"/>
                </a:solidFill>
              </a:rPr>
              <a:t>23</a:t>
            </a:r>
            <a:r>
              <a:rPr lang="fr-FR" sz="5399" dirty="0">
                <a:solidFill>
                  <a:schemeClr val="bg1"/>
                </a:solidFill>
              </a:rPr>
              <a:t> kg (0,05 Terre)</a:t>
            </a:r>
          </a:p>
          <a:p>
            <a:r>
              <a:rPr lang="fr-FR" sz="5399" dirty="0">
                <a:solidFill>
                  <a:schemeClr val="bg1"/>
                </a:solidFill>
              </a:rPr>
              <a:t>Vitesse de rotation : 10,89 km/h</a:t>
            </a:r>
          </a:p>
          <a:p>
            <a:r>
              <a:rPr lang="fr-FR" sz="5399" dirty="0">
                <a:solidFill>
                  <a:schemeClr val="bg1"/>
                </a:solidFill>
              </a:rPr>
              <a:t>Inclinaison de l’axe : 0,0352 °</a:t>
            </a:r>
          </a:p>
          <a:p>
            <a:r>
              <a:rPr lang="fr-FR" sz="5399" dirty="0">
                <a:solidFill>
                  <a:schemeClr val="bg1"/>
                </a:solidFill>
              </a:rPr>
              <a:t>Albédo : 0,088</a:t>
            </a:r>
          </a:p>
          <a:p>
            <a:r>
              <a:rPr lang="fr-FR" sz="5399" dirty="0">
                <a:solidFill>
                  <a:schemeClr val="bg1"/>
                </a:solidFill>
              </a:rPr>
              <a:t>Température moyenne : 440 K (167 °C)</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5*10</a:t>
            </a:r>
            <a:r>
              <a:rPr lang="fr-FR" sz="5399" baseline="30000" dirty="0">
                <a:solidFill>
                  <a:schemeClr val="bg1"/>
                </a:solidFill>
              </a:rPr>
              <a:t>-10</a:t>
            </a:r>
            <a:r>
              <a:rPr lang="fr-FR" sz="5399" dirty="0">
                <a:solidFill>
                  <a:schemeClr val="bg1"/>
                </a:solidFill>
              </a:rPr>
              <a:t> Pa</a:t>
            </a:r>
          </a:p>
        </p:txBody>
      </p:sp>
      <p:sp>
        <p:nvSpPr>
          <p:cNvPr id="6" name="Rectangle 5"/>
          <p:cNvSpPr/>
          <p:nvPr/>
        </p:nvSpPr>
        <p:spPr>
          <a:xfrm>
            <a:off x="26031901" y="18461443"/>
            <a:ext cx="12825705" cy="4113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Mercure, messager des dieux (myth. Romaine)</a:t>
            </a:r>
          </a:p>
          <a:p>
            <a:r>
              <a:rPr lang="fr-FR" sz="5399" dirty="0">
                <a:solidFill>
                  <a:schemeClr val="bg1"/>
                </a:solidFill>
              </a:rPr>
              <a:t>Équivalent grec : Hermès</a:t>
            </a:r>
          </a:p>
          <a:p>
            <a:r>
              <a:rPr lang="fr-FR" sz="5399" dirty="0">
                <a:solidFill>
                  <a:schemeClr val="bg1"/>
                </a:solidFill>
              </a:rPr>
              <a:t>Premier observateur : Gassendi</a:t>
            </a:r>
          </a:p>
          <a:p>
            <a:r>
              <a:rPr lang="fr-FR" sz="5399" dirty="0">
                <a:solidFill>
                  <a:schemeClr val="bg1"/>
                </a:solidFill>
              </a:rPr>
              <a:t>Date d’observation : 1631</a:t>
            </a:r>
          </a:p>
        </p:txBody>
      </p:sp>
      <p:sp>
        <p:nvSpPr>
          <p:cNvPr id="7" name="Rectangle 6"/>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Mercure est la plus petite planète du Système solaire. Un an sur Mercure équivaut à seulement 2.5 mois sur Terre. Mercure a des rides, à cause de son noyau de fer qui se refroidit. Seuls deux vaisseaux sont allés sur Mercure : Mariner 10 et Messenger.</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36" name="Rectangle 35"/>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3461454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Jupiter #5</a:t>
            </a:r>
          </a:p>
        </p:txBody>
      </p:sp>
      <p:sp>
        <p:nvSpPr>
          <p:cNvPr id="3" name="Rectangle 2"/>
          <p:cNvSpPr/>
          <p:nvPr/>
        </p:nvSpPr>
        <p:spPr>
          <a:xfrm>
            <a:off x="12264449" y="6233367"/>
            <a:ext cx="13299186"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778 340 000 km</a:t>
            </a:r>
          </a:p>
          <a:p>
            <a:r>
              <a:rPr lang="fr-FR" sz="5399" dirty="0">
                <a:solidFill>
                  <a:schemeClr val="bg1"/>
                </a:solidFill>
              </a:rPr>
              <a:t>Aphelion : 816 000 000 km</a:t>
            </a:r>
          </a:p>
          <a:p>
            <a:r>
              <a:rPr lang="fr-FR" sz="5399" dirty="0">
                <a:solidFill>
                  <a:schemeClr val="bg1"/>
                </a:solidFill>
              </a:rPr>
              <a:t>Perihelion : 740 680 000 km</a:t>
            </a:r>
          </a:p>
          <a:p>
            <a:r>
              <a:rPr lang="fr-FR" sz="5399" dirty="0">
                <a:solidFill>
                  <a:schemeClr val="bg1"/>
                </a:solidFill>
              </a:rPr>
              <a:t>Orbital circumference : 4 887 600 000 km</a:t>
            </a:r>
          </a:p>
          <a:p>
            <a:r>
              <a:rPr lang="fr-FR" sz="5399" dirty="0">
                <a:solidFill>
                  <a:schemeClr val="bg1"/>
                </a:solidFill>
              </a:rPr>
              <a:t>Eccentricity : 0.04839</a:t>
            </a:r>
          </a:p>
          <a:p>
            <a:r>
              <a:rPr lang="fr-FR" sz="5399" dirty="0">
                <a:solidFill>
                  <a:schemeClr val="bg1"/>
                </a:solidFill>
              </a:rPr>
              <a:t>Orbital period : 4332 days (11.86 y)</a:t>
            </a:r>
          </a:p>
          <a:p>
            <a:r>
              <a:rPr lang="fr-FR" sz="5399" dirty="0">
                <a:solidFill>
                  <a:schemeClr val="bg1"/>
                </a:solidFill>
              </a:rPr>
              <a:t>Synodic period : 399 days</a:t>
            </a:r>
          </a:p>
          <a:p>
            <a:r>
              <a:rPr lang="fr-FR" sz="5399" dirty="0">
                <a:solidFill>
                  <a:schemeClr val="bg1"/>
                </a:solidFill>
              </a:rPr>
              <a:t>Average orbital speed : 13.06 km/s</a:t>
            </a:r>
          </a:p>
          <a:p>
            <a:r>
              <a:rPr lang="fr-FR" sz="5399" dirty="0">
                <a:solidFill>
                  <a:schemeClr val="bg1"/>
                </a:solidFill>
              </a:rPr>
              <a:t>Inclination of the ecliptic : 1.304 °</a:t>
            </a:r>
          </a:p>
          <a:p>
            <a:r>
              <a:rPr lang="fr-FR" sz="5399" dirty="0">
                <a:solidFill>
                  <a:schemeClr val="bg1"/>
                </a:solidFill>
              </a:rPr>
              <a:t>Argument of perihelion : 274.255 °</a:t>
            </a:r>
          </a:p>
          <a:p>
            <a:r>
              <a:rPr lang="fr-FR" sz="5399" dirty="0">
                <a:solidFill>
                  <a:schemeClr val="bg1"/>
                </a:solidFill>
              </a:rPr>
              <a:t>Number of satellites : 79</a:t>
            </a:r>
          </a:p>
          <a:p>
            <a:r>
              <a:rPr lang="fr-FR" sz="5399" dirty="0">
                <a:solidFill>
                  <a:schemeClr val="bg1"/>
                </a:solidFill>
              </a:rPr>
              <a:t>Number of rings : 3 main</a:t>
            </a:r>
          </a:p>
        </p:txBody>
      </p:sp>
      <p:sp>
        <p:nvSpPr>
          <p:cNvPr id="4" name="Rectangle 3"/>
          <p:cNvSpPr/>
          <p:nvPr/>
        </p:nvSpPr>
        <p:spPr>
          <a:xfrm>
            <a:off x="26031904" y="6233365"/>
            <a:ext cx="13181794"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71 492 km (11.2 Earths)</a:t>
            </a:r>
          </a:p>
          <a:p>
            <a:r>
              <a:rPr lang="fr-FR" sz="5399" dirty="0">
                <a:solidFill>
                  <a:schemeClr val="bg1"/>
                </a:solidFill>
              </a:rPr>
              <a:t>Equatorial perimeter : 449 197 km</a:t>
            </a:r>
          </a:p>
          <a:p>
            <a:r>
              <a:rPr lang="fr-FR" sz="5399" dirty="0">
                <a:solidFill>
                  <a:schemeClr val="bg1"/>
                </a:solidFill>
              </a:rPr>
              <a:t>Surface area : 6.15*10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2</a:t>
            </a:r>
            <a:r>
              <a:rPr lang="fr-FR" sz="5399" dirty="0">
                <a:solidFill>
                  <a:schemeClr val="bg1"/>
                </a:solidFill>
              </a:rPr>
              <a:t> (120 Earths)</a:t>
            </a:r>
          </a:p>
          <a:p>
            <a:r>
              <a:rPr lang="fr-FR" sz="5399" dirty="0">
                <a:solidFill>
                  <a:schemeClr val="bg1"/>
                </a:solidFill>
              </a:rPr>
              <a:t>Volume : 1.43*10</a:t>
            </a:r>
            <a:r>
              <a:rPr lang="fr-FR" sz="5399" baseline="30000" dirty="0">
                <a:solidFill>
                  <a:schemeClr val="bg1"/>
                </a:solidFill>
              </a:rPr>
              <a:t>15</a:t>
            </a:r>
            <a:r>
              <a:rPr lang="fr-FR" sz="5399" dirty="0">
                <a:solidFill>
                  <a:schemeClr val="bg1"/>
                </a:solidFill>
              </a:rPr>
              <a:t> km</a:t>
            </a:r>
            <a:r>
              <a:rPr lang="fr-FR" sz="5399" baseline="30000" dirty="0">
                <a:solidFill>
                  <a:schemeClr val="bg1"/>
                </a:solidFill>
              </a:rPr>
              <a:t>3</a:t>
            </a:r>
            <a:r>
              <a:rPr lang="fr-FR" sz="5399" dirty="0">
                <a:solidFill>
                  <a:schemeClr val="bg1"/>
                </a:solidFill>
              </a:rPr>
              <a:t> (1321 Earths)</a:t>
            </a:r>
          </a:p>
          <a:p>
            <a:r>
              <a:rPr lang="fr-FR" sz="5399" dirty="0">
                <a:solidFill>
                  <a:schemeClr val="bg1"/>
                </a:solidFill>
              </a:rPr>
              <a:t>Mass : 1.90*10</a:t>
            </a:r>
            <a:r>
              <a:rPr lang="fr-FR" sz="5399" baseline="30000" dirty="0">
                <a:solidFill>
                  <a:schemeClr val="bg1"/>
                </a:solidFill>
              </a:rPr>
              <a:t>27</a:t>
            </a:r>
            <a:r>
              <a:rPr lang="fr-FR" sz="5399" dirty="0">
                <a:solidFill>
                  <a:schemeClr val="bg1"/>
                </a:solidFill>
              </a:rPr>
              <a:t> kg (317 Earths)</a:t>
            </a:r>
          </a:p>
          <a:p>
            <a:r>
              <a:rPr lang="fr-FR" sz="5399" dirty="0">
                <a:solidFill>
                  <a:schemeClr val="bg1"/>
                </a:solidFill>
              </a:rPr>
              <a:t>Rotation speed : 47 051 km/h</a:t>
            </a:r>
          </a:p>
          <a:p>
            <a:r>
              <a:rPr lang="fr-FR" sz="5399" dirty="0">
                <a:solidFill>
                  <a:schemeClr val="bg1"/>
                </a:solidFill>
              </a:rPr>
              <a:t>Axis tilt : 3.12 °</a:t>
            </a:r>
          </a:p>
          <a:p>
            <a:r>
              <a:rPr lang="fr-FR" sz="5399" dirty="0">
                <a:solidFill>
                  <a:schemeClr val="bg1"/>
                </a:solidFill>
              </a:rPr>
              <a:t>Albedo : 0.503</a:t>
            </a:r>
          </a:p>
          <a:p>
            <a:r>
              <a:rPr lang="fr-FR" sz="5399" dirty="0">
                <a:solidFill>
                  <a:schemeClr val="bg1"/>
                </a:solidFill>
              </a:rPr>
              <a:t>Mean temperature : 112 K (-161 °C) at 10 kPa and 165 K (-108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895" y="18461443"/>
            <a:ext cx="13181796"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Jupiter, king of the Gods</a:t>
            </a:r>
            <a:r>
              <a:rPr lang="fr-FR" sz="5399" dirty="0">
                <a:solidFill>
                  <a:schemeClr val="bg1"/>
                </a:solidFill>
              </a:rPr>
              <a:t> and Heaven (</a:t>
            </a:r>
            <a:r>
              <a:rPr lang="en-US" sz="5399" dirty="0">
                <a:solidFill>
                  <a:schemeClr val="bg1"/>
                </a:solidFill>
              </a:rPr>
              <a:t>Roman myth.)</a:t>
            </a:r>
          </a:p>
          <a:p>
            <a:r>
              <a:rPr lang="fr-FR" sz="5399" dirty="0">
                <a:solidFill>
                  <a:schemeClr val="bg1"/>
                </a:solidFill>
              </a:rPr>
              <a:t>Greek equivalent : Zeus</a:t>
            </a:r>
          </a:p>
          <a:p>
            <a:r>
              <a:rPr lang="en-US" sz="5399" dirty="0">
                <a:solidFill>
                  <a:schemeClr val="bg1"/>
                </a:solidFill>
              </a:rPr>
              <a:t>First observer </a:t>
            </a:r>
            <a:r>
              <a:rPr lang="fr-FR" sz="5399" dirty="0">
                <a:solidFill>
                  <a:schemeClr val="bg1"/>
                </a:solidFill>
              </a:rPr>
              <a:t>: Galileo</a:t>
            </a:r>
          </a:p>
          <a:p>
            <a:r>
              <a:rPr lang="fr-FR" sz="5399" dirty="0">
                <a:solidFill>
                  <a:schemeClr val="bg1"/>
                </a:solidFill>
              </a:rPr>
              <a:t>Observation date : 1610</a:t>
            </a:r>
          </a:p>
        </p:txBody>
      </p:sp>
      <p:sp>
        <p:nvSpPr>
          <p:cNvPr id="7" name="Rectangle 6"/>
          <p:cNvSpPr/>
          <p:nvPr/>
        </p:nvSpPr>
        <p:spPr>
          <a:xfrm>
            <a:off x="12264449" y="25006736"/>
            <a:ext cx="27265768"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Jupiter, the oldest planet, has the shortest day in the Solar System (1 day = 9h55). The big red spot is a huge storm on Jupiter, which has been raging for 350 years. Three Earths could enter it. One of its moons, Ganymede, is the largest in the Solar System.</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5024376" y="17296766"/>
            <a:ext cx="7270208"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2781133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Saturne #6</a:t>
            </a:r>
          </a:p>
        </p:txBody>
      </p:sp>
      <p:sp>
        <p:nvSpPr>
          <p:cNvPr id="13" name="Rectangle 12"/>
          <p:cNvSpPr/>
          <p:nvPr/>
        </p:nvSpPr>
        <p:spPr>
          <a:xfrm>
            <a:off x="12264452" y="6233367"/>
            <a:ext cx="13767449"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1 426 700 000 km</a:t>
            </a:r>
          </a:p>
          <a:p>
            <a:r>
              <a:rPr lang="fr-FR" sz="5399" dirty="0">
                <a:solidFill>
                  <a:schemeClr val="bg1"/>
                </a:solidFill>
              </a:rPr>
              <a:t>Aphélie : 1 503 500 000 km</a:t>
            </a:r>
          </a:p>
          <a:p>
            <a:r>
              <a:rPr lang="fr-FR" sz="5399" dirty="0">
                <a:solidFill>
                  <a:schemeClr val="bg1"/>
                </a:solidFill>
              </a:rPr>
              <a:t>Périhélie : 1 349 800 000 km</a:t>
            </a:r>
          </a:p>
          <a:p>
            <a:r>
              <a:rPr lang="fr-FR" sz="5399" dirty="0">
                <a:solidFill>
                  <a:schemeClr val="bg1"/>
                </a:solidFill>
              </a:rPr>
              <a:t>Circonférence orbitale : 8 957 500 000 km</a:t>
            </a:r>
          </a:p>
          <a:p>
            <a:r>
              <a:rPr lang="fr-FR" sz="5399" dirty="0">
                <a:solidFill>
                  <a:schemeClr val="bg1"/>
                </a:solidFill>
              </a:rPr>
              <a:t>Excentricité : 0,0539</a:t>
            </a:r>
          </a:p>
          <a:p>
            <a:r>
              <a:rPr lang="fr-FR" sz="5399" dirty="0">
                <a:solidFill>
                  <a:schemeClr val="bg1"/>
                </a:solidFill>
              </a:rPr>
              <a:t>Période de révolution : 10 754 jours (29,4 a)</a:t>
            </a:r>
          </a:p>
          <a:p>
            <a:r>
              <a:rPr lang="fr-FR" sz="5399" dirty="0">
                <a:solidFill>
                  <a:schemeClr val="bg1"/>
                </a:solidFill>
              </a:rPr>
              <a:t>Période synodique : 378 jours</a:t>
            </a:r>
          </a:p>
          <a:p>
            <a:r>
              <a:rPr lang="fr-FR" sz="5399" dirty="0">
                <a:solidFill>
                  <a:schemeClr val="bg1"/>
                </a:solidFill>
              </a:rPr>
              <a:t>Vitesse orbitale moyenne : 9,64 km/s</a:t>
            </a:r>
          </a:p>
          <a:p>
            <a:r>
              <a:rPr lang="fr-FR" sz="5399" dirty="0">
                <a:solidFill>
                  <a:schemeClr val="bg1"/>
                </a:solidFill>
              </a:rPr>
              <a:t>Inclinaison de l’écliptique : 2,49 °</a:t>
            </a:r>
          </a:p>
          <a:p>
            <a:r>
              <a:rPr lang="fr-FR" sz="5399" dirty="0">
                <a:solidFill>
                  <a:schemeClr val="bg1"/>
                </a:solidFill>
              </a:rPr>
              <a:t>Argument du périhélie : 338,94 °</a:t>
            </a:r>
          </a:p>
          <a:p>
            <a:r>
              <a:rPr lang="fr-FR" sz="5399" dirty="0">
                <a:solidFill>
                  <a:schemeClr val="bg1"/>
                </a:solidFill>
              </a:rPr>
              <a:t>Nombre de satellites : 82 + 150 mineurs</a:t>
            </a:r>
          </a:p>
          <a:p>
            <a:r>
              <a:rPr lang="fr-FR" sz="5399" dirty="0">
                <a:solidFill>
                  <a:schemeClr val="bg1"/>
                </a:solidFill>
              </a:rPr>
              <a:t>Nombre d’anneaux : 7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60 268 km (9,4 Terres)</a:t>
            </a:r>
          </a:p>
          <a:p>
            <a:r>
              <a:rPr lang="fr-FR" sz="5399" dirty="0">
                <a:solidFill>
                  <a:schemeClr val="bg1"/>
                </a:solidFill>
              </a:rPr>
              <a:t>Périmètre équatorial : 378 675 km</a:t>
            </a:r>
          </a:p>
          <a:p>
            <a:r>
              <a:rPr lang="fr-FR" sz="5399" dirty="0">
                <a:solidFill>
                  <a:schemeClr val="bg1"/>
                </a:solidFill>
              </a:rPr>
              <a:t>Superficie : 4,35*10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2</a:t>
            </a:r>
            <a:r>
              <a:rPr lang="fr-FR" sz="5399" dirty="0">
                <a:solidFill>
                  <a:schemeClr val="bg1"/>
                </a:solidFill>
              </a:rPr>
              <a:t> (83 Terres)</a:t>
            </a:r>
          </a:p>
          <a:p>
            <a:r>
              <a:rPr lang="fr-FR" sz="5399" dirty="0">
                <a:solidFill>
                  <a:schemeClr val="bg1"/>
                </a:solidFill>
              </a:rPr>
              <a:t>Volume : 8,27*10</a:t>
            </a:r>
            <a:r>
              <a:rPr lang="fr-FR" sz="5399" baseline="30000" dirty="0">
                <a:solidFill>
                  <a:schemeClr val="bg1"/>
                </a:solidFill>
              </a:rPr>
              <a:t>14</a:t>
            </a:r>
            <a:r>
              <a:rPr lang="fr-FR" sz="5399" dirty="0">
                <a:solidFill>
                  <a:schemeClr val="bg1"/>
                </a:solidFill>
              </a:rPr>
              <a:t> km</a:t>
            </a:r>
            <a:r>
              <a:rPr lang="fr-FR" sz="5399" baseline="30000" dirty="0">
                <a:solidFill>
                  <a:schemeClr val="bg1"/>
                </a:solidFill>
              </a:rPr>
              <a:t>3</a:t>
            </a:r>
            <a:r>
              <a:rPr lang="fr-FR" sz="5399" dirty="0">
                <a:solidFill>
                  <a:schemeClr val="bg1"/>
                </a:solidFill>
              </a:rPr>
              <a:t> (763 Terres)</a:t>
            </a:r>
          </a:p>
          <a:p>
            <a:r>
              <a:rPr lang="fr-FR" sz="5399" dirty="0">
                <a:solidFill>
                  <a:schemeClr val="bg1"/>
                </a:solidFill>
              </a:rPr>
              <a:t>Masse : 5,68*10</a:t>
            </a:r>
            <a:r>
              <a:rPr lang="fr-FR" sz="5399" baseline="30000" dirty="0">
                <a:solidFill>
                  <a:schemeClr val="bg1"/>
                </a:solidFill>
              </a:rPr>
              <a:t>26</a:t>
            </a:r>
            <a:r>
              <a:rPr lang="fr-FR" sz="5399" dirty="0">
                <a:solidFill>
                  <a:schemeClr val="bg1"/>
                </a:solidFill>
              </a:rPr>
              <a:t> kg (95 Terres)</a:t>
            </a:r>
          </a:p>
          <a:p>
            <a:r>
              <a:rPr lang="fr-FR" sz="5399" dirty="0">
                <a:solidFill>
                  <a:schemeClr val="bg1"/>
                </a:solidFill>
              </a:rPr>
              <a:t>Vitesse de rotation : 34 821 km/h</a:t>
            </a:r>
          </a:p>
          <a:p>
            <a:r>
              <a:rPr lang="fr-FR" sz="5399" dirty="0">
                <a:solidFill>
                  <a:schemeClr val="bg1"/>
                </a:solidFill>
              </a:rPr>
              <a:t>Inclinaison de l’axe : 26,73 °</a:t>
            </a:r>
          </a:p>
          <a:p>
            <a:r>
              <a:rPr lang="fr-FR" sz="5399" dirty="0">
                <a:solidFill>
                  <a:schemeClr val="bg1"/>
                </a:solidFill>
              </a:rPr>
              <a:t>Albédo : 0,342</a:t>
            </a:r>
          </a:p>
          <a:p>
            <a:r>
              <a:rPr lang="fr-FR" sz="5399" dirty="0">
                <a:solidFill>
                  <a:schemeClr val="bg1"/>
                </a:solidFill>
              </a:rPr>
              <a:t>Température moyenne : 84 K (-189 °C) à 10 kPa et 134 K (-139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Saturne, dieu de l’Agriculture (myth. Romaine)</a:t>
            </a:r>
          </a:p>
          <a:p>
            <a:r>
              <a:rPr lang="fr-FR" sz="5399" dirty="0">
                <a:solidFill>
                  <a:schemeClr val="bg1"/>
                </a:solidFill>
              </a:rPr>
              <a:t>Équivalent grec : Cronos</a:t>
            </a:r>
          </a:p>
          <a:p>
            <a:r>
              <a:rPr lang="fr-FR" sz="5399" dirty="0">
                <a:solidFill>
                  <a:schemeClr val="bg1"/>
                </a:solidFill>
              </a:rPr>
              <a:t>Premier observateur : Galilée</a:t>
            </a:r>
          </a:p>
          <a:p>
            <a:r>
              <a:rPr lang="fr-FR" sz="5399" dirty="0">
                <a:solidFill>
                  <a:schemeClr val="bg1"/>
                </a:solidFill>
              </a:rPr>
              <a:t>Date d’observation : 1610</a:t>
            </a:r>
          </a:p>
        </p:txBody>
      </p:sp>
      <p:sp>
        <p:nvSpPr>
          <p:cNvPr id="7" name="Rectangle 6"/>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Saturne est la planète la plus éloignée que l’on puisse voir à l'œil nu. Elle est la planète la plus plate du Système solaire. Saturne a presque deux fois plus de satellites à elle seule que l’ensemble des planètes du Système Solaire. Elle possède les anneaux les plus visibles.</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1747587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Saturn #6</a:t>
            </a:r>
          </a:p>
        </p:txBody>
      </p:sp>
      <p:sp>
        <p:nvSpPr>
          <p:cNvPr id="3" name="Rectangle 2"/>
          <p:cNvSpPr/>
          <p:nvPr/>
        </p:nvSpPr>
        <p:spPr>
          <a:xfrm>
            <a:off x="12264452" y="6233367"/>
            <a:ext cx="13767449"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1 426 700 000 km</a:t>
            </a:r>
          </a:p>
          <a:p>
            <a:r>
              <a:rPr lang="fr-FR" sz="5399" dirty="0">
                <a:solidFill>
                  <a:schemeClr val="bg1"/>
                </a:solidFill>
              </a:rPr>
              <a:t>Aphelion : 1 503 500 000 km</a:t>
            </a:r>
          </a:p>
          <a:p>
            <a:r>
              <a:rPr lang="fr-FR" sz="5399" dirty="0">
                <a:solidFill>
                  <a:schemeClr val="bg1"/>
                </a:solidFill>
              </a:rPr>
              <a:t>Perihelion : 1 349 800 000 km</a:t>
            </a:r>
          </a:p>
          <a:p>
            <a:r>
              <a:rPr lang="fr-FR" sz="5399" dirty="0">
                <a:solidFill>
                  <a:schemeClr val="bg1"/>
                </a:solidFill>
              </a:rPr>
              <a:t>Orbital circumference : 8 957 500 000 km</a:t>
            </a:r>
          </a:p>
          <a:p>
            <a:r>
              <a:rPr lang="fr-FR" sz="5399" dirty="0">
                <a:solidFill>
                  <a:schemeClr val="bg1"/>
                </a:solidFill>
              </a:rPr>
              <a:t>Eccentricity : 0.0539</a:t>
            </a:r>
          </a:p>
          <a:p>
            <a:r>
              <a:rPr lang="fr-FR" sz="5399" dirty="0">
                <a:solidFill>
                  <a:schemeClr val="bg1"/>
                </a:solidFill>
              </a:rPr>
              <a:t>Orbital period : 10 754 days (29.4 y)</a:t>
            </a:r>
          </a:p>
          <a:p>
            <a:r>
              <a:rPr lang="fr-FR" sz="5399" dirty="0">
                <a:solidFill>
                  <a:schemeClr val="bg1"/>
                </a:solidFill>
              </a:rPr>
              <a:t>Synodic period : 378 days</a:t>
            </a:r>
          </a:p>
          <a:p>
            <a:r>
              <a:rPr lang="fr-FR" sz="5399" dirty="0">
                <a:solidFill>
                  <a:schemeClr val="bg1"/>
                </a:solidFill>
              </a:rPr>
              <a:t>Average orbital speed : 9.64 km/s</a:t>
            </a:r>
          </a:p>
          <a:p>
            <a:r>
              <a:rPr lang="fr-FR" sz="5399" dirty="0">
                <a:solidFill>
                  <a:schemeClr val="bg1"/>
                </a:solidFill>
              </a:rPr>
              <a:t>Inclination of the ecliptic : 2.49 °</a:t>
            </a:r>
          </a:p>
          <a:p>
            <a:r>
              <a:rPr lang="fr-FR" sz="5399" dirty="0">
                <a:solidFill>
                  <a:schemeClr val="bg1"/>
                </a:solidFill>
              </a:rPr>
              <a:t>Argument of perihelion : 338.94 °</a:t>
            </a:r>
          </a:p>
          <a:p>
            <a:r>
              <a:rPr lang="fr-FR" sz="5399" dirty="0">
                <a:solidFill>
                  <a:schemeClr val="bg1"/>
                </a:solidFill>
              </a:rPr>
              <a:t>Number of satellites : 82 + 150 minors</a:t>
            </a:r>
          </a:p>
          <a:p>
            <a:r>
              <a:rPr lang="fr-FR" sz="5399" dirty="0">
                <a:solidFill>
                  <a:schemeClr val="bg1"/>
                </a:solidFill>
              </a:rPr>
              <a:t>Number of rings : 7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60 268 km (9.4 Earths)</a:t>
            </a:r>
          </a:p>
          <a:p>
            <a:r>
              <a:rPr lang="fr-FR" sz="5399" dirty="0">
                <a:solidFill>
                  <a:schemeClr val="bg1"/>
                </a:solidFill>
              </a:rPr>
              <a:t>Equatorial perimeter : 378 675 km</a:t>
            </a:r>
          </a:p>
          <a:p>
            <a:r>
              <a:rPr lang="fr-FR" sz="5399" dirty="0">
                <a:solidFill>
                  <a:schemeClr val="bg1"/>
                </a:solidFill>
              </a:rPr>
              <a:t>Surface area : 4.35*10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2</a:t>
            </a:r>
            <a:r>
              <a:rPr lang="fr-FR" sz="5399" dirty="0">
                <a:solidFill>
                  <a:schemeClr val="bg1"/>
                </a:solidFill>
              </a:rPr>
              <a:t> (83 Earths)</a:t>
            </a:r>
          </a:p>
          <a:p>
            <a:r>
              <a:rPr lang="fr-FR" sz="5399" dirty="0">
                <a:solidFill>
                  <a:schemeClr val="bg1"/>
                </a:solidFill>
              </a:rPr>
              <a:t>Volume : 8.27*10</a:t>
            </a:r>
            <a:r>
              <a:rPr lang="fr-FR" sz="5399" baseline="30000" dirty="0">
                <a:solidFill>
                  <a:schemeClr val="bg1"/>
                </a:solidFill>
              </a:rPr>
              <a:t>14</a:t>
            </a:r>
            <a:r>
              <a:rPr lang="fr-FR" sz="5399" dirty="0">
                <a:solidFill>
                  <a:schemeClr val="bg1"/>
                </a:solidFill>
              </a:rPr>
              <a:t> km</a:t>
            </a:r>
            <a:r>
              <a:rPr lang="fr-FR" sz="5399" baseline="30000" dirty="0">
                <a:solidFill>
                  <a:schemeClr val="bg1"/>
                </a:solidFill>
              </a:rPr>
              <a:t>3</a:t>
            </a:r>
            <a:r>
              <a:rPr lang="fr-FR" sz="5399" dirty="0">
                <a:solidFill>
                  <a:schemeClr val="bg1"/>
                </a:solidFill>
              </a:rPr>
              <a:t> (763 Earths)</a:t>
            </a:r>
          </a:p>
          <a:p>
            <a:r>
              <a:rPr lang="fr-FR" sz="5399" dirty="0">
                <a:solidFill>
                  <a:schemeClr val="bg1"/>
                </a:solidFill>
              </a:rPr>
              <a:t>Mass : 5.68*10</a:t>
            </a:r>
            <a:r>
              <a:rPr lang="fr-FR" sz="5399" baseline="30000" dirty="0">
                <a:solidFill>
                  <a:schemeClr val="bg1"/>
                </a:solidFill>
              </a:rPr>
              <a:t>26</a:t>
            </a:r>
            <a:r>
              <a:rPr lang="fr-FR" sz="5399" dirty="0">
                <a:solidFill>
                  <a:schemeClr val="bg1"/>
                </a:solidFill>
              </a:rPr>
              <a:t> kg (95 Earths)</a:t>
            </a:r>
          </a:p>
          <a:p>
            <a:r>
              <a:rPr lang="fr-FR" sz="5399" dirty="0">
                <a:solidFill>
                  <a:schemeClr val="bg1"/>
                </a:solidFill>
              </a:rPr>
              <a:t>Rotation speed : 34 821 km/h</a:t>
            </a:r>
          </a:p>
          <a:p>
            <a:r>
              <a:rPr lang="fr-FR" sz="5399" dirty="0">
                <a:solidFill>
                  <a:schemeClr val="bg1"/>
                </a:solidFill>
              </a:rPr>
              <a:t>Axis tilt : 26.73 °</a:t>
            </a:r>
          </a:p>
          <a:p>
            <a:r>
              <a:rPr lang="fr-FR" sz="5399" dirty="0">
                <a:solidFill>
                  <a:schemeClr val="bg1"/>
                </a:solidFill>
              </a:rPr>
              <a:t>Albedo : 0.342</a:t>
            </a:r>
          </a:p>
          <a:p>
            <a:r>
              <a:rPr lang="fr-FR" sz="5399" dirty="0">
                <a:solidFill>
                  <a:schemeClr val="bg1"/>
                </a:solidFill>
              </a:rPr>
              <a:t>Mean temperature : 84 K (-189 °C) at 10 kPa and 134 K (-139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Saturn, god of Agriculture (</a:t>
            </a:r>
            <a:r>
              <a:rPr lang="en-US" sz="5399" dirty="0">
                <a:solidFill>
                  <a:schemeClr val="bg1"/>
                </a:solidFill>
              </a:rPr>
              <a:t>Roman myth.)</a:t>
            </a:r>
          </a:p>
          <a:p>
            <a:r>
              <a:rPr lang="fr-FR" sz="5399" dirty="0">
                <a:solidFill>
                  <a:schemeClr val="bg1"/>
                </a:solidFill>
              </a:rPr>
              <a:t>Greek equivalent : Cronos</a:t>
            </a:r>
          </a:p>
          <a:p>
            <a:r>
              <a:rPr lang="en-US" sz="5399" dirty="0">
                <a:solidFill>
                  <a:schemeClr val="bg1"/>
                </a:solidFill>
              </a:rPr>
              <a:t>First observer </a:t>
            </a:r>
            <a:r>
              <a:rPr lang="fr-FR" sz="5399" dirty="0">
                <a:solidFill>
                  <a:schemeClr val="bg1"/>
                </a:solidFill>
              </a:rPr>
              <a:t>: Galileo</a:t>
            </a:r>
          </a:p>
          <a:p>
            <a:r>
              <a:rPr lang="fr-FR" sz="5399" dirty="0">
                <a:solidFill>
                  <a:schemeClr val="bg1"/>
                </a:solidFill>
              </a:rPr>
              <a:t>Observation date : 1610</a:t>
            </a:r>
          </a:p>
        </p:txBody>
      </p:sp>
      <p:sp>
        <p:nvSpPr>
          <p:cNvPr id="7" name="Rectangle 6"/>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Saturn is the farthest planet that can be seen with the naked eye. It is the flattest planet in the Solar System. Saturn alone has almost twice as many satellites as all the planets in the Solar System. It has the most visible rings.</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36484316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Uranus #7</a:t>
            </a:r>
          </a:p>
        </p:txBody>
      </p:sp>
      <p:sp>
        <p:nvSpPr>
          <p:cNvPr id="13" name="Rectangle 12"/>
          <p:cNvSpPr/>
          <p:nvPr/>
        </p:nvSpPr>
        <p:spPr>
          <a:xfrm>
            <a:off x="12264448" y="6233367"/>
            <a:ext cx="13220055"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2 870 700 000 km</a:t>
            </a:r>
          </a:p>
          <a:p>
            <a:r>
              <a:rPr lang="fr-FR" sz="5399" dirty="0">
                <a:solidFill>
                  <a:schemeClr val="bg1"/>
                </a:solidFill>
              </a:rPr>
              <a:t>Aphélie : 3 006 300 000 km</a:t>
            </a:r>
          </a:p>
          <a:p>
            <a:r>
              <a:rPr lang="fr-FR" sz="5399" dirty="0">
                <a:solidFill>
                  <a:schemeClr val="bg1"/>
                </a:solidFill>
              </a:rPr>
              <a:t>Périhélie : 2 7735 000 000 km</a:t>
            </a:r>
          </a:p>
          <a:p>
            <a:r>
              <a:rPr lang="fr-FR" sz="5399" dirty="0">
                <a:solidFill>
                  <a:schemeClr val="bg1"/>
                </a:solidFill>
              </a:rPr>
              <a:t>Circonférence orbitale : 18 027 000 000 km</a:t>
            </a:r>
          </a:p>
          <a:p>
            <a:r>
              <a:rPr lang="fr-FR" sz="5399" dirty="0">
                <a:solidFill>
                  <a:schemeClr val="bg1"/>
                </a:solidFill>
              </a:rPr>
              <a:t>Excentricité : 0,04726</a:t>
            </a:r>
          </a:p>
          <a:p>
            <a:r>
              <a:rPr lang="fr-FR" sz="5399" dirty="0">
                <a:solidFill>
                  <a:schemeClr val="bg1"/>
                </a:solidFill>
              </a:rPr>
              <a:t>Période de révolution : 30 698 jours (84 a)</a:t>
            </a:r>
          </a:p>
          <a:p>
            <a:r>
              <a:rPr lang="fr-FR" sz="5399" dirty="0">
                <a:solidFill>
                  <a:schemeClr val="bg1"/>
                </a:solidFill>
              </a:rPr>
              <a:t>Période synodique : 370 jours</a:t>
            </a:r>
          </a:p>
          <a:p>
            <a:r>
              <a:rPr lang="fr-FR" sz="5399" dirty="0">
                <a:solidFill>
                  <a:schemeClr val="bg1"/>
                </a:solidFill>
              </a:rPr>
              <a:t>Vitesse orbitale moyenne : 6,80 km/s</a:t>
            </a:r>
          </a:p>
          <a:p>
            <a:r>
              <a:rPr lang="fr-FR" sz="5399" dirty="0">
                <a:solidFill>
                  <a:schemeClr val="bg1"/>
                </a:solidFill>
              </a:rPr>
              <a:t>Inclinaison de l’écliptique : 0,773 °</a:t>
            </a:r>
          </a:p>
          <a:p>
            <a:r>
              <a:rPr lang="fr-FR" sz="5399" dirty="0">
                <a:solidFill>
                  <a:schemeClr val="bg1"/>
                </a:solidFill>
              </a:rPr>
              <a:t>Argument du périhélie : 96,9 °</a:t>
            </a:r>
          </a:p>
          <a:p>
            <a:r>
              <a:rPr lang="fr-FR" sz="5399" dirty="0">
                <a:solidFill>
                  <a:schemeClr val="bg1"/>
                </a:solidFill>
              </a:rPr>
              <a:t>Nombre de satellites : 27</a:t>
            </a:r>
          </a:p>
          <a:p>
            <a:r>
              <a:rPr lang="fr-FR" sz="5399" dirty="0">
                <a:solidFill>
                  <a:schemeClr val="bg1"/>
                </a:solidFill>
              </a:rPr>
              <a:t>Nombre d’anneaux : 13</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25 559 km (4 Terres)</a:t>
            </a:r>
          </a:p>
          <a:p>
            <a:r>
              <a:rPr lang="fr-FR" sz="5399" dirty="0">
                <a:solidFill>
                  <a:schemeClr val="bg1"/>
                </a:solidFill>
              </a:rPr>
              <a:t>Périmètre équatorial : 159 354 km</a:t>
            </a:r>
          </a:p>
          <a:p>
            <a:r>
              <a:rPr lang="fr-FR" sz="5399" dirty="0">
                <a:solidFill>
                  <a:schemeClr val="bg1"/>
                </a:solidFill>
              </a:rPr>
              <a:t>Superficie : 8,08*10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(15,8 Terres)</a:t>
            </a:r>
          </a:p>
          <a:p>
            <a:r>
              <a:rPr lang="fr-FR" sz="5399" dirty="0">
                <a:solidFill>
                  <a:schemeClr val="bg1"/>
                </a:solidFill>
              </a:rPr>
              <a:t>Volume : 6,83*10</a:t>
            </a:r>
            <a:r>
              <a:rPr lang="fr-FR" sz="5399" baseline="30000" dirty="0">
                <a:solidFill>
                  <a:schemeClr val="bg1"/>
                </a:solidFill>
              </a:rPr>
              <a:t>13</a:t>
            </a:r>
            <a:r>
              <a:rPr lang="fr-FR" sz="5399" dirty="0">
                <a:solidFill>
                  <a:schemeClr val="bg1"/>
                </a:solidFill>
              </a:rPr>
              <a:t> km</a:t>
            </a:r>
            <a:r>
              <a:rPr lang="fr-FR" sz="5399" baseline="30000" dirty="0">
                <a:solidFill>
                  <a:schemeClr val="bg1"/>
                </a:solidFill>
              </a:rPr>
              <a:t>3</a:t>
            </a:r>
            <a:r>
              <a:rPr lang="fr-FR" sz="5399" dirty="0">
                <a:solidFill>
                  <a:schemeClr val="bg1"/>
                </a:solidFill>
              </a:rPr>
              <a:t> (63 Terres)</a:t>
            </a:r>
          </a:p>
          <a:p>
            <a:r>
              <a:rPr lang="fr-FR" sz="5399" dirty="0">
                <a:solidFill>
                  <a:schemeClr val="bg1"/>
                </a:solidFill>
              </a:rPr>
              <a:t>Masse : 8,68*10</a:t>
            </a:r>
            <a:r>
              <a:rPr lang="fr-FR" sz="5399" baseline="30000" dirty="0">
                <a:solidFill>
                  <a:schemeClr val="bg1"/>
                </a:solidFill>
              </a:rPr>
              <a:t>25</a:t>
            </a:r>
            <a:r>
              <a:rPr lang="fr-FR" sz="5399" dirty="0">
                <a:solidFill>
                  <a:schemeClr val="bg1"/>
                </a:solidFill>
              </a:rPr>
              <a:t> kg (14,5 Terres)</a:t>
            </a:r>
          </a:p>
          <a:p>
            <a:r>
              <a:rPr lang="fr-FR" sz="5399" dirty="0">
                <a:solidFill>
                  <a:schemeClr val="bg1"/>
                </a:solidFill>
              </a:rPr>
              <a:t>Vitesse de rotation : 9320 km/h</a:t>
            </a:r>
          </a:p>
          <a:p>
            <a:r>
              <a:rPr lang="fr-FR" sz="5399" dirty="0">
                <a:solidFill>
                  <a:schemeClr val="bg1"/>
                </a:solidFill>
              </a:rPr>
              <a:t>Inclinaison de l’axe : 97,8 °</a:t>
            </a:r>
          </a:p>
          <a:p>
            <a:r>
              <a:rPr lang="fr-FR" sz="5399" dirty="0">
                <a:solidFill>
                  <a:schemeClr val="bg1"/>
                </a:solidFill>
              </a:rPr>
              <a:t>Albédo : 0,3</a:t>
            </a:r>
          </a:p>
          <a:p>
            <a:r>
              <a:rPr lang="fr-FR" sz="5399" dirty="0">
                <a:solidFill>
                  <a:schemeClr val="bg1"/>
                </a:solidFill>
              </a:rPr>
              <a:t>Température moyenne : 53 K (-220 °C) à 10 kPa et 76 K (-197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Uranus, dieu du Ciel (myth. Romaine)</a:t>
            </a:r>
          </a:p>
          <a:p>
            <a:r>
              <a:rPr lang="fr-FR" sz="5399" dirty="0">
                <a:solidFill>
                  <a:schemeClr val="bg1"/>
                </a:solidFill>
              </a:rPr>
              <a:t>Équivalent grec : Ouranos</a:t>
            </a:r>
          </a:p>
          <a:p>
            <a:r>
              <a:rPr lang="fr-FR" sz="5399" dirty="0">
                <a:solidFill>
                  <a:schemeClr val="bg1"/>
                </a:solidFill>
              </a:rPr>
              <a:t>Premier observateur : Herschel</a:t>
            </a:r>
          </a:p>
          <a:p>
            <a:r>
              <a:rPr lang="fr-FR" sz="5399" dirty="0">
                <a:solidFill>
                  <a:schemeClr val="bg1"/>
                </a:solidFill>
              </a:rPr>
              <a:t>Date d’observation : 1781</a:t>
            </a:r>
          </a:p>
        </p:txBody>
      </p:sp>
      <p:sp>
        <p:nvSpPr>
          <p:cNvPr id="7" name="Rectangle 6"/>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Uranus est souvent qualifiée de planète « géante des glaces ». C’est sa haute atmosphère composée d’eau qui lui donne sa couleur bleu pâle. A cause de sa rotation latérale unique, certaines nuits sur Uranus peuvent durer jusqu’à 42 ans.</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242305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Uranus #7</a:t>
            </a:r>
          </a:p>
        </p:txBody>
      </p:sp>
      <p:sp>
        <p:nvSpPr>
          <p:cNvPr id="3" name="Rectangle 2"/>
          <p:cNvSpPr/>
          <p:nvPr/>
        </p:nvSpPr>
        <p:spPr>
          <a:xfrm>
            <a:off x="12264448" y="6233367"/>
            <a:ext cx="13220055"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2 870 700 000 km</a:t>
            </a:r>
          </a:p>
          <a:p>
            <a:r>
              <a:rPr lang="fr-FR" sz="5399" dirty="0">
                <a:solidFill>
                  <a:schemeClr val="bg1"/>
                </a:solidFill>
              </a:rPr>
              <a:t>Aphelion : 3 006 300 000 km</a:t>
            </a:r>
          </a:p>
          <a:p>
            <a:r>
              <a:rPr lang="fr-FR" sz="5399" dirty="0">
                <a:solidFill>
                  <a:schemeClr val="bg1"/>
                </a:solidFill>
              </a:rPr>
              <a:t>Perihelion : 2 7735 000 000 km</a:t>
            </a:r>
          </a:p>
          <a:p>
            <a:r>
              <a:rPr lang="fr-FR" sz="5399" dirty="0">
                <a:solidFill>
                  <a:schemeClr val="bg1"/>
                </a:solidFill>
              </a:rPr>
              <a:t>Orbital circumference : 18 027 000 000 km</a:t>
            </a:r>
          </a:p>
          <a:p>
            <a:r>
              <a:rPr lang="fr-FR" sz="5399" dirty="0">
                <a:solidFill>
                  <a:schemeClr val="bg1"/>
                </a:solidFill>
              </a:rPr>
              <a:t>Eccentricity : 0.04726</a:t>
            </a:r>
          </a:p>
          <a:p>
            <a:r>
              <a:rPr lang="fr-FR" sz="5399" dirty="0">
                <a:solidFill>
                  <a:schemeClr val="bg1"/>
                </a:solidFill>
              </a:rPr>
              <a:t>Orbital period : 30 698 days (84 y)</a:t>
            </a:r>
          </a:p>
          <a:p>
            <a:r>
              <a:rPr lang="fr-FR" sz="5399" dirty="0">
                <a:solidFill>
                  <a:schemeClr val="bg1"/>
                </a:solidFill>
              </a:rPr>
              <a:t>Synodic period : 370 days</a:t>
            </a:r>
          </a:p>
          <a:p>
            <a:r>
              <a:rPr lang="fr-FR" sz="5399" dirty="0">
                <a:solidFill>
                  <a:schemeClr val="bg1"/>
                </a:solidFill>
              </a:rPr>
              <a:t>Average orbital speed : 6.80 km/s</a:t>
            </a:r>
          </a:p>
          <a:p>
            <a:r>
              <a:rPr lang="fr-FR" sz="5399" dirty="0">
                <a:solidFill>
                  <a:schemeClr val="bg1"/>
                </a:solidFill>
              </a:rPr>
              <a:t>Inclination of the ecliptic : 0.773 °</a:t>
            </a:r>
          </a:p>
          <a:p>
            <a:r>
              <a:rPr lang="fr-FR" sz="5399" dirty="0">
                <a:solidFill>
                  <a:schemeClr val="bg1"/>
                </a:solidFill>
              </a:rPr>
              <a:t>Argument of perihelion : 96.9 °</a:t>
            </a:r>
          </a:p>
          <a:p>
            <a:r>
              <a:rPr lang="fr-FR" sz="5399" dirty="0">
                <a:solidFill>
                  <a:schemeClr val="bg1"/>
                </a:solidFill>
              </a:rPr>
              <a:t>Number of satellites : 27</a:t>
            </a:r>
          </a:p>
          <a:p>
            <a:r>
              <a:rPr lang="fr-FR" sz="5399" dirty="0">
                <a:solidFill>
                  <a:schemeClr val="bg1"/>
                </a:solidFill>
              </a:rPr>
              <a:t>Number of rings : 13</a:t>
            </a:r>
          </a:p>
        </p:txBody>
      </p:sp>
      <p:sp>
        <p:nvSpPr>
          <p:cNvPr id="4" name="Rectangle 3"/>
          <p:cNvSpPr/>
          <p:nvPr/>
        </p:nvSpPr>
        <p:spPr>
          <a:xfrm>
            <a:off x="26031903" y="6233365"/>
            <a:ext cx="13102664"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25 559 km (4 Earths)</a:t>
            </a:r>
          </a:p>
          <a:p>
            <a:r>
              <a:rPr lang="fr-FR" sz="5399" dirty="0">
                <a:solidFill>
                  <a:schemeClr val="bg1"/>
                </a:solidFill>
              </a:rPr>
              <a:t>Equatorial perimeter : 159 354 km</a:t>
            </a:r>
          </a:p>
          <a:p>
            <a:r>
              <a:rPr lang="fr-FR" sz="5399" dirty="0">
                <a:solidFill>
                  <a:schemeClr val="bg1"/>
                </a:solidFill>
              </a:rPr>
              <a:t>Surface area : 8.08*10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(15.8 Earths)</a:t>
            </a:r>
          </a:p>
          <a:p>
            <a:r>
              <a:rPr lang="fr-FR" sz="5399" dirty="0">
                <a:solidFill>
                  <a:schemeClr val="bg1"/>
                </a:solidFill>
              </a:rPr>
              <a:t>Volume : 6.83*10</a:t>
            </a:r>
            <a:r>
              <a:rPr lang="fr-FR" sz="5399" baseline="30000" dirty="0">
                <a:solidFill>
                  <a:schemeClr val="bg1"/>
                </a:solidFill>
              </a:rPr>
              <a:t>13</a:t>
            </a:r>
            <a:r>
              <a:rPr lang="fr-FR" sz="5399" dirty="0">
                <a:solidFill>
                  <a:schemeClr val="bg1"/>
                </a:solidFill>
              </a:rPr>
              <a:t> km</a:t>
            </a:r>
            <a:r>
              <a:rPr lang="fr-FR" sz="5399" baseline="30000" dirty="0">
                <a:solidFill>
                  <a:schemeClr val="bg1"/>
                </a:solidFill>
              </a:rPr>
              <a:t>3</a:t>
            </a:r>
            <a:r>
              <a:rPr lang="fr-FR" sz="5399" dirty="0">
                <a:solidFill>
                  <a:schemeClr val="bg1"/>
                </a:solidFill>
              </a:rPr>
              <a:t> (63 Earths)</a:t>
            </a:r>
          </a:p>
          <a:p>
            <a:r>
              <a:rPr lang="fr-FR" sz="5399" dirty="0">
                <a:solidFill>
                  <a:schemeClr val="bg1"/>
                </a:solidFill>
              </a:rPr>
              <a:t>Mass : 8.68*10</a:t>
            </a:r>
            <a:r>
              <a:rPr lang="fr-FR" sz="5399" baseline="30000" dirty="0">
                <a:solidFill>
                  <a:schemeClr val="bg1"/>
                </a:solidFill>
              </a:rPr>
              <a:t>25</a:t>
            </a:r>
            <a:r>
              <a:rPr lang="fr-FR" sz="5399" dirty="0">
                <a:solidFill>
                  <a:schemeClr val="bg1"/>
                </a:solidFill>
              </a:rPr>
              <a:t> kg (14.5 Earths)</a:t>
            </a:r>
          </a:p>
          <a:p>
            <a:r>
              <a:rPr lang="fr-FR" sz="5399" dirty="0">
                <a:solidFill>
                  <a:schemeClr val="bg1"/>
                </a:solidFill>
              </a:rPr>
              <a:t>Rotation speed : 9320 km/h</a:t>
            </a:r>
          </a:p>
          <a:p>
            <a:r>
              <a:rPr lang="fr-FR" sz="5399" dirty="0">
                <a:solidFill>
                  <a:schemeClr val="bg1"/>
                </a:solidFill>
              </a:rPr>
              <a:t>Axis tilt : 97.8 °</a:t>
            </a:r>
          </a:p>
          <a:p>
            <a:r>
              <a:rPr lang="fr-FR" sz="5399" dirty="0">
                <a:solidFill>
                  <a:schemeClr val="bg1"/>
                </a:solidFill>
              </a:rPr>
              <a:t>Albedo : 0.3</a:t>
            </a:r>
          </a:p>
          <a:p>
            <a:r>
              <a:rPr lang="fr-FR" sz="5399" dirty="0">
                <a:solidFill>
                  <a:schemeClr val="bg1"/>
                </a:solidFill>
              </a:rPr>
              <a:t>Mean temperature : 53 K (-220 °C) at 10 kPa and 76 K (-197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Uranus, god of the Sky </a:t>
            </a:r>
            <a:r>
              <a:rPr lang="fr-FR" sz="5399" dirty="0">
                <a:solidFill>
                  <a:schemeClr val="bg1"/>
                </a:solidFill>
              </a:rPr>
              <a:t>(</a:t>
            </a:r>
            <a:r>
              <a:rPr lang="en-US" sz="5399" dirty="0">
                <a:solidFill>
                  <a:schemeClr val="bg1"/>
                </a:solidFill>
              </a:rPr>
              <a:t>Roman myth.)</a:t>
            </a:r>
          </a:p>
          <a:p>
            <a:r>
              <a:rPr lang="fr-FR" sz="5399" dirty="0">
                <a:solidFill>
                  <a:schemeClr val="bg1"/>
                </a:solidFill>
              </a:rPr>
              <a:t>Greek equivalent : Ouranos</a:t>
            </a:r>
          </a:p>
          <a:p>
            <a:r>
              <a:rPr lang="en-US" sz="5399" dirty="0">
                <a:solidFill>
                  <a:schemeClr val="bg1"/>
                </a:solidFill>
              </a:rPr>
              <a:t>First observer </a:t>
            </a:r>
            <a:r>
              <a:rPr lang="fr-FR" sz="5399" dirty="0">
                <a:solidFill>
                  <a:schemeClr val="bg1"/>
                </a:solidFill>
              </a:rPr>
              <a:t>: Herschel</a:t>
            </a:r>
          </a:p>
          <a:p>
            <a:r>
              <a:rPr lang="fr-FR" sz="5399" dirty="0">
                <a:solidFill>
                  <a:schemeClr val="bg1"/>
                </a:solidFill>
              </a:rPr>
              <a:t>Observation date : 1781</a:t>
            </a:r>
          </a:p>
        </p:txBody>
      </p:sp>
      <p:sp>
        <p:nvSpPr>
          <p:cNvPr id="7" name="Rectangle 6"/>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Uranus is often referred to as a “giant ice planet”. It is its upper atmosphere composed of water that gives it its pale blue color. Because of its unique lateral rotation, some nights on Uranus can last up to 42 years.</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5024376" y="17296766"/>
            <a:ext cx="7270208"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2419497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Neptune #8</a:t>
            </a:r>
          </a:p>
        </p:txBody>
      </p:sp>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Une célèbre hypothèse dit qu’il pleuvrait des diamants dans la basse atmosphère de Neptune. La gravité de surface de Neptune est presque semblable à celle de la Terre. Neptune a les vents les plus forts du Système solaire, atteignant 2100 km/h.</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3357770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Neptune #8</a:t>
            </a:r>
          </a:p>
        </p:txBody>
      </p:sp>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A famous hypothesis says that it would rain diamonds in the lower atmosphere of Neptune. Neptune's surface gravity is almost similar to that of Earth. Neptune has the strongest winds in the Solar System, reaching 2 100 km/h.</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1503389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8"/>
            <a:ext cx="13299187" cy="8780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a:t>
            </a:r>
            <a:r>
              <a:rPr lang="fr-FR" sz="5399" dirty="0">
                <a:solidFill>
                  <a:schemeClr val="bg1"/>
                </a:solidFill>
              </a:rPr>
              <a:t>384 </a:t>
            </a:r>
            <a:r>
              <a:rPr lang="fr-FR" sz="5399" dirty="0" smtClean="0">
                <a:solidFill>
                  <a:schemeClr val="bg1"/>
                </a:solidFill>
              </a:rPr>
              <a:t>399 km</a:t>
            </a:r>
            <a:endParaRPr lang="fr-FR" sz="5399" dirty="0">
              <a:solidFill>
                <a:schemeClr val="bg1"/>
              </a:solidFill>
            </a:endParaRPr>
          </a:p>
          <a:p>
            <a:r>
              <a:rPr lang="fr-FR" sz="5399" dirty="0" smtClean="0">
                <a:solidFill>
                  <a:schemeClr val="bg1"/>
                </a:solidFill>
              </a:rPr>
              <a:t>Apogée </a:t>
            </a:r>
            <a:r>
              <a:rPr lang="fr-FR" sz="5399" dirty="0">
                <a:solidFill>
                  <a:schemeClr val="bg1"/>
                </a:solidFill>
              </a:rPr>
              <a:t>: </a:t>
            </a:r>
            <a:r>
              <a:rPr lang="fr-FR" sz="5399" dirty="0">
                <a:solidFill>
                  <a:schemeClr val="bg1"/>
                </a:solidFill>
              </a:rPr>
              <a:t>406 </a:t>
            </a:r>
            <a:r>
              <a:rPr lang="fr-FR" sz="5399" dirty="0" smtClean="0">
                <a:solidFill>
                  <a:schemeClr val="bg1"/>
                </a:solidFill>
              </a:rPr>
              <a:t>300 km</a:t>
            </a:r>
            <a:endParaRPr lang="fr-FR" sz="5399" dirty="0">
              <a:solidFill>
                <a:schemeClr val="bg1"/>
              </a:solidFill>
            </a:endParaRPr>
          </a:p>
          <a:p>
            <a:r>
              <a:rPr lang="fr-FR" sz="5399" dirty="0" smtClean="0">
                <a:solidFill>
                  <a:schemeClr val="bg1"/>
                </a:solidFill>
              </a:rPr>
              <a:t>Périgée </a:t>
            </a:r>
            <a:r>
              <a:rPr lang="fr-FR" sz="5399" dirty="0">
                <a:solidFill>
                  <a:schemeClr val="bg1"/>
                </a:solidFill>
              </a:rPr>
              <a:t>: </a:t>
            </a:r>
            <a:r>
              <a:rPr lang="fr-FR" sz="5399" dirty="0">
                <a:solidFill>
                  <a:schemeClr val="bg1"/>
                </a:solidFill>
              </a:rPr>
              <a:t>356 </a:t>
            </a:r>
            <a:r>
              <a:rPr lang="fr-FR" sz="5399" dirty="0" smtClean="0">
                <a:solidFill>
                  <a:schemeClr val="bg1"/>
                </a:solidFill>
              </a:rPr>
              <a:t>700 km</a:t>
            </a:r>
            <a:endParaRPr lang="fr-FR" sz="5399" dirty="0">
              <a:solidFill>
                <a:schemeClr val="bg1"/>
              </a:solidFill>
            </a:endParaRPr>
          </a:p>
          <a:p>
            <a:r>
              <a:rPr lang="fr-FR" sz="5399" dirty="0">
                <a:solidFill>
                  <a:schemeClr val="bg1"/>
                </a:solidFill>
              </a:rPr>
              <a:t>Circonférence orbitale : </a:t>
            </a:r>
            <a:r>
              <a:rPr lang="fr-FR" sz="5399" dirty="0">
                <a:solidFill>
                  <a:schemeClr val="bg1"/>
                </a:solidFill>
              </a:rPr>
              <a:t>2 449 </a:t>
            </a:r>
            <a:r>
              <a:rPr lang="fr-FR" sz="5399" dirty="0" smtClean="0">
                <a:solidFill>
                  <a:schemeClr val="bg1"/>
                </a:solidFill>
              </a:rPr>
              <a:t>000 km</a:t>
            </a:r>
            <a:endParaRPr lang="fr-FR" sz="5399" dirty="0">
              <a:solidFill>
                <a:schemeClr val="bg1"/>
              </a:solidFill>
            </a:endParaRPr>
          </a:p>
          <a:p>
            <a:r>
              <a:rPr lang="fr-FR" sz="5399" dirty="0">
                <a:solidFill>
                  <a:schemeClr val="bg1"/>
                </a:solidFill>
              </a:rPr>
              <a:t>Excentricité : </a:t>
            </a:r>
            <a:r>
              <a:rPr lang="fr-FR" sz="5399" dirty="0" smtClean="0">
                <a:solidFill>
                  <a:schemeClr val="bg1"/>
                </a:solidFill>
              </a:rPr>
              <a:t>0,05490</a:t>
            </a:r>
          </a:p>
          <a:p>
            <a:r>
              <a:rPr lang="fr-FR" sz="5399" dirty="0" smtClean="0">
                <a:solidFill>
                  <a:schemeClr val="bg1"/>
                </a:solidFill>
              </a:rPr>
              <a:t>Période </a:t>
            </a:r>
            <a:r>
              <a:rPr lang="fr-FR" sz="5399" dirty="0">
                <a:solidFill>
                  <a:schemeClr val="bg1"/>
                </a:solidFill>
              </a:rPr>
              <a:t>de révolution : </a:t>
            </a:r>
            <a:r>
              <a:rPr lang="fr-FR" sz="5399" dirty="0" smtClean="0">
                <a:solidFill>
                  <a:schemeClr val="bg1"/>
                </a:solidFill>
              </a:rPr>
              <a:t>27,32 jours</a:t>
            </a:r>
          </a:p>
          <a:p>
            <a:r>
              <a:rPr lang="fr-FR" sz="5399" dirty="0" smtClean="0">
                <a:solidFill>
                  <a:schemeClr val="bg1"/>
                </a:solidFill>
              </a:rPr>
              <a:t>Période </a:t>
            </a:r>
            <a:r>
              <a:rPr lang="fr-FR" sz="5399" dirty="0">
                <a:solidFill>
                  <a:schemeClr val="bg1"/>
                </a:solidFill>
              </a:rPr>
              <a:t>synodique : </a:t>
            </a:r>
            <a:r>
              <a:rPr lang="fr-FR" sz="5399" dirty="0">
                <a:solidFill>
                  <a:schemeClr val="bg1"/>
                </a:solidFill>
              </a:rPr>
              <a:t>29,53 </a:t>
            </a:r>
            <a:r>
              <a:rPr lang="fr-FR" sz="5399" dirty="0">
                <a:solidFill>
                  <a:schemeClr val="bg1"/>
                </a:solidFill>
              </a:rPr>
              <a:t>jours</a:t>
            </a:r>
          </a:p>
          <a:p>
            <a:r>
              <a:rPr lang="fr-FR" sz="5399" dirty="0">
                <a:solidFill>
                  <a:schemeClr val="bg1"/>
                </a:solidFill>
              </a:rPr>
              <a:t>Vitesse orbitale moyenne : </a:t>
            </a:r>
            <a:r>
              <a:rPr lang="fr-FR" sz="5399" dirty="0" smtClean="0">
                <a:solidFill>
                  <a:schemeClr val="bg1"/>
                </a:solidFill>
              </a:rPr>
              <a:t>1,022</a:t>
            </a:r>
            <a:r>
              <a:rPr lang="fr-FR" sz="5399" dirty="0" smtClean="0">
                <a:solidFill>
                  <a:schemeClr val="bg1"/>
                </a:solidFill>
              </a:rPr>
              <a:t> </a:t>
            </a:r>
            <a:r>
              <a:rPr lang="fr-FR" sz="5399" dirty="0">
                <a:solidFill>
                  <a:schemeClr val="bg1"/>
                </a:solidFill>
              </a:rPr>
              <a:t>km/s</a:t>
            </a:r>
          </a:p>
          <a:p>
            <a:r>
              <a:rPr lang="fr-FR" sz="5399" dirty="0">
                <a:solidFill>
                  <a:schemeClr val="bg1"/>
                </a:solidFill>
              </a:rPr>
              <a:t>Inclinaison de l’écliptique : </a:t>
            </a:r>
            <a:r>
              <a:rPr lang="fr-FR" sz="5399" dirty="0">
                <a:solidFill>
                  <a:schemeClr val="bg1"/>
                </a:solidFill>
              </a:rPr>
              <a:t>5,145 </a:t>
            </a:r>
            <a:r>
              <a:rPr lang="fr-FR" sz="5399" dirty="0">
                <a:solidFill>
                  <a:schemeClr val="bg1"/>
                </a:solidFill>
              </a:rPr>
              <a:t>°</a:t>
            </a:r>
          </a:p>
          <a:p>
            <a:r>
              <a:rPr lang="fr-FR" sz="5399" dirty="0" smtClean="0">
                <a:solidFill>
                  <a:schemeClr val="bg1"/>
                </a:solidFill>
              </a:rPr>
              <a:t>Nombre </a:t>
            </a:r>
            <a:r>
              <a:rPr lang="fr-FR" sz="5399" dirty="0">
                <a:solidFill>
                  <a:schemeClr val="bg1"/>
                </a:solidFill>
              </a:rPr>
              <a:t>d’anneaux : </a:t>
            </a:r>
            <a:r>
              <a:rPr lang="fr-FR" sz="5399" dirty="0" smtClean="0">
                <a:solidFill>
                  <a:schemeClr val="bg1"/>
                </a:solidFill>
              </a:rPr>
              <a:t>0</a:t>
            </a:r>
            <a:endParaRPr lang="fr-FR" sz="5399" dirty="0">
              <a:solidFill>
                <a:schemeClr val="bg1"/>
              </a:solidFill>
            </a:endParaRP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a:t>
            </a:r>
            <a:r>
              <a:rPr lang="fr-FR" sz="5399" dirty="0" smtClean="0">
                <a:solidFill>
                  <a:schemeClr val="bg1"/>
                </a:solidFill>
              </a:rPr>
              <a:t>: 1 737 km (</a:t>
            </a:r>
            <a:r>
              <a:rPr lang="fr-FR" sz="5399" dirty="0" smtClean="0">
                <a:solidFill>
                  <a:schemeClr val="bg1"/>
                </a:solidFill>
              </a:rPr>
              <a:t>0,27</a:t>
            </a:r>
            <a:r>
              <a:rPr lang="fr-FR" sz="5399" dirty="0" smtClean="0">
                <a:solidFill>
                  <a:schemeClr val="bg1"/>
                </a:solidFill>
              </a:rPr>
              <a:t> </a:t>
            </a:r>
            <a:r>
              <a:rPr lang="fr-FR" sz="5399" dirty="0">
                <a:solidFill>
                  <a:schemeClr val="bg1"/>
                </a:solidFill>
              </a:rPr>
              <a:t>Terres)</a:t>
            </a:r>
          </a:p>
          <a:p>
            <a:r>
              <a:rPr lang="fr-FR" sz="5399" dirty="0">
                <a:solidFill>
                  <a:schemeClr val="bg1"/>
                </a:solidFill>
              </a:rPr>
              <a:t>Périmètre équatorial : </a:t>
            </a:r>
            <a:r>
              <a:rPr lang="fr-FR" sz="5399" dirty="0">
                <a:solidFill>
                  <a:schemeClr val="bg1"/>
                </a:solidFill>
              </a:rPr>
              <a:t>10 </a:t>
            </a:r>
            <a:r>
              <a:rPr lang="fr-FR" sz="5399" dirty="0" smtClean="0">
                <a:solidFill>
                  <a:schemeClr val="bg1"/>
                </a:solidFill>
              </a:rPr>
              <a:t>921 km</a:t>
            </a:r>
            <a:endParaRPr lang="fr-FR" sz="5399" dirty="0">
              <a:solidFill>
                <a:schemeClr val="bg1"/>
              </a:solidFill>
            </a:endParaRPr>
          </a:p>
          <a:p>
            <a:r>
              <a:rPr lang="fr-FR" sz="5399" dirty="0">
                <a:solidFill>
                  <a:schemeClr val="bg1"/>
                </a:solidFill>
              </a:rPr>
              <a:t>Superficie : </a:t>
            </a:r>
            <a:r>
              <a:rPr lang="fr-FR" sz="5399" dirty="0">
                <a:solidFill>
                  <a:schemeClr val="bg1"/>
                </a:solidFill>
              </a:rPr>
              <a:t>37 871 220 </a:t>
            </a:r>
            <a:r>
              <a:rPr lang="fr-FR" sz="5399" dirty="0">
                <a:solidFill>
                  <a:schemeClr val="bg1"/>
                </a:solidFill>
              </a:rPr>
              <a:t>km</a:t>
            </a:r>
            <a:r>
              <a:rPr lang="fr-FR" sz="5399" baseline="30000" dirty="0">
                <a:solidFill>
                  <a:schemeClr val="bg1"/>
                </a:solidFill>
              </a:rPr>
              <a:t>2</a:t>
            </a:r>
            <a:r>
              <a:rPr lang="fr-FR" sz="5399" dirty="0">
                <a:solidFill>
                  <a:schemeClr val="bg1"/>
                </a:solidFill>
              </a:rPr>
              <a:t> </a:t>
            </a:r>
            <a:r>
              <a:rPr lang="fr-FR" sz="5399" dirty="0">
                <a:solidFill>
                  <a:schemeClr val="bg1"/>
                </a:solidFill>
              </a:rPr>
              <a:t>(0,074 </a:t>
            </a:r>
            <a:r>
              <a:rPr lang="fr-FR" sz="5399" dirty="0">
                <a:solidFill>
                  <a:schemeClr val="bg1"/>
                </a:solidFill>
              </a:rPr>
              <a:t>Terres)</a:t>
            </a:r>
          </a:p>
          <a:p>
            <a:r>
              <a:rPr lang="fr-FR" sz="5399" dirty="0">
                <a:solidFill>
                  <a:schemeClr val="bg1"/>
                </a:solidFill>
              </a:rPr>
              <a:t>Volume : </a:t>
            </a:r>
            <a:r>
              <a:rPr lang="fr-FR" sz="5399" dirty="0" smtClean="0">
                <a:solidFill>
                  <a:schemeClr val="bg1"/>
                </a:solidFill>
              </a:rPr>
              <a:t>2,195*10</a:t>
            </a:r>
            <a:r>
              <a:rPr lang="fr-FR" sz="5399" baseline="30000" dirty="0" smtClean="0">
                <a:solidFill>
                  <a:schemeClr val="bg1"/>
                </a:solidFill>
              </a:rPr>
              <a:t>10</a:t>
            </a:r>
            <a:r>
              <a:rPr lang="fr-FR" sz="5399" dirty="0" smtClean="0">
                <a:solidFill>
                  <a:schemeClr val="bg1"/>
                </a:solidFill>
              </a:rPr>
              <a:t> km</a:t>
            </a:r>
            <a:r>
              <a:rPr lang="fr-FR" sz="5399" baseline="30000" dirty="0">
                <a:solidFill>
                  <a:schemeClr val="bg1"/>
                </a:solidFill>
              </a:rPr>
              <a:t>3</a:t>
            </a:r>
            <a:r>
              <a:rPr lang="fr-FR" sz="5399" baseline="30000" dirty="0" smtClean="0">
                <a:solidFill>
                  <a:schemeClr val="bg1"/>
                </a:solidFill>
              </a:rPr>
              <a:t> </a:t>
            </a:r>
            <a:r>
              <a:rPr lang="fr-FR" sz="5399" dirty="0" smtClean="0">
                <a:solidFill>
                  <a:schemeClr val="bg1"/>
                </a:solidFill>
              </a:rPr>
              <a:t>(0,020</a:t>
            </a:r>
            <a:r>
              <a:rPr lang="fr-FR" sz="5399" dirty="0" smtClean="0">
                <a:solidFill>
                  <a:schemeClr val="bg1"/>
                </a:solidFill>
              </a:rPr>
              <a:t> </a:t>
            </a:r>
            <a:r>
              <a:rPr lang="fr-FR" sz="5399" dirty="0">
                <a:solidFill>
                  <a:schemeClr val="bg1"/>
                </a:solidFill>
              </a:rPr>
              <a:t>Terres)</a:t>
            </a:r>
          </a:p>
          <a:p>
            <a:r>
              <a:rPr lang="fr-FR" sz="5399" dirty="0">
                <a:solidFill>
                  <a:schemeClr val="bg1"/>
                </a:solidFill>
              </a:rPr>
              <a:t>Masse : </a:t>
            </a:r>
            <a:r>
              <a:rPr lang="fr-FR" sz="5399" dirty="0" smtClean="0">
                <a:solidFill>
                  <a:schemeClr val="bg1"/>
                </a:solidFill>
              </a:rPr>
              <a:t>7,347*10</a:t>
            </a:r>
            <a:r>
              <a:rPr lang="fr-FR" sz="5399" baseline="30000" dirty="0" smtClean="0">
                <a:solidFill>
                  <a:schemeClr val="bg1"/>
                </a:solidFill>
              </a:rPr>
              <a:t>22</a:t>
            </a:r>
            <a:r>
              <a:rPr lang="fr-FR" sz="5399" dirty="0" smtClean="0">
                <a:solidFill>
                  <a:schemeClr val="bg1"/>
                </a:solidFill>
              </a:rPr>
              <a:t> kg</a:t>
            </a:r>
            <a:r>
              <a:rPr lang="fr-FR" sz="5399" baseline="30000" dirty="0" smtClean="0">
                <a:solidFill>
                  <a:schemeClr val="bg1"/>
                </a:solidFill>
              </a:rPr>
              <a:t> </a:t>
            </a:r>
            <a:r>
              <a:rPr lang="fr-FR" sz="5399" dirty="0">
                <a:solidFill>
                  <a:schemeClr val="bg1"/>
                </a:solidFill>
              </a:rPr>
              <a:t>(</a:t>
            </a:r>
            <a:r>
              <a:rPr lang="fr-FR" sz="5399" dirty="0" smtClean="0">
                <a:solidFill>
                  <a:schemeClr val="bg1"/>
                </a:solidFill>
              </a:rPr>
              <a:t>0,012</a:t>
            </a:r>
            <a:r>
              <a:rPr lang="fr-FR" sz="5399" dirty="0" smtClean="0">
                <a:solidFill>
                  <a:schemeClr val="bg1"/>
                </a:solidFill>
              </a:rPr>
              <a:t> </a:t>
            </a:r>
            <a:r>
              <a:rPr lang="fr-FR" sz="5399" dirty="0">
                <a:solidFill>
                  <a:schemeClr val="bg1"/>
                </a:solidFill>
              </a:rPr>
              <a:t>Terres)</a:t>
            </a:r>
          </a:p>
          <a:p>
            <a:r>
              <a:rPr lang="fr-FR" sz="5399" dirty="0">
                <a:solidFill>
                  <a:schemeClr val="bg1"/>
                </a:solidFill>
              </a:rPr>
              <a:t>Vitesse de rotation : </a:t>
            </a:r>
            <a:r>
              <a:rPr lang="fr-FR" sz="5399" dirty="0" smtClean="0">
                <a:solidFill>
                  <a:schemeClr val="bg1"/>
                </a:solidFill>
              </a:rPr>
              <a:t>16,66 </a:t>
            </a:r>
            <a:r>
              <a:rPr lang="fr-FR" sz="5399" dirty="0">
                <a:solidFill>
                  <a:schemeClr val="bg1"/>
                </a:solidFill>
              </a:rPr>
              <a:t>km/h</a:t>
            </a:r>
          </a:p>
          <a:p>
            <a:r>
              <a:rPr lang="fr-FR" sz="5399" dirty="0" smtClean="0">
                <a:solidFill>
                  <a:schemeClr val="bg1"/>
                </a:solidFill>
              </a:rPr>
              <a:t>Inclinaison de l’axe : </a:t>
            </a:r>
            <a:r>
              <a:rPr lang="fr-FR" sz="5399" dirty="0" smtClean="0">
                <a:solidFill>
                  <a:schemeClr val="bg1"/>
                </a:solidFill>
              </a:rPr>
              <a:t>6,687 </a:t>
            </a:r>
            <a:r>
              <a:rPr lang="fr-FR" sz="5399" dirty="0" smtClean="0">
                <a:solidFill>
                  <a:schemeClr val="bg1"/>
                </a:solidFill>
              </a:rPr>
              <a:t>°</a:t>
            </a:r>
          </a:p>
          <a:p>
            <a:r>
              <a:rPr lang="fr-FR" sz="5399" dirty="0" smtClean="0">
                <a:solidFill>
                  <a:schemeClr val="bg1"/>
                </a:solidFill>
              </a:rPr>
              <a:t>Albédo </a:t>
            </a:r>
            <a:r>
              <a:rPr lang="fr-FR" sz="5399" dirty="0">
                <a:solidFill>
                  <a:schemeClr val="bg1"/>
                </a:solidFill>
              </a:rPr>
              <a:t>: </a:t>
            </a:r>
            <a:r>
              <a:rPr lang="fr-FR" sz="5399" dirty="0" smtClean="0">
                <a:solidFill>
                  <a:schemeClr val="bg1"/>
                </a:solidFill>
              </a:rPr>
              <a:t>0,136</a:t>
            </a:r>
            <a:endParaRPr lang="fr-FR" sz="5399" dirty="0">
              <a:solidFill>
                <a:schemeClr val="bg1"/>
              </a:solidFill>
            </a:endParaRPr>
          </a:p>
          <a:p>
            <a:r>
              <a:rPr lang="fr-FR" sz="5399" dirty="0">
                <a:solidFill>
                  <a:schemeClr val="bg1"/>
                </a:solidFill>
              </a:rPr>
              <a:t>Température moyenne : </a:t>
            </a:r>
            <a:r>
              <a:rPr lang="fr-FR" sz="5399" dirty="0">
                <a:solidFill>
                  <a:schemeClr val="bg1"/>
                </a:solidFill>
              </a:rPr>
              <a:t>200 K (-73 °C)</a:t>
            </a:r>
            <a:endParaRPr lang="fr-FR" sz="5399" dirty="0">
              <a:solidFill>
                <a:schemeClr val="bg1"/>
              </a:solidFill>
            </a:endParaRPr>
          </a:p>
        </p:txBody>
      </p:sp>
      <p:sp>
        <p:nvSpPr>
          <p:cNvPr id="5" name="Rectangle 4"/>
          <p:cNvSpPr/>
          <p:nvPr/>
        </p:nvSpPr>
        <p:spPr>
          <a:xfrm>
            <a:off x="12264451" y="18646675"/>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
            </a:r>
            <a:r>
              <a:rPr lang="fr-FR" sz="5399" dirty="0" smtClean="0">
                <a:solidFill>
                  <a:schemeClr val="bg1"/>
                </a:solidFill>
              </a:rPr>
              <a:t>atmosphérique </a:t>
            </a:r>
            <a:r>
              <a:rPr lang="fr-FR" sz="5399" dirty="0">
                <a:solidFill>
                  <a:schemeClr val="bg1"/>
                </a:solidFill>
              </a:rPr>
              <a:t>: 10</a:t>
            </a:r>
            <a:r>
              <a:rPr lang="fr-FR" sz="5399" baseline="30000" dirty="0">
                <a:solidFill>
                  <a:schemeClr val="bg1"/>
                </a:solidFill>
              </a:rPr>
              <a:t>−10</a:t>
            </a:r>
            <a:r>
              <a:rPr lang="fr-FR" sz="5399" dirty="0">
                <a:solidFill>
                  <a:schemeClr val="bg1"/>
                </a:solidFill>
              </a:rPr>
              <a:t> Pa</a:t>
            </a:r>
            <a:endParaRPr lang="fr-FR" sz="5399" i="1" dirty="0">
              <a:solidFill>
                <a:schemeClr val="bg1"/>
              </a:solidFill>
            </a:endParaRPr>
          </a:p>
        </p:txBody>
      </p:sp>
      <p:sp>
        <p:nvSpPr>
          <p:cNvPr id="6" name="Rectangle 5"/>
          <p:cNvSpPr/>
          <p:nvPr/>
        </p:nvSpPr>
        <p:spPr>
          <a:xfrm>
            <a:off x="26031899" y="1797492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a:t>
            </a:r>
            <a:r>
              <a:rPr lang="fr-FR" sz="5399" dirty="0" smtClean="0">
                <a:solidFill>
                  <a:schemeClr val="bg1"/>
                </a:solidFill>
              </a:rPr>
              <a:t>du latin </a:t>
            </a:r>
            <a:r>
              <a:rPr lang="fr-FR" sz="5399" i="1" dirty="0" smtClean="0">
                <a:solidFill>
                  <a:schemeClr val="bg1"/>
                </a:solidFill>
              </a:rPr>
              <a:t>Luna</a:t>
            </a:r>
            <a:r>
              <a:rPr lang="fr-FR" sz="5399" dirty="0" smtClean="0">
                <a:solidFill>
                  <a:schemeClr val="bg1"/>
                </a:solidFill>
              </a:rPr>
              <a:t>, dérivé de </a:t>
            </a:r>
            <a:r>
              <a:rPr lang="fr-FR" sz="5399" i="1" dirty="0">
                <a:solidFill>
                  <a:schemeClr val="bg1"/>
                </a:solidFill>
              </a:rPr>
              <a:t>l</a:t>
            </a:r>
            <a:r>
              <a:rPr lang="fr-FR" sz="5399" i="1" dirty="0" smtClean="0">
                <a:solidFill>
                  <a:schemeClr val="bg1"/>
                </a:solidFill>
              </a:rPr>
              <a:t>ucere</a:t>
            </a:r>
            <a:r>
              <a:rPr lang="fr-FR" sz="5399" dirty="0" smtClean="0">
                <a:solidFill>
                  <a:schemeClr val="bg1"/>
                </a:solidFill>
              </a:rPr>
              <a:t>, en rapport avec la lumière.</a:t>
            </a:r>
            <a:endParaRPr lang="fr-FR" sz="5399" dirty="0">
              <a:solidFill>
                <a:schemeClr val="bg1"/>
              </a:solidFill>
            </a:endParaRPr>
          </a:p>
          <a:p>
            <a:r>
              <a:rPr lang="fr-FR" sz="5399" dirty="0">
                <a:solidFill>
                  <a:schemeClr val="bg1"/>
                </a:solidFill>
              </a:rPr>
              <a:t>Équivalent grec : </a:t>
            </a:r>
            <a:r>
              <a:rPr lang="fr-FR" sz="5399" dirty="0">
                <a:solidFill>
                  <a:schemeClr val="bg1"/>
                </a:solidFill>
              </a:rPr>
              <a:t>Séléné</a:t>
            </a:r>
            <a:endParaRPr lang="fr-FR" sz="5399" dirty="0">
              <a:solidFill>
                <a:schemeClr val="bg1"/>
              </a:solidFill>
            </a:endParaRPr>
          </a:p>
          <a:p>
            <a:r>
              <a:rPr lang="fr-FR" sz="5399" dirty="0" smtClean="0">
                <a:solidFill>
                  <a:schemeClr val="bg1"/>
                </a:solidFill>
              </a:rPr>
              <a:t>Premiers pas : Neil Armstrong</a:t>
            </a:r>
          </a:p>
          <a:p>
            <a:r>
              <a:rPr lang="fr-FR" sz="5399" dirty="0" smtClean="0">
                <a:solidFill>
                  <a:schemeClr val="bg1"/>
                </a:solidFill>
              </a:rPr>
              <a:t>Date de premiers pas : </a:t>
            </a:r>
            <a:r>
              <a:rPr lang="fr-FR" sz="5399" dirty="0" smtClean="0">
                <a:solidFill>
                  <a:schemeClr val="bg1"/>
                </a:solidFill>
              </a:rPr>
              <a:t>20 Juillet 1969</a:t>
            </a:r>
            <a:endParaRPr lang="fr-FR" sz="5399" dirty="0">
              <a:solidFill>
                <a:schemeClr val="bg1"/>
              </a:solidFill>
            </a:endParaRPr>
          </a:p>
        </p:txBody>
      </p:sp>
      <p:sp>
        <p:nvSpPr>
          <p:cNvPr id="7" name="Rectangle 6"/>
          <p:cNvSpPr/>
          <p:nvPr/>
        </p:nvSpPr>
        <p:spPr>
          <a:xfrm>
            <a:off x="12264451" y="23637923"/>
            <a:ext cx="26593155" cy="45804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La Lune, vue depuis la Terre, est souvent grise, mais est parfois bleue, orange, ou encore rouge. On ne peut y voir d’ailleurs qu’une seule face, l’autre face est appelée la « face cachée ». La Lune est située à environ 30 </a:t>
            </a:r>
            <a:r>
              <a:rPr lang="fr-FR" sz="5399" dirty="0" smtClean="0">
                <a:solidFill>
                  <a:schemeClr val="bg1"/>
                </a:solidFill>
              </a:rPr>
              <a:t>Terres </a:t>
            </a:r>
            <a:r>
              <a:rPr lang="fr-FR" sz="5399" dirty="0">
                <a:solidFill>
                  <a:schemeClr val="bg1"/>
                </a:solidFill>
              </a:rPr>
              <a:t>de la Terre. La Lune a des "tremblements de Lune", semblables aux tremblements de Terre</a:t>
            </a:r>
            <a:r>
              <a:rPr lang="fr-FR" sz="5399" dirty="0" smtClean="0">
                <a:solidFill>
                  <a:schemeClr val="bg1"/>
                </a:solidFill>
              </a:rPr>
              <a:t>. Elle est le seule astre autre que la Terre où l’humain y a posé un pied.</a:t>
            </a:r>
            <a:endParaRPr lang="fr-FR" sz="5399" dirty="0">
              <a:solidFill>
                <a:schemeClr val="bg1"/>
              </a:solidFill>
            </a:endParaRPr>
          </a:p>
          <a:p>
            <a:endParaRPr lang="fr-FR" sz="5399" dirty="0" smtClean="0">
              <a:solidFill>
                <a:schemeClr val="bg1"/>
              </a:solidFill>
            </a:endParaRPr>
          </a:p>
          <a:p>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6010892"/>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0" y="1533893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371367" y="21221294"/>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5808389"/>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0" y="1554431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6208554" y="21426668"/>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Lune (satellite de la Terre)</a:t>
            </a:r>
          </a:p>
        </p:txBody>
      </p:sp>
    </p:spTree>
    <p:extLst>
      <p:ext uri="{BB962C8B-B14F-4D97-AF65-F5344CB8AC3E}">
        <p14:creationId xmlns:p14="http://schemas.microsoft.com/office/powerpoint/2010/main" val="4154013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8780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a:t>
            </a:r>
            <a:r>
              <a:rPr lang="fr-FR" sz="5399" dirty="0">
                <a:solidFill>
                  <a:schemeClr val="bg1"/>
                </a:solidFill>
              </a:rPr>
              <a:t>384 </a:t>
            </a:r>
            <a:r>
              <a:rPr lang="fr-FR" sz="5399" dirty="0" smtClean="0">
                <a:solidFill>
                  <a:schemeClr val="bg1"/>
                </a:solidFill>
              </a:rPr>
              <a:t>399 km</a:t>
            </a:r>
            <a:endParaRPr lang="fr-FR" sz="5399" dirty="0">
              <a:solidFill>
                <a:schemeClr val="bg1"/>
              </a:solidFill>
            </a:endParaRPr>
          </a:p>
          <a:p>
            <a:r>
              <a:rPr lang="fr-FR" sz="5399" dirty="0" smtClean="0">
                <a:solidFill>
                  <a:schemeClr val="bg1"/>
                </a:solidFill>
              </a:rPr>
              <a:t>Apogee </a:t>
            </a:r>
            <a:r>
              <a:rPr lang="fr-FR" sz="5399" dirty="0">
                <a:solidFill>
                  <a:schemeClr val="bg1"/>
                </a:solidFill>
              </a:rPr>
              <a:t>: </a:t>
            </a:r>
            <a:r>
              <a:rPr lang="fr-FR" sz="5399" dirty="0">
                <a:solidFill>
                  <a:schemeClr val="bg1"/>
                </a:solidFill>
              </a:rPr>
              <a:t>406 </a:t>
            </a:r>
            <a:r>
              <a:rPr lang="fr-FR" sz="5399" dirty="0" smtClean="0">
                <a:solidFill>
                  <a:schemeClr val="bg1"/>
                </a:solidFill>
              </a:rPr>
              <a:t>300 km</a:t>
            </a:r>
            <a:endParaRPr lang="fr-FR" sz="5399" dirty="0">
              <a:solidFill>
                <a:schemeClr val="bg1"/>
              </a:solidFill>
            </a:endParaRPr>
          </a:p>
          <a:p>
            <a:r>
              <a:rPr lang="fr-FR" sz="5399" dirty="0" smtClean="0">
                <a:solidFill>
                  <a:schemeClr val="bg1"/>
                </a:solidFill>
              </a:rPr>
              <a:t>Perigee </a:t>
            </a:r>
            <a:r>
              <a:rPr lang="fr-FR" sz="5399" dirty="0">
                <a:solidFill>
                  <a:schemeClr val="bg1"/>
                </a:solidFill>
              </a:rPr>
              <a:t>: </a:t>
            </a:r>
            <a:r>
              <a:rPr lang="fr-FR" sz="5399" dirty="0">
                <a:solidFill>
                  <a:schemeClr val="bg1"/>
                </a:solidFill>
              </a:rPr>
              <a:t>356 </a:t>
            </a:r>
            <a:r>
              <a:rPr lang="fr-FR" sz="5399" dirty="0" smtClean="0">
                <a:solidFill>
                  <a:schemeClr val="bg1"/>
                </a:solidFill>
              </a:rPr>
              <a:t>700 km</a:t>
            </a:r>
            <a:endParaRPr lang="fr-FR" sz="5399" dirty="0">
              <a:solidFill>
                <a:schemeClr val="bg1"/>
              </a:solidFill>
            </a:endParaRPr>
          </a:p>
          <a:p>
            <a:r>
              <a:rPr lang="fr-FR" sz="5399" dirty="0">
                <a:solidFill>
                  <a:schemeClr val="bg1"/>
                </a:solidFill>
              </a:rPr>
              <a:t>Orbital circumference : </a:t>
            </a:r>
            <a:r>
              <a:rPr lang="fr-FR" sz="5399" dirty="0">
                <a:solidFill>
                  <a:schemeClr val="bg1"/>
                </a:solidFill>
              </a:rPr>
              <a:t>2 449 </a:t>
            </a:r>
            <a:r>
              <a:rPr lang="fr-FR" sz="5399" dirty="0" smtClean="0">
                <a:solidFill>
                  <a:schemeClr val="bg1"/>
                </a:solidFill>
              </a:rPr>
              <a:t>000 km</a:t>
            </a:r>
            <a:endParaRPr lang="fr-FR" sz="5399" dirty="0">
              <a:solidFill>
                <a:schemeClr val="bg1"/>
              </a:solidFill>
            </a:endParaRPr>
          </a:p>
          <a:p>
            <a:r>
              <a:rPr lang="fr-FR" sz="5399" dirty="0">
                <a:solidFill>
                  <a:schemeClr val="bg1"/>
                </a:solidFill>
              </a:rPr>
              <a:t>Eccentricity </a:t>
            </a:r>
            <a:r>
              <a:rPr lang="fr-FR" sz="5399" dirty="0">
                <a:solidFill>
                  <a:schemeClr val="bg1"/>
                </a:solidFill>
              </a:rPr>
              <a:t>: </a:t>
            </a:r>
            <a:r>
              <a:rPr lang="fr-FR" sz="5399" dirty="0" smtClean="0">
                <a:solidFill>
                  <a:schemeClr val="bg1"/>
                </a:solidFill>
              </a:rPr>
              <a:t>0.05490</a:t>
            </a:r>
            <a:endParaRPr lang="fr-FR" sz="5399" dirty="0" smtClean="0">
              <a:solidFill>
                <a:schemeClr val="bg1"/>
              </a:solidFill>
            </a:endParaRPr>
          </a:p>
          <a:p>
            <a:r>
              <a:rPr lang="fr-FR" sz="5399" dirty="0" smtClean="0">
                <a:solidFill>
                  <a:schemeClr val="bg1"/>
                </a:solidFill>
              </a:rPr>
              <a:t>Orbital </a:t>
            </a:r>
            <a:r>
              <a:rPr lang="fr-FR" sz="5399" dirty="0">
                <a:solidFill>
                  <a:schemeClr val="bg1"/>
                </a:solidFill>
              </a:rPr>
              <a:t>period : </a:t>
            </a:r>
            <a:r>
              <a:rPr lang="fr-FR" sz="5399" dirty="0" smtClean="0">
                <a:solidFill>
                  <a:schemeClr val="bg1"/>
                </a:solidFill>
              </a:rPr>
              <a:t>27.32 days</a:t>
            </a:r>
            <a:endParaRPr lang="fr-FR" sz="5399" dirty="0">
              <a:solidFill>
                <a:schemeClr val="bg1"/>
              </a:solidFill>
            </a:endParaRPr>
          </a:p>
          <a:p>
            <a:r>
              <a:rPr lang="fr-FR" sz="5399" dirty="0">
                <a:solidFill>
                  <a:schemeClr val="bg1"/>
                </a:solidFill>
              </a:rPr>
              <a:t>Synodic period : </a:t>
            </a:r>
            <a:r>
              <a:rPr lang="fr-FR" sz="5399" dirty="0" smtClean="0">
                <a:solidFill>
                  <a:schemeClr val="bg1"/>
                </a:solidFill>
              </a:rPr>
              <a:t>29.53</a:t>
            </a:r>
            <a:r>
              <a:rPr lang="fr-FR" sz="5399" dirty="0" smtClean="0">
                <a:solidFill>
                  <a:schemeClr val="bg1"/>
                </a:solidFill>
              </a:rPr>
              <a:t> </a:t>
            </a:r>
            <a:r>
              <a:rPr lang="fr-FR" sz="5399" dirty="0">
                <a:solidFill>
                  <a:schemeClr val="bg1"/>
                </a:solidFill>
              </a:rPr>
              <a:t>days</a:t>
            </a:r>
          </a:p>
          <a:p>
            <a:r>
              <a:rPr lang="fr-FR" sz="5399" dirty="0">
                <a:solidFill>
                  <a:schemeClr val="bg1"/>
                </a:solidFill>
              </a:rPr>
              <a:t>Average orbital speed : </a:t>
            </a:r>
            <a:r>
              <a:rPr lang="fr-FR" sz="5399" dirty="0" smtClean="0">
                <a:solidFill>
                  <a:schemeClr val="bg1"/>
                </a:solidFill>
              </a:rPr>
              <a:t>1.022</a:t>
            </a:r>
            <a:r>
              <a:rPr lang="fr-FR" sz="5399" dirty="0" smtClean="0">
                <a:solidFill>
                  <a:schemeClr val="bg1"/>
                </a:solidFill>
              </a:rPr>
              <a:t> </a:t>
            </a:r>
            <a:r>
              <a:rPr lang="fr-FR" sz="5399" dirty="0">
                <a:solidFill>
                  <a:schemeClr val="bg1"/>
                </a:solidFill>
              </a:rPr>
              <a:t>km/s</a:t>
            </a:r>
          </a:p>
          <a:p>
            <a:r>
              <a:rPr lang="fr-FR" sz="5399" dirty="0">
                <a:solidFill>
                  <a:schemeClr val="bg1"/>
                </a:solidFill>
              </a:rPr>
              <a:t>Inclination of the ecliptic : </a:t>
            </a:r>
            <a:r>
              <a:rPr lang="fr-FR" sz="5399" dirty="0" smtClean="0">
                <a:solidFill>
                  <a:schemeClr val="bg1"/>
                </a:solidFill>
              </a:rPr>
              <a:t>5.145 </a:t>
            </a:r>
            <a:r>
              <a:rPr lang="fr-FR" sz="5399" dirty="0">
                <a:solidFill>
                  <a:schemeClr val="bg1"/>
                </a:solidFill>
              </a:rPr>
              <a:t>°</a:t>
            </a:r>
          </a:p>
          <a:p>
            <a:r>
              <a:rPr lang="fr-FR" sz="5399" dirty="0" smtClean="0">
                <a:solidFill>
                  <a:schemeClr val="bg1"/>
                </a:solidFill>
              </a:rPr>
              <a:t>Number </a:t>
            </a:r>
            <a:r>
              <a:rPr lang="fr-FR" sz="5399" dirty="0">
                <a:solidFill>
                  <a:schemeClr val="bg1"/>
                </a:solidFill>
              </a:rPr>
              <a:t>of rings : </a:t>
            </a:r>
            <a:r>
              <a:rPr lang="fr-FR" sz="5399" dirty="0" smtClean="0">
                <a:solidFill>
                  <a:schemeClr val="bg1"/>
                </a:solidFill>
              </a:rPr>
              <a:t>0</a:t>
            </a:r>
            <a:endParaRPr lang="fr-FR" sz="5399" dirty="0">
              <a:solidFill>
                <a:schemeClr val="bg1"/>
              </a:solidFill>
            </a:endParaRPr>
          </a:p>
        </p:txBody>
      </p:sp>
      <p:sp>
        <p:nvSpPr>
          <p:cNvPr id="4" name="Rectangle 3"/>
          <p:cNvSpPr/>
          <p:nvPr/>
        </p:nvSpPr>
        <p:spPr>
          <a:xfrm>
            <a:off x="26031903" y="6233365"/>
            <a:ext cx="13592097"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a:t>
            </a:r>
            <a:r>
              <a:rPr lang="fr-FR" sz="5399" dirty="0">
                <a:solidFill>
                  <a:schemeClr val="bg1"/>
                </a:solidFill>
              </a:rPr>
              <a:t>1 </a:t>
            </a:r>
            <a:r>
              <a:rPr lang="fr-FR" sz="5399" dirty="0" smtClean="0">
                <a:solidFill>
                  <a:schemeClr val="bg1"/>
                </a:solidFill>
              </a:rPr>
              <a:t>737 km </a:t>
            </a:r>
            <a:r>
              <a:rPr lang="fr-FR" sz="5399" dirty="0" smtClean="0">
                <a:solidFill>
                  <a:schemeClr val="bg1"/>
                </a:solidFill>
              </a:rPr>
              <a:t>(</a:t>
            </a:r>
            <a:r>
              <a:rPr lang="fr-FR" sz="5399" dirty="0" smtClean="0">
                <a:solidFill>
                  <a:schemeClr val="bg1"/>
                </a:solidFill>
              </a:rPr>
              <a:t>0.27</a:t>
            </a:r>
            <a:r>
              <a:rPr lang="fr-FR" sz="5399" dirty="0" smtClean="0">
                <a:solidFill>
                  <a:schemeClr val="bg1"/>
                </a:solidFill>
              </a:rPr>
              <a:t> </a:t>
            </a:r>
            <a:r>
              <a:rPr lang="fr-FR" sz="5399" dirty="0">
                <a:solidFill>
                  <a:schemeClr val="bg1"/>
                </a:solidFill>
              </a:rPr>
              <a:t>Earths)</a:t>
            </a:r>
          </a:p>
          <a:p>
            <a:r>
              <a:rPr lang="fr-FR" sz="5399" dirty="0">
                <a:solidFill>
                  <a:schemeClr val="bg1"/>
                </a:solidFill>
              </a:rPr>
              <a:t>Equatorial perimeter : </a:t>
            </a:r>
            <a:r>
              <a:rPr lang="fr-FR" sz="5399" dirty="0" smtClean="0">
                <a:solidFill>
                  <a:schemeClr val="bg1"/>
                </a:solidFill>
              </a:rPr>
              <a:t>10 921 km</a:t>
            </a:r>
            <a:endParaRPr lang="fr-FR" sz="5399" dirty="0">
              <a:solidFill>
                <a:schemeClr val="bg1"/>
              </a:solidFill>
            </a:endParaRPr>
          </a:p>
          <a:p>
            <a:r>
              <a:rPr lang="fr-FR" sz="5399" dirty="0">
                <a:solidFill>
                  <a:schemeClr val="bg1"/>
                </a:solidFill>
              </a:rPr>
              <a:t>Surface area : </a:t>
            </a:r>
            <a:r>
              <a:rPr lang="fr-FR" sz="5399" dirty="0">
                <a:solidFill>
                  <a:schemeClr val="bg1"/>
                </a:solidFill>
              </a:rPr>
              <a:t>37 871 220 </a:t>
            </a:r>
            <a:r>
              <a:rPr lang="fr-FR" sz="5399" dirty="0">
                <a:solidFill>
                  <a:schemeClr val="bg1"/>
                </a:solidFill>
              </a:rPr>
              <a:t>km</a:t>
            </a:r>
            <a:r>
              <a:rPr lang="fr-FR" sz="5399" baseline="30000" dirty="0">
                <a:solidFill>
                  <a:schemeClr val="bg1"/>
                </a:solidFill>
              </a:rPr>
              <a:t>2</a:t>
            </a:r>
            <a:r>
              <a:rPr lang="fr-FR" sz="5399" dirty="0">
                <a:solidFill>
                  <a:schemeClr val="bg1"/>
                </a:solidFill>
              </a:rPr>
              <a:t> </a:t>
            </a:r>
            <a:r>
              <a:rPr lang="fr-FR" sz="5399" dirty="0" smtClean="0">
                <a:solidFill>
                  <a:schemeClr val="bg1"/>
                </a:solidFill>
              </a:rPr>
              <a:t>(0.074 </a:t>
            </a:r>
            <a:r>
              <a:rPr lang="fr-FR" sz="5399" dirty="0">
                <a:solidFill>
                  <a:schemeClr val="bg1"/>
                </a:solidFill>
              </a:rPr>
              <a:t>Earths)</a:t>
            </a:r>
          </a:p>
          <a:p>
            <a:r>
              <a:rPr lang="fr-FR" sz="5399" dirty="0">
                <a:solidFill>
                  <a:schemeClr val="bg1"/>
                </a:solidFill>
              </a:rPr>
              <a:t>Volume : </a:t>
            </a:r>
            <a:r>
              <a:rPr lang="fr-FR" sz="5399" dirty="0" smtClean="0">
                <a:solidFill>
                  <a:schemeClr val="bg1"/>
                </a:solidFill>
              </a:rPr>
              <a:t>2.195*10</a:t>
            </a:r>
            <a:r>
              <a:rPr lang="fr-FR" sz="5399" baseline="30000" dirty="0" smtClean="0">
                <a:solidFill>
                  <a:schemeClr val="bg1"/>
                </a:solidFill>
              </a:rPr>
              <a:t>10</a:t>
            </a:r>
            <a:r>
              <a:rPr lang="fr-FR" sz="5399" dirty="0" smtClean="0">
                <a:solidFill>
                  <a:schemeClr val="bg1"/>
                </a:solidFill>
              </a:rPr>
              <a:t> </a:t>
            </a:r>
            <a:r>
              <a:rPr lang="fr-FR" sz="5399" dirty="0">
                <a:solidFill>
                  <a:schemeClr val="bg1"/>
                </a:solidFill>
              </a:rPr>
              <a:t>km</a:t>
            </a:r>
            <a:r>
              <a:rPr lang="fr-FR" sz="5399" baseline="30000" dirty="0">
                <a:solidFill>
                  <a:schemeClr val="bg1"/>
                </a:solidFill>
              </a:rPr>
              <a:t>3 </a:t>
            </a:r>
            <a:r>
              <a:rPr lang="fr-FR" sz="5399" dirty="0">
                <a:solidFill>
                  <a:schemeClr val="bg1"/>
                </a:solidFill>
              </a:rPr>
              <a:t>(</a:t>
            </a:r>
            <a:r>
              <a:rPr lang="fr-FR" sz="5399" dirty="0" smtClean="0">
                <a:solidFill>
                  <a:schemeClr val="bg1"/>
                </a:solidFill>
              </a:rPr>
              <a:t>0.020 </a:t>
            </a:r>
            <a:r>
              <a:rPr lang="fr-FR" sz="5399" dirty="0">
                <a:solidFill>
                  <a:schemeClr val="bg1"/>
                </a:solidFill>
              </a:rPr>
              <a:t>Earths</a:t>
            </a:r>
            <a:r>
              <a:rPr lang="fr-FR" sz="5399" dirty="0" smtClean="0">
                <a:solidFill>
                  <a:schemeClr val="bg1"/>
                </a:solidFill>
              </a:rPr>
              <a:t>)</a:t>
            </a:r>
            <a:endParaRPr lang="fr-FR" sz="5399" dirty="0">
              <a:solidFill>
                <a:schemeClr val="bg1"/>
              </a:solidFill>
            </a:endParaRPr>
          </a:p>
          <a:p>
            <a:r>
              <a:rPr lang="fr-FR" sz="5399" dirty="0" smtClean="0">
                <a:solidFill>
                  <a:schemeClr val="bg1"/>
                </a:solidFill>
              </a:rPr>
              <a:t>Mass </a:t>
            </a:r>
            <a:r>
              <a:rPr lang="fr-FR" sz="5399" dirty="0">
                <a:solidFill>
                  <a:schemeClr val="bg1"/>
                </a:solidFill>
              </a:rPr>
              <a:t>: </a:t>
            </a:r>
            <a:r>
              <a:rPr lang="fr-FR" sz="5399" dirty="0" smtClean="0">
                <a:solidFill>
                  <a:schemeClr val="bg1"/>
                </a:solidFill>
              </a:rPr>
              <a:t>7.347*10</a:t>
            </a:r>
            <a:r>
              <a:rPr lang="fr-FR" sz="5399" baseline="30000" dirty="0" smtClean="0">
                <a:solidFill>
                  <a:schemeClr val="bg1"/>
                </a:solidFill>
              </a:rPr>
              <a:t>22</a:t>
            </a:r>
            <a:r>
              <a:rPr lang="fr-FR" sz="5399" dirty="0" smtClean="0">
                <a:solidFill>
                  <a:schemeClr val="bg1"/>
                </a:solidFill>
              </a:rPr>
              <a:t> </a:t>
            </a:r>
            <a:r>
              <a:rPr lang="fr-FR" sz="5399" dirty="0">
                <a:solidFill>
                  <a:schemeClr val="bg1"/>
                </a:solidFill>
              </a:rPr>
              <a:t>kg</a:t>
            </a:r>
            <a:r>
              <a:rPr lang="fr-FR" sz="5399" baseline="30000" dirty="0">
                <a:solidFill>
                  <a:schemeClr val="bg1"/>
                </a:solidFill>
              </a:rPr>
              <a:t> </a:t>
            </a:r>
            <a:r>
              <a:rPr lang="fr-FR" sz="5399" dirty="0">
                <a:solidFill>
                  <a:schemeClr val="bg1"/>
                </a:solidFill>
              </a:rPr>
              <a:t>(</a:t>
            </a:r>
            <a:r>
              <a:rPr lang="fr-FR" sz="5399" dirty="0" smtClean="0">
                <a:solidFill>
                  <a:schemeClr val="bg1"/>
                </a:solidFill>
              </a:rPr>
              <a:t>0.012 </a:t>
            </a:r>
            <a:r>
              <a:rPr lang="fr-FR" sz="5399" dirty="0">
                <a:solidFill>
                  <a:schemeClr val="bg1"/>
                </a:solidFill>
              </a:rPr>
              <a:t>Earths</a:t>
            </a:r>
            <a:r>
              <a:rPr lang="fr-FR" sz="5399" dirty="0" smtClean="0">
                <a:solidFill>
                  <a:schemeClr val="bg1"/>
                </a:solidFill>
              </a:rPr>
              <a:t>)</a:t>
            </a:r>
            <a:endParaRPr lang="fr-FR" sz="5399" dirty="0">
              <a:solidFill>
                <a:schemeClr val="bg1"/>
              </a:solidFill>
            </a:endParaRPr>
          </a:p>
          <a:p>
            <a:r>
              <a:rPr lang="fr-FR" sz="5399" dirty="0" smtClean="0">
                <a:solidFill>
                  <a:schemeClr val="bg1"/>
                </a:solidFill>
              </a:rPr>
              <a:t>Rotation </a:t>
            </a:r>
            <a:r>
              <a:rPr lang="fr-FR" sz="5399" dirty="0">
                <a:solidFill>
                  <a:schemeClr val="bg1"/>
                </a:solidFill>
              </a:rPr>
              <a:t>speed : </a:t>
            </a:r>
            <a:r>
              <a:rPr lang="fr-FR" sz="5399" dirty="0" smtClean="0">
                <a:solidFill>
                  <a:schemeClr val="bg1"/>
                </a:solidFill>
              </a:rPr>
              <a:t>16.66</a:t>
            </a:r>
            <a:r>
              <a:rPr lang="fr-FR" sz="5399" dirty="0" smtClean="0">
                <a:solidFill>
                  <a:schemeClr val="bg1"/>
                </a:solidFill>
              </a:rPr>
              <a:t> </a:t>
            </a:r>
            <a:r>
              <a:rPr lang="fr-FR" sz="5399" dirty="0">
                <a:solidFill>
                  <a:schemeClr val="bg1"/>
                </a:solidFill>
              </a:rPr>
              <a:t>km/h</a:t>
            </a:r>
          </a:p>
          <a:p>
            <a:r>
              <a:rPr lang="fr-FR" sz="5399" dirty="0">
                <a:solidFill>
                  <a:schemeClr val="bg1"/>
                </a:solidFill>
              </a:rPr>
              <a:t>Axis tilt : </a:t>
            </a:r>
            <a:r>
              <a:rPr lang="fr-FR" sz="5399" dirty="0" smtClean="0">
                <a:solidFill>
                  <a:schemeClr val="bg1"/>
                </a:solidFill>
              </a:rPr>
              <a:t>6.687 </a:t>
            </a:r>
            <a:r>
              <a:rPr lang="fr-FR" sz="5399" dirty="0">
                <a:solidFill>
                  <a:schemeClr val="bg1"/>
                </a:solidFill>
              </a:rPr>
              <a:t>°</a:t>
            </a:r>
          </a:p>
          <a:p>
            <a:r>
              <a:rPr lang="fr-FR" sz="5399" dirty="0">
                <a:solidFill>
                  <a:schemeClr val="bg1"/>
                </a:solidFill>
              </a:rPr>
              <a:t>Albedo : </a:t>
            </a:r>
            <a:r>
              <a:rPr lang="fr-FR" sz="5399" dirty="0" smtClean="0">
                <a:solidFill>
                  <a:schemeClr val="bg1"/>
                </a:solidFill>
              </a:rPr>
              <a:t>0.136</a:t>
            </a:r>
            <a:endParaRPr lang="fr-FR" sz="5399" dirty="0">
              <a:solidFill>
                <a:schemeClr val="bg1"/>
              </a:solidFill>
            </a:endParaRPr>
          </a:p>
          <a:p>
            <a:r>
              <a:rPr lang="fr-FR" sz="5399" dirty="0">
                <a:solidFill>
                  <a:schemeClr val="bg1"/>
                </a:solidFill>
              </a:rPr>
              <a:t>Mean temperature : </a:t>
            </a:r>
            <a:r>
              <a:rPr lang="fr-FR" sz="5399" dirty="0" smtClean="0">
                <a:solidFill>
                  <a:schemeClr val="bg1"/>
                </a:solidFill>
              </a:rPr>
              <a:t>200</a:t>
            </a:r>
            <a:r>
              <a:rPr lang="fr-FR" sz="5399" dirty="0" smtClean="0">
                <a:solidFill>
                  <a:schemeClr val="bg1"/>
                </a:solidFill>
              </a:rPr>
              <a:t> </a:t>
            </a:r>
            <a:r>
              <a:rPr lang="fr-FR" sz="5399" dirty="0">
                <a:solidFill>
                  <a:schemeClr val="bg1"/>
                </a:solidFill>
              </a:rPr>
              <a:t>K </a:t>
            </a:r>
            <a:r>
              <a:rPr lang="fr-FR" sz="5399" dirty="0" smtClean="0">
                <a:solidFill>
                  <a:schemeClr val="bg1"/>
                </a:solidFill>
              </a:rPr>
              <a:t>(-</a:t>
            </a:r>
            <a:r>
              <a:rPr lang="fr-FR" sz="5399" dirty="0" smtClean="0">
                <a:solidFill>
                  <a:schemeClr val="bg1"/>
                </a:solidFill>
              </a:rPr>
              <a:t>73</a:t>
            </a:r>
            <a:r>
              <a:rPr lang="fr-FR" sz="5399" dirty="0" smtClean="0">
                <a:solidFill>
                  <a:schemeClr val="bg1"/>
                </a:solidFill>
              </a:rPr>
              <a:t> </a:t>
            </a:r>
            <a:r>
              <a:rPr lang="fr-FR" sz="5399" dirty="0">
                <a:solidFill>
                  <a:schemeClr val="bg1"/>
                </a:solidFill>
              </a:rPr>
              <a:t>°</a:t>
            </a:r>
            <a:r>
              <a:rPr lang="fr-FR" sz="5399" dirty="0" smtClean="0">
                <a:solidFill>
                  <a:schemeClr val="bg1"/>
                </a:solidFill>
              </a:rPr>
              <a:t>C</a:t>
            </a:r>
            <a:r>
              <a:rPr lang="fr-FR" sz="5399" dirty="0">
                <a:solidFill>
                  <a:schemeClr val="bg1"/>
                </a:solidFill>
              </a:rPr>
              <a:t>)</a:t>
            </a:r>
            <a:endParaRPr lang="fr-FR" sz="5399" dirty="0">
              <a:solidFill>
                <a:schemeClr val="bg1"/>
              </a:solidFill>
            </a:endParaRPr>
          </a:p>
        </p:txBody>
      </p:sp>
      <p:pic>
        <p:nvPicPr>
          <p:cNvPr id="11" name="Picture 4" descr="Orbite | Icons Gratu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Moon (Earth satellite)</a:t>
            </a:r>
          </a:p>
        </p:txBody>
      </p:sp>
      <p:sp>
        <p:nvSpPr>
          <p:cNvPr id="40" name="Rectangle 39"/>
          <p:cNvSpPr/>
          <p:nvPr/>
        </p:nvSpPr>
        <p:spPr>
          <a:xfrm>
            <a:off x="12264451" y="18646675"/>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a:t>
            </a:r>
            <a:r>
              <a:rPr lang="fr-FR" sz="5399" dirty="0" smtClean="0">
                <a:solidFill>
                  <a:schemeClr val="bg1"/>
                </a:solidFill>
              </a:rPr>
              <a:t>: </a:t>
            </a:r>
            <a:r>
              <a:rPr lang="fr-FR" sz="5399" dirty="0">
                <a:solidFill>
                  <a:schemeClr val="bg1"/>
                </a:solidFill>
              </a:rPr>
              <a:t>10</a:t>
            </a:r>
            <a:r>
              <a:rPr lang="fr-FR" sz="5399" baseline="30000" dirty="0">
                <a:solidFill>
                  <a:schemeClr val="bg1"/>
                </a:solidFill>
              </a:rPr>
              <a:t>−10</a:t>
            </a:r>
            <a:r>
              <a:rPr lang="fr-FR" sz="5399" dirty="0">
                <a:solidFill>
                  <a:schemeClr val="bg1"/>
                </a:solidFill>
              </a:rPr>
              <a:t> Pa</a:t>
            </a:r>
            <a:endParaRPr lang="fr-FR" sz="5399" i="1" dirty="0">
              <a:solidFill>
                <a:schemeClr val="bg1"/>
              </a:solidFill>
            </a:endParaRPr>
          </a:p>
        </p:txBody>
      </p:sp>
      <p:sp>
        <p:nvSpPr>
          <p:cNvPr id="41" name="Rectangle 40"/>
          <p:cNvSpPr/>
          <p:nvPr/>
        </p:nvSpPr>
        <p:spPr>
          <a:xfrm>
            <a:off x="26031899" y="1797492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smtClean="0">
                <a:solidFill>
                  <a:schemeClr val="bg1"/>
                </a:solidFill>
              </a:rPr>
              <a:t>: </a:t>
            </a:r>
            <a:r>
              <a:rPr lang="en-US" sz="5399" dirty="0">
                <a:solidFill>
                  <a:schemeClr val="bg1"/>
                </a:solidFill>
              </a:rPr>
              <a:t>from </a:t>
            </a:r>
            <a:r>
              <a:rPr lang="en-US" sz="5399" dirty="0" err="1" smtClean="0">
                <a:solidFill>
                  <a:schemeClr val="bg1"/>
                </a:solidFill>
              </a:rPr>
              <a:t>latin</a:t>
            </a:r>
            <a:r>
              <a:rPr lang="en-US" sz="5399" dirty="0" smtClean="0">
                <a:solidFill>
                  <a:schemeClr val="bg1"/>
                </a:solidFill>
              </a:rPr>
              <a:t> </a:t>
            </a:r>
            <a:r>
              <a:rPr lang="en-US" sz="5399" i="1" dirty="0">
                <a:solidFill>
                  <a:schemeClr val="bg1"/>
                </a:solidFill>
              </a:rPr>
              <a:t>Luna</a:t>
            </a:r>
            <a:r>
              <a:rPr lang="en-US" sz="5399" dirty="0">
                <a:solidFill>
                  <a:schemeClr val="bg1"/>
                </a:solidFill>
              </a:rPr>
              <a:t>, derived from </a:t>
            </a:r>
            <a:r>
              <a:rPr lang="en-US" sz="5399" i="1" dirty="0">
                <a:solidFill>
                  <a:schemeClr val="bg1"/>
                </a:solidFill>
              </a:rPr>
              <a:t>lucere</a:t>
            </a:r>
            <a:r>
              <a:rPr lang="en-US" sz="5399" dirty="0">
                <a:solidFill>
                  <a:schemeClr val="bg1"/>
                </a:solidFill>
              </a:rPr>
              <a:t>, related to light</a:t>
            </a:r>
            <a:r>
              <a:rPr lang="fr-FR" sz="5399" dirty="0" smtClean="0">
                <a:solidFill>
                  <a:schemeClr val="bg1"/>
                </a:solidFill>
              </a:rPr>
              <a:t>.</a:t>
            </a:r>
            <a:endParaRPr lang="fr-FR" sz="5399" dirty="0">
              <a:solidFill>
                <a:schemeClr val="bg1"/>
              </a:solidFill>
            </a:endParaRPr>
          </a:p>
          <a:p>
            <a:r>
              <a:rPr lang="fr-FR" sz="5399" dirty="0">
                <a:solidFill>
                  <a:schemeClr val="bg1"/>
                </a:solidFill>
              </a:rPr>
              <a:t>Greek equivalent : </a:t>
            </a:r>
            <a:r>
              <a:rPr lang="fr-FR" sz="5399" dirty="0" err="1" smtClean="0">
                <a:solidFill>
                  <a:schemeClr val="bg1"/>
                </a:solidFill>
              </a:rPr>
              <a:t>Selene</a:t>
            </a:r>
            <a:endParaRPr lang="fr-FR" sz="5399" dirty="0">
              <a:solidFill>
                <a:schemeClr val="bg1"/>
              </a:solidFill>
            </a:endParaRPr>
          </a:p>
          <a:p>
            <a:r>
              <a:rPr lang="fr-FR" sz="5399" dirty="0">
                <a:solidFill>
                  <a:schemeClr val="bg1"/>
                </a:solidFill>
              </a:rPr>
              <a:t>First </a:t>
            </a:r>
            <a:r>
              <a:rPr lang="fr-FR" sz="5399" dirty="0" err="1">
                <a:solidFill>
                  <a:schemeClr val="bg1"/>
                </a:solidFill>
              </a:rPr>
              <a:t>steps</a:t>
            </a:r>
            <a:r>
              <a:rPr lang="fr-FR" sz="5399" dirty="0">
                <a:solidFill>
                  <a:schemeClr val="bg1"/>
                </a:solidFill>
              </a:rPr>
              <a:t> : </a:t>
            </a:r>
            <a:r>
              <a:rPr lang="fr-FR" sz="5399" dirty="0" smtClean="0">
                <a:solidFill>
                  <a:schemeClr val="bg1"/>
                </a:solidFill>
              </a:rPr>
              <a:t>Neil Armstrong</a:t>
            </a:r>
          </a:p>
          <a:p>
            <a:r>
              <a:rPr lang="fr-FR" sz="5399" dirty="0">
                <a:solidFill>
                  <a:schemeClr val="bg1"/>
                </a:solidFill>
              </a:rPr>
              <a:t>Date of first </a:t>
            </a:r>
            <a:r>
              <a:rPr lang="fr-FR" sz="5399" dirty="0" err="1">
                <a:solidFill>
                  <a:schemeClr val="bg1"/>
                </a:solidFill>
              </a:rPr>
              <a:t>steps</a:t>
            </a:r>
            <a:r>
              <a:rPr lang="fr-FR" sz="5399" dirty="0">
                <a:solidFill>
                  <a:schemeClr val="bg1"/>
                </a:solidFill>
              </a:rPr>
              <a:t> : July 20, 1969</a:t>
            </a:r>
            <a:endParaRPr lang="fr-FR" sz="5399" dirty="0">
              <a:solidFill>
                <a:schemeClr val="bg1"/>
              </a:solidFill>
            </a:endParaRPr>
          </a:p>
        </p:txBody>
      </p:sp>
      <p:sp>
        <p:nvSpPr>
          <p:cNvPr id="42" name="Rectangle 41"/>
          <p:cNvSpPr/>
          <p:nvPr/>
        </p:nvSpPr>
        <p:spPr>
          <a:xfrm>
            <a:off x="12264451" y="23637925"/>
            <a:ext cx="26593155" cy="40988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The Moon, seen from Earth, is often gray, but is sometimes blue, orange, or even red. You can only see one side, the other side is called the "hidden side". The Moon is located approximately 30 </a:t>
            </a:r>
            <a:r>
              <a:rPr lang="en-US" sz="5399" dirty="0" smtClean="0">
                <a:solidFill>
                  <a:schemeClr val="bg1"/>
                </a:solidFill>
              </a:rPr>
              <a:t>Earths </a:t>
            </a:r>
            <a:r>
              <a:rPr lang="en-US" sz="5399" dirty="0">
                <a:solidFill>
                  <a:schemeClr val="bg1"/>
                </a:solidFill>
              </a:rPr>
              <a:t>from Earth. The Moon has "moonquakes", similar to earthquakes. It is the only star other than Earth where humans have set foot on it.</a:t>
            </a:r>
            <a:endParaRPr lang="fr-FR" sz="5399" dirty="0" smtClean="0">
              <a:solidFill>
                <a:schemeClr val="bg1"/>
              </a:solidFill>
            </a:endParaRPr>
          </a:p>
          <a:p>
            <a:endParaRPr lang="fr-FR" sz="5399" dirty="0">
              <a:solidFill>
                <a:schemeClr val="bg1"/>
              </a:solidFill>
            </a:endParaRPr>
          </a:p>
        </p:txBody>
      </p:sp>
      <p:pic>
        <p:nvPicPr>
          <p:cNvPr id="43" name="Picture 6" descr="Atmosphere, earth, gas, oxygen, ozone icon - Download on Iconfin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54" t="1827" r="2950" b="2343"/>
          <a:stretch/>
        </p:blipFill>
        <p:spPr bwMode="auto">
          <a:xfrm>
            <a:off x="13142768" y="16010892"/>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Search History Icons - Download Free Vector Icons | Noun Project"/>
          <p:cNvPicPr>
            <a:picLocks noChangeAspect="1" noChangeArrowheads="1"/>
          </p:cNvPicPr>
          <p:nvPr/>
        </p:nvPicPr>
        <p:blipFill rotWithShape="1">
          <a:blip r:embed="rId5">
            <a:extLst>
              <a:ext uri="{28A0092B-C50C-407E-A947-70E740481C1C}">
                <a14:useLocalDpi xmlns:a14="http://schemas.microsoft.com/office/drawing/2010/main" val="0"/>
              </a:ext>
            </a:extLst>
          </a:blip>
          <a:srcRect l="4641" t="4552" r="4779" b="4118"/>
          <a:stretch/>
        </p:blipFill>
        <p:spPr bwMode="auto">
          <a:xfrm>
            <a:off x="27806430" y="1533893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Comment, comments, description, note, notice icon - Free download"/>
          <p:cNvPicPr>
            <a:picLocks noChangeAspect="1" noChangeArrowheads="1"/>
          </p:cNvPicPr>
          <p:nvPr/>
        </p:nvPicPr>
        <p:blipFill rotWithShape="1">
          <a:blip r:embed="rId6">
            <a:extLst>
              <a:ext uri="{28A0092B-C50C-407E-A947-70E740481C1C}">
                <a14:useLocalDpi xmlns:a14="http://schemas.microsoft.com/office/drawing/2010/main" val="0"/>
              </a:ext>
            </a:extLst>
          </a:blip>
          <a:srcRect l="10751" t="15639" r="10998" b="15859"/>
          <a:stretch/>
        </p:blipFill>
        <p:spPr bwMode="auto">
          <a:xfrm>
            <a:off x="13371367" y="21221294"/>
            <a:ext cx="2313230" cy="2024999"/>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14927656" y="15808391"/>
            <a:ext cx="7463637"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endParaRPr lang="fr-FR" sz="6468" b="1" dirty="0">
              <a:solidFill>
                <a:schemeClr val="bg1"/>
              </a:solidFill>
            </a:endParaRPr>
          </a:p>
        </p:txBody>
      </p:sp>
      <p:sp>
        <p:nvSpPr>
          <p:cNvPr id="47" name="Rectangle 46"/>
          <p:cNvSpPr/>
          <p:nvPr/>
        </p:nvSpPr>
        <p:spPr>
          <a:xfrm>
            <a:off x="30926800" y="1554431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endParaRPr lang="fr-FR" sz="6468" b="1" dirty="0">
              <a:solidFill>
                <a:schemeClr val="bg1"/>
              </a:solidFill>
            </a:endParaRPr>
          </a:p>
        </p:txBody>
      </p:sp>
      <p:sp>
        <p:nvSpPr>
          <p:cNvPr id="48" name="Rectangle 47"/>
          <p:cNvSpPr/>
          <p:nvPr/>
        </p:nvSpPr>
        <p:spPr>
          <a:xfrm>
            <a:off x="16208554" y="21426668"/>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endParaRPr lang="fr-FR" sz="6468" b="1" dirty="0">
              <a:solidFill>
                <a:schemeClr val="bg1"/>
              </a:solidFill>
            </a:endParaRPr>
          </a:p>
        </p:txBody>
      </p:sp>
    </p:spTree>
    <p:extLst>
      <p:ext uri="{BB962C8B-B14F-4D97-AF65-F5344CB8AC3E}">
        <p14:creationId xmlns:p14="http://schemas.microsoft.com/office/powerpoint/2010/main" val="984962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a:t>
            </a:r>
            <a:r>
              <a:rPr lang="fr-FR" sz="5399" dirty="0" smtClean="0">
                <a:solidFill>
                  <a:schemeClr val="bg1"/>
                </a:solidFill>
              </a:rPr>
              <a:t>1 737 km (</a:t>
            </a:r>
            <a:r>
              <a:rPr lang="fr-FR" sz="5399" dirty="0" smtClean="0">
                <a:solidFill>
                  <a:schemeClr val="bg1"/>
                </a:solidFill>
              </a:rPr>
              <a:t>0.27</a:t>
            </a:r>
            <a:r>
              <a:rPr lang="fr-FR" sz="5399" dirty="0" smtClean="0">
                <a:solidFill>
                  <a:schemeClr val="bg1"/>
                </a:solidFill>
              </a:rPr>
              <a:t> </a:t>
            </a:r>
            <a:r>
              <a:rPr lang="fr-FR" sz="5399" dirty="0">
                <a:solidFill>
                  <a:schemeClr val="bg1"/>
                </a:solidFill>
              </a:rPr>
              <a:t>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0" name="Rectangle 19"/>
          <p:cNvSpPr/>
          <p:nvPr/>
        </p:nvSpPr>
        <p:spPr>
          <a:xfrm>
            <a:off x="17977989" y="605954"/>
            <a:ext cx="1525043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Cérès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1" name="ZoneTexte 20"/>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1617452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 name="Rectangle 17"/>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Mercury #1</a:t>
            </a:r>
          </a:p>
        </p:txBody>
      </p:sp>
      <p:sp>
        <p:nvSpPr>
          <p:cNvPr id="19" name="Rectangle 18"/>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57 909 050 km</a:t>
            </a:r>
          </a:p>
          <a:p>
            <a:r>
              <a:rPr lang="fr-FR" sz="5399" dirty="0">
                <a:solidFill>
                  <a:schemeClr val="bg1"/>
                </a:solidFill>
              </a:rPr>
              <a:t>Aphelion : 69 816 900 km</a:t>
            </a:r>
          </a:p>
          <a:p>
            <a:r>
              <a:rPr lang="fr-FR" sz="5399" dirty="0">
                <a:solidFill>
                  <a:schemeClr val="bg1"/>
                </a:solidFill>
              </a:rPr>
              <a:t>Perihelion : 46 001 200 km</a:t>
            </a:r>
          </a:p>
          <a:p>
            <a:r>
              <a:rPr lang="fr-FR" sz="5399" dirty="0">
                <a:solidFill>
                  <a:schemeClr val="bg1"/>
                </a:solidFill>
              </a:rPr>
              <a:t>Orbital circumference : 359 966 400 km</a:t>
            </a:r>
          </a:p>
          <a:p>
            <a:r>
              <a:rPr lang="fr-FR" sz="5399" dirty="0">
                <a:solidFill>
                  <a:schemeClr val="bg1"/>
                </a:solidFill>
              </a:rPr>
              <a:t>Eccentricity : 0.2056</a:t>
            </a:r>
          </a:p>
          <a:p>
            <a:r>
              <a:rPr lang="fr-FR" sz="5399" dirty="0">
                <a:solidFill>
                  <a:schemeClr val="bg1"/>
                </a:solidFill>
              </a:rPr>
              <a:t>Orbital period : 88 days</a:t>
            </a:r>
          </a:p>
          <a:p>
            <a:r>
              <a:rPr lang="fr-FR" sz="5399" dirty="0">
                <a:solidFill>
                  <a:schemeClr val="bg1"/>
                </a:solidFill>
              </a:rPr>
              <a:t>Synodic period : 116 days</a:t>
            </a:r>
          </a:p>
          <a:p>
            <a:r>
              <a:rPr lang="fr-FR" sz="5399" dirty="0">
                <a:solidFill>
                  <a:schemeClr val="bg1"/>
                </a:solidFill>
              </a:rPr>
              <a:t>Average orbital speed : 47.36 km/s</a:t>
            </a:r>
          </a:p>
          <a:p>
            <a:r>
              <a:rPr lang="fr-FR" sz="5399" dirty="0">
                <a:solidFill>
                  <a:schemeClr val="bg1"/>
                </a:solidFill>
              </a:rPr>
              <a:t>Inclination of the ecliptic : 7.00 °</a:t>
            </a:r>
          </a:p>
          <a:p>
            <a:r>
              <a:rPr lang="fr-FR" sz="5399" dirty="0">
                <a:solidFill>
                  <a:schemeClr val="bg1"/>
                </a:solidFill>
              </a:rPr>
              <a:t>Argument of perihelion : 29.12 °</a:t>
            </a:r>
          </a:p>
          <a:p>
            <a:r>
              <a:rPr lang="fr-FR" sz="5399" dirty="0">
                <a:solidFill>
                  <a:schemeClr val="bg1"/>
                </a:solidFill>
              </a:rPr>
              <a:t>Number of satellites : 0</a:t>
            </a:r>
          </a:p>
          <a:p>
            <a:r>
              <a:rPr lang="fr-FR" sz="5399" dirty="0">
                <a:solidFill>
                  <a:schemeClr val="bg1"/>
                </a:solidFill>
              </a:rPr>
              <a:t>Number of rings : 0</a:t>
            </a:r>
          </a:p>
        </p:txBody>
      </p:sp>
      <p:sp>
        <p:nvSpPr>
          <p:cNvPr id="20" name="Rectangle 19"/>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2439 km (0.38 Earth)</a:t>
            </a:r>
          </a:p>
          <a:p>
            <a:r>
              <a:rPr lang="fr-FR" sz="5399" dirty="0">
                <a:solidFill>
                  <a:schemeClr val="bg1"/>
                </a:solidFill>
              </a:rPr>
              <a:t>Equatorial perimeter : 15 329 km</a:t>
            </a:r>
          </a:p>
          <a:p>
            <a:r>
              <a:rPr lang="fr-FR" sz="5399" dirty="0">
                <a:solidFill>
                  <a:schemeClr val="bg1"/>
                </a:solidFill>
              </a:rPr>
              <a:t>Surface area : 7.48*10</a:t>
            </a:r>
            <a:r>
              <a:rPr lang="fr-FR" sz="5399" baseline="30000" dirty="0">
                <a:solidFill>
                  <a:schemeClr val="bg1"/>
                </a:solidFill>
              </a:rPr>
              <a:t>7</a:t>
            </a:r>
            <a:r>
              <a:rPr lang="fr-FR" sz="5399" dirty="0">
                <a:solidFill>
                  <a:schemeClr val="bg1"/>
                </a:solidFill>
              </a:rPr>
              <a:t> km</a:t>
            </a:r>
            <a:r>
              <a:rPr lang="fr-FR" sz="5399" baseline="30000" dirty="0">
                <a:solidFill>
                  <a:schemeClr val="bg1"/>
                </a:solidFill>
              </a:rPr>
              <a:t>2</a:t>
            </a:r>
            <a:r>
              <a:rPr lang="fr-FR" sz="5399" dirty="0">
                <a:solidFill>
                  <a:schemeClr val="bg1"/>
                </a:solidFill>
              </a:rPr>
              <a:t> (0.14 Earth)</a:t>
            </a:r>
          </a:p>
          <a:p>
            <a:r>
              <a:rPr lang="fr-FR" sz="5399" dirty="0">
                <a:solidFill>
                  <a:schemeClr val="bg1"/>
                </a:solidFill>
              </a:rPr>
              <a:t>Volume : 6.08*10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3</a:t>
            </a:r>
            <a:r>
              <a:rPr lang="fr-FR" sz="5399" dirty="0">
                <a:solidFill>
                  <a:schemeClr val="bg1"/>
                </a:solidFill>
              </a:rPr>
              <a:t> (0.05 Earth)</a:t>
            </a:r>
          </a:p>
          <a:p>
            <a:r>
              <a:rPr lang="fr-FR" sz="5399" dirty="0">
                <a:solidFill>
                  <a:schemeClr val="bg1"/>
                </a:solidFill>
              </a:rPr>
              <a:t>Mass : 3.30*10</a:t>
            </a:r>
            <a:r>
              <a:rPr lang="fr-FR" sz="5399" baseline="30000" dirty="0">
                <a:solidFill>
                  <a:schemeClr val="bg1"/>
                </a:solidFill>
              </a:rPr>
              <a:t>23</a:t>
            </a:r>
            <a:r>
              <a:rPr lang="fr-FR" sz="5399" dirty="0">
                <a:solidFill>
                  <a:schemeClr val="bg1"/>
                </a:solidFill>
              </a:rPr>
              <a:t> kg (0.05 Earth)</a:t>
            </a:r>
          </a:p>
          <a:p>
            <a:r>
              <a:rPr lang="fr-FR" sz="5399" dirty="0">
                <a:solidFill>
                  <a:schemeClr val="bg1"/>
                </a:solidFill>
              </a:rPr>
              <a:t>Rotation speed : 10.89 km/h</a:t>
            </a:r>
          </a:p>
          <a:p>
            <a:r>
              <a:rPr lang="fr-FR" sz="5399" dirty="0">
                <a:solidFill>
                  <a:schemeClr val="bg1"/>
                </a:solidFill>
              </a:rPr>
              <a:t>Axis tilt : 0.0352 °</a:t>
            </a:r>
          </a:p>
          <a:p>
            <a:r>
              <a:rPr lang="fr-FR" sz="5399" dirty="0">
                <a:solidFill>
                  <a:schemeClr val="bg1"/>
                </a:solidFill>
              </a:rPr>
              <a:t>Albedo : 0.088</a:t>
            </a:r>
          </a:p>
          <a:p>
            <a:r>
              <a:rPr lang="fr-FR" sz="5399" dirty="0">
                <a:solidFill>
                  <a:schemeClr val="bg1"/>
                </a:solidFill>
              </a:rPr>
              <a:t>Mean temperature : 440 K (167 °C)</a:t>
            </a:r>
          </a:p>
        </p:txBody>
      </p:sp>
      <p:sp>
        <p:nvSpPr>
          <p:cNvPr id="21" name="Rectangle 20"/>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5*10 </a:t>
            </a:r>
            <a:r>
              <a:rPr lang="fr-FR" sz="5399" baseline="30000" dirty="0">
                <a:solidFill>
                  <a:schemeClr val="bg1"/>
                </a:solidFill>
              </a:rPr>
              <a:t>-10</a:t>
            </a:r>
            <a:r>
              <a:rPr lang="fr-FR" sz="5399" dirty="0">
                <a:solidFill>
                  <a:schemeClr val="bg1"/>
                </a:solidFill>
              </a:rPr>
              <a:t> Pa</a:t>
            </a:r>
          </a:p>
        </p:txBody>
      </p:sp>
      <p:sp>
        <p:nvSpPr>
          <p:cNvPr id="22" name="Rectangle 21"/>
          <p:cNvSpPr/>
          <p:nvPr/>
        </p:nvSpPr>
        <p:spPr>
          <a:xfrm>
            <a:off x="26031901" y="18461443"/>
            <a:ext cx="12825705" cy="4113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 Mercury, messenger of the gods (Roman myth.)</a:t>
            </a:r>
          </a:p>
          <a:p>
            <a:r>
              <a:rPr lang="en-US" sz="5399" dirty="0">
                <a:solidFill>
                  <a:schemeClr val="bg1"/>
                </a:solidFill>
              </a:rPr>
              <a:t>Greek equivalent : Hermes</a:t>
            </a:r>
          </a:p>
          <a:p>
            <a:r>
              <a:rPr lang="en-US" sz="5399" dirty="0">
                <a:solidFill>
                  <a:schemeClr val="bg1"/>
                </a:solidFill>
              </a:rPr>
              <a:t>First observer : Gassendi</a:t>
            </a:r>
          </a:p>
          <a:p>
            <a:r>
              <a:rPr lang="fr-FR" sz="5399" dirty="0">
                <a:solidFill>
                  <a:schemeClr val="bg1"/>
                </a:solidFill>
              </a:rPr>
              <a:t>Observation date </a:t>
            </a:r>
            <a:r>
              <a:rPr lang="en-US" sz="5399" dirty="0">
                <a:solidFill>
                  <a:schemeClr val="bg1"/>
                </a:solidFill>
              </a:rPr>
              <a:t>: 1631</a:t>
            </a:r>
            <a:endParaRPr lang="fr-FR" sz="5399" dirty="0">
              <a:solidFill>
                <a:schemeClr val="bg1"/>
              </a:solidFill>
            </a:endParaRPr>
          </a:p>
        </p:txBody>
      </p:sp>
      <p:sp>
        <p:nvSpPr>
          <p:cNvPr id="25" name="Rectangle 24"/>
          <p:cNvSpPr/>
          <p:nvPr/>
        </p:nvSpPr>
        <p:spPr>
          <a:xfrm>
            <a:off x="12264449" y="25006736"/>
            <a:ext cx="26593155"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Mercury is the smallest planet in the Solar System. One year on Mercury is equivalent to only 2.5 months on Earth. Mercury has wrinkles, due to its iron core which cools down. Only two ships went to Mercury : Mariner 10 and Messenger.</a:t>
            </a:r>
            <a:endParaRPr lang="fr-FR" sz="5399" dirty="0">
              <a:solidFill>
                <a:schemeClr val="bg1"/>
              </a:solidFill>
            </a:endParaRPr>
          </a:p>
        </p:txBody>
      </p:sp>
      <p:pic>
        <p:nvPicPr>
          <p:cNvPr id="26"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33" name="Rectangle 3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3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37" name="Rectangle 36"/>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38" name="Rectangle 37"/>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119872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err="1">
                <a:solidFill>
                  <a:srgbClr val="FF0000"/>
                </a:solidFill>
              </a:rPr>
              <a:t>Ceres</a:t>
            </a:r>
            <a:r>
              <a:rPr lang="fr-FR" sz="11193" b="1" dirty="0">
                <a:solidFill>
                  <a:srgbClr val="FF0000"/>
                </a:solidFill>
              </a:rPr>
              <a:t>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7742145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0" name="Rectangle 19"/>
          <p:cNvSpPr/>
          <p:nvPr/>
        </p:nvSpPr>
        <p:spPr>
          <a:xfrm>
            <a:off x="17977989" y="605954"/>
            <a:ext cx="1525043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Pluton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1" name="ZoneTexte 20"/>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3162634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Pluto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5537755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Makémaké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0" name="ZoneTexte 19"/>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344566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err="1">
                <a:solidFill>
                  <a:srgbClr val="FF0000"/>
                </a:solidFill>
              </a:rPr>
              <a:t>Makemake</a:t>
            </a:r>
            <a:r>
              <a:rPr lang="fr-FR" sz="11193" b="1" dirty="0">
                <a:solidFill>
                  <a:srgbClr val="FF0000"/>
                </a:solidFill>
              </a:rPr>
              <a:t>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3437407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Éris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0" name="ZoneTexte 19"/>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28943910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Eris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3270095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Sedna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0" name="ZoneTexte 19"/>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40055924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Sedna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760548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Quaoar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0" name="ZoneTexte 19"/>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3854614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Vénus #2</a:t>
            </a:r>
          </a:p>
        </p:txBody>
      </p:sp>
      <p:sp>
        <p:nvSpPr>
          <p:cNvPr id="13" name="Rectangle 12"/>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108 209 500 km</a:t>
            </a:r>
          </a:p>
          <a:p>
            <a:r>
              <a:rPr lang="fr-FR" sz="5399" dirty="0">
                <a:solidFill>
                  <a:schemeClr val="bg1"/>
                </a:solidFill>
              </a:rPr>
              <a:t>Aphélie : 108 943 000 km</a:t>
            </a:r>
          </a:p>
          <a:p>
            <a:r>
              <a:rPr lang="fr-FR" sz="5399" dirty="0">
                <a:solidFill>
                  <a:schemeClr val="bg1"/>
                </a:solidFill>
              </a:rPr>
              <a:t>Périhélie : 107 476 000 km</a:t>
            </a:r>
          </a:p>
          <a:p>
            <a:r>
              <a:rPr lang="fr-FR" sz="5399" dirty="0">
                <a:solidFill>
                  <a:schemeClr val="bg1"/>
                </a:solidFill>
              </a:rPr>
              <a:t>Circonférence orbitale : 679 892 000 km</a:t>
            </a:r>
          </a:p>
          <a:p>
            <a:r>
              <a:rPr lang="fr-FR" sz="5399" dirty="0">
                <a:solidFill>
                  <a:schemeClr val="bg1"/>
                </a:solidFill>
              </a:rPr>
              <a:t>Excentricité : 0,00678</a:t>
            </a:r>
          </a:p>
          <a:p>
            <a:r>
              <a:rPr lang="fr-FR" sz="5399" dirty="0">
                <a:solidFill>
                  <a:schemeClr val="bg1"/>
                </a:solidFill>
              </a:rPr>
              <a:t>Période de révolution : 225 jours</a:t>
            </a:r>
          </a:p>
          <a:p>
            <a:r>
              <a:rPr lang="fr-FR" sz="5399" dirty="0">
                <a:solidFill>
                  <a:schemeClr val="bg1"/>
                </a:solidFill>
              </a:rPr>
              <a:t>Période synodique : 584 jours</a:t>
            </a:r>
          </a:p>
          <a:p>
            <a:r>
              <a:rPr lang="fr-FR" sz="5399" dirty="0">
                <a:solidFill>
                  <a:schemeClr val="bg1"/>
                </a:solidFill>
              </a:rPr>
              <a:t>Vitesse orbitale moyenne : 35,02 km/s</a:t>
            </a:r>
          </a:p>
          <a:p>
            <a:r>
              <a:rPr lang="fr-FR" sz="5399" dirty="0">
                <a:solidFill>
                  <a:schemeClr val="bg1"/>
                </a:solidFill>
              </a:rPr>
              <a:t>Inclinaison de l’écliptique : 3,39 °</a:t>
            </a:r>
          </a:p>
          <a:p>
            <a:r>
              <a:rPr lang="fr-FR" sz="5399" dirty="0">
                <a:solidFill>
                  <a:schemeClr val="bg1"/>
                </a:solidFill>
              </a:rPr>
              <a:t>Argument du périhélie : 54,9 °</a:t>
            </a:r>
          </a:p>
          <a:p>
            <a:r>
              <a:rPr lang="fr-FR" sz="5399" dirty="0">
                <a:solidFill>
                  <a:schemeClr val="bg1"/>
                </a:solidFill>
              </a:rPr>
              <a:t>Nombre de satellites : 0</a:t>
            </a:r>
          </a:p>
          <a:p>
            <a:r>
              <a:rPr lang="fr-FR" sz="5399" dirty="0">
                <a:solidFill>
                  <a:schemeClr val="bg1"/>
                </a:solidFill>
              </a:rPr>
              <a:t>Nombre d’anneaux : 0</a:t>
            </a:r>
          </a:p>
        </p:txBody>
      </p:sp>
      <p:sp>
        <p:nvSpPr>
          <p:cNvPr id="4" name="Rectangle 3"/>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6051 km (0,95 Terre)</a:t>
            </a:r>
          </a:p>
          <a:p>
            <a:r>
              <a:rPr lang="fr-FR" sz="5399" dirty="0">
                <a:solidFill>
                  <a:schemeClr val="bg1"/>
                </a:solidFill>
              </a:rPr>
              <a:t>Périmètre équatorial : 38 025 km</a:t>
            </a:r>
          </a:p>
          <a:p>
            <a:r>
              <a:rPr lang="fr-FR" sz="5399" dirty="0">
                <a:solidFill>
                  <a:schemeClr val="bg1"/>
                </a:solidFill>
              </a:rPr>
              <a:t>Superficie : 4,60*10</a:t>
            </a:r>
            <a:r>
              <a:rPr lang="fr-FR" sz="5399" baseline="30000" dirty="0">
                <a:solidFill>
                  <a:schemeClr val="bg1"/>
                </a:solidFill>
              </a:rPr>
              <a:t>8</a:t>
            </a:r>
            <a:r>
              <a:rPr lang="fr-FR" sz="5399" dirty="0">
                <a:solidFill>
                  <a:schemeClr val="bg1"/>
                </a:solidFill>
              </a:rPr>
              <a:t> km</a:t>
            </a:r>
            <a:r>
              <a:rPr lang="fr-FR" sz="5399" baseline="30000" dirty="0">
                <a:solidFill>
                  <a:schemeClr val="bg1"/>
                </a:solidFill>
              </a:rPr>
              <a:t>2</a:t>
            </a:r>
            <a:r>
              <a:rPr lang="fr-FR" sz="5399" dirty="0">
                <a:solidFill>
                  <a:schemeClr val="bg1"/>
                </a:solidFill>
              </a:rPr>
              <a:t> (0,90 Terre)</a:t>
            </a:r>
          </a:p>
          <a:p>
            <a:r>
              <a:rPr lang="fr-FR" sz="5399" dirty="0">
                <a:solidFill>
                  <a:schemeClr val="bg1"/>
                </a:solidFill>
              </a:rPr>
              <a:t>Volume : 9,28*10</a:t>
            </a:r>
            <a:r>
              <a:rPr lang="fr-FR" sz="5399" baseline="30000" dirty="0">
                <a:solidFill>
                  <a:schemeClr val="bg1"/>
                </a:solidFill>
              </a:rPr>
              <a:t>11</a:t>
            </a:r>
            <a:r>
              <a:rPr lang="fr-FR" sz="5399" dirty="0">
                <a:solidFill>
                  <a:schemeClr val="bg1"/>
                </a:solidFill>
              </a:rPr>
              <a:t> km</a:t>
            </a:r>
            <a:r>
              <a:rPr lang="fr-FR" sz="5399" baseline="30000" dirty="0">
                <a:solidFill>
                  <a:schemeClr val="bg1"/>
                </a:solidFill>
              </a:rPr>
              <a:t>3</a:t>
            </a:r>
            <a:r>
              <a:rPr lang="fr-FR" sz="5399" dirty="0">
                <a:solidFill>
                  <a:schemeClr val="bg1"/>
                </a:solidFill>
              </a:rPr>
              <a:t> (0,86 Terre)</a:t>
            </a:r>
          </a:p>
          <a:p>
            <a:r>
              <a:rPr lang="fr-FR" sz="5399" dirty="0">
                <a:solidFill>
                  <a:schemeClr val="bg1"/>
                </a:solidFill>
              </a:rPr>
              <a:t>Masse : 4,87*10</a:t>
            </a:r>
            <a:r>
              <a:rPr lang="fr-FR" sz="5399" baseline="30000" dirty="0">
                <a:solidFill>
                  <a:schemeClr val="bg1"/>
                </a:solidFill>
              </a:rPr>
              <a:t>24</a:t>
            </a:r>
            <a:r>
              <a:rPr lang="fr-FR" sz="5399" dirty="0">
                <a:solidFill>
                  <a:schemeClr val="bg1"/>
                </a:solidFill>
              </a:rPr>
              <a:t> kg (0,81 Terre)</a:t>
            </a:r>
          </a:p>
          <a:p>
            <a:r>
              <a:rPr lang="fr-FR" sz="5399" dirty="0">
                <a:solidFill>
                  <a:schemeClr val="bg1"/>
                </a:solidFill>
              </a:rPr>
              <a:t>Vitesse de rotation : 6,52 km/h</a:t>
            </a:r>
          </a:p>
          <a:p>
            <a:r>
              <a:rPr lang="fr-FR" sz="5399" dirty="0">
                <a:solidFill>
                  <a:schemeClr val="bg1"/>
                </a:solidFill>
              </a:rPr>
              <a:t>Inclinaison de l’axe : 177,36 °</a:t>
            </a:r>
          </a:p>
          <a:p>
            <a:r>
              <a:rPr lang="fr-FR" sz="5399" dirty="0">
                <a:solidFill>
                  <a:schemeClr val="bg1"/>
                </a:solidFill>
              </a:rPr>
              <a:t>Albédo : 0,77</a:t>
            </a:r>
          </a:p>
          <a:p>
            <a:r>
              <a:rPr lang="fr-FR" sz="5399" dirty="0">
                <a:solidFill>
                  <a:schemeClr val="bg1"/>
                </a:solidFill>
              </a:rPr>
              <a:t>Température moyenne : 737 K (464 °C)</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9,3*10</a:t>
            </a:r>
            <a:r>
              <a:rPr lang="fr-FR" sz="5399" baseline="30000" dirty="0">
                <a:solidFill>
                  <a:schemeClr val="bg1"/>
                </a:solidFill>
              </a:rPr>
              <a:t>6</a:t>
            </a:r>
            <a:r>
              <a:rPr lang="fr-FR" sz="5399" dirty="0">
                <a:solidFill>
                  <a:schemeClr val="bg1"/>
                </a:solidFill>
              </a:rPr>
              <a:t> Pa</a:t>
            </a:r>
          </a:p>
        </p:txBody>
      </p:sp>
      <p:sp>
        <p:nvSpPr>
          <p:cNvPr id="6" name="Rectangle 5"/>
          <p:cNvSpPr/>
          <p:nvPr/>
        </p:nvSpPr>
        <p:spPr>
          <a:xfrm>
            <a:off x="26031901" y="18461443"/>
            <a:ext cx="12825705" cy="4113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Vénus, déesse de l’Amour (myth. Romaine)</a:t>
            </a:r>
          </a:p>
          <a:p>
            <a:r>
              <a:rPr lang="fr-FR" sz="5399" dirty="0">
                <a:solidFill>
                  <a:schemeClr val="bg1"/>
                </a:solidFill>
              </a:rPr>
              <a:t>Équivalent grec : Aphrodite</a:t>
            </a:r>
          </a:p>
          <a:p>
            <a:r>
              <a:rPr lang="fr-FR" sz="5399" dirty="0">
                <a:solidFill>
                  <a:schemeClr val="bg1"/>
                </a:solidFill>
              </a:rPr>
              <a:t>Premier observateur : Galilée</a:t>
            </a:r>
          </a:p>
          <a:p>
            <a:r>
              <a:rPr lang="fr-FR" sz="5399" dirty="0">
                <a:solidFill>
                  <a:schemeClr val="bg1"/>
                </a:solidFill>
              </a:rPr>
              <a:t>Date d’observation : 1610</a:t>
            </a:r>
          </a:p>
        </p:txBody>
      </p:sp>
      <p:sp>
        <p:nvSpPr>
          <p:cNvPr id="7" name="Rectangle 6"/>
          <p:cNvSpPr/>
          <p:nvPr/>
        </p:nvSpPr>
        <p:spPr>
          <a:xfrm>
            <a:off x="12264449" y="25006736"/>
            <a:ext cx="26593155" cy="3203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Sur Vénus, une journée dure plus de temps qu’un an. Vénus est plus chaude que Mercure bien que plus éloignée du Soleil. Vénus est la seule planète du Système solaire à tourner dans le sens des aiguilles d’une montre sur son axe.</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8" name="Rectangle 17"/>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20408784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Quaoar (dwarf </a:t>
            </a:r>
            <a:r>
              <a:rPr lang="fr-FR" sz="11193" b="1" dirty="0" err="1">
                <a:solidFill>
                  <a:srgbClr val="FF0000"/>
                </a:solidFill>
              </a:rPr>
              <a:t>planet</a:t>
            </a:r>
            <a:r>
              <a:rPr lang="fr-FR" sz="11193" b="1" dirty="0">
                <a:solidFill>
                  <a:srgbClr val="FF0000"/>
                </a:solidFill>
              </a:rPr>
              <a:t>)</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9" name="ZoneTexte 18"/>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5136880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3" name="Rectangle 1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4 498 400 000 km</a:t>
            </a:r>
          </a:p>
          <a:p>
            <a:r>
              <a:rPr lang="fr-FR" sz="5399" dirty="0">
                <a:solidFill>
                  <a:schemeClr val="bg1"/>
                </a:solidFill>
              </a:rPr>
              <a:t>Aphélie : 4 537 000 000 km</a:t>
            </a:r>
          </a:p>
          <a:p>
            <a:r>
              <a:rPr lang="fr-FR" sz="5399" dirty="0">
                <a:solidFill>
                  <a:schemeClr val="bg1"/>
                </a:solidFill>
              </a:rPr>
              <a:t>Périhélie : 4 459 800 000 km</a:t>
            </a:r>
          </a:p>
          <a:p>
            <a:r>
              <a:rPr lang="fr-FR" sz="5399" dirty="0">
                <a:solidFill>
                  <a:schemeClr val="bg1"/>
                </a:solidFill>
              </a:rPr>
              <a:t>Circonférence orbitale : 28 263 700 000 km</a:t>
            </a:r>
          </a:p>
          <a:p>
            <a:r>
              <a:rPr lang="fr-FR" sz="5399" dirty="0">
                <a:solidFill>
                  <a:schemeClr val="bg1"/>
                </a:solidFill>
              </a:rPr>
              <a:t>Excentricité : 0,00859</a:t>
            </a:r>
          </a:p>
          <a:p>
            <a:r>
              <a:rPr lang="fr-FR" sz="5399" dirty="0">
                <a:solidFill>
                  <a:schemeClr val="bg1"/>
                </a:solidFill>
              </a:rPr>
              <a:t>Période de révolution : 60 217 jours (164 a)</a:t>
            </a:r>
          </a:p>
          <a:p>
            <a:r>
              <a:rPr lang="fr-FR" sz="5399" dirty="0">
                <a:solidFill>
                  <a:schemeClr val="bg1"/>
                </a:solidFill>
              </a:rPr>
              <a:t>Période synodique : 367 jours</a:t>
            </a:r>
          </a:p>
          <a:p>
            <a:r>
              <a:rPr lang="fr-FR" sz="5399" dirty="0">
                <a:solidFill>
                  <a:schemeClr val="bg1"/>
                </a:solidFill>
              </a:rPr>
              <a:t>Vitesse orbitale moyenne : 5,43 km/s</a:t>
            </a:r>
          </a:p>
          <a:p>
            <a:r>
              <a:rPr lang="fr-FR" sz="5399" dirty="0">
                <a:solidFill>
                  <a:schemeClr val="bg1"/>
                </a:solidFill>
              </a:rPr>
              <a:t>Inclinaison de l’écliptique : 1,77 °</a:t>
            </a:r>
          </a:p>
          <a:p>
            <a:r>
              <a:rPr lang="fr-FR" sz="5399" dirty="0">
                <a:solidFill>
                  <a:schemeClr val="bg1"/>
                </a:solidFill>
              </a:rPr>
              <a:t>Argument du périhélie : 273,2 °</a:t>
            </a:r>
          </a:p>
          <a:p>
            <a:r>
              <a:rPr lang="fr-FR" sz="5399" dirty="0">
                <a:solidFill>
                  <a:schemeClr val="bg1"/>
                </a:solidFill>
              </a:rPr>
              <a:t>Nombre de satellites : 14</a:t>
            </a:r>
          </a:p>
          <a:p>
            <a:r>
              <a:rPr lang="fr-FR" sz="5399" dirty="0">
                <a:solidFill>
                  <a:schemeClr val="bg1"/>
                </a:solidFill>
              </a:rPr>
              <a:t>Nombre d’anneaux : 5 principaux</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24 764 km (3,8 Terres)</a:t>
            </a:r>
          </a:p>
          <a:p>
            <a:r>
              <a:rPr lang="fr-FR" sz="5399" dirty="0">
                <a:solidFill>
                  <a:schemeClr val="bg1"/>
                </a:solidFill>
              </a:rPr>
              <a:t>Périmètre équatorial : 155 597 km</a:t>
            </a:r>
          </a:p>
          <a:p>
            <a:r>
              <a:rPr lang="fr-FR" sz="5399" dirty="0">
                <a:solidFill>
                  <a:schemeClr val="bg1"/>
                </a:solidFill>
              </a:rPr>
              <a:t>Superficie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Terres)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Terres)</a:t>
            </a:r>
          </a:p>
          <a:p>
            <a:r>
              <a:rPr lang="fr-FR" sz="5399" dirty="0">
                <a:solidFill>
                  <a:schemeClr val="bg1"/>
                </a:solidFill>
              </a:rPr>
              <a:t>Masse : 102,43*10</a:t>
            </a:r>
            <a:r>
              <a:rPr lang="fr-FR" sz="5399" baseline="30000" dirty="0">
                <a:solidFill>
                  <a:schemeClr val="bg1"/>
                </a:solidFill>
              </a:rPr>
              <a:t>24</a:t>
            </a:r>
            <a:r>
              <a:rPr lang="fr-FR" sz="5399" dirty="0">
                <a:solidFill>
                  <a:schemeClr val="bg1"/>
                </a:solidFill>
              </a:rPr>
              <a:t> kg (17,1 Terres)</a:t>
            </a:r>
          </a:p>
          <a:p>
            <a:r>
              <a:rPr lang="fr-FR" sz="5399" dirty="0">
                <a:solidFill>
                  <a:schemeClr val="bg1"/>
                </a:solidFill>
              </a:rPr>
              <a:t>Vitesse de rotation : 9660 km/h</a:t>
            </a:r>
          </a:p>
          <a:p>
            <a:r>
              <a:rPr lang="fr-FR" sz="5399" dirty="0">
                <a:solidFill>
                  <a:schemeClr val="bg1"/>
                </a:solidFill>
              </a:rPr>
              <a:t>Inclinaison de l’axe : 28,32 °</a:t>
            </a:r>
          </a:p>
          <a:p>
            <a:r>
              <a:rPr lang="fr-FR" sz="5399" dirty="0">
                <a:solidFill>
                  <a:schemeClr val="bg1"/>
                </a:solidFill>
              </a:rPr>
              <a:t>Albédo : 0,29</a:t>
            </a:r>
          </a:p>
          <a:p>
            <a:r>
              <a:rPr lang="fr-FR" sz="5399" dirty="0">
                <a:solidFill>
                  <a:schemeClr val="bg1"/>
                </a:solidFill>
              </a:rPr>
              <a:t>Température moyenne : 55 K (-218 °C) à 10 kPa et 72 K (-201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Neptune, dieu de la Mer (myth. Romaine)</a:t>
            </a:r>
          </a:p>
          <a:p>
            <a:r>
              <a:rPr lang="fr-FR" sz="5399" dirty="0">
                <a:solidFill>
                  <a:schemeClr val="bg1"/>
                </a:solidFill>
              </a:rPr>
              <a:t>Équivalent grec : Poséidon</a:t>
            </a:r>
          </a:p>
          <a:p>
            <a:r>
              <a:rPr lang="fr-FR" sz="5399" dirty="0">
                <a:solidFill>
                  <a:schemeClr val="bg1"/>
                </a:solidFill>
              </a:rPr>
              <a:t>Premier observateur : Le Verrier</a:t>
            </a:r>
          </a:p>
          <a:p>
            <a:r>
              <a:rPr lang="fr-FR" sz="5399" dirty="0">
                <a:solidFill>
                  <a:schemeClr val="bg1"/>
                </a:solidFill>
              </a:rPr>
              <a:t>Date d’observation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smtClean="0">
                <a:solidFill>
                  <a:schemeClr val="bg1"/>
                </a:solidFill>
              </a:rPr>
              <a:t>A</a:t>
            </a:r>
            <a:endParaRPr lang="fr-FR" sz="5399" dirty="0">
              <a:solidFill>
                <a:schemeClr val="bg1"/>
              </a:solidFill>
            </a:endParaRP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
        <p:nvSpPr>
          <p:cNvPr id="21" name="Rectangle 20"/>
          <p:cNvSpPr/>
          <p:nvPr/>
        </p:nvSpPr>
        <p:spPr>
          <a:xfrm>
            <a:off x="16921443" y="605954"/>
            <a:ext cx="17279170"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Hauméa (planète naine)</a:t>
            </a:r>
          </a:p>
        </p:txBody>
      </p:sp>
      <p:sp>
        <p:nvSpPr>
          <p:cNvPr id="18" name="Rectangle 17"/>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20" name="ZoneTexte 19"/>
          <p:cNvSpPr txBox="1"/>
          <p:nvPr/>
        </p:nvSpPr>
        <p:spPr>
          <a:xfrm>
            <a:off x="15927754" y="12234460"/>
            <a:ext cx="19885765" cy="5401479"/>
          </a:xfrm>
          <a:prstGeom prst="rect">
            <a:avLst/>
          </a:prstGeom>
          <a:noFill/>
        </p:spPr>
        <p:txBody>
          <a:bodyPr wrap="none" rtlCol="0">
            <a:spAutoFit/>
          </a:bodyPr>
          <a:lstStyle/>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Fiche indisponible</a:t>
            </a:r>
          </a:p>
          <a:p>
            <a:pPr algn="ctr"/>
            <a:r>
              <a:rPr lang="fr-FR"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p</a:t>
            </a: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our cette version de l’App.</a:t>
            </a:r>
          </a:p>
          <a:p>
            <a:pPr algn="ctr"/>
            <a:r>
              <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Veuillez nous excuser.</a:t>
            </a:r>
          </a:p>
        </p:txBody>
      </p:sp>
    </p:spTree>
    <p:extLst>
      <p:ext uri="{BB962C8B-B14F-4D97-AF65-F5344CB8AC3E}">
        <p14:creationId xmlns:p14="http://schemas.microsoft.com/office/powerpoint/2010/main" val="80477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Rectangle 2"/>
          <p:cNvSpPr/>
          <p:nvPr/>
        </p:nvSpPr>
        <p:spPr>
          <a:xfrm>
            <a:off x="12264453" y="6233367"/>
            <a:ext cx="13299187"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4 498 400 000 km</a:t>
            </a:r>
          </a:p>
          <a:p>
            <a:r>
              <a:rPr lang="fr-FR" sz="5399" dirty="0">
                <a:solidFill>
                  <a:schemeClr val="bg1"/>
                </a:solidFill>
              </a:rPr>
              <a:t>Aphelion : 4 537 000 000 km</a:t>
            </a:r>
          </a:p>
          <a:p>
            <a:r>
              <a:rPr lang="fr-FR" sz="5399" dirty="0">
                <a:solidFill>
                  <a:schemeClr val="bg1"/>
                </a:solidFill>
              </a:rPr>
              <a:t>Perihelion : 4 459 800 000 km</a:t>
            </a:r>
          </a:p>
          <a:p>
            <a:r>
              <a:rPr lang="fr-FR" sz="5399" dirty="0">
                <a:solidFill>
                  <a:schemeClr val="bg1"/>
                </a:solidFill>
              </a:rPr>
              <a:t>Orbital circumference : 28 263 700 000 km</a:t>
            </a:r>
          </a:p>
          <a:p>
            <a:r>
              <a:rPr lang="fr-FR" sz="5399" dirty="0">
                <a:solidFill>
                  <a:schemeClr val="bg1"/>
                </a:solidFill>
              </a:rPr>
              <a:t>Eccentricity : 0.00859</a:t>
            </a:r>
          </a:p>
          <a:p>
            <a:r>
              <a:rPr lang="fr-FR" sz="5399" dirty="0">
                <a:solidFill>
                  <a:schemeClr val="bg1"/>
                </a:solidFill>
              </a:rPr>
              <a:t>Orbital period : 60 217 days (164 y)</a:t>
            </a:r>
          </a:p>
          <a:p>
            <a:r>
              <a:rPr lang="fr-FR" sz="5399" dirty="0">
                <a:solidFill>
                  <a:schemeClr val="bg1"/>
                </a:solidFill>
              </a:rPr>
              <a:t>Synodic period : 367 days</a:t>
            </a:r>
          </a:p>
          <a:p>
            <a:r>
              <a:rPr lang="fr-FR" sz="5399" dirty="0">
                <a:solidFill>
                  <a:schemeClr val="bg1"/>
                </a:solidFill>
              </a:rPr>
              <a:t>Average orbital speed : 5.43 km/s</a:t>
            </a:r>
          </a:p>
          <a:p>
            <a:r>
              <a:rPr lang="fr-FR" sz="5399" dirty="0">
                <a:solidFill>
                  <a:schemeClr val="bg1"/>
                </a:solidFill>
              </a:rPr>
              <a:t>Inclination of the ecliptic : 1.77 °</a:t>
            </a:r>
          </a:p>
          <a:p>
            <a:r>
              <a:rPr lang="fr-FR" sz="5399" dirty="0">
                <a:solidFill>
                  <a:schemeClr val="bg1"/>
                </a:solidFill>
              </a:rPr>
              <a:t>Argument of perihelion : 273.2 °</a:t>
            </a:r>
          </a:p>
          <a:p>
            <a:r>
              <a:rPr lang="fr-FR" sz="5399" dirty="0">
                <a:solidFill>
                  <a:schemeClr val="bg1"/>
                </a:solidFill>
              </a:rPr>
              <a:t>Number of satellites : 14</a:t>
            </a:r>
          </a:p>
          <a:p>
            <a:r>
              <a:rPr lang="fr-FR" sz="5399" dirty="0">
                <a:solidFill>
                  <a:schemeClr val="bg1"/>
                </a:solidFill>
              </a:rPr>
              <a:t>Number of rings : 5 main</a:t>
            </a:r>
          </a:p>
        </p:txBody>
      </p:sp>
      <p:sp>
        <p:nvSpPr>
          <p:cNvPr id="4" name="Rectangle 3"/>
          <p:cNvSpPr/>
          <p:nvPr/>
        </p:nvSpPr>
        <p:spPr>
          <a:xfrm>
            <a:off x="26031903" y="6233365"/>
            <a:ext cx="12825705"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24 764 km (3.8 Earths)</a:t>
            </a:r>
          </a:p>
          <a:p>
            <a:r>
              <a:rPr lang="fr-FR" sz="5399" dirty="0">
                <a:solidFill>
                  <a:schemeClr val="bg1"/>
                </a:solidFill>
              </a:rPr>
              <a:t>Equatorial perimeter : 155 597 km</a:t>
            </a:r>
          </a:p>
          <a:p>
            <a:r>
              <a:rPr lang="fr-FR" sz="5399" dirty="0">
                <a:solidFill>
                  <a:schemeClr val="bg1"/>
                </a:solidFill>
              </a:rPr>
              <a:t>Surface area : 7.64*10</a:t>
            </a:r>
            <a:r>
              <a:rPr lang="fr-FR" sz="5399" baseline="30000" dirty="0">
                <a:solidFill>
                  <a:schemeClr val="bg1"/>
                </a:solidFill>
              </a:rPr>
              <a:t>19</a:t>
            </a:r>
            <a:r>
              <a:rPr lang="fr-FR" sz="5399" dirty="0">
                <a:solidFill>
                  <a:schemeClr val="bg1"/>
                </a:solidFill>
              </a:rPr>
              <a:t> km</a:t>
            </a:r>
            <a:r>
              <a:rPr lang="fr-FR" sz="5399" baseline="30000" dirty="0">
                <a:solidFill>
                  <a:schemeClr val="bg1"/>
                </a:solidFill>
              </a:rPr>
              <a:t>2</a:t>
            </a:r>
            <a:r>
              <a:rPr lang="fr-FR" sz="5399" dirty="0">
                <a:solidFill>
                  <a:schemeClr val="bg1"/>
                </a:solidFill>
              </a:rPr>
              <a:t> (15 Earths)</a:t>
            </a:r>
          </a:p>
          <a:p>
            <a:r>
              <a:rPr lang="fr-FR" sz="5399" dirty="0">
                <a:solidFill>
                  <a:schemeClr val="bg1"/>
                </a:solidFill>
              </a:rPr>
              <a:t>Volume : 62.53*10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(58 Earths)</a:t>
            </a:r>
          </a:p>
          <a:p>
            <a:r>
              <a:rPr lang="fr-FR" sz="5399" dirty="0">
                <a:solidFill>
                  <a:schemeClr val="bg1"/>
                </a:solidFill>
              </a:rPr>
              <a:t>Mass : 102.43*10</a:t>
            </a:r>
            <a:r>
              <a:rPr lang="fr-FR" sz="5399" baseline="30000" dirty="0">
                <a:solidFill>
                  <a:schemeClr val="bg1"/>
                </a:solidFill>
              </a:rPr>
              <a:t>24</a:t>
            </a:r>
            <a:r>
              <a:rPr lang="fr-FR" sz="5399" dirty="0">
                <a:solidFill>
                  <a:schemeClr val="bg1"/>
                </a:solidFill>
              </a:rPr>
              <a:t> kg (17.1 Earths)</a:t>
            </a:r>
          </a:p>
          <a:p>
            <a:r>
              <a:rPr lang="fr-FR" sz="5399" dirty="0">
                <a:solidFill>
                  <a:schemeClr val="bg1"/>
                </a:solidFill>
              </a:rPr>
              <a:t>Rotation speed : 9660 km/h</a:t>
            </a:r>
          </a:p>
          <a:p>
            <a:r>
              <a:rPr lang="fr-FR" sz="5399" dirty="0">
                <a:solidFill>
                  <a:schemeClr val="bg1"/>
                </a:solidFill>
              </a:rPr>
              <a:t>Axis tilt : 28.32 °</a:t>
            </a:r>
          </a:p>
          <a:p>
            <a:r>
              <a:rPr lang="fr-FR" sz="5399" dirty="0">
                <a:solidFill>
                  <a:schemeClr val="bg1"/>
                </a:solidFill>
              </a:rPr>
              <a:t>Albedo : 0.29</a:t>
            </a:r>
          </a:p>
          <a:p>
            <a:r>
              <a:rPr lang="fr-FR" sz="5399" dirty="0">
                <a:solidFill>
                  <a:schemeClr val="bg1"/>
                </a:solidFill>
              </a:rPr>
              <a:t>Mean temperature : 55 K (-218 °C) at 10 kPa and 72 K (-201 °C) at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a:t>
            </a:r>
            <a:r>
              <a:rPr lang="fr-FR" sz="5399" i="1" dirty="0">
                <a:solidFill>
                  <a:schemeClr val="bg1"/>
                </a:solidFill>
              </a:rPr>
              <a:t>undefined</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Neptune, god of the Sea</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Poseidon</a:t>
            </a:r>
          </a:p>
          <a:p>
            <a:r>
              <a:rPr lang="en-US" sz="5399" dirty="0">
                <a:solidFill>
                  <a:schemeClr val="bg1"/>
                </a:solidFill>
              </a:rPr>
              <a:t>First observer </a:t>
            </a:r>
            <a:r>
              <a:rPr lang="fr-FR" sz="5399" dirty="0">
                <a:solidFill>
                  <a:schemeClr val="bg1"/>
                </a:solidFill>
              </a:rPr>
              <a:t>: Le Verrier</a:t>
            </a:r>
          </a:p>
          <a:p>
            <a:r>
              <a:rPr lang="fr-FR" sz="5399" dirty="0">
                <a:solidFill>
                  <a:schemeClr val="bg1"/>
                </a:solidFill>
              </a:rPr>
              <a:t>Observation date : 1846</a:t>
            </a:r>
          </a:p>
        </p:txBody>
      </p:sp>
      <p:sp>
        <p:nvSpPr>
          <p:cNvPr id="7" name="Rectangle 6"/>
          <p:cNvSpPr/>
          <p:nvPr/>
        </p:nvSpPr>
        <p:spPr>
          <a:xfrm>
            <a:off x="12264449" y="25006732"/>
            <a:ext cx="26593155" cy="324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smtClean="0">
                <a:solidFill>
                  <a:schemeClr val="bg1"/>
                </a:solidFill>
              </a:rPr>
              <a:t>A</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4965026" y="17296766"/>
            <a:ext cx="7388903"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
        <p:nvSpPr>
          <p:cNvPr id="20" name="Rectangle 19"/>
          <p:cNvSpPr/>
          <p:nvPr/>
        </p:nvSpPr>
        <p:spPr>
          <a:xfrm>
            <a:off x="17078927" y="605954"/>
            <a:ext cx="16964202"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err="1">
                <a:solidFill>
                  <a:srgbClr val="FF0000"/>
                </a:solidFill>
              </a:rPr>
              <a:t>Haumea</a:t>
            </a:r>
            <a:r>
              <a:rPr lang="fr-FR" sz="11193" b="1" dirty="0">
                <a:solidFill>
                  <a:srgbClr val="FF0000"/>
                </a:solidFill>
              </a:rPr>
              <a:t> (dwarf </a:t>
            </a:r>
            <a:r>
              <a:rPr lang="fr-FR" sz="11193" b="1" dirty="0" err="1">
                <a:solidFill>
                  <a:srgbClr val="FF0000"/>
                </a:solidFill>
              </a:rPr>
              <a:t>planet</a:t>
            </a:r>
            <a:r>
              <a:rPr lang="fr-FR" sz="11193" b="1" dirty="0">
                <a:solidFill>
                  <a:srgbClr val="FF0000"/>
                </a:solidFill>
              </a:rPr>
              <a:t>)</a:t>
            </a:r>
          </a:p>
        </p:txBody>
      </p:sp>
      <p:sp>
        <p:nvSpPr>
          <p:cNvPr id="2" name="Rectangle 1"/>
          <p:cNvSpPr/>
          <p:nvPr/>
        </p:nvSpPr>
        <p:spPr>
          <a:xfrm>
            <a:off x="12264449" y="3048000"/>
            <a:ext cx="27207151" cy="23774400"/>
          </a:xfrm>
          <a:prstGeom prst="rect">
            <a:avLst/>
          </a:prstGeom>
          <a:solidFill>
            <a:schemeClr val="tx1">
              <a:lumMod val="65000"/>
            </a:schemeClr>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1"/>
              </a:solidFill>
            </a:endParaRPr>
          </a:p>
        </p:txBody>
      </p:sp>
      <p:sp>
        <p:nvSpPr>
          <p:cNvPr id="18" name="ZoneTexte 17"/>
          <p:cNvSpPr txBox="1"/>
          <p:nvPr/>
        </p:nvSpPr>
        <p:spPr>
          <a:xfrm>
            <a:off x="16356750" y="12234460"/>
            <a:ext cx="19027773" cy="5401479"/>
          </a:xfrm>
          <a:prstGeom prst="rect">
            <a:avLst/>
          </a:prstGeom>
          <a:noFill/>
        </p:spPr>
        <p:txBody>
          <a:bodyPr wrap="none" rtlCol="0">
            <a:spAutoFit/>
          </a:bodyPr>
          <a:lstStyle/>
          <a:p>
            <a:pPr algn="ct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Card not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available</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for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this version of the </a:t>
            </a: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App.</a:t>
            </a:r>
          </a:p>
          <a:p>
            <a:pPr algn="ctr"/>
            <a:r>
              <a:rPr lang="en-US"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rPr>
              <a:t>Please </a:t>
            </a:r>
            <a:r>
              <a:rPr lang="en-US" sz="11500" b="1" i="1" dirty="0">
                <a:solidFill>
                  <a:srgbClr val="FF0000"/>
                </a:solidFill>
                <a:effectLst>
                  <a:outerShdw blurRad="38100" dist="38100" dir="2700000" algn="tl">
                    <a:srgbClr val="000000">
                      <a:alpha val="43137"/>
                    </a:srgbClr>
                  </a:outerShdw>
                </a:effectLst>
                <a:latin typeface="Arial Rounded MT Bold" panose="020F0704030504030204" pitchFamily="34" charset="0"/>
              </a:rPr>
              <a:t>excuse us.</a:t>
            </a:r>
            <a:endParaRPr lang="fr-FR" sz="11500" b="1" i="1" dirty="0" smtClean="0">
              <a:solidFill>
                <a:srgbClr val="FF0000"/>
              </a:solidFill>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2664908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9" name="Rectangle 18"/>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Venus #2</a:t>
            </a:r>
          </a:p>
        </p:txBody>
      </p:sp>
      <p:sp>
        <p:nvSpPr>
          <p:cNvPr id="20" name="Rectangle 19"/>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108 209 500 km</a:t>
            </a:r>
          </a:p>
          <a:p>
            <a:r>
              <a:rPr lang="fr-FR" sz="5399" dirty="0">
                <a:solidFill>
                  <a:schemeClr val="bg1"/>
                </a:solidFill>
              </a:rPr>
              <a:t>Aphelion : 108 943 000 km</a:t>
            </a:r>
          </a:p>
          <a:p>
            <a:r>
              <a:rPr lang="fr-FR" sz="5399" dirty="0">
                <a:solidFill>
                  <a:schemeClr val="bg1"/>
                </a:solidFill>
              </a:rPr>
              <a:t>Perihelion : 107 476 000 km</a:t>
            </a:r>
          </a:p>
          <a:p>
            <a:r>
              <a:rPr lang="fr-FR" sz="5399" dirty="0">
                <a:solidFill>
                  <a:schemeClr val="bg1"/>
                </a:solidFill>
              </a:rPr>
              <a:t>Orbital circumference : 679 892 000 km</a:t>
            </a:r>
          </a:p>
          <a:p>
            <a:r>
              <a:rPr lang="fr-FR" sz="5399" dirty="0">
                <a:solidFill>
                  <a:schemeClr val="bg1"/>
                </a:solidFill>
              </a:rPr>
              <a:t>Eccentricity : 0.00678</a:t>
            </a:r>
          </a:p>
          <a:p>
            <a:r>
              <a:rPr lang="fr-FR" sz="5399" dirty="0">
                <a:solidFill>
                  <a:schemeClr val="bg1"/>
                </a:solidFill>
              </a:rPr>
              <a:t>Orbital period : 225 days</a:t>
            </a:r>
          </a:p>
          <a:p>
            <a:r>
              <a:rPr lang="fr-FR" sz="5399" dirty="0">
                <a:solidFill>
                  <a:schemeClr val="bg1"/>
                </a:solidFill>
              </a:rPr>
              <a:t>Synodic period : 584 days</a:t>
            </a:r>
          </a:p>
          <a:p>
            <a:r>
              <a:rPr lang="fr-FR" sz="5399" dirty="0">
                <a:solidFill>
                  <a:schemeClr val="bg1"/>
                </a:solidFill>
              </a:rPr>
              <a:t>Average orbital speed : 35.02 km/s</a:t>
            </a:r>
          </a:p>
          <a:p>
            <a:r>
              <a:rPr lang="fr-FR" sz="5399" dirty="0">
                <a:solidFill>
                  <a:schemeClr val="bg1"/>
                </a:solidFill>
              </a:rPr>
              <a:t>Inclination of the ecliptic : 3.39 °</a:t>
            </a:r>
          </a:p>
          <a:p>
            <a:r>
              <a:rPr lang="fr-FR" sz="5399" dirty="0">
                <a:solidFill>
                  <a:schemeClr val="bg1"/>
                </a:solidFill>
              </a:rPr>
              <a:t>Argument of perihelion : 54.9 °</a:t>
            </a:r>
          </a:p>
          <a:p>
            <a:r>
              <a:rPr lang="fr-FR" sz="5399" dirty="0">
                <a:solidFill>
                  <a:schemeClr val="bg1"/>
                </a:solidFill>
              </a:rPr>
              <a:t>Number of satellites : 0</a:t>
            </a:r>
          </a:p>
          <a:p>
            <a:r>
              <a:rPr lang="fr-FR" sz="5399" dirty="0">
                <a:solidFill>
                  <a:schemeClr val="bg1"/>
                </a:solidFill>
              </a:rPr>
              <a:t>Number of rings : 0</a:t>
            </a:r>
          </a:p>
        </p:txBody>
      </p:sp>
      <p:sp>
        <p:nvSpPr>
          <p:cNvPr id="21" name="Rectangle 20"/>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6051 km (0.95 Earth)</a:t>
            </a:r>
          </a:p>
          <a:p>
            <a:r>
              <a:rPr lang="fr-FR" sz="5399" dirty="0">
                <a:solidFill>
                  <a:schemeClr val="bg1"/>
                </a:solidFill>
              </a:rPr>
              <a:t>Equatorial perimeter : 38 025 km</a:t>
            </a:r>
          </a:p>
          <a:p>
            <a:r>
              <a:rPr lang="fr-FR" sz="5399" dirty="0">
                <a:solidFill>
                  <a:schemeClr val="bg1"/>
                </a:solidFill>
              </a:rPr>
              <a:t>Surface area : 4.60*10</a:t>
            </a:r>
            <a:r>
              <a:rPr lang="fr-FR" sz="5399" baseline="30000" dirty="0">
                <a:solidFill>
                  <a:schemeClr val="bg1"/>
                </a:solidFill>
              </a:rPr>
              <a:t>8</a:t>
            </a:r>
            <a:r>
              <a:rPr lang="fr-FR" sz="5399" dirty="0">
                <a:solidFill>
                  <a:schemeClr val="bg1"/>
                </a:solidFill>
              </a:rPr>
              <a:t> km</a:t>
            </a:r>
            <a:r>
              <a:rPr lang="fr-FR" sz="5399" baseline="30000" dirty="0">
                <a:solidFill>
                  <a:schemeClr val="bg1"/>
                </a:solidFill>
              </a:rPr>
              <a:t>2</a:t>
            </a:r>
            <a:r>
              <a:rPr lang="fr-FR" sz="5399" dirty="0">
                <a:solidFill>
                  <a:schemeClr val="bg1"/>
                </a:solidFill>
              </a:rPr>
              <a:t> (0.90 Earth)</a:t>
            </a:r>
          </a:p>
          <a:p>
            <a:r>
              <a:rPr lang="fr-FR" sz="5399" dirty="0">
                <a:solidFill>
                  <a:schemeClr val="bg1"/>
                </a:solidFill>
              </a:rPr>
              <a:t>Volume : 9.28*10</a:t>
            </a:r>
            <a:r>
              <a:rPr lang="fr-FR" sz="5399" baseline="30000" dirty="0">
                <a:solidFill>
                  <a:schemeClr val="bg1"/>
                </a:solidFill>
              </a:rPr>
              <a:t>11</a:t>
            </a:r>
            <a:r>
              <a:rPr lang="fr-FR" sz="5399" dirty="0">
                <a:solidFill>
                  <a:schemeClr val="bg1"/>
                </a:solidFill>
              </a:rPr>
              <a:t> km</a:t>
            </a:r>
            <a:r>
              <a:rPr lang="fr-FR" sz="5399" baseline="30000" dirty="0">
                <a:solidFill>
                  <a:schemeClr val="bg1"/>
                </a:solidFill>
              </a:rPr>
              <a:t>3</a:t>
            </a:r>
            <a:r>
              <a:rPr lang="fr-FR" sz="5399" dirty="0">
                <a:solidFill>
                  <a:schemeClr val="bg1"/>
                </a:solidFill>
              </a:rPr>
              <a:t> (0.86 Earth)</a:t>
            </a:r>
          </a:p>
          <a:p>
            <a:r>
              <a:rPr lang="fr-FR" sz="5399" dirty="0">
                <a:solidFill>
                  <a:schemeClr val="bg1"/>
                </a:solidFill>
              </a:rPr>
              <a:t>Mass : 4.87*10</a:t>
            </a:r>
            <a:r>
              <a:rPr lang="fr-FR" sz="5399" baseline="30000" dirty="0">
                <a:solidFill>
                  <a:schemeClr val="bg1"/>
                </a:solidFill>
              </a:rPr>
              <a:t>24</a:t>
            </a:r>
            <a:r>
              <a:rPr lang="fr-FR" sz="5399" dirty="0">
                <a:solidFill>
                  <a:schemeClr val="bg1"/>
                </a:solidFill>
              </a:rPr>
              <a:t> kg (0.81 Earth)</a:t>
            </a:r>
          </a:p>
          <a:p>
            <a:r>
              <a:rPr lang="fr-FR" sz="5399" dirty="0">
                <a:solidFill>
                  <a:schemeClr val="bg1"/>
                </a:solidFill>
              </a:rPr>
              <a:t>Rotation speed : 6.52 km/h</a:t>
            </a:r>
          </a:p>
          <a:p>
            <a:r>
              <a:rPr lang="fr-FR" sz="5399" dirty="0">
                <a:solidFill>
                  <a:schemeClr val="bg1"/>
                </a:solidFill>
              </a:rPr>
              <a:t>Axis tilt : 177.36 °</a:t>
            </a:r>
          </a:p>
          <a:p>
            <a:r>
              <a:rPr lang="fr-FR" sz="5399" dirty="0">
                <a:solidFill>
                  <a:schemeClr val="bg1"/>
                </a:solidFill>
              </a:rPr>
              <a:t>Albedo : 0.77</a:t>
            </a:r>
          </a:p>
          <a:p>
            <a:r>
              <a:rPr lang="fr-FR" sz="5399" dirty="0">
                <a:solidFill>
                  <a:schemeClr val="bg1"/>
                </a:solidFill>
              </a:rPr>
              <a:t>Mean temperature : 737 K (464 °C)</a:t>
            </a:r>
          </a:p>
        </p:txBody>
      </p:sp>
      <p:sp>
        <p:nvSpPr>
          <p:cNvPr id="22" name="Rectangle 21"/>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9.3*10</a:t>
            </a:r>
            <a:r>
              <a:rPr lang="fr-FR" sz="5399" baseline="30000" dirty="0">
                <a:solidFill>
                  <a:schemeClr val="bg1"/>
                </a:solidFill>
              </a:rPr>
              <a:t>6</a:t>
            </a:r>
            <a:r>
              <a:rPr lang="fr-FR" sz="5399" dirty="0">
                <a:solidFill>
                  <a:schemeClr val="bg1"/>
                </a:solidFill>
              </a:rPr>
              <a:t> Pa</a:t>
            </a:r>
          </a:p>
        </p:txBody>
      </p:sp>
      <p:sp>
        <p:nvSpPr>
          <p:cNvPr id="25" name="Rectangle 24"/>
          <p:cNvSpPr/>
          <p:nvPr/>
        </p:nvSpPr>
        <p:spPr>
          <a:xfrm>
            <a:off x="26031901" y="18461443"/>
            <a:ext cx="12825705" cy="4113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Venus, goddess of Love (</a:t>
            </a:r>
            <a:r>
              <a:rPr lang="en-US" sz="5399" dirty="0">
                <a:solidFill>
                  <a:schemeClr val="bg1"/>
                </a:solidFill>
              </a:rPr>
              <a:t>Roman myth.)</a:t>
            </a:r>
          </a:p>
          <a:p>
            <a:r>
              <a:rPr lang="fr-FR" sz="5399" dirty="0">
                <a:solidFill>
                  <a:schemeClr val="bg1"/>
                </a:solidFill>
              </a:rPr>
              <a:t>Greek equivalent : Aphrodite</a:t>
            </a:r>
          </a:p>
          <a:p>
            <a:r>
              <a:rPr lang="en-US" sz="5399" dirty="0">
                <a:solidFill>
                  <a:schemeClr val="bg1"/>
                </a:solidFill>
              </a:rPr>
              <a:t>First observer </a:t>
            </a:r>
            <a:r>
              <a:rPr lang="fr-FR" sz="5399" dirty="0">
                <a:solidFill>
                  <a:schemeClr val="bg1"/>
                </a:solidFill>
              </a:rPr>
              <a:t>: Galileo</a:t>
            </a:r>
          </a:p>
          <a:p>
            <a:r>
              <a:rPr lang="fr-FR" sz="5399" dirty="0">
                <a:solidFill>
                  <a:schemeClr val="bg1"/>
                </a:solidFill>
              </a:rPr>
              <a:t>Observation date : 1610</a:t>
            </a:r>
          </a:p>
        </p:txBody>
      </p:sp>
      <p:sp>
        <p:nvSpPr>
          <p:cNvPr id="26" name="Rectangle 25"/>
          <p:cNvSpPr/>
          <p:nvPr/>
        </p:nvSpPr>
        <p:spPr>
          <a:xfrm>
            <a:off x="12264449" y="25006734"/>
            <a:ext cx="26593155" cy="23725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On Venus, a day lasts longer than a year. Venus is hotter than Mercury although further from the Sun. Venus is the only planet in the Solar System to rotate clockwise on its axis.</a:t>
            </a:r>
            <a:endParaRPr lang="fr-FR" sz="5399" dirty="0">
              <a:solidFill>
                <a:schemeClr val="bg1"/>
              </a:solidFill>
            </a:endParaRPr>
          </a:p>
        </p:txBody>
      </p:sp>
      <p:pic>
        <p:nvPicPr>
          <p:cNvPr id="27"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34" name="Rectangle 33"/>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35"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4984808" y="17296766"/>
            <a:ext cx="7349338"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37" name="Rectangle 36"/>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38" name="Rectangle 37"/>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1642020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Terre #3</a:t>
            </a:r>
          </a:p>
        </p:txBody>
      </p:sp>
      <p:sp>
        <p:nvSpPr>
          <p:cNvPr id="13" name="Rectangle 12"/>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149 597 887 km</a:t>
            </a:r>
          </a:p>
          <a:p>
            <a:r>
              <a:rPr lang="fr-FR" sz="5399" dirty="0">
                <a:solidFill>
                  <a:schemeClr val="bg1"/>
                </a:solidFill>
              </a:rPr>
              <a:t>Aphélie : 152 097 701 km</a:t>
            </a:r>
          </a:p>
          <a:p>
            <a:r>
              <a:rPr lang="fr-FR" sz="5399" dirty="0">
                <a:solidFill>
                  <a:schemeClr val="bg1"/>
                </a:solidFill>
              </a:rPr>
              <a:t>Périhélie : 147 098 074 km</a:t>
            </a:r>
          </a:p>
          <a:p>
            <a:r>
              <a:rPr lang="fr-FR" sz="5399" dirty="0">
                <a:solidFill>
                  <a:schemeClr val="bg1"/>
                </a:solidFill>
              </a:rPr>
              <a:t>Circonférence orbitale : 939 885 629 km</a:t>
            </a:r>
          </a:p>
          <a:p>
            <a:r>
              <a:rPr lang="fr-FR" sz="5399" dirty="0">
                <a:solidFill>
                  <a:schemeClr val="bg1"/>
                </a:solidFill>
              </a:rPr>
              <a:t>Excentricité : 0,0167</a:t>
            </a:r>
          </a:p>
          <a:p>
            <a:r>
              <a:rPr lang="fr-FR" sz="5399" dirty="0">
                <a:solidFill>
                  <a:schemeClr val="bg1"/>
                </a:solidFill>
              </a:rPr>
              <a:t>Période de révolution : 365,25 jours (1 a)</a:t>
            </a:r>
          </a:p>
          <a:p>
            <a:r>
              <a:rPr lang="fr-FR" sz="5399" dirty="0">
                <a:solidFill>
                  <a:schemeClr val="bg1"/>
                </a:solidFill>
              </a:rPr>
              <a:t>Période synodique : </a:t>
            </a:r>
            <a:r>
              <a:rPr lang="fr-FR" sz="5399" i="1" dirty="0">
                <a:solidFill>
                  <a:schemeClr val="bg1"/>
                </a:solidFill>
              </a:rPr>
              <a:t>indéfini</a:t>
            </a:r>
          </a:p>
          <a:p>
            <a:r>
              <a:rPr lang="fr-FR" sz="5399" dirty="0">
                <a:solidFill>
                  <a:schemeClr val="bg1"/>
                </a:solidFill>
              </a:rPr>
              <a:t>Vitesse orbitale moyenne : 29,783 km/s</a:t>
            </a:r>
          </a:p>
          <a:p>
            <a:r>
              <a:rPr lang="fr-FR" sz="5399" dirty="0">
                <a:solidFill>
                  <a:schemeClr val="bg1"/>
                </a:solidFill>
              </a:rPr>
              <a:t>Inclinaison de l’écliptique : 0 ° (par def.)</a:t>
            </a:r>
          </a:p>
          <a:p>
            <a:r>
              <a:rPr lang="fr-FR" sz="5399" dirty="0">
                <a:solidFill>
                  <a:schemeClr val="bg1"/>
                </a:solidFill>
              </a:rPr>
              <a:t>Argument du périhélie : 288,06 °</a:t>
            </a:r>
          </a:p>
          <a:p>
            <a:r>
              <a:rPr lang="fr-FR" sz="5399" dirty="0">
                <a:solidFill>
                  <a:schemeClr val="bg1"/>
                </a:solidFill>
              </a:rPr>
              <a:t>Nombre de satellites : 1 (Lune)</a:t>
            </a:r>
          </a:p>
          <a:p>
            <a:r>
              <a:rPr lang="fr-FR" sz="5399" dirty="0">
                <a:solidFill>
                  <a:schemeClr val="bg1"/>
                </a:solidFill>
              </a:rPr>
              <a:t>Nombre d’anneaux : 0</a:t>
            </a:r>
          </a:p>
        </p:txBody>
      </p:sp>
      <p:sp>
        <p:nvSpPr>
          <p:cNvPr id="4" name="Rectangle 3"/>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6378 km (1 Terre)</a:t>
            </a:r>
          </a:p>
          <a:p>
            <a:r>
              <a:rPr lang="fr-FR" sz="5399" dirty="0">
                <a:solidFill>
                  <a:schemeClr val="bg1"/>
                </a:solidFill>
              </a:rPr>
              <a:t>Périmètre équatorial : 40 075 km</a:t>
            </a:r>
          </a:p>
          <a:p>
            <a:r>
              <a:rPr lang="fr-FR" sz="5399" dirty="0">
                <a:solidFill>
                  <a:schemeClr val="bg1"/>
                </a:solidFill>
              </a:rPr>
              <a:t>Superficie : 510,07*10</a:t>
            </a:r>
            <a:r>
              <a:rPr lang="fr-FR" sz="5399" baseline="30000" dirty="0">
                <a:solidFill>
                  <a:schemeClr val="bg1"/>
                </a:solidFill>
              </a:rPr>
              <a:t>6</a:t>
            </a:r>
            <a:r>
              <a:rPr lang="fr-FR" sz="5399" dirty="0">
                <a:solidFill>
                  <a:schemeClr val="bg1"/>
                </a:solidFill>
              </a:rPr>
              <a:t> km</a:t>
            </a:r>
            <a:r>
              <a:rPr lang="fr-FR" sz="5399" baseline="30000" dirty="0">
                <a:solidFill>
                  <a:schemeClr val="bg1"/>
                </a:solidFill>
              </a:rPr>
              <a:t>2</a:t>
            </a:r>
            <a:r>
              <a:rPr lang="fr-FR" sz="5399" dirty="0">
                <a:solidFill>
                  <a:schemeClr val="bg1"/>
                </a:solidFill>
              </a:rPr>
              <a:t> (1 Terre)</a:t>
            </a:r>
          </a:p>
          <a:p>
            <a:r>
              <a:rPr lang="fr-FR" sz="5399" dirty="0">
                <a:solidFill>
                  <a:schemeClr val="bg1"/>
                </a:solidFill>
              </a:rPr>
              <a:t>Volume : 1,08*10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(1 Terre)</a:t>
            </a:r>
          </a:p>
          <a:p>
            <a:r>
              <a:rPr lang="fr-FR" sz="5399" dirty="0">
                <a:solidFill>
                  <a:schemeClr val="bg1"/>
                </a:solidFill>
              </a:rPr>
              <a:t>Masse : 5,973*10</a:t>
            </a:r>
            <a:r>
              <a:rPr lang="fr-FR" sz="5399" baseline="30000" dirty="0">
                <a:solidFill>
                  <a:schemeClr val="bg1"/>
                </a:solidFill>
              </a:rPr>
              <a:t>24</a:t>
            </a:r>
            <a:r>
              <a:rPr lang="fr-FR" sz="5399" dirty="0">
                <a:solidFill>
                  <a:schemeClr val="bg1"/>
                </a:solidFill>
              </a:rPr>
              <a:t> kg (1 Terre)</a:t>
            </a:r>
          </a:p>
          <a:p>
            <a:r>
              <a:rPr lang="fr-FR" sz="5399" dirty="0">
                <a:solidFill>
                  <a:schemeClr val="bg1"/>
                </a:solidFill>
              </a:rPr>
              <a:t>Vitesse de rotation : 11,19 km/h</a:t>
            </a:r>
          </a:p>
          <a:p>
            <a:r>
              <a:rPr lang="fr-FR" sz="5399" dirty="0">
                <a:solidFill>
                  <a:schemeClr val="bg1"/>
                </a:solidFill>
              </a:rPr>
              <a:t>Inclinaison de l’axe : 23,44 °</a:t>
            </a:r>
          </a:p>
          <a:p>
            <a:r>
              <a:rPr lang="fr-FR" sz="5399" dirty="0">
                <a:solidFill>
                  <a:schemeClr val="bg1"/>
                </a:solidFill>
              </a:rPr>
              <a:t>Albédo : 0,306</a:t>
            </a:r>
          </a:p>
          <a:p>
            <a:r>
              <a:rPr lang="fr-FR" sz="5399" dirty="0">
                <a:solidFill>
                  <a:schemeClr val="bg1"/>
                </a:solidFill>
              </a:rPr>
              <a:t>Température moyenne : 288,15 K (15 °C)</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101 325 Pa</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du latin </a:t>
            </a:r>
            <a:r>
              <a:rPr lang="fr-FR" sz="5399" i="1" dirty="0">
                <a:solidFill>
                  <a:schemeClr val="bg1"/>
                </a:solidFill>
              </a:rPr>
              <a:t>Tellus</a:t>
            </a:r>
            <a:r>
              <a:rPr lang="fr-FR" sz="5399" dirty="0">
                <a:solidFill>
                  <a:schemeClr val="bg1"/>
                </a:solidFill>
              </a:rPr>
              <a:t>, déesse de la Terre (myth. Romaine)</a:t>
            </a:r>
          </a:p>
          <a:p>
            <a:r>
              <a:rPr lang="fr-FR" sz="5399" dirty="0">
                <a:solidFill>
                  <a:schemeClr val="bg1"/>
                </a:solidFill>
              </a:rPr>
              <a:t>Équivalent grec : Gaïa</a:t>
            </a:r>
          </a:p>
          <a:p>
            <a:r>
              <a:rPr lang="fr-FR" sz="5399" dirty="0">
                <a:solidFill>
                  <a:schemeClr val="bg1"/>
                </a:solidFill>
              </a:rPr>
              <a:t>Premier observateur : </a:t>
            </a:r>
            <a:r>
              <a:rPr lang="fr-FR" sz="5399" i="1" dirty="0">
                <a:solidFill>
                  <a:schemeClr val="bg1"/>
                </a:solidFill>
              </a:rPr>
              <a:t>indéfini</a:t>
            </a:r>
            <a:endParaRPr lang="fr-FR" sz="5399" dirty="0">
              <a:solidFill>
                <a:schemeClr val="bg1"/>
              </a:solidFill>
            </a:endParaRPr>
          </a:p>
          <a:p>
            <a:r>
              <a:rPr lang="fr-FR" sz="5399" dirty="0">
                <a:solidFill>
                  <a:schemeClr val="bg1"/>
                </a:solidFill>
              </a:rPr>
              <a:t>Date d’observation : </a:t>
            </a:r>
            <a:r>
              <a:rPr lang="fr-FR" sz="5399" i="1" dirty="0">
                <a:solidFill>
                  <a:schemeClr val="bg1"/>
                </a:solidFill>
              </a:rPr>
              <a:t>indéfini</a:t>
            </a:r>
            <a:endParaRPr lang="fr-FR" sz="5399" dirty="0">
              <a:solidFill>
                <a:schemeClr val="bg1"/>
              </a:solidFill>
            </a:endParaRPr>
          </a:p>
        </p:txBody>
      </p:sp>
      <p:sp>
        <p:nvSpPr>
          <p:cNvPr id="7" name="Rectangle 6"/>
          <p:cNvSpPr/>
          <p:nvPr/>
        </p:nvSpPr>
        <p:spPr>
          <a:xfrm>
            <a:off x="12264449" y="25006734"/>
            <a:ext cx="26593155" cy="308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La Terre existe depuis environ 4,5 milliard d’années. Elle est la seule planète du Système solaire connue pour abriter la vie. L’atmosphère de la Terre protège ses habitants des météorites et des puissants rayons du Soleil. La Terre est recouverte à 70% d’eau.</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1404078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 name="Rectangle 17"/>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Earth #3</a:t>
            </a:r>
          </a:p>
        </p:txBody>
      </p:sp>
      <p:sp>
        <p:nvSpPr>
          <p:cNvPr id="20" name="Rectangle 19"/>
          <p:cNvSpPr/>
          <p:nvPr/>
        </p:nvSpPr>
        <p:spPr>
          <a:xfrm>
            <a:off x="12264449" y="6233367"/>
            <a:ext cx="12790053"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149 597 887 km</a:t>
            </a:r>
          </a:p>
          <a:p>
            <a:r>
              <a:rPr lang="fr-FR" sz="5399" dirty="0">
                <a:solidFill>
                  <a:schemeClr val="bg1"/>
                </a:solidFill>
              </a:rPr>
              <a:t>Aphelion : 152 097 701 km</a:t>
            </a:r>
          </a:p>
          <a:p>
            <a:r>
              <a:rPr lang="fr-FR" sz="5399" dirty="0">
                <a:solidFill>
                  <a:schemeClr val="bg1"/>
                </a:solidFill>
              </a:rPr>
              <a:t>Perihelion : 147 098 074 km</a:t>
            </a:r>
          </a:p>
          <a:p>
            <a:r>
              <a:rPr lang="fr-FR" sz="5399" dirty="0">
                <a:solidFill>
                  <a:schemeClr val="bg1"/>
                </a:solidFill>
              </a:rPr>
              <a:t>Orbital circumference : 939 885 629 km</a:t>
            </a:r>
          </a:p>
          <a:p>
            <a:r>
              <a:rPr lang="fr-FR" sz="5399" dirty="0">
                <a:solidFill>
                  <a:schemeClr val="bg1"/>
                </a:solidFill>
              </a:rPr>
              <a:t>Eccentricity : 0.0167</a:t>
            </a:r>
          </a:p>
          <a:p>
            <a:r>
              <a:rPr lang="fr-FR" sz="5399" dirty="0">
                <a:solidFill>
                  <a:schemeClr val="bg1"/>
                </a:solidFill>
              </a:rPr>
              <a:t>Orbital period : 365.25 days (1 y)</a:t>
            </a:r>
          </a:p>
          <a:p>
            <a:r>
              <a:rPr lang="fr-FR" sz="5399" dirty="0">
                <a:solidFill>
                  <a:schemeClr val="bg1"/>
                </a:solidFill>
              </a:rPr>
              <a:t>Synodic period : </a:t>
            </a:r>
            <a:r>
              <a:rPr lang="fr-FR" sz="5399" i="1" dirty="0">
                <a:solidFill>
                  <a:schemeClr val="bg1"/>
                </a:solidFill>
              </a:rPr>
              <a:t>undefined</a:t>
            </a:r>
          </a:p>
          <a:p>
            <a:r>
              <a:rPr lang="fr-FR" sz="5399" dirty="0">
                <a:solidFill>
                  <a:schemeClr val="bg1"/>
                </a:solidFill>
              </a:rPr>
              <a:t>Average orbital speed : 29.783 km/s</a:t>
            </a:r>
          </a:p>
          <a:p>
            <a:r>
              <a:rPr lang="fr-FR" sz="5399" dirty="0">
                <a:solidFill>
                  <a:schemeClr val="bg1"/>
                </a:solidFill>
              </a:rPr>
              <a:t>Inclination of the ecliptic : 0 ° (by def.)</a:t>
            </a:r>
          </a:p>
          <a:p>
            <a:r>
              <a:rPr lang="fr-FR" sz="5399" dirty="0">
                <a:solidFill>
                  <a:schemeClr val="bg1"/>
                </a:solidFill>
              </a:rPr>
              <a:t>Argument of perihelion : 288.06 °</a:t>
            </a:r>
          </a:p>
          <a:p>
            <a:r>
              <a:rPr lang="fr-FR" sz="5399" dirty="0">
                <a:solidFill>
                  <a:schemeClr val="bg1"/>
                </a:solidFill>
              </a:rPr>
              <a:t>Number of satellites : 1 (Moon)</a:t>
            </a:r>
          </a:p>
          <a:p>
            <a:r>
              <a:rPr lang="fr-FR" sz="5399" dirty="0">
                <a:solidFill>
                  <a:schemeClr val="bg1"/>
                </a:solidFill>
              </a:rPr>
              <a:t>Number of rings : 0</a:t>
            </a:r>
          </a:p>
        </p:txBody>
      </p:sp>
      <p:sp>
        <p:nvSpPr>
          <p:cNvPr id="21" name="Rectangle 20"/>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6378 km (1 Earth)</a:t>
            </a:r>
          </a:p>
          <a:p>
            <a:r>
              <a:rPr lang="fr-FR" sz="5399" dirty="0">
                <a:solidFill>
                  <a:schemeClr val="bg1"/>
                </a:solidFill>
              </a:rPr>
              <a:t>Equatorial perimeter : 40 075 km</a:t>
            </a:r>
          </a:p>
          <a:p>
            <a:r>
              <a:rPr lang="fr-FR" sz="5399" dirty="0">
                <a:solidFill>
                  <a:schemeClr val="bg1"/>
                </a:solidFill>
              </a:rPr>
              <a:t>Surface area : 510.07*10</a:t>
            </a:r>
            <a:r>
              <a:rPr lang="fr-FR" sz="5399" baseline="30000" dirty="0">
                <a:solidFill>
                  <a:schemeClr val="bg1"/>
                </a:solidFill>
              </a:rPr>
              <a:t>6</a:t>
            </a:r>
            <a:r>
              <a:rPr lang="fr-FR" sz="5399" dirty="0">
                <a:solidFill>
                  <a:schemeClr val="bg1"/>
                </a:solidFill>
              </a:rPr>
              <a:t> km</a:t>
            </a:r>
            <a:r>
              <a:rPr lang="fr-FR" sz="5399" baseline="30000" dirty="0">
                <a:solidFill>
                  <a:schemeClr val="bg1"/>
                </a:solidFill>
              </a:rPr>
              <a:t>2</a:t>
            </a:r>
            <a:r>
              <a:rPr lang="fr-FR" sz="5399" dirty="0">
                <a:solidFill>
                  <a:schemeClr val="bg1"/>
                </a:solidFill>
              </a:rPr>
              <a:t> (1 Earth)</a:t>
            </a:r>
          </a:p>
          <a:p>
            <a:r>
              <a:rPr lang="fr-FR" sz="5399" dirty="0">
                <a:solidFill>
                  <a:schemeClr val="bg1"/>
                </a:solidFill>
              </a:rPr>
              <a:t>Volume : 1.08*10</a:t>
            </a:r>
            <a:r>
              <a:rPr lang="fr-FR" sz="5399" baseline="30000" dirty="0">
                <a:solidFill>
                  <a:schemeClr val="bg1"/>
                </a:solidFill>
              </a:rPr>
              <a:t>12</a:t>
            </a:r>
            <a:r>
              <a:rPr lang="fr-FR" sz="5399" dirty="0">
                <a:solidFill>
                  <a:schemeClr val="bg1"/>
                </a:solidFill>
              </a:rPr>
              <a:t> km</a:t>
            </a:r>
            <a:r>
              <a:rPr lang="fr-FR" sz="5399" baseline="30000" dirty="0">
                <a:solidFill>
                  <a:schemeClr val="bg1"/>
                </a:solidFill>
              </a:rPr>
              <a:t>3</a:t>
            </a:r>
            <a:r>
              <a:rPr lang="fr-FR" sz="5399" dirty="0">
                <a:solidFill>
                  <a:schemeClr val="bg1"/>
                </a:solidFill>
              </a:rPr>
              <a:t> (1 Earth)</a:t>
            </a:r>
          </a:p>
          <a:p>
            <a:r>
              <a:rPr lang="fr-FR" sz="5399" dirty="0">
                <a:solidFill>
                  <a:schemeClr val="bg1"/>
                </a:solidFill>
              </a:rPr>
              <a:t>Mass : 5.973*10</a:t>
            </a:r>
            <a:r>
              <a:rPr lang="fr-FR" sz="5399" baseline="30000" dirty="0">
                <a:solidFill>
                  <a:schemeClr val="bg1"/>
                </a:solidFill>
              </a:rPr>
              <a:t>24</a:t>
            </a:r>
            <a:r>
              <a:rPr lang="fr-FR" sz="5399" dirty="0">
                <a:solidFill>
                  <a:schemeClr val="bg1"/>
                </a:solidFill>
              </a:rPr>
              <a:t> kg (1 Earth)</a:t>
            </a:r>
          </a:p>
          <a:p>
            <a:r>
              <a:rPr lang="fr-FR" sz="5399" dirty="0">
                <a:solidFill>
                  <a:schemeClr val="bg1"/>
                </a:solidFill>
              </a:rPr>
              <a:t>Rotation speed : 11.19 km/h</a:t>
            </a:r>
          </a:p>
          <a:p>
            <a:r>
              <a:rPr lang="fr-FR" sz="5399" dirty="0">
                <a:solidFill>
                  <a:schemeClr val="bg1"/>
                </a:solidFill>
              </a:rPr>
              <a:t>Axis tilt : 23.44 °</a:t>
            </a:r>
          </a:p>
          <a:p>
            <a:r>
              <a:rPr lang="fr-FR" sz="5399" dirty="0">
                <a:solidFill>
                  <a:schemeClr val="bg1"/>
                </a:solidFill>
              </a:rPr>
              <a:t>Albedo : 0.306</a:t>
            </a:r>
          </a:p>
          <a:p>
            <a:r>
              <a:rPr lang="fr-FR" sz="5399" dirty="0">
                <a:solidFill>
                  <a:schemeClr val="bg1"/>
                </a:solidFill>
              </a:rPr>
              <a:t>Mean temperature : 288.15 K (15 °C)</a:t>
            </a:r>
          </a:p>
        </p:txBody>
      </p:sp>
      <p:sp>
        <p:nvSpPr>
          <p:cNvPr id="22" name="Rectangle 21"/>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101 325 Pa</a:t>
            </a:r>
          </a:p>
        </p:txBody>
      </p:sp>
      <p:sp>
        <p:nvSpPr>
          <p:cNvPr id="25" name="Rectangle 24"/>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a:t>
            </a:r>
            <a:r>
              <a:rPr lang="en-US" sz="5399" dirty="0">
                <a:solidFill>
                  <a:schemeClr val="bg1"/>
                </a:solidFill>
              </a:rPr>
              <a:t>from the Latin </a:t>
            </a:r>
            <a:r>
              <a:rPr lang="en-US" sz="5399" i="1" dirty="0">
                <a:solidFill>
                  <a:schemeClr val="bg1"/>
                </a:solidFill>
              </a:rPr>
              <a:t>Tellus</a:t>
            </a:r>
            <a:r>
              <a:rPr lang="en-US" sz="5399" dirty="0">
                <a:solidFill>
                  <a:schemeClr val="bg1"/>
                </a:solidFill>
              </a:rPr>
              <a:t>, goddess of the Earth</a:t>
            </a:r>
            <a:r>
              <a:rPr lang="fr-FR" sz="5399" dirty="0">
                <a:solidFill>
                  <a:schemeClr val="bg1"/>
                </a:solidFill>
              </a:rPr>
              <a:t> (</a:t>
            </a:r>
            <a:r>
              <a:rPr lang="en-US" sz="5399" dirty="0">
                <a:solidFill>
                  <a:schemeClr val="bg1"/>
                </a:solidFill>
              </a:rPr>
              <a:t>Roman myth.)</a:t>
            </a:r>
          </a:p>
          <a:p>
            <a:r>
              <a:rPr lang="fr-FR" sz="5399" dirty="0">
                <a:solidFill>
                  <a:schemeClr val="bg1"/>
                </a:solidFill>
              </a:rPr>
              <a:t>Greek equivalent : Gaia</a:t>
            </a:r>
          </a:p>
          <a:p>
            <a:r>
              <a:rPr lang="en-US" sz="5399" dirty="0">
                <a:solidFill>
                  <a:schemeClr val="bg1"/>
                </a:solidFill>
              </a:rPr>
              <a:t>First observer </a:t>
            </a:r>
            <a:r>
              <a:rPr lang="fr-FR" sz="5399" dirty="0">
                <a:solidFill>
                  <a:schemeClr val="bg1"/>
                </a:solidFill>
              </a:rPr>
              <a:t>: </a:t>
            </a:r>
            <a:r>
              <a:rPr lang="fr-FR" sz="5399" i="1" dirty="0">
                <a:solidFill>
                  <a:schemeClr val="bg1"/>
                </a:solidFill>
              </a:rPr>
              <a:t>undefined</a:t>
            </a:r>
            <a:endParaRPr lang="fr-FR" sz="5399" dirty="0">
              <a:solidFill>
                <a:schemeClr val="bg1"/>
              </a:solidFill>
            </a:endParaRPr>
          </a:p>
          <a:p>
            <a:r>
              <a:rPr lang="fr-FR" sz="5399" dirty="0">
                <a:solidFill>
                  <a:schemeClr val="bg1"/>
                </a:solidFill>
              </a:rPr>
              <a:t>Observation date : </a:t>
            </a:r>
            <a:r>
              <a:rPr lang="fr-FR" sz="5399" i="1" dirty="0">
                <a:solidFill>
                  <a:schemeClr val="bg1"/>
                </a:solidFill>
              </a:rPr>
              <a:t>undefined</a:t>
            </a:r>
            <a:endParaRPr lang="fr-FR" sz="5399" dirty="0">
              <a:solidFill>
                <a:schemeClr val="bg1"/>
              </a:solidFill>
            </a:endParaRPr>
          </a:p>
        </p:txBody>
      </p:sp>
      <p:sp>
        <p:nvSpPr>
          <p:cNvPr id="26" name="Rectangle 25"/>
          <p:cNvSpPr/>
          <p:nvPr/>
        </p:nvSpPr>
        <p:spPr>
          <a:xfrm>
            <a:off x="12264449" y="25006734"/>
            <a:ext cx="26593155" cy="308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The Earth has been around for about 4.5 billion years. It is the only planet in the Solar System known to harbor life. Earth's atmosphere protects its inhabitants from meteorites and the sun's powerful rays. The Earth is 70% covered with water.</a:t>
            </a:r>
            <a:endParaRPr lang="fr-FR" sz="5399" dirty="0">
              <a:solidFill>
                <a:schemeClr val="bg1"/>
              </a:solidFill>
            </a:endParaRPr>
          </a:p>
        </p:txBody>
      </p:sp>
      <p:pic>
        <p:nvPicPr>
          <p:cNvPr id="27"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34" name="Rectangle 33"/>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35"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4984808" y="17296766"/>
            <a:ext cx="7349338"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37" name="Rectangle 36"/>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38" name="Rectangle 37"/>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967523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Mars #4</a:t>
            </a:r>
          </a:p>
        </p:txBody>
      </p:sp>
      <p:sp>
        <p:nvSpPr>
          <p:cNvPr id="13" name="Rectangle 12"/>
          <p:cNvSpPr/>
          <p:nvPr/>
        </p:nvSpPr>
        <p:spPr>
          <a:xfrm>
            <a:off x="12264448" y="6233367"/>
            <a:ext cx="13101360"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227 944 000 km</a:t>
            </a:r>
          </a:p>
          <a:p>
            <a:r>
              <a:rPr lang="fr-FR" sz="5399" dirty="0">
                <a:solidFill>
                  <a:schemeClr val="bg1"/>
                </a:solidFill>
              </a:rPr>
              <a:t>Aphélie : 249 230 000 km</a:t>
            </a:r>
          </a:p>
          <a:p>
            <a:r>
              <a:rPr lang="fr-FR" sz="5399" dirty="0">
                <a:solidFill>
                  <a:schemeClr val="bg1"/>
                </a:solidFill>
              </a:rPr>
              <a:t>Périhélie : 206 655 000 km</a:t>
            </a:r>
          </a:p>
          <a:p>
            <a:r>
              <a:rPr lang="fr-FR" sz="5399" dirty="0">
                <a:solidFill>
                  <a:schemeClr val="bg1"/>
                </a:solidFill>
              </a:rPr>
              <a:t>Circonférence orbitale : 1 429 083 000 km</a:t>
            </a:r>
          </a:p>
          <a:p>
            <a:r>
              <a:rPr lang="fr-FR" sz="5399" dirty="0">
                <a:solidFill>
                  <a:schemeClr val="bg1"/>
                </a:solidFill>
              </a:rPr>
              <a:t>Excentricité : 0,093</a:t>
            </a:r>
          </a:p>
          <a:p>
            <a:r>
              <a:rPr lang="fr-FR" sz="5399" dirty="0">
                <a:solidFill>
                  <a:schemeClr val="bg1"/>
                </a:solidFill>
              </a:rPr>
              <a:t>Période de révolution : 686 jours (1.88 a)</a:t>
            </a:r>
          </a:p>
          <a:p>
            <a:r>
              <a:rPr lang="fr-FR" sz="5399" dirty="0">
                <a:solidFill>
                  <a:schemeClr val="bg1"/>
                </a:solidFill>
              </a:rPr>
              <a:t>Période synodique : 780 jours</a:t>
            </a:r>
          </a:p>
          <a:p>
            <a:r>
              <a:rPr lang="fr-FR" sz="5399" dirty="0">
                <a:solidFill>
                  <a:schemeClr val="bg1"/>
                </a:solidFill>
              </a:rPr>
              <a:t>Vitesse orbitale moyenne : 24,08 km/s</a:t>
            </a:r>
          </a:p>
          <a:p>
            <a:r>
              <a:rPr lang="fr-FR" sz="5399" dirty="0">
                <a:solidFill>
                  <a:schemeClr val="bg1"/>
                </a:solidFill>
              </a:rPr>
              <a:t>Inclinaison de l’écliptique : 1,85  °</a:t>
            </a:r>
          </a:p>
          <a:p>
            <a:r>
              <a:rPr lang="fr-FR" sz="5399" dirty="0">
                <a:solidFill>
                  <a:schemeClr val="bg1"/>
                </a:solidFill>
              </a:rPr>
              <a:t>Argument du périhélie : 286,5 °</a:t>
            </a:r>
          </a:p>
          <a:p>
            <a:r>
              <a:rPr lang="fr-FR" sz="5399" dirty="0">
                <a:solidFill>
                  <a:schemeClr val="bg1"/>
                </a:solidFill>
              </a:rPr>
              <a:t>Nombre de satellites : 2 (Phobos, Déimos)</a:t>
            </a:r>
          </a:p>
          <a:p>
            <a:r>
              <a:rPr lang="fr-FR" sz="5399" dirty="0">
                <a:solidFill>
                  <a:schemeClr val="bg1"/>
                </a:solidFill>
              </a:rPr>
              <a:t>Nombre d’anneaux : 0</a:t>
            </a:r>
          </a:p>
        </p:txBody>
      </p:sp>
      <p:sp>
        <p:nvSpPr>
          <p:cNvPr id="4" name="Rectangle 3"/>
          <p:cNvSpPr/>
          <p:nvPr/>
        </p:nvSpPr>
        <p:spPr>
          <a:xfrm>
            <a:off x="26031903" y="6233361"/>
            <a:ext cx="12825705"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3396 km (0,53 Terre)</a:t>
            </a:r>
          </a:p>
          <a:p>
            <a:r>
              <a:rPr lang="fr-FR" sz="5399" dirty="0">
                <a:solidFill>
                  <a:schemeClr val="bg1"/>
                </a:solidFill>
              </a:rPr>
              <a:t>Périmètre équatorial : 21 344 km</a:t>
            </a:r>
          </a:p>
          <a:p>
            <a:r>
              <a:rPr lang="fr-FR" sz="5399" dirty="0">
                <a:solidFill>
                  <a:schemeClr val="bg1"/>
                </a:solidFill>
              </a:rPr>
              <a:t>Superficie : 144,80*10</a:t>
            </a:r>
            <a:r>
              <a:rPr lang="fr-FR" sz="5399" baseline="30000" dirty="0">
                <a:solidFill>
                  <a:schemeClr val="bg1"/>
                </a:solidFill>
              </a:rPr>
              <a:t>6</a:t>
            </a:r>
            <a:r>
              <a:rPr lang="fr-FR" sz="5399" dirty="0">
                <a:solidFill>
                  <a:schemeClr val="bg1"/>
                </a:solidFill>
              </a:rPr>
              <a:t> km</a:t>
            </a:r>
            <a:r>
              <a:rPr lang="fr-FR" sz="5399" baseline="30000" dirty="0">
                <a:solidFill>
                  <a:schemeClr val="bg1"/>
                </a:solidFill>
              </a:rPr>
              <a:t>2</a:t>
            </a:r>
            <a:r>
              <a:rPr lang="fr-FR" sz="5399" dirty="0">
                <a:solidFill>
                  <a:schemeClr val="bg1"/>
                </a:solidFill>
              </a:rPr>
              <a:t> (0,28 Terre)</a:t>
            </a:r>
          </a:p>
          <a:p>
            <a:r>
              <a:rPr lang="fr-FR" sz="5399" dirty="0">
                <a:solidFill>
                  <a:schemeClr val="bg1"/>
                </a:solidFill>
              </a:rPr>
              <a:t>Volume : 1,63*10</a:t>
            </a:r>
            <a:r>
              <a:rPr lang="fr-FR" sz="5399" baseline="30000" dirty="0">
                <a:solidFill>
                  <a:schemeClr val="bg1"/>
                </a:solidFill>
              </a:rPr>
              <a:t>11</a:t>
            </a:r>
            <a:r>
              <a:rPr lang="fr-FR" sz="5399" dirty="0">
                <a:solidFill>
                  <a:schemeClr val="bg1"/>
                </a:solidFill>
              </a:rPr>
              <a:t> km</a:t>
            </a:r>
            <a:r>
              <a:rPr lang="fr-FR" sz="5399" baseline="30000" dirty="0">
                <a:solidFill>
                  <a:schemeClr val="bg1"/>
                </a:solidFill>
              </a:rPr>
              <a:t>3</a:t>
            </a:r>
            <a:r>
              <a:rPr lang="fr-FR" sz="5399" dirty="0">
                <a:solidFill>
                  <a:schemeClr val="bg1"/>
                </a:solidFill>
              </a:rPr>
              <a:t> (0,15 Terre)</a:t>
            </a:r>
          </a:p>
          <a:p>
            <a:r>
              <a:rPr lang="fr-FR" sz="5399" dirty="0">
                <a:solidFill>
                  <a:schemeClr val="bg1"/>
                </a:solidFill>
              </a:rPr>
              <a:t>Masse : 6,42*10</a:t>
            </a:r>
            <a:r>
              <a:rPr lang="fr-FR" sz="5399" baseline="30000" dirty="0">
                <a:solidFill>
                  <a:schemeClr val="bg1"/>
                </a:solidFill>
              </a:rPr>
              <a:t>23</a:t>
            </a:r>
            <a:r>
              <a:rPr lang="fr-FR" sz="5399" dirty="0">
                <a:solidFill>
                  <a:schemeClr val="bg1"/>
                </a:solidFill>
              </a:rPr>
              <a:t> kg (0,11 Terre)</a:t>
            </a:r>
          </a:p>
          <a:p>
            <a:r>
              <a:rPr lang="fr-FR" sz="5399" dirty="0">
                <a:solidFill>
                  <a:schemeClr val="bg1"/>
                </a:solidFill>
              </a:rPr>
              <a:t>Vitesse de rotation : 868,22 km/h</a:t>
            </a:r>
          </a:p>
          <a:p>
            <a:r>
              <a:rPr lang="fr-FR" sz="5399" dirty="0">
                <a:solidFill>
                  <a:schemeClr val="bg1"/>
                </a:solidFill>
              </a:rPr>
              <a:t>Inclinaison de l’axe : 25,19 °</a:t>
            </a:r>
          </a:p>
          <a:p>
            <a:r>
              <a:rPr lang="fr-FR" sz="5399" dirty="0">
                <a:solidFill>
                  <a:schemeClr val="bg1"/>
                </a:solidFill>
              </a:rPr>
              <a:t>Albédo : 0,25</a:t>
            </a:r>
          </a:p>
          <a:p>
            <a:r>
              <a:rPr lang="fr-FR" sz="5399" dirty="0">
                <a:solidFill>
                  <a:schemeClr val="bg1"/>
                </a:solidFill>
              </a:rPr>
              <a:t>Température moyenne : 210 K (-63 °C)</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30 à 1155 Pa</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Mars, dieu de la Guerre (myth. Romaine)</a:t>
            </a:r>
          </a:p>
          <a:p>
            <a:r>
              <a:rPr lang="fr-FR" sz="5399" dirty="0">
                <a:solidFill>
                  <a:schemeClr val="bg1"/>
                </a:solidFill>
              </a:rPr>
              <a:t>Équivalent grec : Arès</a:t>
            </a:r>
          </a:p>
          <a:p>
            <a:r>
              <a:rPr lang="fr-FR" sz="5399" dirty="0">
                <a:solidFill>
                  <a:schemeClr val="bg1"/>
                </a:solidFill>
              </a:rPr>
              <a:t>Premier observateur : Galilée</a:t>
            </a:r>
          </a:p>
          <a:p>
            <a:r>
              <a:rPr lang="fr-FR" sz="5399" dirty="0">
                <a:solidFill>
                  <a:schemeClr val="bg1"/>
                </a:solidFill>
              </a:rPr>
              <a:t>Date d’observation : 1610</a:t>
            </a:r>
          </a:p>
        </p:txBody>
      </p:sp>
      <p:sp>
        <p:nvSpPr>
          <p:cNvPr id="7" name="Rectangle 6"/>
          <p:cNvSpPr/>
          <p:nvPr/>
        </p:nvSpPr>
        <p:spPr>
          <a:xfrm>
            <a:off x="12264449" y="25006730"/>
            <a:ext cx="26909679" cy="336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Mars possède les plus grandes tempêtes de poussière ainsi que la plus haute montagne du Système solaire (le Mont Olympus, 21 km de haut). Des morceaux de Mars sont tombés sur Terre. Les couchers de soleil y sont bleus. D’ici 20 à 40M d’années, Mars aura des anneaux.</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241994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Mars #4</a:t>
            </a:r>
          </a:p>
        </p:txBody>
      </p:sp>
      <p:sp>
        <p:nvSpPr>
          <p:cNvPr id="3" name="Rectangle 2"/>
          <p:cNvSpPr/>
          <p:nvPr/>
        </p:nvSpPr>
        <p:spPr>
          <a:xfrm>
            <a:off x="12264448" y="6233367"/>
            <a:ext cx="13101360"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Semi-major axis : 227 944 000 km</a:t>
            </a:r>
          </a:p>
          <a:p>
            <a:r>
              <a:rPr lang="fr-FR" sz="5399" dirty="0">
                <a:solidFill>
                  <a:schemeClr val="bg1"/>
                </a:solidFill>
              </a:rPr>
              <a:t>Aphelion : 249 230 000 km</a:t>
            </a:r>
          </a:p>
          <a:p>
            <a:r>
              <a:rPr lang="fr-FR" sz="5399" dirty="0">
                <a:solidFill>
                  <a:schemeClr val="bg1"/>
                </a:solidFill>
              </a:rPr>
              <a:t>Perihelion : 206 655 000 km</a:t>
            </a:r>
          </a:p>
          <a:p>
            <a:r>
              <a:rPr lang="fr-FR" sz="5399" dirty="0">
                <a:solidFill>
                  <a:schemeClr val="bg1"/>
                </a:solidFill>
              </a:rPr>
              <a:t>Orbital circumference : 1 429 083 000 km</a:t>
            </a:r>
          </a:p>
          <a:p>
            <a:r>
              <a:rPr lang="fr-FR" sz="5399" dirty="0">
                <a:solidFill>
                  <a:schemeClr val="bg1"/>
                </a:solidFill>
              </a:rPr>
              <a:t>Eccentricity : 0.093</a:t>
            </a:r>
          </a:p>
          <a:p>
            <a:r>
              <a:rPr lang="fr-FR" sz="5399" dirty="0">
                <a:solidFill>
                  <a:schemeClr val="bg1"/>
                </a:solidFill>
              </a:rPr>
              <a:t>Orbital period : 686 days (1.88 y)</a:t>
            </a:r>
          </a:p>
          <a:p>
            <a:r>
              <a:rPr lang="fr-FR" sz="5399" dirty="0">
                <a:solidFill>
                  <a:schemeClr val="bg1"/>
                </a:solidFill>
              </a:rPr>
              <a:t>Synodic period : 780 days</a:t>
            </a:r>
          </a:p>
          <a:p>
            <a:r>
              <a:rPr lang="fr-FR" sz="5399" dirty="0">
                <a:solidFill>
                  <a:schemeClr val="bg1"/>
                </a:solidFill>
              </a:rPr>
              <a:t>Average orbital speed : 24.08 km/s</a:t>
            </a:r>
          </a:p>
          <a:p>
            <a:r>
              <a:rPr lang="fr-FR" sz="5399" dirty="0">
                <a:solidFill>
                  <a:schemeClr val="bg1"/>
                </a:solidFill>
              </a:rPr>
              <a:t>Inclination of the ecliptic : 1.85  °</a:t>
            </a:r>
          </a:p>
          <a:p>
            <a:r>
              <a:rPr lang="fr-FR" sz="5399" dirty="0">
                <a:solidFill>
                  <a:schemeClr val="bg1"/>
                </a:solidFill>
              </a:rPr>
              <a:t>Argument of perihelion : 286.5 °</a:t>
            </a:r>
          </a:p>
          <a:p>
            <a:r>
              <a:rPr lang="fr-FR" sz="5399" dirty="0">
                <a:solidFill>
                  <a:schemeClr val="bg1"/>
                </a:solidFill>
              </a:rPr>
              <a:t>Number of satellites : 2 (Phobos, Deimos)</a:t>
            </a:r>
          </a:p>
          <a:p>
            <a:r>
              <a:rPr lang="fr-FR" sz="5399" dirty="0">
                <a:solidFill>
                  <a:schemeClr val="bg1"/>
                </a:solidFill>
              </a:rPr>
              <a:t>Number of rings : 0</a:t>
            </a:r>
          </a:p>
        </p:txBody>
      </p:sp>
      <p:sp>
        <p:nvSpPr>
          <p:cNvPr id="4" name="Rectangle 3"/>
          <p:cNvSpPr/>
          <p:nvPr/>
        </p:nvSpPr>
        <p:spPr>
          <a:xfrm>
            <a:off x="26031901" y="6233361"/>
            <a:ext cx="13142229" cy="81730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Equatorial radius : 3396 km (0.53 Earth)</a:t>
            </a:r>
          </a:p>
          <a:p>
            <a:r>
              <a:rPr lang="fr-FR" sz="5399" dirty="0">
                <a:solidFill>
                  <a:schemeClr val="bg1"/>
                </a:solidFill>
              </a:rPr>
              <a:t>Equatorial perimeter : 21 344 km</a:t>
            </a:r>
          </a:p>
          <a:p>
            <a:r>
              <a:rPr lang="fr-FR" sz="5399" dirty="0">
                <a:solidFill>
                  <a:schemeClr val="bg1"/>
                </a:solidFill>
              </a:rPr>
              <a:t>Surface area : 144.80*10</a:t>
            </a:r>
            <a:r>
              <a:rPr lang="fr-FR" sz="5399" baseline="30000" dirty="0">
                <a:solidFill>
                  <a:schemeClr val="bg1"/>
                </a:solidFill>
              </a:rPr>
              <a:t>6</a:t>
            </a:r>
            <a:r>
              <a:rPr lang="fr-FR" sz="5399" dirty="0">
                <a:solidFill>
                  <a:schemeClr val="bg1"/>
                </a:solidFill>
              </a:rPr>
              <a:t> km</a:t>
            </a:r>
            <a:r>
              <a:rPr lang="fr-FR" sz="5399" baseline="30000" dirty="0">
                <a:solidFill>
                  <a:schemeClr val="bg1"/>
                </a:solidFill>
              </a:rPr>
              <a:t>2</a:t>
            </a:r>
            <a:r>
              <a:rPr lang="fr-FR" sz="5399" dirty="0">
                <a:solidFill>
                  <a:schemeClr val="bg1"/>
                </a:solidFill>
              </a:rPr>
              <a:t> (0.28 Earth)</a:t>
            </a:r>
          </a:p>
          <a:p>
            <a:r>
              <a:rPr lang="fr-FR" sz="5399" dirty="0">
                <a:solidFill>
                  <a:schemeClr val="bg1"/>
                </a:solidFill>
              </a:rPr>
              <a:t>Volume : 1.63*10</a:t>
            </a:r>
            <a:r>
              <a:rPr lang="fr-FR" sz="5399" baseline="30000" dirty="0">
                <a:solidFill>
                  <a:schemeClr val="bg1"/>
                </a:solidFill>
              </a:rPr>
              <a:t>11</a:t>
            </a:r>
            <a:r>
              <a:rPr lang="fr-FR" sz="5399" dirty="0">
                <a:solidFill>
                  <a:schemeClr val="bg1"/>
                </a:solidFill>
              </a:rPr>
              <a:t> km</a:t>
            </a:r>
            <a:r>
              <a:rPr lang="fr-FR" sz="5399" baseline="30000" dirty="0">
                <a:solidFill>
                  <a:schemeClr val="bg1"/>
                </a:solidFill>
              </a:rPr>
              <a:t>3</a:t>
            </a:r>
            <a:r>
              <a:rPr lang="fr-FR" sz="5399" dirty="0">
                <a:solidFill>
                  <a:schemeClr val="bg1"/>
                </a:solidFill>
              </a:rPr>
              <a:t> (0.15 Earth)</a:t>
            </a:r>
          </a:p>
          <a:p>
            <a:r>
              <a:rPr lang="fr-FR" sz="5399" dirty="0">
                <a:solidFill>
                  <a:schemeClr val="bg1"/>
                </a:solidFill>
              </a:rPr>
              <a:t>Mass : 6.42*10</a:t>
            </a:r>
            <a:r>
              <a:rPr lang="fr-FR" sz="5399" baseline="30000" dirty="0">
                <a:solidFill>
                  <a:schemeClr val="bg1"/>
                </a:solidFill>
              </a:rPr>
              <a:t>23</a:t>
            </a:r>
            <a:r>
              <a:rPr lang="fr-FR" sz="5399" dirty="0">
                <a:solidFill>
                  <a:schemeClr val="bg1"/>
                </a:solidFill>
              </a:rPr>
              <a:t> kg (0.11 Earth)</a:t>
            </a:r>
          </a:p>
          <a:p>
            <a:r>
              <a:rPr lang="fr-FR" sz="5399" dirty="0">
                <a:solidFill>
                  <a:schemeClr val="bg1"/>
                </a:solidFill>
              </a:rPr>
              <a:t>Rotation speed : 868.22 km/h</a:t>
            </a:r>
          </a:p>
          <a:p>
            <a:r>
              <a:rPr lang="fr-FR" sz="5399" dirty="0">
                <a:solidFill>
                  <a:schemeClr val="bg1"/>
                </a:solidFill>
              </a:rPr>
              <a:t>Axis tilt : 25.19 °</a:t>
            </a:r>
          </a:p>
          <a:p>
            <a:r>
              <a:rPr lang="fr-FR" sz="5399" dirty="0">
                <a:solidFill>
                  <a:schemeClr val="bg1"/>
                </a:solidFill>
              </a:rPr>
              <a:t>Albedo : 0.25</a:t>
            </a:r>
          </a:p>
          <a:p>
            <a:r>
              <a:rPr lang="fr-FR" sz="5399" dirty="0">
                <a:solidFill>
                  <a:schemeClr val="bg1"/>
                </a:solidFill>
              </a:rPr>
              <a:t>Mean temperature : 210 K (-63 °C)</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Atmospheric pressure : 30 à 1155 Pa</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Origin of the name </a:t>
            </a:r>
            <a:r>
              <a:rPr lang="fr-FR" sz="5399" dirty="0">
                <a:solidFill>
                  <a:schemeClr val="bg1"/>
                </a:solidFill>
              </a:rPr>
              <a:t>: Mars, god of War (</a:t>
            </a:r>
            <a:r>
              <a:rPr lang="en-US" sz="5399" dirty="0">
                <a:solidFill>
                  <a:schemeClr val="bg1"/>
                </a:solidFill>
              </a:rPr>
              <a:t>Roman myth.)</a:t>
            </a:r>
          </a:p>
          <a:p>
            <a:r>
              <a:rPr lang="fr-FR" sz="5399" dirty="0">
                <a:solidFill>
                  <a:schemeClr val="bg1"/>
                </a:solidFill>
              </a:rPr>
              <a:t>Greek equivalent : Ares</a:t>
            </a:r>
          </a:p>
          <a:p>
            <a:r>
              <a:rPr lang="en-US" sz="5399" dirty="0">
                <a:solidFill>
                  <a:schemeClr val="bg1"/>
                </a:solidFill>
              </a:rPr>
              <a:t>First observer </a:t>
            </a:r>
            <a:r>
              <a:rPr lang="fr-FR" sz="5399" dirty="0">
                <a:solidFill>
                  <a:schemeClr val="bg1"/>
                </a:solidFill>
              </a:rPr>
              <a:t>: Galileo</a:t>
            </a:r>
          </a:p>
          <a:p>
            <a:r>
              <a:rPr lang="fr-FR" sz="5399" dirty="0">
                <a:solidFill>
                  <a:schemeClr val="bg1"/>
                </a:solidFill>
              </a:rPr>
              <a:t>Observation date : 1610</a:t>
            </a:r>
          </a:p>
        </p:txBody>
      </p:sp>
      <p:sp>
        <p:nvSpPr>
          <p:cNvPr id="7" name="Rectangle 6"/>
          <p:cNvSpPr/>
          <p:nvPr/>
        </p:nvSpPr>
        <p:spPr>
          <a:xfrm>
            <a:off x="12264449" y="25006730"/>
            <a:ext cx="26909679" cy="33616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en-US" sz="5399" dirty="0">
                <a:solidFill>
                  <a:schemeClr val="bg1"/>
                </a:solidFill>
              </a:rPr>
              <a:t>Mars has the largest dust storms as well as the highest mountain in the Solar System (Mount Olympus, 21 km high). Pieces of Mars have fallen to Earth. The sunsets are blue there. In 20 to 40M years, Mars will have rings.</a:t>
            </a:r>
            <a:endParaRPr lang="fr-FR" sz="5399" dirty="0">
              <a:solidFill>
                <a:schemeClr val="bg1"/>
              </a:solidFill>
            </a:endParaRPr>
          </a:p>
        </p:txBody>
      </p:sp>
      <p:pic>
        <p:nvPicPr>
          <p:cNvPr id="8"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Orbital characteristics</a:t>
            </a:r>
          </a:p>
        </p:txBody>
      </p:sp>
      <p:sp>
        <p:nvSpPr>
          <p:cNvPr id="13" name="Rectangle 1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Physical characteristics</a:t>
            </a:r>
          </a:p>
        </p:txBody>
      </p:sp>
      <p:pic>
        <p:nvPicPr>
          <p:cNvPr id="1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15024376" y="17296766"/>
            <a:ext cx="7270208"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Characteristics of the atmosphere</a:t>
            </a:r>
          </a:p>
        </p:txBody>
      </p:sp>
      <p:sp>
        <p:nvSpPr>
          <p:cNvPr id="16" name="Rectangle 15"/>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History</a:t>
            </a:r>
          </a:p>
        </p:txBody>
      </p:sp>
      <p:sp>
        <p:nvSpPr>
          <p:cNvPr id="17" name="Rectangle 16"/>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Interesting facts</a:t>
            </a:r>
          </a:p>
        </p:txBody>
      </p:sp>
    </p:spTree>
    <p:extLst>
      <p:ext uri="{BB962C8B-B14F-4D97-AF65-F5344CB8AC3E}">
        <p14:creationId xmlns:p14="http://schemas.microsoft.com/office/powerpoint/2010/main" val="37014049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85000"/>
              </a:schemeClr>
            </a:gs>
            <a:gs pos="100000">
              <a:schemeClr val="tx1">
                <a:lumMod val="7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p:cNvSpPr/>
          <p:nvPr/>
        </p:nvSpPr>
        <p:spPr>
          <a:xfrm>
            <a:off x="20469051" y="605954"/>
            <a:ext cx="10268301" cy="2796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ctr" anchorCtr="0" forceAA="0" compatLnSpc="1">
            <a:prstTxWarp prst="textNoShape">
              <a:avLst/>
            </a:prstTxWarp>
            <a:noAutofit/>
          </a:bodyPr>
          <a:lstStyle/>
          <a:p>
            <a:pPr algn="ctr"/>
            <a:r>
              <a:rPr lang="fr-FR" sz="11193" b="1" dirty="0">
                <a:solidFill>
                  <a:srgbClr val="FF0000"/>
                </a:solidFill>
              </a:rPr>
              <a:t>Jupiter #5</a:t>
            </a:r>
          </a:p>
        </p:txBody>
      </p:sp>
      <p:sp>
        <p:nvSpPr>
          <p:cNvPr id="13" name="Rectangle 12"/>
          <p:cNvSpPr/>
          <p:nvPr/>
        </p:nvSpPr>
        <p:spPr>
          <a:xfrm>
            <a:off x="12264449" y="6233367"/>
            <a:ext cx="13299186" cy="10604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Demi-grand axe : 778 340 000 km</a:t>
            </a:r>
          </a:p>
          <a:p>
            <a:r>
              <a:rPr lang="fr-FR" sz="5399" dirty="0">
                <a:solidFill>
                  <a:schemeClr val="bg1"/>
                </a:solidFill>
              </a:rPr>
              <a:t>Aphélie : 816 000 000 km</a:t>
            </a:r>
          </a:p>
          <a:p>
            <a:r>
              <a:rPr lang="fr-FR" sz="5399" dirty="0">
                <a:solidFill>
                  <a:schemeClr val="bg1"/>
                </a:solidFill>
              </a:rPr>
              <a:t>Périhélie : 740 680 000 km</a:t>
            </a:r>
          </a:p>
          <a:p>
            <a:r>
              <a:rPr lang="fr-FR" sz="5399" dirty="0">
                <a:solidFill>
                  <a:schemeClr val="bg1"/>
                </a:solidFill>
              </a:rPr>
              <a:t>Circonférence orbitale : 4 887 600 000 km</a:t>
            </a:r>
          </a:p>
          <a:p>
            <a:r>
              <a:rPr lang="fr-FR" sz="5399" dirty="0">
                <a:solidFill>
                  <a:schemeClr val="bg1"/>
                </a:solidFill>
              </a:rPr>
              <a:t>Excentricité : 0,04839</a:t>
            </a:r>
          </a:p>
          <a:p>
            <a:r>
              <a:rPr lang="fr-FR" sz="5399" dirty="0">
                <a:solidFill>
                  <a:schemeClr val="bg1"/>
                </a:solidFill>
              </a:rPr>
              <a:t>Période de révolution : 4332 jours (11,86 a)</a:t>
            </a:r>
          </a:p>
          <a:p>
            <a:r>
              <a:rPr lang="fr-FR" sz="5399" dirty="0">
                <a:solidFill>
                  <a:schemeClr val="bg1"/>
                </a:solidFill>
              </a:rPr>
              <a:t>Période synodique : 399 jours</a:t>
            </a:r>
          </a:p>
          <a:p>
            <a:r>
              <a:rPr lang="fr-FR" sz="5399" dirty="0">
                <a:solidFill>
                  <a:schemeClr val="bg1"/>
                </a:solidFill>
              </a:rPr>
              <a:t>Vitesse orbitale moyenne : 13,06 km/s</a:t>
            </a:r>
          </a:p>
          <a:p>
            <a:r>
              <a:rPr lang="fr-FR" sz="5399" dirty="0">
                <a:solidFill>
                  <a:schemeClr val="bg1"/>
                </a:solidFill>
              </a:rPr>
              <a:t>Inclinaison de l’écliptique : 1,304 °</a:t>
            </a:r>
          </a:p>
          <a:p>
            <a:r>
              <a:rPr lang="fr-FR" sz="5399" dirty="0">
                <a:solidFill>
                  <a:schemeClr val="bg1"/>
                </a:solidFill>
              </a:rPr>
              <a:t>Argument du périhélie : 274,255 °</a:t>
            </a:r>
          </a:p>
          <a:p>
            <a:r>
              <a:rPr lang="fr-FR" sz="5399" dirty="0">
                <a:solidFill>
                  <a:schemeClr val="bg1"/>
                </a:solidFill>
              </a:rPr>
              <a:t>Nombre de satellites : 79</a:t>
            </a:r>
          </a:p>
          <a:p>
            <a:r>
              <a:rPr lang="fr-FR" sz="5399" dirty="0">
                <a:solidFill>
                  <a:schemeClr val="bg1"/>
                </a:solidFill>
              </a:rPr>
              <a:t>Nombre d’anneaux : 3 principaux</a:t>
            </a:r>
          </a:p>
        </p:txBody>
      </p:sp>
      <p:sp>
        <p:nvSpPr>
          <p:cNvPr id="4" name="Rectangle 3"/>
          <p:cNvSpPr/>
          <p:nvPr/>
        </p:nvSpPr>
        <p:spPr>
          <a:xfrm>
            <a:off x="26031904" y="6233365"/>
            <a:ext cx="13181794" cy="8780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Rayon équatorial : 71 492 km (11,2 Terres)</a:t>
            </a:r>
          </a:p>
          <a:p>
            <a:r>
              <a:rPr lang="fr-FR" sz="5399" dirty="0">
                <a:solidFill>
                  <a:schemeClr val="bg1"/>
                </a:solidFill>
              </a:rPr>
              <a:t>Périmètre équatorial : 449 197 km</a:t>
            </a:r>
          </a:p>
          <a:p>
            <a:r>
              <a:rPr lang="fr-FR" sz="5399" dirty="0">
                <a:solidFill>
                  <a:schemeClr val="bg1"/>
                </a:solidFill>
              </a:rPr>
              <a:t>Superficie : 6,15*10</a:t>
            </a:r>
            <a:r>
              <a:rPr lang="fr-FR" sz="5399" baseline="30000" dirty="0">
                <a:solidFill>
                  <a:schemeClr val="bg1"/>
                </a:solidFill>
              </a:rPr>
              <a:t>10</a:t>
            </a:r>
            <a:r>
              <a:rPr lang="fr-FR" sz="5399" dirty="0">
                <a:solidFill>
                  <a:schemeClr val="bg1"/>
                </a:solidFill>
              </a:rPr>
              <a:t> km</a:t>
            </a:r>
            <a:r>
              <a:rPr lang="fr-FR" sz="5399" baseline="30000" dirty="0">
                <a:solidFill>
                  <a:schemeClr val="bg1"/>
                </a:solidFill>
              </a:rPr>
              <a:t>2</a:t>
            </a:r>
            <a:r>
              <a:rPr lang="fr-FR" sz="5399" dirty="0">
                <a:solidFill>
                  <a:schemeClr val="bg1"/>
                </a:solidFill>
              </a:rPr>
              <a:t> (120 Terres)</a:t>
            </a:r>
          </a:p>
          <a:p>
            <a:r>
              <a:rPr lang="fr-FR" sz="5399" dirty="0">
                <a:solidFill>
                  <a:schemeClr val="bg1"/>
                </a:solidFill>
              </a:rPr>
              <a:t>Volume : 1,43*10</a:t>
            </a:r>
            <a:r>
              <a:rPr lang="fr-FR" sz="5399" baseline="30000" dirty="0">
                <a:solidFill>
                  <a:schemeClr val="bg1"/>
                </a:solidFill>
              </a:rPr>
              <a:t>15</a:t>
            </a:r>
            <a:r>
              <a:rPr lang="fr-FR" sz="5399" dirty="0">
                <a:solidFill>
                  <a:schemeClr val="bg1"/>
                </a:solidFill>
              </a:rPr>
              <a:t> km</a:t>
            </a:r>
            <a:r>
              <a:rPr lang="fr-FR" sz="5399" baseline="30000" dirty="0">
                <a:solidFill>
                  <a:schemeClr val="bg1"/>
                </a:solidFill>
              </a:rPr>
              <a:t>3</a:t>
            </a:r>
            <a:r>
              <a:rPr lang="fr-FR" sz="5399" dirty="0">
                <a:solidFill>
                  <a:schemeClr val="bg1"/>
                </a:solidFill>
              </a:rPr>
              <a:t> (1321 Terres)</a:t>
            </a:r>
          </a:p>
          <a:p>
            <a:r>
              <a:rPr lang="fr-FR" sz="5399" dirty="0">
                <a:solidFill>
                  <a:schemeClr val="bg1"/>
                </a:solidFill>
              </a:rPr>
              <a:t>Masse : 1,90*10</a:t>
            </a:r>
            <a:r>
              <a:rPr lang="fr-FR" sz="5399" baseline="30000" dirty="0">
                <a:solidFill>
                  <a:schemeClr val="bg1"/>
                </a:solidFill>
              </a:rPr>
              <a:t>27</a:t>
            </a:r>
            <a:r>
              <a:rPr lang="fr-FR" sz="5399" dirty="0">
                <a:solidFill>
                  <a:schemeClr val="bg1"/>
                </a:solidFill>
              </a:rPr>
              <a:t> kg (317 Terres)</a:t>
            </a:r>
          </a:p>
          <a:p>
            <a:r>
              <a:rPr lang="fr-FR" sz="5399" dirty="0">
                <a:solidFill>
                  <a:schemeClr val="bg1"/>
                </a:solidFill>
              </a:rPr>
              <a:t>Vitesse de rotation : 47 051 km/h</a:t>
            </a:r>
          </a:p>
          <a:p>
            <a:r>
              <a:rPr lang="fr-FR" sz="5399" dirty="0">
                <a:solidFill>
                  <a:schemeClr val="bg1"/>
                </a:solidFill>
              </a:rPr>
              <a:t>Inclinaison de l’axe : 3,12 °</a:t>
            </a:r>
          </a:p>
          <a:p>
            <a:r>
              <a:rPr lang="fr-FR" sz="5399" dirty="0">
                <a:solidFill>
                  <a:schemeClr val="bg1"/>
                </a:solidFill>
              </a:rPr>
              <a:t>Albédo : 0,503</a:t>
            </a:r>
          </a:p>
          <a:p>
            <a:r>
              <a:rPr lang="fr-FR" sz="5399" dirty="0">
                <a:solidFill>
                  <a:schemeClr val="bg1"/>
                </a:solidFill>
              </a:rPr>
              <a:t>Température moyenne : 112 K (-161 °C) à 10 kPa et 165 K (-108 °C) à 100kPa</a:t>
            </a:r>
          </a:p>
        </p:txBody>
      </p:sp>
      <p:sp>
        <p:nvSpPr>
          <p:cNvPr id="5" name="Rectangle 4"/>
          <p:cNvSpPr/>
          <p:nvPr/>
        </p:nvSpPr>
        <p:spPr>
          <a:xfrm>
            <a:off x="12264451" y="20135052"/>
            <a:ext cx="12790053" cy="15745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Pression atmosphérique : </a:t>
            </a:r>
            <a:r>
              <a:rPr lang="fr-FR" sz="5399" i="1" dirty="0">
                <a:solidFill>
                  <a:schemeClr val="bg1"/>
                </a:solidFill>
              </a:rPr>
              <a:t>indéfini</a:t>
            </a:r>
          </a:p>
        </p:txBody>
      </p:sp>
      <p:sp>
        <p:nvSpPr>
          <p:cNvPr id="6" name="Rectangle 5"/>
          <p:cNvSpPr/>
          <p:nvPr/>
        </p:nvSpPr>
        <p:spPr>
          <a:xfrm>
            <a:off x="26031901" y="18461443"/>
            <a:ext cx="12825705" cy="4320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Origine du nom : Jupiter, père du Ciel et roi des Dieux (myth. Romaine)</a:t>
            </a:r>
          </a:p>
          <a:p>
            <a:r>
              <a:rPr lang="fr-FR" sz="5399" dirty="0">
                <a:solidFill>
                  <a:schemeClr val="bg1"/>
                </a:solidFill>
              </a:rPr>
              <a:t>Équivalent grec : Zeus</a:t>
            </a:r>
          </a:p>
          <a:p>
            <a:r>
              <a:rPr lang="fr-FR" sz="5399" dirty="0">
                <a:solidFill>
                  <a:schemeClr val="bg1"/>
                </a:solidFill>
              </a:rPr>
              <a:t>Premier observateur : Galilée</a:t>
            </a:r>
          </a:p>
          <a:p>
            <a:r>
              <a:rPr lang="fr-FR" sz="5399" dirty="0">
                <a:solidFill>
                  <a:schemeClr val="bg1"/>
                </a:solidFill>
              </a:rPr>
              <a:t>Date d’observation : 1610</a:t>
            </a:r>
          </a:p>
        </p:txBody>
      </p:sp>
      <p:sp>
        <p:nvSpPr>
          <p:cNvPr id="7" name="Rectangle 6"/>
          <p:cNvSpPr/>
          <p:nvPr/>
        </p:nvSpPr>
        <p:spPr>
          <a:xfrm>
            <a:off x="12264449" y="25006736"/>
            <a:ext cx="27265768" cy="3163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r>
              <a:rPr lang="fr-FR" sz="5399" dirty="0">
                <a:solidFill>
                  <a:schemeClr val="bg1"/>
                </a:solidFill>
              </a:rPr>
              <a:t>Jupiter, la plus vieille planète, a le jour le plus court du Système solaire (1 jour = 9h55). La grande tache rouge est une énorme tempête sur Jupiter, qui fait rage depuis 350 ans. Trois Terres pourraient y entrer. Une de ses lunes, Ganymède, est la plus grosse du Système solaire.</a:t>
            </a:r>
          </a:p>
        </p:txBody>
      </p:sp>
      <p:pic>
        <p:nvPicPr>
          <p:cNvPr id="11" name="Picture 6" descr="Atmosphere, earth, gas, oxygen, ozone icon - Download on Iconfinde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954" t="1827" r="2950" b="2343"/>
          <a:stretch/>
        </p:blipFill>
        <p:spPr bwMode="auto">
          <a:xfrm>
            <a:off x="13142768" y="17499269"/>
            <a:ext cx="2009542"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arch History Icons - Download Free Vector Icons | Noun Project"/>
          <p:cNvPicPr>
            <a:picLocks noChangeAspect="1" noChangeArrowheads="1"/>
          </p:cNvPicPr>
          <p:nvPr/>
        </p:nvPicPr>
        <p:blipFill rotWithShape="1">
          <a:blip r:embed="rId3">
            <a:extLst>
              <a:ext uri="{28A0092B-C50C-407E-A947-70E740481C1C}">
                <a14:useLocalDpi xmlns:a14="http://schemas.microsoft.com/office/drawing/2010/main" val="0"/>
              </a:ext>
            </a:extLst>
          </a:blip>
          <a:srcRect l="4641" t="4552" r="4779" b="4118"/>
          <a:stretch/>
        </p:blipFill>
        <p:spPr bwMode="auto">
          <a:xfrm>
            <a:off x="27806432" y="15825457"/>
            <a:ext cx="2008403" cy="203080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 descr="Comment, comments, description, note, notice icon - Free download"/>
          <p:cNvPicPr>
            <a:picLocks noChangeAspect="1" noChangeArrowheads="1"/>
          </p:cNvPicPr>
          <p:nvPr/>
        </p:nvPicPr>
        <p:blipFill rotWithShape="1">
          <a:blip r:embed="rId4">
            <a:extLst>
              <a:ext uri="{28A0092B-C50C-407E-A947-70E740481C1C}">
                <a14:useLocalDpi xmlns:a14="http://schemas.microsoft.com/office/drawing/2010/main" val="0"/>
              </a:ext>
            </a:extLst>
          </a:blip>
          <a:srcRect l="10751" t="15639" r="10998" b="15859"/>
          <a:stretch/>
        </p:blipFill>
        <p:spPr bwMode="auto">
          <a:xfrm>
            <a:off x="13142767" y="22576327"/>
            <a:ext cx="2313230" cy="20249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Orbite | Icons Gratu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142766"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15167763"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orbitales</a:t>
            </a:r>
          </a:p>
        </p:txBody>
      </p:sp>
      <p:sp>
        <p:nvSpPr>
          <p:cNvPr id="23" name="Rectangle 22"/>
          <p:cNvSpPr/>
          <p:nvPr/>
        </p:nvSpPr>
        <p:spPr>
          <a:xfrm>
            <a:off x="29831429" y="351664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physiques</a:t>
            </a:r>
          </a:p>
        </p:txBody>
      </p:sp>
      <p:pic>
        <p:nvPicPr>
          <p:cNvPr id="24" name="Picture 2" descr="Le Rayon Du Cercle | Icons Gratui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06434" y="3836586"/>
            <a:ext cx="2024999" cy="202499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15167763" y="17296766"/>
            <a:ext cx="6983425" cy="243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Caractéristiques de l’atmosphère</a:t>
            </a:r>
          </a:p>
        </p:txBody>
      </p:sp>
      <p:sp>
        <p:nvSpPr>
          <p:cNvPr id="30" name="Rectangle 29"/>
          <p:cNvSpPr/>
          <p:nvPr/>
        </p:nvSpPr>
        <p:spPr>
          <a:xfrm>
            <a:off x="30926802" y="16030834"/>
            <a:ext cx="4792679" cy="161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Histoire</a:t>
            </a:r>
          </a:p>
        </p:txBody>
      </p:sp>
      <p:sp>
        <p:nvSpPr>
          <p:cNvPr id="19" name="Rectangle 18"/>
          <p:cNvSpPr/>
          <p:nvPr/>
        </p:nvSpPr>
        <p:spPr>
          <a:xfrm>
            <a:off x="15979954" y="22781701"/>
            <a:ext cx="7407589" cy="1614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16570" tIns="308285" rIns="616570" bIns="308285" numCol="1" spcCol="0" rtlCol="0" fromWordArt="0" anchor="t" anchorCtr="0" forceAA="0" compatLnSpc="1">
            <a:prstTxWarp prst="textNoShape">
              <a:avLst/>
            </a:prstTxWarp>
            <a:noAutofit/>
          </a:bodyPr>
          <a:lstStyle/>
          <a:p>
            <a:pPr algn="ctr"/>
            <a:r>
              <a:rPr lang="fr-FR" sz="6468" b="1" dirty="0">
                <a:solidFill>
                  <a:schemeClr val="bg1"/>
                </a:solidFill>
              </a:rPr>
              <a:t>Faits intéressants </a:t>
            </a:r>
          </a:p>
        </p:txBody>
      </p:sp>
    </p:spTree>
    <p:extLst>
      <p:ext uri="{BB962C8B-B14F-4D97-AF65-F5344CB8AC3E}">
        <p14:creationId xmlns:p14="http://schemas.microsoft.com/office/powerpoint/2010/main" val="34200515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450</TotalTime>
  <Words>7310</Words>
  <Application>Microsoft Office PowerPoint</Application>
  <PresentationFormat>Personnalisé</PresentationFormat>
  <Paragraphs>1094</Paragraphs>
  <Slides>32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Arial Rounded MT Bold</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Armelle Lacaille</dc:creator>
  <cp:lastModifiedBy>Armelle Lacaille</cp:lastModifiedBy>
  <cp:revision>113</cp:revision>
  <dcterms:created xsi:type="dcterms:W3CDTF">2021-05-01T18:05:33Z</dcterms:created>
  <dcterms:modified xsi:type="dcterms:W3CDTF">2021-05-25T07:56:31Z</dcterms:modified>
</cp:coreProperties>
</file>