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4"/>
  </p:notesMasterIdLst>
  <p:sldIdLst>
    <p:sldId id="256" r:id="rId2"/>
    <p:sldId id="257" r:id="rId3"/>
    <p:sldId id="265" r:id="rId4"/>
    <p:sldId id="282" r:id="rId5"/>
    <p:sldId id="283" r:id="rId6"/>
    <p:sldId id="266" r:id="rId7"/>
    <p:sldId id="267" r:id="rId8"/>
    <p:sldId id="268" r:id="rId9"/>
    <p:sldId id="269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1" r:id="rId18"/>
    <p:sldId id="293" r:id="rId19"/>
    <p:sldId id="284" r:id="rId20"/>
    <p:sldId id="270" r:id="rId21"/>
    <p:sldId id="294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5143500" type="screen16x9"/>
  <p:notesSz cx="6858000" cy="9144000"/>
  <p:embeddedFontLst>
    <p:embeddedFont>
      <p:font typeface="Inter" panose="02000503000000020004" pitchFamily="2" charset="0"/>
      <p:regular r:id="rId35"/>
      <p:bold r:id="rId36"/>
    </p:embeddedFont>
    <p:embeddedFont>
      <p:font typeface="JetBrains Mono" panose="02000009000000000000" pitchFamily="2" charset="0"/>
      <p:regular r:id="rId37"/>
      <p:bold r:id="rId38"/>
      <p:italic r:id="rId39"/>
      <p:boldItalic r:id="rId40"/>
    </p:embeddedFont>
    <p:embeddedFont>
      <p:font typeface="JetBrains Mono ExtraBold" panose="02000009000000000000" pitchFamily="2" charset="0"/>
      <p:bold r:id="rId41"/>
      <p:italic r:id="rId42"/>
      <p:boldItalic r:id="rId43"/>
    </p:embeddedFont>
    <p:embeddedFont>
      <p:font typeface="JetBrains Mono Medium" panose="02000009000000000000" pitchFamily="2" charset="0"/>
      <p:regular r:id="rId44"/>
      <p: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Raleway" pitchFamily="2" charset="77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092"/>
  </p:normalViewPr>
  <p:slideViewPr>
    <p:cSldViewPr snapToGrid="0">
      <p:cViewPr varScale="1">
        <p:scale>
          <a:sx n="131" d="100"/>
          <a:sy n="131" d="100"/>
        </p:scale>
        <p:origin x="808" y="6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9017cd9362_2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29017cd9362_2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4780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300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8516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79787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9823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30985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8170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4018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9248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434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780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017cd9362_27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017cd9362_27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7505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694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Code">
  <p:cSld name="CUSTOM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328900" cy="23775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JetBrains Mono"/>
              <a:buChar char="●"/>
              <a:defRPr>
                <a:latin typeface="JetBrains Mono Medium"/>
                <a:ea typeface="JetBrains Mono Medium"/>
                <a:cs typeface="JetBrains Mono Medium"/>
                <a:sym typeface="JetBrains Mono"/>
              </a:defRPr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Font typeface="JetBrains Mono"/>
              <a:buChar char="○"/>
              <a:defRPr>
                <a:latin typeface="JetBrains Mono Medium"/>
                <a:ea typeface="JetBrains Mono Medium"/>
                <a:cs typeface="JetBrains Mono Medium"/>
                <a:sym typeface="JetBrains Mono"/>
              </a:defRPr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Font typeface="JetBrains Mono"/>
              <a:buChar char="■"/>
              <a:defRPr>
                <a:latin typeface="JetBrains Mono Medium"/>
                <a:ea typeface="JetBrains Mono Medium"/>
                <a:cs typeface="JetBrains Mono Medium"/>
                <a:sym typeface="JetBrains Mono"/>
              </a:defRPr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Font typeface="JetBrains Mono"/>
              <a:buChar char="●"/>
              <a:defRPr>
                <a:latin typeface="JetBrains Mono Medium"/>
                <a:ea typeface="JetBrains Mono Medium"/>
                <a:cs typeface="JetBrains Mono Medium"/>
                <a:sym typeface="JetBrains Mono"/>
              </a:defRPr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Font typeface="JetBrains Mono"/>
              <a:buChar char="○"/>
              <a:defRPr>
                <a:latin typeface="JetBrains Mono Medium"/>
                <a:ea typeface="JetBrains Mono Medium"/>
                <a:cs typeface="JetBrains Mono Medium"/>
                <a:sym typeface="JetBrains Mono"/>
              </a:defRPr>
            </a:lvl5pPr>
            <a:lvl6pPr marL="2743200" lvl="5" indent="-317500" rtl="0">
              <a:spcBef>
                <a:spcPts val="600"/>
              </a:spcBef>
              <a:spcAft>
                <a:spcPts val="0"/>
              </a:spcAft>
              <a:buSzPts val="1400"/>
              <a:buFont typeface="JetBrains Mono"/>
              <a:buChar char="■"/>
              <a:defRPr>
                <a:latin typeface="JetBrains Mono Medium"/>
                <a:ea typeface="JetBrains Mono Medium"/>
                <a:cs typeface="JetBrains Mono Medium"/>
                <a:sym typeface="JetBrains Mono"/>
              </a:defRPr>
            </a:lvl6pPr>
            <a:lvl7pPr marL="3200400" lvl="6" indent="-317500" rtl="0">
              <a:spcBef>
                <a:spcPts val="600"/>
              </a:spcBef>
              <a:spcAft>
                <a:spcPts val="0"/>
              </a:spcAft>
              <a:buSzPts val="1400"/>
              <a:buFont typeface="JetBrains Mono"/>
              <a:buChar char="●"/>
              <a:defRPr>
                <a:latin typeface="JetBrains Mono Medium"/>
                <a:ea typeface="JetBrains Mono Medium"/>
                <a:cs typeface="JetBrains Mono Medium"/>
                <a:sym typeface="JetBrains Mono"/>
              </a:defRPr>
            </a:lvl7pPr>
            <a:lvl8pPr marL="3657600" lvl="7" indent="-317500" rtl="0">
              <a:spcBef>
                <a:spcPts val="600"/>
              </a:spcBef>
              <a:spcAft>
                <a:spcPts val="0"/>
              </a:spcAft>
              <a:buSzPts val="1400"/>
              <a:buFont typeface="JetBrains Mono"/>
              <a:buChar char="○"/>
              <a:defRPr>
                <a:latin typeface="JetBrains Mono Medium"/>
                <a:ea typeface="JetBrains Mono Medium"/>
                <a:cs typeface="JetBrains Mono Medium"/>
                <a:sym typeface="JetBrains Mono"/>
              </a:defRPr>
            </a:lvl8pPr>
            <a:lvl9pPr marL="4114800" lvl="8" indent="-317500" rtl="0">
              <a:spcBef>
                <a:spcPts val="600"/>
              </a:spcBef>
              <a:spcAft>
                <a:spcPts val="600"/>
              </a:spcAft>
              <a:buSzPts val="1400"/>
              <a:buFont typeface="JetBrains Mono"/>
              <a:buChar char="■"/>
              <a:defRPr>
                <a:latin typeface="JetBrains Mono Medium"/>
                <a:ea typeface="JetBrains Mono Medium"/>
                <a:cs typeface="JetBrains Mono Medium"/>
                <a:sym typeface="JetBrains Mon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Lots of code">
  <p:cSld name="CUSTOM_4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326800" cy="2853000"/>
          </a:xfrm>
          <a:prstGeom prst="rect">
            <a:avLst/>
          </a:prstGeom>
        </p:spPr>
        <p:txBody>
          <a:bodyPr spcFirstLastPara="1" wrap="square" lIns="0" tIns="146300" rIns="0" bIns="0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JetBrains Mono"/>
              <a:buChar char="●"/>
              <a:defRPr sz="800">
                <a:latin typeface="JetBrains Mono Medium"/>
                <a:ea typeface="JetBrains Mono Medium"/>
                <a:cs typeface="JetBrains Mono Medium"/>
                <a:sym typeface="JetBrains Mono"/>
              </a:defRPr>
            </a:lvl1pPr>
            <a:lvl2pPr marL="914400" lvl="1" indent="-279400" rtl="0">
              <a:spcBef>
                <a:spcPts val="600"/>
              </a:spcBef>
              <a:spcAft>
                <a:spcPts val="0"/>
              </a:spcAft>
              <a:buSzPts val="800"/>
              <a:buFont typeface="JetBrains Mono"/>
              <a:buChar char="○"/>
              <a:defRPr sz="800">
                <a:latin typeface="JetBrains Mono Medium"/>
                <a:ea typeface="JetBrains Mono Medium"/>
                <a:cs typeface="JetBrains Mono Medium"/>
                <a:sym typeface="JetBrains Mono"/>
              </a:defRPr>
            </a:lvl2pPr>
            <a:lvl3pPr marL="1371600" lvl="2" indent="-279400" rtl="0">
              <a:spcBef>
                <a:spcPts val="600"/>
              </a:spcBef>
              <a:spcAft>
                <a:spcPts val="0"/>
              </a:spcAft>
              <a:buSzPts val="800"/>
              <a:buFont typeface="JetBrains Mono"/>
              <a:buChar char="■"/>
              <a:defRPr sz="800">
                <a:latin typeface="JetBrains Mono Medium"/>
                <a:ea typeface="JetBrains Mono Medium"/>
                <a:cs typeface="JetBrains Mono Medium"/>
                <a:sym typeface="JetBrains Mono"/>
              </a:defRPr>
            </a:lvl3pPr>
            <a:lvl4pPr marL="1828800" lvl="3" indent="-279400" rtl="0">
              <a:spcBef>
                <a:spcPts val="600"/>
              </a:spcBef>
              <a:spcAft>
                <a:spcPts val="0"/>
              </a:spcAft>
              <a:buSzPts val="800"/>
              <a:buFont typeface="JetBrains Mono"/>
              <a:buChar char="●"/>
              <a:defRPr sz="800">
                <a:latin typeface="JetBrains Mono Medium"/>
                <a:ea typeface="JetBrains Mono Medium"/>
                <a:cs typeface="JetBrains Mono Medium"/>
                <a:sym typeface="JetBrains Mono"/>
              </a:defRPr>
            </a:lvl4pPr>
            <a:lvl5pPr marL="2286000" lvl="4" indent="-279400" rtl="0">
              <a:spcBef>
                <a:spcPts val="600"/>
              </a:spcBef>
              <a:spcAft>
                <a:spcPts val="0"/>
              </a:spcAft>
              <a:buSzPts val="800"/>
              <a:buFont typeface="JetBrains Mono"/>
              <a:buChar char="○"/>
              <a:defRPr sz="800">
                <a:latin typeface="JetBrains Mono Medium"/>
                <a:ea typeface="JetBrains Mono Medium"/>
                <a:cs typeface="JetBrains Mono Medium"/>
                <a:sym typeface="JetBrains Mono"/>
              </a:defRPr>
            </a:lvl5pPr>
            <a:lvl6pPr marL="2743200" lvl="5" indent="-279400" rtl="0">
              <a:spcBef>
                <a:spcPts val="600"/>
              </a:spcBef>
              <a:spcAft>
                <a:spcPts val="0"/>
              </a:spcAft>
              <a:buSzPts val="800"/>
              <a:buFont typeface="JetBrains Mono"/>
              <a:buChar char="■"/>
              <a:defRPr sz="800">
                <a:latin typeface="JetBrains Mono Medium"/>
                <a:ea typeface="JetBrains Mono Medium"/>
                <a:cs typeface="JetBrains Mono Medium"/>
                <a:sym typeface="JetBrains Mono"/>
              </a:defRPr>
            </a:lvl6pPr>
            <a:lvl7pPr marL="3200400" lvl="6" indent="-279400" rtl="0">
              <a:spcBef>
                <a:spcPts val="600"/>
              </a:spcBef>
              <a:spcAft>
                <a:spcPts val="0"/>
              </a:spcAft>
              <a:buSzPts val="800"/>
              <a:buFont typeface="JetBrains Mono"/>
              <a:buChar char="●"/>
              <a:defRPr sz="800">
                <a:latin typeface="JetBrains Mono Medium"/>
                <a:ea typeface="JetBrains Mono Medium"/>
                <a:cs typeface="JetBrains Mono Medium"/>
                <a:sym typeface="JetBrains Mono"/>
              </a:defRPr>
            </a:lvl7pPr>
            <a:lvl8pPr marL="3657600" lvl="7" indent="-279400" rtl="0">
              <a:spcBef>
                <a:spcPts val="600"/>
              </a:spcBef>
              <a:spcAft>
                <a:spcPts val="0"/>
              </a:spcAft>
              <a:buSzPts val="800"/>
              <a:buFont typeface="JetBrains Mono"/>
              <a:buChar char="○"/>
              <a:defRPr sz="800">
                <a:latin typeface="JetBrains Mono Medium"/>
                <a:ea typeface="JetBrains Mono Medium"/>
                <a:cs typeface="JetBrains Mono Medium"/>
                <a:sym typeface="JetBrains Mono"/>
              </a:defRPr>
            </a:lvl8pPr>
            <a:lvl9pPr marL="4114800" lvl="8" indent="-279400" rtl="0">
              <a:spcBef>
                <a:spcPts val="600"/>
              </a:spcBef>
              <a:spcAft>
                <a:spcPts val="600"/>
              </a:spcAft>
              <a:buSzPts val="800"/>
              <a:buFont typeface="JetBrains Mono"/>
              <a:buChar char="■"/>
              <a:defRPr sz="800">
                <a:latin typeface="JetBrains Mono Medium"/>
                <a:ea typeface="JetBrains Mono Medium"/>
                <a:cs typeface="JetBrains Mono Medium"/>
                <a:sym typeface="JetBrains Mono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Main point">
  <p:cSld name="CUSTOM_5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11475" y="1626682"/>
            <a:ext cx="8321100" cy="1664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Text slide">
  <p:cSld name="CUSTOM_7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292600" y="292598"/>
            <a:ext cx="8328900" cy="44859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6"/>
          <p:cNvPicPr preferRelativeResize="0"/>
          <p:nvPr/>
        </p:nvPicPr>
        <p:blipFill rotWithShape="1">
          <a:blip r:embed="rId2">
            <a:alphaModFix/>
          </a:blip>
          <a:srcRect l="25105" t="18582" r="1077" b="20590"/>
          <a:stretch/>
        </p:blipFill>
        <p:spPr>
          <a:xfrm rot="-720009">
            <a:off x="4471046" y="-44961"/>
            <a:ext cx="5499357" cy="453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and header 1">
  <p:cSld name="CUSTOM_7_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328900" cy="23958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4198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pen Sans"/>
              <a:buChar char="■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419800" cy="26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pen Sans"/>
              <a:buChar char="■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83880" y="41148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EA4335"/>
          </p15:clr>
        </p15:guide>
        <p15:guide id="2" pos="259">
          <p15:clr>
            <a:srgbClr val="EA4335"/>
          </p15:clr>
        </p15:guide>
        <p15:guide id="3" pos="1037">
          <p15:clr>
            <a:srgbClr val="EA4335"/>
          </p15:clr>
        </p15:guide>
        <p15:guide id="4" pos="1152">
          <p15:clr>
            <a:srgbClr val="EA4335"/>
          </p15:clr>
        </p15:guide>
        <p15:guide id="5" pos="1930">
          <p15:clr>
            <a:srgbClr val="EA4335"/>
          </p15:clr>
        </p15:guide>
        <p15:guide id="6" pos="2045">
          <p15:clr>
            <a:srgbClr val="EA4335"/>
          </p15:clr>
        </p15:guide>
        <p15:guide id="7" pos="2822">
          <p15:clr>
            <a:srgbClr val="EA4335"/>
          </p15:clr>
        </p15:guide>
        <p15:guide id="8" pos="2938">
          <p15:clr>
            <a:srgbClr val="EA4335"/>
          </p15:clr>
        </p15:guide>
        <p15:guide id="9" pos="3715">
          <p15:clr>
            <a:srgbClr val="EA4335"/>
          </p15:clr>
        </p15:guide>
        <p15:guide id="10" pos="3830">
          <p15:clr>
            <a:srgbClr val="EA4335"/>
          </p15:clr>
        </p15:guide>
        <p15:guide id="11" pos="4608">
          <p15:clr>
            <a:srgbClr val="EA4335"/>
          </p15:clr>
        </p15:guide>
        <p15:guide id="12" pos="4723">
          <p15:clr>
            <a:srgbClr val="EA4335"/>
          </p15:clr>
        </p15:guide>
        <p15:guide id="13" pos="5501">
          <p15:clr>
            <a:srgbClr val="EA4335"/>
          </p15:clr>
        </p15:guide>
        <p15:guide id="14" orient="horz" pos="582">
          <p15:clr>
            <a:srgbClr val="EA4335"/>
          </p15:clr>
        </p15:guide>
        <p15:guide id="15" orient="horz" pos="732">
          <p15:clr>
            <a:srgbClr val="EA4335"/>
          </p15:clr>
        </p15:guide>
        <p15:guide id="16" orient="horz" pos="881">
          <p15:clr>
            <a:srgbClr val="EA4335"/>
          </p15:clr>
        </p15:guide>
        <p15:guide id="17" orient="horz" pos="1031">
          <p15:clr>
            <a:srgbClr val="EA4335"/>
          </p15:clr>
        </p15:guide>
        <p15:guide id="18" orient="horz" pos="1181">
          <p15:clr>
            <a:srgbClr val="EA4335"/>
          </p15:clr>
        </p15:guide>
        <p15:guide id="19" orient="horz" pos="1331">
          <p15:clr>
            <a:srgbClr val="EA4335"/>
          </p15:clr>
        </p15:guide>
        <p15:guide id="20" orient="horz" pos="1480">
          <p15:clr>
            <a:srgbClr val="EA4335"/>
          </p15:clr>
        </p15:guide>
        <p15:guide id="21" orient="horz" pos="1630">
          <p15:clr>
            <a:srgbClr val="EA4335"/>
          </p15:clr>
        </p15:guide>
        <p15:guide id="22" orient="horz" pos="1780">
          <p15:clr>
            <a:srgbClr val="EA4335"/>
          </p15:clr>
        </p15:guide>
        <p15:guide id="23" orient="horz" pos="1930">
          <p15:clr>
            <a:srgbClr val="EA4335"/>
          </p15:clr>
        </p15:guide>
        <p15:guide id="24" orient="horz" pos="2079">
          <p15:clr>
            <a:srgbClr val="EA4335"/>
          </p15:clr>
        </p15:guide>
        <p15:guide id="25" orient="horz" pos="2229">
          <p15:clr>
            <a:srgbClr val="EA4335"/>
          </p15:clr>
        </p15:guide>
        <p15:guide id="26" orient="horz" pos="2379">
          <p15:clr>
            <a:srgbClr val="EA4335"/>
          </p15:clr>
        </p15:guide>
        <p15:guide id="27" orient="horz" pos="2529">
          <p15:clr>
            <a:srgbClr val="EA4335"/>
          </p15:clr>
        </p15:guide>
        <p15:guide id="28" orient="horz" pos="26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api/latest/jvm/stdlib/kotlin/let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api/latest/jvm/stdlib/kotlin/-not-implemented-error/index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lay.kotlinlang.org/byExample" TargetMode="External"/><Relationship Id="rId4" Type="http://schemas.openxmlformats.org/officeDocument/2006/relationships/hyperlink" Target="https://kotlinlang.org/doc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75" y="332279"/>
            <a:ext cx="596400" cy="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/>
        </p:nvSpPr>
        <p:spPr>
          <a:xfrm>
            <a:off x="923472" y="257347"/>
            <a:ext cx="25638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Kotlin</a:t>
            </a:r>
            <a:endParaRPr sz="17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" name="Google Shape;39;p10"/>
          <p:cNvSpPr txBox="1"/>
          <p:nvPr/>
        </p:nvSpPr>
        <p:spPr>
          <a:xfrm>
            <a:off x="886825" y="1012500"/>
            <a:ext cx="7275000" cy="237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Giới thiệu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về Kotlin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(tiếp theo)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D6F6F4D1-15DB-A98A-E909-0FBA12CB1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744" y="106530"/>
            <a:ext cx="1378341" cy="5998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(for)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92608" y="1218291"/>
            <a:ext cx="8419800" cy="3382891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 dụ: 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Viết chương trình tính giai thừa của một số nguyên dương n:</a:t>
            </a:r>
          </a:p>
        </p:txBody>
      </p:sp>
      <p:sp>
        <p:nvSpPr>
          <p:cNvPr id="2" name="Google Shape;114;p20">
            <a:extLst>
              <a:ext uri="{FF2B5EF4-FFF2-40B4-BE49-F238E27FC236}">
                <a16:creationId xmlns:a16="http://schemas.microsoft.com/office/drawing/2014/main" id="{0577AE7E-94A3-E20D-76F9-F8A1523E4E21}"/>
              </a:ext>
            </a:extLst>
          </p:cNvPr>
          <p:cNvSpPr txBox="1">
            <a:spLocks/>
          </p:cNvSpPr>
          <p:nvPr/>
        </p:nvSpPr>
        <p:spPr>
          <a:xfrm>
            <a:off x="3123349" y="1879774"/>
            <a:ext cx="3987900" cy="26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fun </a:t>
            </a:r>
            <a:r>
              <a:rPr lang="en-US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main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() {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var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gt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1</a:t>
            </a:r>
            <a:b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val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n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5</a:t>
            </a:r>
            <a:b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for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in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1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..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n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) {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   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gt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*=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</a:t>
            </a:r>
            <a:b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}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 i="1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 ExtraBold" panose="02000009000000000000" pitchFamily="2" charset="0"/>
                <a:cs typeface="JetBrains Mono ExtraBold" panose="02000009000000000000" pitchFamily="2" charset="0"/>
              </a:rPr>
              <a:t>println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</a:t>
            </a:r>
            <a:r>
              <a:rPr lang="en-US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"</a:t>
            </a:r>
            <a:r>
              <a:rPr lang="en-US">
                <a:solidFill>
                  <a:srgbClr val="0037A6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$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n</a:t>
            </a:r>
            <a:r>
              <a:rPr lang="en-US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!=</a:t>
            </a:r>
            <a:r>
              <a:rPr lang="en-US">
                <a:solidFill>
                  <a:srgbClr val="0037A6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$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gt</a:t>
            </a:r>
            <a:r>
              <a:rPr lang="en-US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"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)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57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(for)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92608" y="1218291"/>
            <a:ext cx="8419800" cy="3382891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>
                <a:solidFill>
                  <a:srgbClr val="333333"/>
                </a:solidFill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Duyệt tuần tự gần hết giá trị trong danh sách (</a:t>
            </a:r>
            <a:r>
              <a:rPr lang="en-US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half-open range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39700" indent="0" algn="l">
              <a:lnSpc>
                <a:spcPct val="150000"/>
              </a:lnSpc>
              <a:buNone/>
            </a:pPr>
            <a:endParaRPr lang="en-US" sz="1400" b="1" i="0">
              <a:solidFill>
                <a:schemeClr val="tx1"/>
              </a:solidFill>
              <a:effectLst/>
              <a:highlight>
                <a:srgbClr val="FEFEFE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1400" i="0" u="sng">
                <a:solidFill>
                  <a:schemeClr val="tx1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Cú pháp:</a:t>
            </a:r>
          </a:p>
          <a:p>
            <a:pPr marL="139700" indent="0" algn="l">
              <a:lnSpc>
                <a:spcPct val="150000"/>
              </a:lnSpc>
              <a:buNone/>
            </a:pPr>
            <a:r>
              <a:rPr lang="en-US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for</a:t>
            </a:r>
            <a:r>
              <a:rPr lang="en-US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 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(i </a:t>
            </a:r>
            <a:r>
              <a:rPr lang="en-US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in</a:t>
            </a:r>
            <a:r>
              <a:rPr lang="en-US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 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a </a:t>
            </a:r>
            <a:r>
              <a:rPr lang="en-US" b="0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until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 b)</a:t>
            </a:r>
            <a:br>
              <a:rPr lang="en-US"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{</a:t>
            </a:r>
            <a:br>
              <a:rPr lang="en-US"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Xử lý biến i</a:t>
            </a:r>
            <a:br>
              <a:rPr lang="en-US"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}</a:t>
            </a:r>
            <a:endParaRPr lang="en-US" sz="1100">
              <a:latin typeface="JetBrains Mono Medium" panose="02000009000000000000" pitchFamily="2" charset="0"/>
              <a:ea typeface="Open Sans" panose="020B0606030504020204" pitchFamily="34" charset="0"/>
              <a:cs typeface="JetBrains Mono Medium" panose="02000009000000000000" pitchFamily="2" charset="0"/>
              <a:sym typeface="JetBrains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vi-VN" b="0" i="0">
              <a:solidFill>
                <a:srgbClr val="333333"/>
              </a:solidFill>
              <a:effectLst/>
              <a:highlight>
                <a:srgbClr val="FEFEFE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 cú pháp ở trên thì biến i thực ra là biến bước nhảy, nó tự động tăng dần từ a cho tới </a:t>
            </a:r>
            <a:r>
              <a:rPr lang="vi-VN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gần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b</a:t>
            </a:r>
            <a:endParaRPr sz="11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3964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(for)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92608" y="1218291"/>
            <a:ext cx="8419800" cy="3382891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 dụ: 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Viết chương trình tính tổng từ 1 tới gần số nguyên dương n:</a:t>
            </a:r>
          </a:p>
        </p:txBody>
      </p:sp>
      <p:sp>
        <p:nvSpPr>
          <p:cNvPr id="2" name="Google Shape;114;p20">
            <a:extLst>
              <a:ext uri="{FF2B5EF4-FFF2-40B4-BE49-F238E27FC236}">
                <a16:creationId xmlns:a16="http://schemas.microsoft.com/office/drawing/2014/main" id="{0577AE7E-94A3-E20D-76F9-F8A1523E4E21}"/>
              </a:ext>
            </a:extLst>
          </p:cNvPr>
          <p:cNvSpPr txBox="1">
            <a:spLocks/>
          </p:cNvSpPr>
          <p:nvPr/>
        </p:nvSpPr>
        <p:spPr>
          <a:xfrm>
            <a:off x="3123349" y="1879774"/>
            <a:ext cx="3987900" cy="26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fun </a:t>
            </a:r>
            <a:r>
              <a:rPr lang="en-US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main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() {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var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sum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0</a:t>
            </a:r>
            <a:b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val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n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5</a:t>
            </a:r>
            <a:b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for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in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1 </a:t>
            </a:r>
            <a:r>
              <a:rPr lang="en-US" i="1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 ExtraBold" panose="02000009000000000000" pitchFamily="2" charset="0"/>
                <a:cs typeface="JetBrains Mono ExtraBold" panose="02000009000000000000" pitchFamily="2" charset="0"/>
              </a:rPr>
              <a:t>until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n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) {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   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sum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+=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</a:t>
            </a:r>
            <a:b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}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 i="1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 ExtraBold" panose="02000009000000000000" pitchFamily="2" charset="0"/>
                <a:cs typeface="JetBrains Mono ExtraBold" panose="02000009000000000000" pitchFamily="2" charset="0"/>
              </a:rPr>
              <a:t>println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</a:t>
            </a:r>
            <a:r>
              <a:rPr lang="en-US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"Tổng=</a:t>
            </a:r>
            <a:r>
              <a:rPr lang="en-US">
                <a:solidFill>
                  <a:srgbClr val="0037A6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$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sum</a:t>
            </a:r>
            <a:r>
              <a:rPr lang="en-US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"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)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AD7B8F-7E76-65C5-123D-0A2A9FC1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68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VN" altLang="en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VN" altLang="en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9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(for)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92608" y="1218291"/>
            <a:ext cx="8419800" cy="3382891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Điều hướng bước nhảy </a:t>
            </a:r>
            <a:r>
              <a:rPr lang="vi-VN" b="0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</a:t>
            </a:r>
          </a:p>
          <a:p>
            <a:pPr marL="139700" indent="0" algn="l">
              <a:lnSpc>
                <a:spcPct val="150000"/>
              </a:lnSpc>
              <a:buNone/>
            </a:pPr>
            <a:endParaRPr lang="en-US" sz="1400" b="1" i="0">
              <a:solidFill>
                <a:schemeClr val="tx1"/>
              </a:solidFill>
              <a:effectLst/>
              <a:highlight>
                <a:srgbClr val="FEFEFE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1400" i="0" u="sng">
                <a:solidFill>
                  <a:schemeClr val="tx1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Cú pháp:</a:t>
            </a:r>
          </a:p>
          <a:p>
            <a:pPr marL="139700" indent="0" algn="l">
              <a:lnSpc>
                <a:spcPct val="150000"/>
              </a:lnSpc>
              <a:buNone/>
            </a:pPr>
            <a:r>
              <a:rPr lang="en-US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for</a:t>
            </a:r>
            <a:r>
              <a:rPr lang="en-US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 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(i </a:t>
            </a:r>
            <a:r>
              <a:rPr lang="en-US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in</a:t>
            </a:r>
            <a:r>
              <a:rPr lang="en-US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 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a </a:t>
            </a:r>
            <a:r>
              <a:rPr lang="en-US" b="0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..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 b </a:t>
            </a:r>
            <a:r>
              <a:rPr lang="en-US" b="0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step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 x)</a:t>
            </a:r>
            <a:br>
              <a:rPr lang="en-US"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{</a:t>
            </a:r>
            <a:br>
              <a:rPr lang="en-US"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Xử lý biến i</a:t>
            </a:r>
            <a:br>
              <a:rPr lang="en-US"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}</a:t>
            </a:r>
          </a:p>
          <a:p>
            <a:pPr marL="139700" indent="0" algn="l">
              <a:lnSpc>
                <a:spcPct val="150000"/>
              </a:lnSpc>
              <a:buNone/>
            </a:pPr>
            <a:endParaRPr lang="vi-VN" b="0" i="0">
              <a:solidFill>
                <a:srgbClr val="333333"/>
              </a:solidFill>
              <a:effectLst/>
              <a:highlight>
                <a:srgbClr val="FEFEFE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 cú pháp ở trên thì biến i thực ra là biến bước nhảy, nó tự động tăng dần từ a cho tới b, nhưng mỗi lần duyệt nó tăng theo </a:t>
            </a:r>
            <a:r>
              <a:rPr lang="vi-VN" b="0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đơn vị</a:t>
            </a:r>
            <a:endParaRPr sz="11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24147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(for)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92608" y="1218291"/>
            <a:ext cx="8419800" cy="3382891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 dụ: 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Viết chương trình tính tổng các số chẵn nhỏ hơn hoặc bằng số nguyên dương n</a:t>
            </a:r>
          </a:p>
        </p:txBody>
      </p:sp>
      <p:sp>
        <p:nvSpPr>
          <p:cNvPr id="2" name="Google Shape;114;p20">
            <a:extLst>
              <a:ext uri="{FF2B5EF4-FFF2-40B4-BE49-F238E27FC236}">
                <a16:creationId xmlns:a16="http://schemas.microsoft.com/office/drawing/2014/main" id="{0577AE7E-94A3-E20D-76F9-F8A1523E4E21}"/>
              </a:ext>
            </a:extLst>
          </p:cNvPr>
          <p:cNvSpPr txBox="1">
            <a:spLocks/>
          </p:cNvSpPr>
          <p:nvPr/>
        </p:nvSpPr>
        <p:spPr>
          <a:xfrm>
            <a:off x="3123349" y="1879774"/>
            <a:ext cx="3987900" cy="26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fun </a:t>
            </a:r>
            <a:r>
              <a:rPr lang="en-US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main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() {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var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sum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0</a:t>
            </a:r>
            <a:b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val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n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10</a:t>
            </a:r>
            <a:b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for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in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2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..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n </a:t>
            </a:r>
            <a:r>
              <a:rPr lang="en-US" i="1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 ExtraBold" panose="02000009000000000000" pitchFamily="2" charset="0"/>
                <a:cs typeface="JetBrains Mono ExtraBold" panose="02000009000000000000" pitchFamily="2" charset="0"/>
              </a:rPr>
              <a:t>step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2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)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   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sum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+=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</a:t>
            </a:r>
            <a:b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 i="1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 ExtraBold" panose="02000009000000000000" pitchFamily="2" charset="0"/>
                <a:cs typeface="JetBrains Mono ExtraBold" panose="02000009000000000000" pitchFamily="2" charset="0"/>
              </a:rPr>
              <a:t>println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</a:t>
            </a:r>
            <a:r>
              <a:rPr lang="en-US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"Tổng chẵn=</a:t>
            </a:r>
            <a:r>
              <a:rPr lang="en-US">
                <a:solidFill>
                  <a:srgbClr val="0037A6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$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sum</a:t>
            </a:r>
            <a:r>
              <a:rPr lang="en-US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"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)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AD7B8F-7E76-65C5-123D-0A2A9FC1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68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VN" altLang="en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VN" altLang="en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0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(for)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92608" y="1218291"/>
            <a:ext cx="8419800" cy="3382891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>
                <a:solidFill>
                  <a:srgbClr val="333333"/>
                </a:solidFill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Điều hướng bước nhảy </a:t>
            </a:r>
            <a:r>
              <a:rPr lang="vi-VN" b="0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downTo</a:t>
            </a:r>
          </a:p>
          <a:p>
            <a:pPr marL="139700" indent="0" algn="l">
              <a:lnSpc>
                <a:spcPct val="150000"/>
              </a:lnSpc>
              <a:buNone/>
            </a:pPr>
            <a:endParaRPr lang="en-US" sz="1400" b="1" i="0">
              <a:solidFill>
                <a:schemeClr val="tx1"/>
              </a:solidFill>
              <a:effectLst/>
              <a:highlight>
                <a:srgbClr val="FEFEFE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1400" i="0" u="sng">
                <a:solidFill>
                  <a:schemeClr val="tx1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Cú pháp:</a:t>
            </a:r>
          </a:p>
          <a:p>
            <a:pPr marL="139700" indent="0" algn="l">
              <a:lnSpc>
                <a:spcPct val="150000"/>
              </a:lnSpc>
              <a:buNone/>
            </a:pPr>
            <a:r>
              <a:rPr lang="en-US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for 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(i </a:t>
            </a:r>
            <a:r>
              <a:rPr lang="en-US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in 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b </a:t>
            </a:r>
            <a:r>
              <a:rPr lang="en-US" b="0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downTo 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a)</a:t>
            </a:r>
            <a:br>
              <a:rPr lang="en-US"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{</a:t>
            </a:r>
            <a:br>
              <a:rPr lang="en-US"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Xử lý biến i</a:t>
            </a:r>
            <a:br>
              <a:rPr lang="en-US"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}</a:t>
            </a: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vi-VN" b="0" i="0">
              <a:solidFill>
                <a:srgbClr val="333333"/>
              </a:solidFill>
              <a:effectLst/>
              <a:highlight>
                <a:srgbClr val="FEFEFE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 cú pháp ở trên thì biến i thực ra là biến bước nhảy, nó tự động giảm dần từ b cho tới a, nhưng mỗi lần duyệt nó giảm 1 đơn vị</a:t>
            </a:r>
            <a:endParaRPr lang="vi-VN" sz="11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04934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(for)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92608" y="1218291"/>
            <a:ext cx="8419800" cy="3382891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>
                <a:solidFill>
                  <a:srgbClr val="333333"/>
                </a:solidFill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Điều hướng bước nhảy </a:t>
            </a:r>
            <a:r>
              <a:rPr lang="vi-VN" b="0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downTo</a:t>
            </a: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1400" b="1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Hoặc</a:t>
            </a: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1400" i="0" u="sng">
                <a:solidFill>
                  <a:schemeClr val="tx1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Cú pháp:</a:t>
            </a:r>
          </a:p>
          <a:p>
            <a:pPr marL="139700" indent="0" algn="l">
              <a:lnSpc>
                <a:spcPct val="150000"/>
              </a:lnSpc>
              <a:buNone/>
            </a:pPr>
            <a:r>
              <a:rPr lang="en-US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cs typeface="JetBrains Mono ExtraBold" panose="02000009000000000000" pitchFamily="2" charset="0"/>
              </a:rPr>
              <a:t>for 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(i </a:t>
            </a:r>
            <a:r>
              <a:rPr lang="en-US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cs typeface="JetBrains Mono ExtraBold" panose="02000009000000000000" pitchFamily="2" charset="0"/>
              </a:rPr>
              <a:t>in 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b </a:t>
            </a:r>
            <a:r>
              <a:rPr lang="en-US" b="0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downTo 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a </a:t>
            </a:r>
            <a:r>
              <a:rPr lang="en-US" b="0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step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 x)</a:t>
            </a:r>
            <a:br>
              <a:rPr lang="en-US"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{</a:t>
            </a:r>
            <a:br>
              <a:rPr lang="en-US"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Xử lý biến i</a:t>
            </a:r>
            <a:br>
              <a:rPr lang="en-US"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}</a:t>
            </a:r>
            <a:endParaRPr lang="vi-VN" b="0" i="0">
              <a:solidFill>
                <a:srgbClr val="333333"/>
              </a:solidFill>
              <a:effectLst/>
              <a:highlight>
                <a:srgbClr val="FEFEFE"/>
              </a:highlight>
              <a:latin typeface="JetBrains Mono Medium" panose="02000009000000000000" pitchFamily="2" charset="0"/>
              <a:ea typeface="Open Sans" panose="020B0606030504020204" pitchFamily="34" charset="0"/>
              <a:cs typeface="JetBrains Mono Medium" panose="02000009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vi-VN" b="0" i="0">
              <a:solidFill>
                <a:srgbClr val="333333"/>
              </a:solidFill>
              <a:effectLst/>
              <a:highlight>
                <a:srgbClr val="FEFEFE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 cú pháp ở trên thì biến i thực ra là biến bước nhảy, nó tự động giảm dần từ b cho tới a, nhưng mỗi lần duyệt nó giảm x đơn vị</a:t>
            </a:r>
            <a:endParaRPr lang="vi-VN" sz="11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4443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(for)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92608" y="1218291"/>
            <a:ext cx="8419800" cy="3382891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 dụ: 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Viết chương trình tính Ước số chung lớn nhất của 2 số bất kỳ</a:t>
            </a:r>
          </a:p>
        </p:txBody>
      </p:sp>
      <p:sp>
        <p:nvSpPr>
          <p:cNvPr id="2" name="Google Shape;114;p20">
            <a:extLst>
              <a:ext uri="{FF2B5EF4-FFF2-40B4-BE49-F238E27FC236}">
                <a16:creationId xmlns:a16="http://schemas.microsoft.com/office/drawing/2014/main" id="{0577AE7E-94A3-E20D-76F9-F8A1523E4E21}"/>
              </a:ext>
            </a:extLst>
          </p:cNvPr>
          <p:cNvSpPr txBox="1">
            <a:spLocks/>
          </p:cNvSpPr>
          <p:nvPr/>
        </p:nvSpPr>
        <p:spPr>
          <a:xfrm>
            <a:off x="1926077" y="1682750"/>
            <a:ext cx="6439710" cy="326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>
              <a:buNone/>
            </a:pP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fun </a:t>
            </a:r>
            <a:r>
              <a:rPr lang="en-US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main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() {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val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a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9</a:t>
            </a:r>
            <a:b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val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b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6</a:t>
            </a:r>
            <a:b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var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ucscln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1</a:t>
            </a:r>
            <a:b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val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min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if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a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&gt;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b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)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b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else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a</a:t>
            </a:r>
            <a:b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for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in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min </a:t>
            </a:r>
            <a:r>
              <a:rPr lang="en-US" i="1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 ExtraBold" panose="02000009000000000000" pitchFamily="2" charset="0"/>
                <a:cs typeface="JetBrains Mono ExtraBold" panose="02000009000000000000" pitchFamily="2" charset="0"/>
              </a:rPr>
              <a:t>downTo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1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) {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if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a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%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==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0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&amp;&amp;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b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%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== </a:t>
            </a:r>
            <a:r>
              <a:rPr lang="en-US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0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) {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       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ucscln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=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</a:t>
            </a:r>
            <a:b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        </a:t>
            </a: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break</a:t>
            </a:r>
            <a:b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    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}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}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 </a:t>
            </a:r>
            <a:r>
              <a:rPr lang="en-US" i="1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 ExtraBold" panose="02000009000000000000" pitchFamily="2" charset="0"/>
                <a:cs typeface="JetBrains Mono ExtraBold" panose="02000009000000000000" pitchFamily="2" charset="0"/>
              </a:rPr>
              <a:t>println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(</a:t>
            </a:r>
            <a:r>
              <a:rPr lang="en-US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"USCL của </a:t>
            </a:r>
            <a:r>
              <a:rPr lang="en-US">
                <a:solidFill>
                  <a:srgbClr val="0037A6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$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a</a:t>
            </a:r>
            <a:r>
              <a:rPr lang="en-US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và </a:t>
            </a:r>
            <a:r>
              <a:rPr lang="en-US">
                <a:solidFill>
                  <a:srgbClr val="0037A6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$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b</a:t>
            </a:r>
            <a:r>
              <a:rPr lang="en-US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= </a:t>
            </a:r>
            <a:r>
              <a:rPr lang="en-US">
                <a:solidFill>
                  <a:srgbClr val="0037A6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$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ucscln</a:t>
            </a:r>
            <a:r>
              <a:rPr lang="en-US">
                <a:solidFill>
                  <a:srgbClr val="067D17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"</a:t>
            </a: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)</a:t>
            </a:r>
            <a:b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</a:br>
            <a:r>
              <a:rPr lang="en-US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}</a:t>
            </a:r>
          </a:p>
          <a:p>
            <a:pPr marL="139700" indent="0">
              <a:buNone/>
            </a:pPr>
            <a:endParaRPr lang="en-US">
              <a:solidFill>
                <a:srgbClr val="080808"/>
              </a:solidFill>
              <a:effectLst/>
              <a:highlight>
                <a:srgbClr val="FFFFFF"/>
              </a:highlight>
              <a:latin typeface="JetBrains Mono Medium" panose="02000009000000000000" pitchFamily="2" charset="0"/>
              <a:cs typeface="JetBrains Mono Medium" panose="02000009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AD7B8F-7E76-65C5-123D-0A2A9FC1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68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VN" altLang="en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VN" altLang="en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3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(for)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92608" y="1218291"/>
            <a:ext cx="8419800" cy="3382891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>
                <a:solidFill>
                  <a:srgbClr val="333333"/>
                </a:solidFill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Lặp tập đối tượng</a:t>
            </a:r>
            <a:endParaRPr lang="vi-VN" b="0" i="0">
              <a:solidFill>
                <a:srgbClr val="0000FF"/>
              </a:solidFill>
              <a:effectLst/>
              <a:highlight>
                <a:srgbClr val="FEFEFE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9700" indent="0" algn="l">
              <a:lnSpc>
                <a:spcPct val="150000"/>
              </a:lnSpc>
              <a:buNone/>
            </a:pPr>
            <a:endParaRPr lang="en-US" sz="1400" b="1" i="0">
              <a:solidFill>
                <a:schemeClr val="tx1"/>
              </a:solidFill>
              <a:effectLst/>
              <a:highlight>
                <a:srgbClr val="FEFEFE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1400" i="0" u="sng">
                <a:solidFill>
                  <a:schemeClr val="tx1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Cú pháp:</a:t>
            </a:r>
          </a:p>
          <a:p>
            <a:pPr marL="139700" indent="0" algn="l">
              <a:buNone/>
            </a:pPr>
            <a:r>
              <a:rPr lang="en-US" b="0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for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 (item </a:t>
            </a:r>
            <a:r>
              <a:rPr lang="en-US" b="0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in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 collection)</a:t>
            </a:r>
          </a:p>
          <a:p>
            <a:pPr marL="139700" indent="0" algn="l">
              <a:buNone/>
            </a:pP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{</a:t>
            </a:r>
          </a:p>
          <a:p>
            <a:pPr marL="139700" indent="0" algn="l">
              <a:buNone/>
            </a:pP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   println(item)</a:t>
            </a:r>
          </a:p>
          <a:p>
            <a:pPr marL="139700" indent="0" algn="l">
              <a:buNone/>
            </a:pPr>
            <a:r>
              <a:rPr lang="en-US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cs typeface="JetBrains Mono Medium" panose="02000009000000000000" pitchFamily="2" charset="0"/>
              </a:rPr>
              <a:t>}</a:t>
            </a:r>
          </a:p>
          <a:p>
            <a:pPr marL="139700" indent="0" algn="l">
              <a:lnSpc>
                <a:spcPct val="150000"/>
              </a:lnSpc>
              <a:buNone/>
            </a:pPr>
            <a:endParaRPr lang="vi-VN" b="0" i="0">
              <a:solidFill>
                <a:srgbClr val="333333"/>
              </a:solidFill>
              <a:effectLst/>
              <a:highlight>
                <a:srgbClr val="FEFEFE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Cấu trúc for trên sẽ duyệt từng đối tượng trong một tập đối tượng</a:t>
            </a:r>
            <a:endParaRPr lang="vi-VN" sz="11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3041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(for)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92608" y="984828"/>
            <a:ext cx="8419800" cy="3723359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val 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items = listOf(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"apple"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, 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"banana"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, 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"kiwifruit"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VN" sz="1100" b="1">
                <a:solidFill>
                  <a:srgbClr val="FF0000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//Duyệt danh sách sản phẩm</a:t>
            </a:r>
            <a:endParaRPr sz="1100" b="1">
              <a:solidFill>
                <a:srgbClr val="FF0000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for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(item 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items)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println(item)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100" b="1">
                <a:solidFill>
                  <a:srgbClr val="FF0000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//Duyệt theo vị trí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for</a:t>
            </a:r>
            <a:r>
              <a:rPr lang="en-US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(index </a:t>
            </a:r>
            <a:r>
              <a:rPr lang="en-US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in</a:t>
            </a:r>
            <a:r>
              <a:rPr lang="en-US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items.indices) {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println(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"item at </a:t>
            </a:r>
            <a:r>
              <a:rPr lang="en" sz="1100">
                <a:solidFill>
                  <a:schemeClr val="accent4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$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index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is </a:t>
            </a:r>
            <a:r>
              <a:rPr lang="en" sz="1100">
                <a:solidFill>
                  <a:schemeClr val="accent4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$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{items[index]}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VN" sz="1100" b="1">
                <a:solidFill>
                  <a:srgbClr val="FF0000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//Duyệt vừa lấy vị trí, vừa lấy giá trị</a:t>
            </a:r>
            <a:endParaRPr sz="1100" b="1">
              <a:solidFill>
                <a:srgbClr val="FF0000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for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((index, item) 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items.withIndex())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println(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"item at </a:t>
            </a:r>
            <a:r>
              <a:rPr lang="en" sz="1100">
                <a:solidFill>
                  <a:schemeClr val="accent4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$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index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is </a:t>
            </a:r>
            <a:r>
              <a:rPr lang="en" sz="1100">
                <a:solidFill>
                  <a:schemeClr val="accent4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$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item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100">
              <a:latin typeface="JetBrains Mono Medium"/>
              <a:ea typeface="JetBrains Mono Medium"/>
              <a:cs typeface="JetBrains Mono Medium"/>
              <a:sym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08728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4198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Câu điều kiện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Vòng lặp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Xử lý logic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Vòng lặp (while, do..while)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B6488F-C31E-9063-5A6A-C2673F88A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21" y="1108175"/>
            <a:ext cx="2643224" cy="374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03E3F76-C219-4258-A3E2-354485FC0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567" y="846306"/>
            <a:ext cx="2468141" cy="38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Vòng lặp (while, do..while)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4198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val 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items = listOf(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"apple"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, 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"banana"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, 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"kiwifruit"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F51B5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var 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index = 0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while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(index &lt; items.size)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println(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"item at </a:t>
            </a:r>
            <a:r>
              <a:rPr lang="en" sz="1100">
                <a:solidFill>
                  <a:schemeClr val="accent4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$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index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is </a:t>
            </a:r>
            <a:r>
              <a:rPr lang="en" sz="1100">
                <a:solidFill>
                  <a:schemeClr val="accent4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$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{items[index]}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index++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var 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toComplete: Boolean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do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...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toComplete = ...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 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while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(toComplete)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/>
              <a:t>The condition variable can be initialized inside to the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do…while</a:t>
            </a:r>
            <a:r>
              <a:rPr lang="en"/>
              <a:t> loop.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582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(break và continue)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328900" cy="23775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">
                <a:solidFill>
                  <a:srgbClr val="3F51B5"/>
                </a:solidFill>
              </a:rPr>
              <a:t>break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>
                <a:solidFill>
                  <a:srgbClr val="3F51B5"/>
                </a:solidFill>
              </a:rPr>
              <a:t>continue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labels for loops: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D81B60"/>
                </a:solidFill>
              </a:rPr>
              <a:t>myLabel@</a:t>
            </a:r>
            <a:r>
              <a:rPr lang="en">
                <a:solidFill>
                  <a:srgbClr val="37474F"/>
                </a:solidFill>
              </a:rPr>
              <a:t> </a:t>
            </a:r>
            <a:r>
              <a:rPr lang="en">
                <a:solidFill>
                  <a:srgbClr val="3F51B5"/>
                </a:solidFill>
              </a:rPr>
              <a:t>for</a:t>
            </a:r>
            <a:r>
              <a:rPr lang="en">
                <a:solidFill>
                  <a:srgbClr val="37474F"/>
                </a:solidFill>
              </a:rPr>
              <a:t> (item </a:t>
            </a:r>
            <a:r>
              <a:rPr lang="en">
                <a:solidFill>
                  <a:srgbClr val="3F51B5"/>
                </a:solidFill>
              </a:rPr>
              <a:t>in</a:t>
            </a:r>
            <a:r>
              <a:rPr lang="en">
                <a:solidFill>
                  <a:srgbClr val="37474F"/>
                </a:solidFill>
              </a:rPr>
              <a:t> items) {</a:t>
            </a:r>
            <a:endParaRPr>
              <a:solidFill>
                <a:srgbClr val="37474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37474F"/>
                </a:solidFill>
              </a:rPr>
              <a:t>    </a:t>
            </a:r>
            <a:r>
              <a:rPr lang="en">
                <a:solidFill>
                  <a:srgbClr val="3F51B5"/>
                </a:solidFill>
              </a:rPr>
              <a:t>for</a:t>
            </a:r>
            <a:r>
              <a:rPr lang="en">
                <a:solidFill>
                  <a:srgbClr val="37474F"/>
                </a:solidFill>
              </a:rPr>
              <a:t> (anotherItem </a:t>
            </a:r>
            <a:r>
              <a:rPr lang="en">
                <a:solidFill>
                  <a:srgbClr val="3F51B5"/>
                </a:solidFill>
              </a:rPr>
              <a:t>in</a:t>
            </a:r>
            <a:r>
              <a:rPr lang="en">
                <a:solidFill>
                  <a:srgbClr val="37474F"/>
                </a:solidFill>
              </a:rPr>
              <a:t> otherItems) {</a:t>
            </a:r>
            <a:endParaRPr>
              <a:solidFill>
                <a:srgbClr val="37474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37474F"/>
                </a:solidFill>
              </a:rPr>
              <a:t>        </a:t>
            </a:r>
            <a:r>
              <a:rPr lang="en">
                <a:solidFill>
                  <a:srgbClr val="3F51B5"/>
                </a:solidFill>
              </a:rPr>
              <a:t>if</a:t>
            </a:r>
            <a:r>
              <a:rPr lang="en">
                <a:solidFill>
                  <a:srgbClr val="37474F"/>
                </a:solidFill>
              </a:rPr>
              <a:t> (...) </a:t>
            </a:r>
            <a:r>
              <a:rPr lang="en">
                <a:solidFill>
                  <a:srgbClr val="3F51B5"/>
                </a:solidFill>
              </a:rPr>
              <a:t>break</a:t>
            </a:r>
            <a:r>
              <a:rPr lang="en">
                <a:solidFill>
                  <a:srgbClr val="D81B60"/>
                </a:solidFill>
              </a:rPr>
              <a:t>@myLabel</a:t>
            </a:r>
            <a:endParaRPr>
              <a:solidFill>
                <a:srgbClr val="D81B6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37474F"/>
                </a:solidFill>
              </a:rPr>
              <a:t>        </a:t>
            </a:r>
            <a:r>
              <a:rPr lang="en">
                <a:solidFill>
                  <a:srgbClr val="3F51B5"/>
                </a:solidFill>
              </a:rPr>
              <a:t>else continue</a:t>
            </a:r>
            <a:r>
              <a:rPr lang="en">
                <a:solidFill>
                  <a:srgbClr val="D81B60"/>
                </a:solidFill>
              </a:rPr>
              <a:t>@myLabel</a:t>
            </a:r>
            <a:endParaRPr>
              <a:solidFill>
                <a:srgbClr val="D81B6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37474F"/>
                </a:solidFill>
              </a:rPr>
              <a:t>    }</a:t>
            </a:r>
            <a:endParaRPr>
              <a:solidFill>
                <a:srgbClr val="37474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37474F"/>
                </a:solidFill>
              </a:rPr>
              <a:t>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4198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val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x = 10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if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(x 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1..10)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println(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"fits in range"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 sz="1100">
              <a:solidFill>
                <a:srgbClr val="3F51B5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for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(x 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1..5)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print(x)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for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(x 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9 downTo 0 step 3)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print(x)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downTo</a:t>
            </a:r>
            <a:r>
              <a:rPr lang="en"/>
              <a:t> and 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step</a:t>
            </a:r>
            <a:r>
              <a:rPr lang="en">
                <a:solidFill>
                  <a:srgbClr val="37474F"/>
                </a:solidFill>
              </a:rPr>
              <a:t> </a:t>
            </a:r>
            <a:r>
              <a:rPr lang="en"/>
              <a:t>are extension functions, not keywords.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'..'</a:t>
            </a:r>
            <a:r>
              <a:rPr lang="en">
                <a:solidFill>
                  <a:srgbClr val="37474F"/>
                </a:solidFill>
              </a:rPr>
              <a:t> </a:t>
            </a:r>
            <a:r>
              <a:rPr lang="en"/>
              <a:t>is actually 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T.rangeTo(that: T)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Null safety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328900" cy="23775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</a:rPr>
              <a:t>val</a:t>
            </a:r>
            <a:r>
              <a:rPr lang="en" sz="1100">
                <a:solidFill>
                  <a:srgbClr val="37474F"/>
                </a:solidFill>
              </a:rPr>
              <a:t> notNullText: String = </a:t>
            </a:r>
            <a:r>
              <a:rPr lang="en" sz="1100">
                <a:solidFill>
                  <a:srgbClr val="388E3C"/>
                </a:solidFill>
              </a:rPr>
              <a:t>"Definitely not null"</a:t>
            </a:r>
            <a:endParaRPr sz="110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</a:rPr>
              <a:t>val</a:t>
            </a:r>
            <a:r>
              <a:rPr lang="en" sz="1100">
                <a:solidFill>
                  <a:srgbClr val="37474F"/>
                </a:solidFill>
              </a:rPr>
              <a:t> nullableText1: String? = </a:t>
            </a:r>
            <a:r>
              <a:rPr lang="en" sz="1100">
                <a:solidFill>
                  <a:srgbClr val="388E3C"/>
                </a:solidFill>
              </a:rPr>
              <a:t>"Might be null"</a:t>
            </a:r>
            <a:endParaRPr sz="110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</a:rPr>
              <a:t>val</a:t>
            </a:r>
            <a:r>
              <a:rPr lang="en" sz="1100">
                <a:solidFill>
                  <a:srgbClr val="37474F"/>
                </a:solidFill>
              </a:rPr>
              <a:t> nullableText2: String? = </a:t>
            </a:r>
            <a:r>
              <a:rPr lang="en" sz="1100">
                <a:solidFill>
                  <a:srgbClr val="3F51B5"/>
                </a:solidFill>
              </a:rPr>
              <a:t>null</a:t>
            </a:r>
            <a:endParaRPr sz="1100">
              <a:solidFill>
                <a:srgbClr val="3F51B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F51B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</a:rPr>
              <a:t>fun</a:t>
            </a:r>
            <a:r>
              <a:rPr lang="en" sz="1100">
                <a:solidFill>
                  <a:srgbClr val="37474F"/>
                </a:solidFill>
              </a:rPr>
              <a:t> funny(text: String?) {</a:t>
            </a:r>
            <a:endParaRPr sz="110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</a:rPr>
              <a:t>	</a:t>
            </a:r>
            <a:r>
              <a:rPr lang="en" sz="1100">
                <a:solidFill>
                  <a:srgbClr val="3F51B5"/>
                </a:solidFill>
              </a:rPr>
              <a:t>if</a:t>
            </a:r>
            <a:r>
              <a:rPr lang="en" sz="1100">
                <a:solidFill>
                  <a:srgbClr val="37474F"/>
                </a:solidFill>
              </a:rPr>
              <a:t> (text != </a:t>
            </a:r>
            <a:r>
              <a:rPr lang="en" sz="1100">
                <a:solidFill>
                  <a:srgbClr val="3F51B5"/>
                </a:solidFill>
              </a:rPr>
              <a:t>null</a:t>
            </a:r>
            <a:r>
              <a:rPr lang="en" sz="1100">
                <a:solidFill>
                  <a:srgbClr val="37474F"/>
                </a:solidFill>
              </a:rPr>
              <a:t>)</a:t>
            </a:r>
            <a:endParaRPr sz="110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</a:rPr>
              <a:t>		println(text)</a:t>
            </a:r>
            <a:endParaRPr sz="110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</a:rPr>
              <a:t>	</a:t>
            </a:r>
            <a:r>
              <a:rPr lang="en" sz="1100">
                <a:solidFill>
                  <a:srgbClr val="3F51B5"/>
                </a:solidFill>
              </a:rPr>
              <a:t>else</a:t>
            </a:r>
            <a:endParaRPr sz="1100">
              <a:solidFill>
                <a:srgbClr val="3F51B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</a:rPr>
              <a:t>		println(</a:t>
            </a:r>
            <a:r>
              <a:rPr lang="en" sz="1100">
                <a:solidFill>
                  <a:srgbClr val="388E3C"/>
                </a:solidFill>
              </a:rPr>
              <a:t>"Nothing to print :("</a:t>
            </a:r>
            <a:r>
              <a:rPr lang="en" sz="1100">
                <a:solidFill>
                  <a:srgbClr val="37474F"/>
                </a:solidFill>
              </a:rPr>
              <a:t>)</a:t>
            </a:r>
            <a:endParaRPr sz="110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</a:rPr>
              <a:t>}</a:t>
            </a:r>
            <a:endParaRPr sz="110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</a:rPr>
              <a:t>fun</a:t>
            </a:r>
            <a:r>
              <a:rPr lang="en" sz="1100">
                <a:solidFill>
                  <a:srgbClr val="37474F"/>
                </a:solidFill>
              </a:rPr>
              <a:t> funnier(text: String?) {</a:t>
            </a:r>
            <a:endParaRPr sz="110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</a:rPr>
              <a:t>	</a:t>
            </a:r>
            <a:r>
              <a:rPr lang="en" sz="1100">
                <a:solidFill>
                  <a:srgbClr val="3F51B5"/>
                </a:solidFill>
              </a:rPr>
              <a:t>val</a:t>
            </a:r>
            <a:r>
              <a:rPr lang="en" sz="1100">
                <a:solidFill>
                  <a:srgbClr val="37474F"/>
                </a:solidFill>
              </a:rPr>
              <a:t> toPrint = text </a:t>
            </a:r>
            <a:r>
              <a:rPr lang="en" sz="1100">
                <a:solidFill>
                  <a:srgbClr val="D81B60"/>
                </a:solidFill>
              </a:rPr>
              <a:t>?:</a:t>
            </a:r>
            <a:r>
              <a:rPr lang="en" sz="1100">
                <a:solidFill>
                  <a:srgbClr val="37474F"/>
                </a:solidFill>
              </a:rPr>
              <a:t> </a:t>
            </a:r>
            <a:r>
              <a:rPr lang="en" sz="1100">
                <a:solidFill>
                  <a:srgbClr val="388E3C"/>
                </a:solidFill>
              </a:rPr>
              <a:t>"Nothing to print :("</a:t>
            </a:r>
            <a:endParaRPr sz="110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</a:rPr>
              <a:t>	println(toPrint)</a:t>
            </a:r>
            <a:endParaRPr sz="110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</a:rPr>
              <a:t>}</a:t>
            </a:r>
            <a:endParaRPr sz="1100">
              <a:solidFill>
                <a:srgbClr val="3F51B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Elvis operator </a:t>
            </a:r>
            <a:r>
              <a:rPr lang="en">
                <a:latin typeface="JetBrains Mono Medium"/>
                <a:ea typeface="JetBrains Mono Medium"/>
                <a:cs typeface="JetBrains Mono Medium"/>
                <a:sym typeface="JetBrains Mono"/>
              </a:rPr>
              <a:t>?:</a:t>
            </a:r>
            <a:endParaRPr>
              <a:latin typeface="JetBrains Mono Medium"/>
              <a:ea typeface="JetBrains Mono Medium"/>
              <a:cs typeface="JetBrains Mono Medium"/>
              <a:sym typeface="JetBrains Mono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2700" y="3793150"/>
            <a:ext cx="522550" cy="83868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292601" y="1335024"/>
            <a:ext cx="6020649" cy="3052149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Nếu biểu thức bên trái 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?:</a:t>
            </a:r>
            <a:r>
              <a:rPr lang="en"/>
              <a:t> không phải là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null</a:t>
            </a:r>
            <a:r>
              <a:rPr lang="en"/>
              <a:t>, thì toán tử Elvis sẽ return về chính nó; ngược lại sẽ trả về biểu thức bên phải.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Lưu ý: Biểu thức ở bên phải được sử dụng khi biểu thức ở bên trái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null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fun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loadInfoById(id: String): String? {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val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item = findItem(id) ?: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return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null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return 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item.loadInfo() ?: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throw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Exception(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"..."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Safe Calls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292608" y="1335023"/>
            <a:ext cx="8419800" cy="3373163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someThing</a:t>
            </a:r>
            <a:r>
              <a:rPr lang="en">
                <a:solidFill>
                  <a:srgbClr val="D81B60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?.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otherThing</a:t>
            </a:r>
            <a:r>
              <a:rPr lang="en"/>
              <a:t> does not throw an NPE if 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someThing</a:t>
            </a:r>
            <a:r>
              <a:rPr lang="en"/>
              <a:t> is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null</a:t>
            </a:r>
            <a:r>
              <a:rPr lang="en"/>
              <a:t>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/>
          </a:p>
          <a:p>
            <a:pPr marL="0" marR="177800" lvl="0" indent="0" algn="l" rtl="0">
              <a:lnSpc>
                <a:spcPct val="11375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Safe calls </a:t>
            </a:r>
            <a:r>
              <a:rPr lang="en-US"/>
              <a:t>khá hữu ích trong việc xử lý chuỗi. Ví dụ: Một nhân viên có thể làm việc ở một (hoặc không) phòng ban. Trong phòng ban sẽ có một nhân viên làm trưởng phòng (hoặc không)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fun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printDepartmentHead(employee: Employee)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println(employee.department?.head?.name)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Nếu chỉ muốn lấy ra các giá trị khác null, có thể sử dụng safe calls với </a:t>
            </a:r>
            <a:r>
              <a:rPr lang="en">
                <a:solidFill>
                  <a:srgbClr val="3F51B5"/>
                </a:solidFill>
                <a:uFill>
                  <a:noFill/>
                </a:uFill>
                <a:latin typeface="JetBrains Mono Medium"/>
                <a:ea typeface="JetBrains Mono Medium"/>
                <a:cs typeface="JetBrains Mono Medium"/>
                <a:sym typeface="JetBrains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</a:t>
            </a:r>
            <a:r>
              <a:rPr lang="en"/>
              <a:t>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employee.department?.head?.name?.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let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{ println(it) }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Unsafe Calls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292608" y="3454250"/>
            <a:ext cx="30000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TRÁNH SỬ DỤNG Unsafe Calls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292600" y="1335025"/>
            <a:ext cx="8334300" cy="21066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The not-null assertion operator (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!!</a:t>
            </a:r>
            <a:r>
              <a:rPr lang="en"/>
              <a:t>) converts any value to a non-null type and throws an </a:t>
            </a:r>
            <a:r>
              <a:rPr lang="en">
                <a:solidFill>
                  <a:srgbClr val="C53929"/>
                </a:solidFill>
              </a:rPr>
              <a:t>NPE</a:t>
            </a:r>
            <a:r>
              <a:rPr lang="en"/>
              <a:t> exception if the value is null.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fun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printDepartmentHead(employee: Employee) {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println(employee.department!!.head!!.name!!)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4198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Always throws a 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NotImplementedError</a:t>
            </a:r>
            <a:r>
              <a:rPr lang="en"/>
              <a:t> at </a:t>
            </a:r>
            <a:r>
              <a:rPr lang="en" b="1"/>
              <a:t>run-time</a:t>
            </a:r>
            <a:r>
              <a:rPr lang="en"/>
              <a:t> if called, stating that operation is not implemented.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898989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// Throws an error at run-time if calls this function, but compiles</a:t>
            </a:r>
            <a:b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</a:b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fun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findItemOrNull(id: String): Item? = </a:t>
            </a:r>
            <a:r>
              <a:rPr lang="en" i="1">
                <a:solidFill>
                  <a:srgbClr val="497BB7"/>
                </a:solidFill>
                <a:latin typeface="JetBrains Mono ExtraBold"/>
                <a:ea typeface="JetBrains Mono ExtraBold"/>
                <a:cs typeface="JetBrains Mono ExtraBold"/>
                <a:sym typeface="JetBrains Mono"/>
              </a:rPr>
              <a:t>TODO("Find item $id")</a:t>
            </a:r>
            <a:endParaRPr i="1">
              <a:solidFill>
                <a:srgbClr val="497BB7"/>
              </a:solidFill>
              <a:latin typeface="JetBrains Mono ExtraBold"/>
              <a:ea typeface="JetBrains Mono ExtraBold"/>
              <a:cs typeface="JetBrains Mono ExtraBold"/>
              <a:sym typeface="JetBrains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solidFill>
                <a:srgbClr val="497BB7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898989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// Does not compile at all</a:t>
            </a:r>
            <a:br>
              <a:rPr lang="en">
                <a:solidFill>
                  <a:srgbClr val="497BB7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</a:b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fun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findItemOrNull(id: String): Item? = { }</a:t>
            </a:r>
            <a:endParaRPr>
              <a:solidFill>
                <a:srgbClr val="497BB7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String templates và the string builder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4198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val 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 = 10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val 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s = 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"Kotlin"</a:t>
            </a:r>
            <a:endParaRPr>
              <a:solidFill>
                <a:srgbClr val="388E3C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solidFill>
                <a:srgbClr val="388E3C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println(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"i = $i"</a:t>
            </a:r>
            <a:r>
              <a:rPr lang="en">
                <a:solidFill>
                  <a:srgbClr val="333333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>
              <a:solidFill>
                <a:srgbClr val="333333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println(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"Length of </a:t>
            </a:r>
            <a:r>
              <a:rPr lang="en">
                <a:solidFill>
                  <a:schemeClr val="accent4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$</a:t>
            </a:r>
            <a:r>
              <a:rPr lang="en">
                <a:solidFill>
                  <a:srgbClr val="333333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s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is </a:t>
            </a:r>
            <a:r>
              <a:rPr lang="en">
                <a:solidFill>
                  <a:schemeClr val="accent4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$</a:t>
            </a:r>
            <a:r>
              <a:rPr lang="en">
                <a:solidFill>
                  <a:srgbClr val="333333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{s.length}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</a:t>
            </a:r>
            <a:r>
              <a:rPr lang="en">
                <a:solidFill>
                  <a:srgbClr val="333333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>
              <a:solidFill>
                <a:srgbClr val="333333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solidFill>
                <a:srgbClr val="333333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val 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sb = StringBuilder()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sb.append(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"Hello"</a:t>
            </a:r>
            <a:r>
              <a:rPr lang="en">
                <a:solidFill>
                  <a:srgbClr val="333333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>
              <a:solidFill>
                <a:srgbClr val="333333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sb.append(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", world!"</a:t>
            </a:r>
            <a:r>
              <a:rPr lang="en">
                <a:solidFill>
                  <a:srgbClr val="333333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>
              <a:solidFill>
                <a:srgbClr val="333333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println(sb.toString())</a:t>
            </a:r>
            <a:endParaRPr>
              <a:solidFill>
                <a:srgbClr val="333333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Câu điều kiện (if – if else)</a:t>
            </a: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57C7B9-9345-CA45-6FF6-0CE40063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64" y="1040081"/>
            <a:ext cx="2508784" cy="381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917CCE-DA4B-F38B-8500-3B68D561B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90" y="1040081"/>
            <a:ext cx="3216842" cy="381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Biểu thức Lambda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4198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val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sum: (Int, Int) -&gt; Int = { x: Int, y: Int -&gt; x + y 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val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mul = { x: Int, y: Int -&gt; x * y 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According to Kotlin convention, if the last parameter of a function is a function, then a lambda expression passed as the corresponding argument can be placed outside the parentheses: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val 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badProduct = items.fold(1, { acc, e -&gt; acc * e })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val 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goodProduct = items.fold(1) { acc, e -&gt; acc * e }</a:t>
            </a:r>
            <a:endParaRPr sz="1100"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If the lambda is the only argument, the parentheses can be omitted entirely (the documentation calls this feature "trailing lambda as a parameter"):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run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({ println(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"Not Cool"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 })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run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{ println(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"Very Cool"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 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Tài liệu tham khảo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4198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kotlinlang.org</a:t>
            </a:r>
            <a:endParaRPr u="sng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kotlinlang.org/docs</a:t>
            </a:r>
            <a:endParaRPr u="sng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play.kotlinlang.org/byExample</a:t>
            </a:r>
            <a:endParaRPr u="sng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276225" y="285750"/>
            <a:ext cx="7153200" cy="19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Thanks!</a:t>
            </a:r>
            <a:endParaRPr sz="4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Câu điều kiện (if, if else)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555250" y="1335024"/>
            <a:ext cx="32139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i="0" u="none" strike="noStrike" cap="none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fun</a:t>
            </a:r>
            <a:r>
              <a:rPr lang="en" sz="1100" i="0" u="none" strike="noStrike" cap="none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maxOf(a: Int, b: Int) =</a:t>
            </a:r>
            <a:endParaRPr sz="1100" i="0" u="none" strike="noStrike" cap="none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i="0" u="none" strike="noStrike" cap="none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if</a:t>
            </a:r>
            <a:r>
              <a:rPr lang="en" sz="1100" i="0" u="none" strike="noStrike" cap="none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(a &gt; b) {</a:t>
            </a:r>
            <a:endParaRPr sz="1100" i="0" u="none" strike="noStrike" cap="none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i="0" u="none" strike="noStrike" cap="none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a</a:t>
            </a:r>
            <a:endParaRPr sz="1100" i="0" u="none" strike="noStrike" cap="none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i="0" u="none" strike="noStrike" cap="none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 </a:t>
            </a:r>
            <a:r>
              <a:rPr lang="en" sz="1100" i="0" u="none" strike="noStrike" cap="none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else</a:t>
            </a:r>
            <a:r>
              <a:rPr lang="en" sz="1100" i="0" u="none" strike="noStrike" cap="none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{</a:t>
            </a:r>
            <a:endParaRPr sz="1100" i="0" u="none" strike="noStrike" cap="none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i="0" u="none" strike="noStrike" cap="none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b</a:t>
            </a:r>
            <a:endParaRPr sz="1100" i="0" u="none" strike="noStrike" cap="none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i="0" u="none" strike="noStrike" cap="none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 i="0" u="none" strike="noStrike" cap="none">
              <a:solidFill>
                <a:srgbClr val="000000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605478" y="1369625"/>
            <a:ext cx="17052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tương đương</a:t>
            </a:r>
            <a:endParaRPr sz="14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292600" y="1335025"/>
            <a:ext cx="3978300" cy="16587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fun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maxOf(a: Int, b: Int): Int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if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(a &gt; b)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	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return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a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} 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else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	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return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b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100"/>
          </a:p>
        </p:txBody>
      </p:sp>
      <p:cxnSp>
        <p:nvCxnSpPr>
          <p:cNvPr id="107" name="Google Shape;107;p19"/>
          <p:cNvCxnSpPr/>
          <p:nvPr/>
        </p:nvCxnSpPr>
        <p:spPr>
          <a:xfrm>
            <a:off x="3614338" y="1750613"/>
            <a:ext cx="1584000" cy="0"/>
          </a:xfrm>
          <a:prstGeom prst="straightConnector1">
            <a:avLst/>
          </a:prstGeom>
          <a:noFill/>
          <a:ln w="19050" cap="flat" cmpd="sng">
            <a:solidFill>
              <a:srgbClr val="6554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92600" y="3139450"/>
            <a:ext cx="5377800" cy="16587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if</a:t>
            </a:r>
            <a:r>
              <a:rPr lang="en"/>
              <a:t> có thể là một biểu thức (có thể trả về giá trị).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Có thể viết trên cùng một dòng: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fun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maxOf(a: Int, b: Int) = 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if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(a &gt; b) a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else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b</a:t>
            </a:r>
            <a:endParaRPr sz="1100">
              <a:solidFill>
                <a:srgbClr val="3F51B5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F384A-A965-599A-BE65-FF09C0828AA6}"/>
              </a:ext>
            </a:extLst>
          </p:cNvPr>
          <p:cNvSpPr txBox="1"/>
          <p:nvPr/>
        </p:nvSpPr>
        <p:spPr>
          <a:xfrm>
            <a:off x="5555250" y="1072845"/>
            <a:ext cx="2537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Cách viết theo biểu thức</a:t>
            </a:r>
            <a:endParaRPr lang="en-VN" b="1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3909E-A979-B90B-A72F-E2288372A590}"/>
              </a:ext>
            </a:extLst>
          </p:cNvPr>
          <p:cNvSpPr txBox="1"/>
          <p:nvPr/>
        </p:nvSpPr>
        <p:spPr>
          <a:xfrm>
            <a:off x="391578" y="1074302"/>
            <a:ext cx="2537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Cách viết truyền thống</a:t>
            </a:r>
            <a:endParaRPr lang="en-VN" b="1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EF252-5D5C-B9AC-48F2-454885E820D6}"/>
              </a:ext>
            </a:extLst>
          </p:cNvPr>
          <p:cNvSpPr txBox="1"/>
          <p:nvPr/>
        </p:nvSpPr>
        <p:spPr>
          <a:xfrm>
            <a:off x="5555250" y="2662524"/>
            <a:ext cx="33680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Lưu ý: </a:t>
            </a:r>
            <a:r>
              <a:rPr lang="en-US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 viết if với dạng biểu thức trả về kết quả thì bắt buộc phải có else</a:t>
            </a:r>
            <a:endParaRPr lang="en-V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0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Biểu thức When</a:t>
            </a: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87957C-63B9-DDC6-344C-5E7E3336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78" y="374904"/>
            <a:ext cx="2963030" cy="439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8F0847-A1FA-06D6-94C8-A423E2129614}"/>
              </a:ext>
            </a:extLst>
          </p:cNvPr>
          <p:cNvSpPr txBox="1"/>
          <p:nvPr/>
        </p:nvSpPr>
        <p:spPr>
          <a:xfrm>
            <a:off x="236992" y="1164465"/>
            <a:ext cx="4875385" cy="2107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Cú pháp:</a:t>
            </a:r>
          </a:p>
          <a:p>
            <a:pPr algn="just"/>
            <a:endParaRPr lang="en-US">
              <a:solidFill>
                <a:srgbClr val="333333"/>
              </a:solidFill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>
                <a:solidFill>
                  <a:srgbClr val="0000FF"/>
                </a:solidFill>
                <a:effectLst/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when</a:t>
            </a:r>
            <a:r>
              <a:rPr lang="en-US" b="0" i="0">
                <a:solidFill>
                  <a:srgbClr val="01435F"/>
                </a:solidFill>
                <a:effectLst/>
                <a:highlight>
                  <a:srgbClr val="E4EEF3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(&lt;expression&gt;) </a:t>
            </a:r>
            <a:r>
              <a:rPr lang="en-US" b="1" i="0">
                <a:solidFill>
                  <a:srgbClr val="01435F"/>
                </a:solidFill>
                <a:effectLst/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{</a:t>
            </a:r>
            <a:endParaRPr lang="en-US" b="0" i="0">
              <a:solidFill>
                <a:srgbClr val="01435F"/>
              </a:solidFill>
              <a:effectLst/>
              <a:latin typeface="JetBrains Mono Medium" panose="02000009000000000000" pitchFamily="2" charset="0"/>
              <a:ea typeface="Open Sans" panose="020B0606030504020204" pitchFamily="34" charset="0"/>
              <a:cs typeface="JetBrains Mono Medium" panose="02000009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b="0" i="0">
                <a:solidFill>
                  <a:srgbClr val="01435F"/>
                </a:solidFill>
                <a:effectLst/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      &lt;value 1&gt;  </a:t>
            </a:r>
            <a:r>
              <a:rPr lang="en-US">
                <a:solidFill>
                  <a:srgbClr val="FF0000"/>
                </a:solidFill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-</a:t>
            </a:r>
            <a:r>
              <a:rPr lang="en-US" b="0" i="0">
                <a:solidFill>
                  <a:srgbClr val="FF0000"/>
                </a:solidFill>
                <a:effectLst/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&gt;</a:t>
            </a:r>
            <a:r>
              <a:rPr lang="en-US" b="0" i="0">
                <a:solidFill>
                  <a:srgbClr val="01435F"/>
                </a:solidFill>
                <a:effectLst/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   &lt;statement 1&gt;</a:t>
            </a:r>
          </a:p>
          <a:p>
            <a:pPr lvl="1">
              <a:lnSpc>
                <a:spcPct val="150000"/>
              </a:lnSpc>
            </a:pPr>
            <a:r>
              <a:rPr lang="en-US" b="0" i="0">
                <a:solidFill>
                  <a:srgbClr val="01435F"/>
                </a:solidFill>
                <a:effectLst/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      &lt;value 2&gt;  </a:t>
            </a:r>
            <a:r>
              <a:rPr lang="en-US" b="0" i="0">
                <a:solidFill>
                  <a:srgbClr val="FF0000"/>
                </a:solidFill>
                <a:effectLst/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-&gt;</a:t>
            </a:r>
            <a:r>
              <a:rPr lang="en-US" b="0" i="0">
                <a:solidFill>
                  <a:srgbClr val="01435F"/>
                </a:solidFill>
                <a:effectLst/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   &lt;statement 2&gt;</a:t>
            </a:r>
          </a:p>
          <a:p>
            <a:pPr lvl="1">
              <a:lnSpc>
                <a:spcPct val="150000"/>
              </a:lnSpc>
            </a:pPr>
            <a:r>
              <a:rPr lang="en-US" b="1" i="0">
                <a:solidFill>
                  <a:srgbClr val="01435F"/>
                </a:solidFill>
                <a:effectLst/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      </a:t>
            </a:r>
            <a:r>
              <a:rPr lang="en-US" b="0" i="0">
                <a:solidFill>
                  <a:srgbClr val="01435F"/>
                </a:solidFill>
                <a:effectLst/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else       </a:t>
            </a:r>
            <a:r>
              <a:rPr lang="en-US" b="0" i="0">
                <a:solidFill>
                  <a:srgbClr val="FF0000"/>
                </a:solidFill>
                <a:effectLst/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-&gt;</a:t>
            </a:r>
            <a:r>
              <a:rPr lang="en-US" b="1" i="0">
                <a:solidFill>
                  <a:srgbClr val="01435F"/>
                </a:solidFill>
                <a:effectLst/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   </a:t>
            </a:r>
            <a:r>
              <a:rPr lang="en-US" b="0" i="0">
                <a:solidFill>
                  <a:srgbClr val="01435F"/>
                </a:solidFill>
                <a:effectLst/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&lt;statement else&gt;</a:t>
            </a:r>
          </a:p>
          <a:p>
            <a:pPr algn="l">
              <a:lnSpc>
                <a:spcPct val="150000"/>
              </a:lnSpc>
            </a:pPr>
            <a:r>
              <a:rPr lang="en-US" b="1" i="0">
                <a:solidFill>
                  <a:srgbClr val="01435F"/>
                </a:solidFill>
                <a:effectLst/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}</a:t>
            </a:r>
            <a:endParaRPr lang="en-US" b="0" i="0">
              <a:solidFill>
                <a:srgbClr val="01435F"/>
              </a:solidFill>
              <a:effectLst/>
              <a:latin typeface="JetBrains Mono Medium" panose="02000009000000000000" pitchFamily="2" charset="0"/>
              <a:ea typeface="Open Sans" panose="020B0606030504020204" pitchFamily="34" charset="0"/>
              <a:cs typeface="JetBrains Mono Medium" panose="02000009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DD7A2-6F84-D8F4-AC0D-0870E670C04F}"/>
              </a:ext>
            </a:extLst>
          </p:cNvPr>
          <p:cNvSpPr txBox="1"/>
          <p:nvPr/>
        </p:nvSpPr>
        <p:spPr>
          <a:xfrm>
            <a:off x="388683" y="3681522"/>
            <a:ext cx="472369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</a:t>
            </a:r>
            <a:r>
              <a:rPr lang="vi-VN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lấy giá trị trong </a:t>
            </a:r>
            <a:r>
              <a:rPr lang="vi-VN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&lt;expression&gt;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đem so sánh với các </a:t>
            </a:r>
            <a:r>
              <a:rPr lang="vi-VN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&lt;value&gt; 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bên trong , nếu trùng khớp với </a:t>
            </a:r>
            <a:r>
              <a:rPr lang="vi-VN" b="1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nào thì </a:t>
            </a:r>
            <a:r>
              <a:rPr lang="vi-VN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&lt;statement&gt;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đó sẽ được thực thi. Nếu tất cả </a:t>
            </a:r>
            <a:r>
              <a:rPr lang="vi-VN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&lt;value&gt; 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đều không khớp với </a:t>
            </a:r>
            <a:r>
              <a:rPr lang="vi-VN" b="1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&lt;expression&gt; 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thì </a:t>
            </a:r>
            <a:r>
              <a:rPr lang="vi-VN" b="1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vi-VN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sẽ được thực hiện.</a:t>
            </a:r>
            <a:endParaRPr lang="en-V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9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Biểu thức When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92600" y="1335025"/>
            <a:ext cx="39879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when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(x) {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1 -&gt; print(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"x == 1"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2 -&gt; print(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"x == 2"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else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-&gt; {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    print(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"x is neither 1 nor 2"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}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>
              <a:solidFill>
                <a:srgbClr val="3F51B5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when</a:t>
            </a:r>
            <a:r>
              <a:rPr lang="en"/>
              <a:t> returns, the same way that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if</a:t>
            </a:r>
            <a:r>
              <a:rPr lang="en"/>
              <a:t> does.</a:t>
            </a:r>
            <a:endParaRPr>
              <a:solidFill>
                <a:srgbClr val="3F51B5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4572004" y="1335025"/>
            <a:ext cx="38157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when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{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x &lt;</a:t>
            </a:r>
            <a:r>
              <a:rPr lang="en">
                <a:highlight>
                  <a:schemeClr val="lt1"/>
                </a:highlight>
                <a:latin typeface="JetBrains Mono Medium"/>
                <a:ea typeface="JetBrains Mono Medium"/>
                <a:cs typeface="JetBrains Mono Medium"/>
                <a:sym typeface="JetBrains Mono"/>
              </a:rPr>
              <a:t>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0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-&gt; print(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"x &lt; 0"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x &gt;</a:t>
            </a:r>
            <a:r>
              <a:rPr lang="en">
                <a:highlight>
                  <a:schemeClr val="lt1"/>
                </a:highlight>
                <a:latin typeface="JetBrains Mono Medium"/>
                <a:ea typeface="JetBrains Mono Medium"/>
                <a:cs typeface="JetBrains Mono Medium"/>
                <a:sym typeface="JetBrains Mono"/>
              </a:rPr>
              <a:t>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0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-&gt; print(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"x &gt; 0"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else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-&gt; {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    print(</a:t>
            </a:r>
            <a:r>
              <a:rPr lang="en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"x == 0"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}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>
              <a:solidFill>
                <a:srgbClr val="3F51B5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</a:t>
            </a:r>
            <a:endParaRPr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"/>
            </a:br>
            <a:r>
              <a:rPr lang="en"/>
              <a:t>The condition can be inside of the branches.</a:t>
            </a:r>
            <a:endParaRPr>
              <a:solidFill>
                <a:srgbClr val="3F51B5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solidFill>
                <a:srgbClr val="3F51B5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Câu lệnh When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4198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fun 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serveTeaTo(customer: Customer)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	val 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teaSack = takeRandomTeaSack()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when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(teaSack) {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is 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OolongSack -&gt; error(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"We don't serve Chinese tea like </a:t>
            </a:r>
            <a:r>
              <a:rPr lang="en" sz="1100">
                <a:solidFill>
                  <a:schemeClr val="accent4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$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teaSack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!"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</a:t>
            </a:r>
            <a:r>
              <a:rPr lang="en" sz="1100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in 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trialTeaSacks, teaSackBoughtLastNight -&gt;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914400" lvl="0" indent="4572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error(</a:t>
            </a:r>
            <a:r>
              <a:rPr lang="en" sz="1100">
                <a:solidFill>
                  <a:srgbClr val="388E3C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"Are you insane?! We cannot serve uncertified tea!"</a:t>
            </a: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teaPackage.brew().serveTo(customer)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}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   </a:t>
            </a:r>
            <a:endParaRPr sz="1100">
              <a:solidFill>
                <a:srgbClr val="37474F"/>
              </a:solidFill>
              <a:latin typeface="JetBrains Mono Medium"/>
              <a:ea typeface="JetBrains Mono Medium"/>
              <a:cs typeface="JetBrains Mono Medium"/>
              <a:sym typeface="JetBrains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when</a:t>
            </a:r>
            <a:r>
              <a:rPr lang="en"/>
              <a:t> can accept several options in one branch.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else</a:t>
            </a:r>
            <a:r>
              <a:rPr lang="en"/>
              <a:t> branch can be omitted if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when</a:t>
            </a:r>
            <a:r>
              <a:rPr lang="en"/>
              <a:t> block is used as a </a:t>
            </a:r>
            <a:r>
              <a:rPr lang="en" i="1"/>
              <a:t>statement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4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&amp;&amp; vs and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292608" y="1335024"/>
            <a:ext cx="8419800" cy="2615400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if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(a &amp;&amp; b) { ... }     VS    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if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(a and b) { ... }    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Unlike the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&amp;&amp;</a:t>
            </a:r>
            <a:r>
              <a:rPr lang="en"/>
              <a:t> operator, this function does not perform short-circuit evaluation.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The same behavior with OR: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if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(a || b) { ... }     VS     </a:t>
            </a:r>
            <a:r>
              <a:rPr lang="en">
                <a:solidFill>
                  <a:srgbClr val="3F51B5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if</a:t>
            </a:r>
            <a:r>
              <a:rPr lang="en">
                <a:solidFill>
                  <a:srgbClr val="37474F"/>
                </a:solidFill>
                <a:latin typeface="JetBrains Mono Medium"/>
                <a:ea typeface="JetBrains Mono Medium"/>
                <a:cs typeface="JetBrains Mono Medium"/>
                <a:sym typeface="JetBrains Mono"/>
              </a:rPr>
              <a:t> (a or b) { ... }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2608" y="292608"/>
            <a:ext cx="850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Vòng lặp (for)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92608" y="1218291"/>
            <a:ext cx="8419800" cy="3382891"/>
          </a:xfrm>
          <a:prstGeom prst="rect">
            <a:avLst/>
          </a:prstGeom>
        </p:spPr>
        <p:txBody>
          <a:bodyPr spcFirstLastPara="1" wrap="square" lIns="0" tIns="73150" rIns="0" bIns="0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Duyệt tuần tự hết giá trị trong danh sách (</a:t>
            </a:r>
            <a:r>
              <a:rPr lang="en-US" sz="1400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closed range</a:t>
            </a: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39700" indent="0" algn="l">
              <a:lnSpc>
                <a:spcPct val="150000"/>
              </a:lnSpc>
              <a:buNone/>
            </a:pPr>
            <a:endParaRPr lang="en-US" sz="1400" b="1" i="0">
              <a:solidFill>
                <a:schemeClr val="tx1"/>
              </a:solidFill>
              <a:effectLst/>
              <a:highlight>
                <a:srgbClr val="FEFEFE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1400" i="0" u="sng">
                <a:solidFill>
                  <a:schemeClr val="tx1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Cú pháp:</a:t>
            </a: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1400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for </a:t>
            </a: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(i </a:t>
            </a:r>
            <a:r>
              <a:rPr lang="en-US" sz="1400" b="1" i="0">
                <a:solidFill>
                  <a:srgbClr val="0000FF"/>
                </a:solidFill>
                <a:effectLst/>
                <a:highlight>
                  <a:srgbClr val="FEFEFE"/>
                </a:highlight>
                <a:latin typeface="JetBrains Mono ExtraBold" panose="02000009000000000000" pitchFamily="2" charset="0"/>
                <a:ea typeface="Open Sans" panose="020B0606030504020204" pitchFamily="34" charset="0"/>
                <a:cs typeface="JetBrains Mono ExtraBold" panose="02000009000000000000" pitchFamily="2" charset="0"/>
              </a:rPr>
              <a:t>in </a:t>
            </a: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a</a:t>
            </a:r>
            <a:r>
              <a:rPr lang="en-US" sz="1400" b="0" i="0">
                <a:solidFill>
                  <a:srgbClr val="FF0000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..</a:t>
            </a: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b)</a:t>
            </a:r>
            <a:b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{</a:t>
            </a:r>
            <a:b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      Xử lý biến i</a:t>
            </a:r>
            <a:b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</a:br>
            <a:r>
              <a:rPr lang="en-US" sz="1400" b="0" i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JetBrains Mono Medium" panose="02000009000000000000" pitchFamily="2" charset="0"/>
                <a:ea typeface="Open Sans" panose="020B0606030504020204" pitchFamily="34" charset="0"/>
                <a:cs typeface="JetBrains Mono Medium" panose="02000009000000000000" pitchFamily="2" charset="0"/>
              </a:rPr>
              <a:t>}</a:t>
            </a: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1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etBrains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vi-VN" sz="1400" b="1" i="1">
                <a:solidFill>
                  <a:srgbClr val="333333"/>
                </a:solidFill>
                <a:effectLst/>
                <a:highlight>
                  <a:srgbClr val="FEFEFE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 cú pháp ở trên thì biến i thực ra là biến bước nhảy, nó tự động tăng dần từ a cho tới b</a:t>
            </a:r>
            <a:endParaRPr sz="11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White Theme">
  <a:themeElements>
    <a:clrScheme name="Simple Light">
      <a:dk1>
        <a:srgbClr val="000000"/>
      </a:dk1>
      <a:lt1>
        <a:srgbClr val="FFFFFF"/>
      </a:lt1>
      <a:dk2>
        <a:srgbClr val="27282C"/>
      </a:dk2>
      <a:lt2>
        <a:srgbClr val="000000"/>
      </a:lt2>
      <a:accent1>
        <a:srgbClr val="28B8A0"/>
      </a:accent1>
      <a:accent2>
        <a:srgbClr val="FC801D"/>
      </a:accent2>
      <a:accent3>
        <a:srgbClr val="FF318C"/>
      </a:accent3>
      <a:accent4>
        <a:srgbClr val="6B57FF"/>
      </a:accent4>
      <a:accent5>
        <a:srgbClr val="087CFA"/>
      </a:accent5>
      <a:accent6>
        <a:srgbClr val="000000"/>
      </a:accent6>
      <a:hlink>
        <a:srgbClr val="FF31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2174</Words>
  <Application>Microsoft Macintosh PowerPoint</Application>
  <PresentationFormat>On-screen Show (16:9)</PresentationFormat>
  <Paragraphs>278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JetBrains Mono</vt:lpstr>
      <vt:lpstr>Open Sans</vt:lpstr>
      <vt:lpstr>JetBrains Mono ExtraBold</vt:lpstr>
      <vt:lpstr>JetBrains Mono Medium</vt:lpstr>
      <vt:lpstr>Raleway</vt:lpstr>
      <vt:lpstr>Inter</vt:lpstr>
      <vt:lpstr>Standard White Theme</vt:lpstr>
      <vt:lpstr>PowerPoint Presentation</vt:lpstr>
      <vt:lpstr>Nội dung</vt:lpstr>
      <vt:lpstr>Câu điều kiện (if – if else)</vt:lpstr>
      <vt:lpstr>Câu điều kiện (if, if else)</vt:lpstr>
      <vt:lpstr>Biểu thức When</vt:lpstr>
      <vt:lpstr>Biểu thức When</vt:lpstr>
      <vt:lpstr>Câu lệnh When</vt:lpstr>
      <vt:lpstr>&amp;&amp; vs and</vt:lpstr>
      <vt:lpstr>Vòng lặp (for)</vt:lpstr>
      <vt:lpstr>Vòng lặp (for)</vt:lpstr>
      <vt:lpstr>Vòng lặp (for)</vt:lpstr>
      <vt:lpstr>Vòng lặp (for)</vt:lpstr>
      <vt:lpstr>Vòng lặp (for)</vt:lpstr>
      <vt:lpstr>Vòng lặp (for)</vt:lpstr>
      <vt:lpstr>Vòng lặp (for)</vt:lpstr>
      <vt:lpstr>Vòng lặp (for)</vt:lpstr>
      <vt:lpstr>Vòng lặp (for)</vt:lpstr>
      <vt:lpstr>Vòng lặp (for)</vt:lpstr>
      <vt:lpstr>Vòng lặp (for)</vt:lpstr>
      <vt:lpstr>Vòng lặp (while, do..while)</vt:lpstr>
      <vt:lpstr>Vòng lặp (while, do..while)</vt:lpstr>
      <vt:lpstr>Vòng lặp (break và continue)</vt:lpstr>
      <vt:lpstr>Ranges</vt:lpstr>
      <vt:lpstr>Null safety</vt:lpstr>
      <vt:lpstr>Elvis operator ?:</vt:lpstr>
      <vt:lpstr>Safe Calls</vt:lpstr>
      <vt:lpstr>Unsafe Calls</vt:lpstr>
      <vt:lpstr>TODO</vt:lpstr>
      <vt:lpstr>String templates và the string builder</vt:lpstr>
      <vt:lpstr>Biểu thức Lambda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Dinh Nguyen</cp:lastModifiedBy>
  <cp:revision>11</cp:revision>
  <dcterms:modified xsi:type="dcterms:W3CDTF">2024-04-08T01:04:24Z</dcterms:modified>
</cp:coreProperties>
</file>