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36"/>
  </p:notesMasterIdLst>
  <p:sldIdLst>
    <p:sldId id="256" r:id="rId2"/>
    <p:sldId id="257" r:id="rId3"/>
    <p:sldId id="265" r:id="rId4"/>
    <p:sldId id="302" r:id="rId5"/>
    <p:sldId id="303" r:id="rId6"/>
    <p:sldId id="304" r:id="rId7"/>
    <p:sldId id="305" r:id="rId8"/>
    <p:sldId id="306" r:id="rId9"/>
    <p:sldId id="307" r:id="rId10"/>
    <p:sldId id="308" r:id="rId11"/>
    <p:sldId id="309" r:id="rId12"/>
    <p:sldId id="310"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280" r:id="rId34"/>
    <p:sldId id="281" r:id="rId35"/>
  </p:sldIdLst>
  <p:sldSz cx="9144000" cy="5143500" type="screen16x9"/>
  <p:notesSz cx="6858000" cy="9144000"/>
  <p:embeddedFontLst>
    <p:embeddedFont>
      <p:font typeface="Inter" panose="02000503000000020004" pitchFamily="2" charset="0"/>
      <p:regular r:id="rId37"/>
      <p:bold r:id="rId38"/>
    </p:embeddedFont>
    <p:embeddedFont>
      <p:font typeface="JetBrains Mono" panose="02000009000000000000" pitchFamily="2" charset="0"/>
      <p:regular r:id="rId39"/>
      <p:bold r:id="rId40"/>
      <p:italic r:id="rId41"/>
      <p:boldItalic r:id="rId42"/>
    </p:embeddedFont>
    <p:embeddedFont>
      <p:font typeface="JetBrains Mono ExtraBold" panose="02000009000000000000" pitchFamily="2" charset="0"/>
      <p:bold r:id="rId43"/>
      <p:italic r:id="rId44"/>
      <p:boldItalic r:id="rId45"/>
    </p:embeddedFont>
    <p:embeddedFont>
      <p:font typeface="JetBrains Mono Medium" panose="02000009000000000000" pitchFamily="2" charset="0"/>
      <p:regular r:id="rId46"/>
      <p:italic r:id="rId47"/>
    </p:embeddedFont>
    <p:embeddedFont>
      <p:font typeface="Open Sans" panose="020B0606030504020204" pitchFamily="34" charset="0"/>
      <p:regular r:id="rId48"/>
      <p:bold r:id="rId49"/>
      <p:italic r:id="rId50"/>
      <p:boldItalic r:id="rId51"/>
    </p:embeddedFont>
    <p:embeddedFont>
      <p:font typeface="Raleway" pitchFamily="2" charset="77"/>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8092"/>
  </p:normalViewPr>
  <p:slideViewPr>
    <p:cSldViewPr snapToGrid="0">
      <p:cViewPr varScale="1">
        <p:scale>
          <a:sx n="131" d="100"/>
          <a:sy n="131" d="100"/>
        </p:scale>
        <p:origin x="984" y="16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89" d="100"/>
          <a:sy n="89" d="100"/>
        </p:scale>
        <p:origin x="3840" y="1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g29017cd9362_2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 name="Google Shape;35;g29017cd9362_27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4076262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48660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724645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4268049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078323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469736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4151647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4217788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449337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972488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 name="Google Shape;4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5243348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416793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85036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8101047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4161935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3030216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62762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4085194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7754963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742210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617086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1359998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7612884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100"/>
              <a:buNone/>
            </a:pPr>
            <a:endParaRPr>
              <a:latin typeface="Open Sans"/>
              <a:ea typeface="Open Sans"/>
              <a:cs typeface="Open Sans"/>
              <a:sym typeface="Open San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9017cd9362_27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9017cd9362_27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225069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367475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749207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58199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661249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597138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6. Lots of code">
  <p:cSld name="CUSTOM_4_1">
    <p:spTree>
      <p:nvGrpSpPr>
        <p:cNvPr id="1" name="Shape 12"/>
        <p:cNvGrpSpPr/>
        <p:nvPr/>
      </p:nvGrpSpPr>
      <p:grpSpPr>
        <a:xfrm>
          <a:off x="0" y="0"/>
          <a:ext cx="0" cy="0"/>
          <a:chOff x="0" y="0"/>
          <a:chExt cx="0" cy="0"/>
        </a:xfrm>
      </p:grpSpPr>
      <p:sp>
        <p:nvSpPr>
          <p:cNvPr id="13" name="Google Shape;13;p3"/>
          <p:cNvSpPr txBox="1">
            <a:spLocks noGrp="1"/>
          </p:cNvSpPr>
          <p:nvPr>
            <p:ph type="body" idx="1"/>
          </p:nvPr>
        </p:nvSpPr>
        <p:spPr>
          <a:xfrm>
            <a:off x="292608" y="1335024"/>
            <a:ext cx="8326800" cy="2853000"/>
          </a:xfrm>
          <a:prstGeom prst="rect">
            <a:avLst/>
          </a:prstGeom>
        </p:spPr>
        <p:txBody>
          <a:bodyPr spcFirstLastPara="1" wrap="square" lIns="0" tIns="146300" rIns="0" bIns="0" anchor="t" anchorCtr="0">
            <a:noAutofit/>
          </a:bodyPr>
          <a:lstStyle>
            <a:lvl1pPr marL="457200" lvl="0" indent="-279400" rtl="0">
              <a:spcBef>
                <a:spcPts val="0"/>
              </a:spcBef>
              <a:spcAft>
                <a:spcPts val="0"/>
              </a:spcAft>
              <a:buSzPts val="800"/>
              <a:buFont typeface="JetBrains Mono"/>
              <a:buChar char="●"/>
              <a:defRPr sz="800">
                <a:latin typeface="JetBrains Mono Medium"/>
                <a:ea typeface="JetBrains Mono Medium"/>
                <a:cs typeface="JetBrains Mono Medium"/>
                <a:sym typeface="JetBrains Mono"/>
              </a:defRPr>
            </a:lvl1pPr>
            <a:lvl2pPr marL="914400" lvl="1"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2pPr>
            <a:lvl3pPr marL="1371600" lvl="2"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3pPr>
            <a:lvl4pPr marL="1828800" lvl="3"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4pPr>
            <a:lvl5pPr marL="2286000" lvl="4"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5pPr>
            <a:lvl6pPr marL="2743200" lvl="5"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6pPr>
            <a:lvl7pPr marL="3200400" lvl="6"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7pPr>
            <a:lvl8pPr marL="3657600" lvl="7"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8pPr>
            <a:lvl9pPr marL="4114800" lvl="8" indent="-279400" rtl="0">
              <a:spcBef>
                <a:spcPts val="600"/>
              </a:spcBef>
              <a:spcAft>
                <a:spcPts val="600"/>
              </a:spcAft>
              <a:buSzPts val="800"/>
              <a:buFont typeface="JetBrains Mono"/>
              <a:buChar char="■"/>
              <a:defRPr sz="800">
                <a:latin typeface="JetBrains Mono Medium"/>
                <a:ea typeface="JetBrains Mono Medium"/>
                <a:cs typeface="JetBrains Mono Medium"/>
                <a:sym typeface="JetBrains Mono"/>
              </a:defRPr>
            </a:lvl9pPr>
          </a:lstStyle>
          <a:p>
            <a:endParaRPr/>
          </a:p>
        </p:txBody>
      </p:sp>
      <p:sp>
        <p:nvSpPr>
          <p:cNvPr id="14" name="Google Shape;14;p3"/>
          <p:cNvSpPr txBox="1">
            <a:spLocks noGrp="1"/>
          </p:cNvSpPr>
          <p:nvPr>
            <p:ph type="title"/>
          </p:nvPr>
        </p:nvSpPr>
        <p:spPr>
          <a:xfrm>
            <a:off x="292608" y="292608"/>
            <a:ext cx="8503800" cy="457200"/>
          </a:xfrm>
          <a:prstGeom prst="rect">
            <a:avLst/>
          </a:prstGeom>
        </p:spPr>
        <p:txBody>
          <a:bodyPr spcFirstLastPara="1" wrap="square" lIns="0" tIns="91425" rIns="0" bIns="91425" anchor="t" anchorCtr="0">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7. Main point">
  <p:cSld name="CUSTOM_5">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411475" y="1626682"/>
            <a:ext cx="8321100" cy="1664400"/>
          </a:xfrm>
          <a:prstGeom prst="rect">
            <a:avLst/>
          </a:prstGeom>
        </p:spPr>
        <p:txBody>
          <a:bodyPr spcFirstLastPara="1" wrap="square" lIns="0" tIns="91425" rIns="0" bIns="91425" anchor="ctr" anchorCtr="0">
            <a:noAutofit/>
          </a:bodyPr>
          <a:lstStyle>
            <a:lvl1pPr lvl="0" algn="ctr">
              <a:spcBef>
                <a:spcPts val="0"/>
              </a:spcBef>
              <a:spcAft>
                <a:spcPts val="0"/>
              </a:spcAft>
              <a:buSzPts val="3300"/>
              <a:buNone/>
              <a:defRPr/>
            </a:lvl1pPr>
            <a:lvl2pPr lvl="1" algn="ctr">
              <a:spcBef>
                <a:spcPts val="0"/>
              </a:spcBef>
              <a:spcAft>
                <a:spcPts val="0"/>
              </a:spcAft>
              <a:buSzPts val="3300"/>
              <a:buNone/>
              <a:defRPr/>
            </a:lvl2pPr>
            <a:lvl3pPr lvl="2" algn="ctr">
              <a:spcBef>
                <a:spcPts val="0"/>
              </a:spcBef>
              <a:spcAft>
                <a:spcPts val="0"/>
              </a:spcAft>
              <a:buSzPts val="3300"/>
              <a:buNone/>
              <a:defRPr/>
            </a:lvl3pPr>
            <a:lvl4pPr lvl="3" algn="ctr">
              <a:spcBef>
                <a:spcPts val="0"/>
              </a:spcBef>
              <a:spcAft>
                <a:spcPts val="0"/>
              </a:spcAft>
              <a:buSzPts val="3300"/>
              <a:buNone/>
              <a:defRPr/>
            </a:lvl4pPr>
            <a:lvl5pPr lvl="4" algn="ctr">
              <a:spcBef>
                <a:spcPts val="0"/>
              </a:spcBef>
              <a:spcAft>
                <a:spcPts val="0"/>
              </a:spcAft>
              <a:buSzPts val="3300"/>
              <a:buNone/>
              <a:defRPr/>
            </a:lvl5pPr>
            <a:lvl6pPr lvl="5" algn="ctr">
              <a:spcBef>
                <a:spcPts val="0"/>
              </a:spcBef>
              <a:spcAft>
                <a:spcPts val="0"/>
              </a:spcAft>
              <a:buSzPts val="3300"/>
              <a:buNone/>
              <a:defRPr/>
            </a:lvl6pPr>
            <a:lvl7pPr lvl="6" algn="ctr">
              <a:spcBef>
                <a:spcPts val="0"/>
              </a:spcBef>
              <a:spcAft>
                <a:spcPts val="0"/>
              </a:spcAft>
              <a:buSzPts val="3300"/>
              <a:buNone/>
              <a:defRPr/>
            </a:lvl7pPr>
            <a:lvl8pPr lvl="7" algn="ctr">
              <a:spcBef>
                <a:spcPts val="0"/>
              </a:spcBef>
              <a:spcAft>
                <a:spcPts val="0"/>
              </a:spcAft>
              <a:buSzPts val="3300"/>
              <a:buNone/>
              <a:defRPr/>
            </a:lvl8pPr>
            <a:lvl9pPr lvl="8" algn="ctr">
              <a:spcBef>
                <a:spcPts val="0"/>
              </a:spcBef>
              <a:spcAft>
                <a:spcPts val="0"/>
              </a:spcAft>
              <a:buSzPts val="33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0. Text slide">
  <p:cSld name="CUSTOM_7_1">
    <p:spTree>
      <p:nvGrpSpPr>
        <p:cNvPr id="1" name="Shape 17"/>
        <p:cNvGrpSpPr/>
        <p:nvPr/>
      </p:nvGrpSpPr>
      <p:grpSpPr>
        <a:xfrm>
          <a:off x="0" y="0"/>
          <a:ext cx="0" cy="0"/>
          <a:chOff x="0" y="0"/>
          <a:chExt cx="0" cy="0"/>
        </a:xfrm>
      </p:grpSpPr>
      <p:sp>
        <p:nvSpPr>
          <p:cNvPr id="18" name="Google Shape;18;p5"/>
          <p:cNvSpPr txBox="1">
            <a:spLocks noGrp="1"/>
          </p:cNvSpPr>
          <p:nvPr>
            <p:ph type="body" idx="1"/>
          </p:nvPr>
        </p:nvSpPr>
        <p:spPr>
          <a:xfrm>
            <a:off x="292600" y="292598"/>
            <a:ext cx="8328900" cy="4485900"/>
          </a:xfrm>
          <a:prstGeom prst="rect">
            <a:avLst/>
          </a:prstGeom>
        </p:spPr>
        <p:txBody>
          <a:bodyPr spcFirstLastPara="1" wrap="square" lIns="0" tIns="73150" rIns="0" bIns="0" anchor="t" anchorCtr="0">
            <a:noAutofit/>
          </a:bodyPr>
          <a:lstStyle>
            <a:lvl1pPr marL="457200" lvl="0" indent="-317500" rtl="0">
              <a:spcBef>
                <a:spcPts val="0"/>
              </a:spcBef>
              <a:spcAft>
                <a:spcPts val="0"/>
              </a:spcAft>
              <a:buSzPts val="1400"/>
              <a:buChar char="●"/>
              <a:defRPr/>
            </a:lvl1pPr>
            <a:lvl2pPr marL="914400" lvl="1" indent="-317500" rtl="0">
              <a:spcBef>
                <a:spcPts val="600"/>
              </a:spcBef>
              <a:spcAft>
                <a:spcPts val="0"/>
              </a:spcAft>
              <a:buSzPts val="1400"/>
              <a:buChar char="○"/>
              <a:defRPr/>
            </a:lvl2pPr>
            <a:lvl3pPr marL="1371600" lvl="2" indent="-317500" rtl="0">
              <a:spcBef>
                <a:spcPts val="600"/>
              </a:spcBef>
              <a:spcAft>
                <a:spcPts val="0"/>
              </a:spcAft>
              <a:buSzPts val="1400"/>
              <a:buChar char="■"/>
              <a:defRPr/>
            </a:lvl3pPr>
            <a:lvl4pPr marL="1828800" lvl="3" indent="-317500" rtl="0">
              <a:spcBef>
                <a:spcPts val="600"/>
              </a:spcBef>
              <a:spcAft>
                <a:spcPts val="0"/>
              </a:spcAft>
              <a:buSzPts val="1400"/>
              <a:buChar char="●"/>
              <a:defRPr/>
            </a:lvl4pPr>
            <a:lvl5pPr marL="2286000" lvl="4" indent="-317500" rtl="0">
              <a:spcBef>
                <a:spcPts val="600"/>
              </a:spcBef>
              <a:spcAft>
                <a:spcPts val="0"/>
              </a:spcAft>
              <a:buSzPts val="1400"/>
              <a:buChar char="○"/>
              <a:defRPr/>
            </a:lvl5pPr>
            <a:lvl6pPr marL="2743200" lvl="5" indent="-317500" rtl="0">
              <a:spcBef>
                <a:spcPts val="600"/>
              </a:spcBef>
              <a:spcAft>
                <a:spcPts val="0"/>
              </a:spcAft>
              <a:buSzPts val="1400"/>
              <a:buChar char="■"/>
              <a:defRPr/>
            </a:lvl6pPr>
            <a:lvl7pPr marL="3200400" lvl="6" indent="-317500" rtl="0">
              <a:spcBef>
                <a:spcPts val="600"/>
              </a:spcBef>
              <a:spcAft>
                <a:spcPts val="0"/>
              </a:spcAft>
              <a:buSzPts val="1400"/>
              <a:buChar char="●"/>
              <a:defRPr/>
            </a:lvl7pPr>
            <a:lvl8pPr marL="3657600" lvl="7" indent="-317500" rtl="0">
              <a:spcBef>
                <a:spcPts val="600"/>
              </a:spcBef>
              <a:spcAft>
                <a:spcPts val="0"/>
              </a:spcAft>
              <a:buSzPts val="1400"/>
              <a:buChar char="○"/>
              <a:defRPr/>
            </a:lvl8pPr>
            <a:lvl9pPr marL="4114800" lvl="8" indent="-317500" rtl="0">
              <a:spcBef>
                <a:spcPts val="600"/>
              </a:spcBef>
              <a:spcAft>
                <a:spcPts val="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dpi="0" rotWithShape="1">
          <a:blip r:embed="rId2">
            <a:lum/>
          </a:blip>
          <a:srcRect/>
          <a:stretch>
            <a:fillRect/>
          </a:stretch>
        </a:blipFill>
        <a:effectLst/>
      </p:bgPr>
    </p:bg>
    <p:spTree>
      <p:nvGrpSpPr>
        <p:cNvPr id="1" name="Shape 19"/>
        <p:cNvGrpSpPr/>
        <p:nvPr/>
      </p:nvGrpSpPr>
      <p:grpSpPr>
        <a:xfrm>
          <a:off x="0" y="0"/>
          <a:ext cx="0" cy="0"/>
          <a:chOff x="0" y="0"/>
          <a:chExt cx="0" cy="0"/>
        </a:xfrm>
      </p:grpSpPr>
      <p:sp>
        <p:nvSpPr>
          <p:cNvPr id="20" name="Google Shape;20;p6"/>
          <p:cNvSpPr txBox="1">
            <a:spLocks noGrp="1"/>
          </p:cNvSpPr>
          <p:nvPr>
            <p:ph type="sldNum" idx="12"/>
          </p:nvPr>
        </p:nvSpPr>
        <p:spPr>
          <a:xfrm>
            <a:off x="8472458" y="4663217"/>
            <a:ext cx="548700" cy="393600"/>
          </a:xfrm>
          <a:prstGeom prst="rect">
            <a:avLst/>
          </a:prstGeom>
        </p:spPr>
        <p:txBody>
          <a:bodyPr spcFirstLastPara="1" wrap="square" lIns="0" tIns="91425" rIns="0"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9. Text and header 1">
  <p:cSld name="CUSTOM_7_2">
    <p:spTree>
      <p:nvGrpSpPr>
        <p:cNvPr id="1" name="Shape 22"/>
        <p:cNvGrpSpPr/>
        <p:nvPr/>
      </p:nvGrpSpPr>
      <p:grpSpPr>
        <a:xfrm>
          <a:off x="0" y="0"/>
          <a:ext cx="0" cy="0"/>
          <a:chOff x="0" y="0"/>
          <a:chExt cx="0" cy="0"/>
        </a:xfrm>
      </p:grpSpPr>
      <p:sp>
        <p:nvSpPr>
          <p:cNvPr id="23" name="Google Shape;23;p7"/>
          <p:cNvSpPr txBox="1">
            <a:spLocks noGrp="1"/>
          </p:cNvSpPr>
          <p:nvPr>
            <p:ph type="body" idx="1"/>
          </p:nvPr>
        </p:nvSpPr>
        <p:spPr>
          <a:xfrm>
            <a:off x="292608" y="1335024"/>
            <a:ext cx="8328900" cy="2395800"/>
          </a:xfrm>
          <a:prstGeom prst="rect">
            <a:avLst/>
          </a:prstGeom>
        </p:spPr>
        <p:txBody>
          <a:bodyPr spcFirstLastPara="1" wrap="square" lIns="0" tIns="73150" rIns="0" bIns="0" anchor="t" anchorCtr="0">
            <a:noAutofit/>
          </a:bodyPr>
          <a:lstStyle>
            <a:lvl1pPr marL="457200" lvl="0" indent="-317500" rtl="0">
              <a:spcBef>
                <a:spcPts val="0"/>
              </a:spcBef>
              <a:spcAft>
                <a:spcPts val="0"/>
              </a:spcAft>
              <a:buSzPts val="1400"/>
              <a:buChar char="●"/>
              <a:defRPr/>
            </a:lvl1pPr>
            <a:lvl2pPr marL="914400" lvl="1" indent="-317500" rtl="0">
              <a:spcBef>
                <a:spcPts val="600"/>
              </a:spcBef>
              <a:spcAft>
                <a:spcPts val="0"/>
              </a:spcAft>
              <a:buSzPts val="1400"/>
              <a:buChar char="○"/>
              <a:defRPr/>
            </a:lvl2pPr>
            <a:lvl3pPr marL="1371600" lvl="2" indent="-317500" rtl="0">
              <a:spcBef>
                <a:spcPts val="600"/>
              </a:spcBef>
              <a:spcAft>
                <a:spcPts val="0"/>
              </a:spcAft>
              <a:buSzPts val="1400"/>
              <a:buChar char="■"/>
              <a:defRPr/>
            </a:lvl3pPr>
            <a:lvl4pPr marL="1828800" lvl="3" indent="-317500" rtl="0">
              <a:spcBef>
                <a:spcPts val="600"/>
              </a:spcBef>
              <a:spcAft>
                <a:spcPts val="0"/>
              </a:spcAft>
              <a:buSzPts val="1400"/>
              <a:buChar char="●"/>
              <a:defRPr/>
            </a:lvl4pPr>
            <a:lvl5pPr marL="2286000" lvl="4" indent="-317500" rtl="0">
              <a:spcBef>
                <a:spcPts val="600"/>
              </a:spcBef>
              <a:spcAft>
                <a:spcPts val="0"/>
              </a:spcAft>
              <a:buSzPts val="1400"/>
              <a:buChar char="○"/>
              <a:defRPr/>
            </a:lvl5pPr>
            <a:lvl6pPr marL="2743200" lvl="5" indent="-317500" rtl="0">
              <a:spcBef>
                <a:spcPts val="600"/>
              </a:spcBef>
              <a:spcAft>
                <a:spcPts val="0"/>
              </a:spcAft>
              <a:buSzPts val="1400"/>
              <a:buChar char="■"/>
              <a:defRPr/>
            </a:lvl6pPr>
            <a:lvl7pPr marL="3200400" lvl="6" indent="-317500" rtl="0">
              <a:spcBef>
                <a:spcPts val="600"/>
              </a:spcBef>
              <a:spcAft>
                <a:spcPts val="0"/>
              </a:spcAft>
              <a:buSzPts val="1400"/>
              <a:buChar char="●"/>
              <a:defRPr/>
            </a:lvl7pPr>
            <a:lvl8pPr marL="3657600" lvl="7" indent="-317500" rtl="0">
              <a:spcBef>
                <a:spcPts val="600"/>
              </a:spcBef>
              <a:spcAft>
                <a:spcPts val="0"/>
              </a:spcAft>
              <a:buSzPts val="1400"/>
              <a:buChar char="○"/>
              <a:defRPr/>
            </a:lvl8pPr>
            <a:lvl9pPr marL="4114800" lvl="8" indent="-317500" rtl="0">
              <a:spcBef>
                <a:spcPts val="600"/>
              </a:spcBef>
              <a:spcAft>
                <a:spcPts val="600"/>
              </a:spcAft>
              <a:buSzPts val="1400"/>
              <a:buChar char="■"/>
              <a:defRPr/>
            </a:lvl9pPr>
          </a:lstStyle>
          <a:p>
            <a:endParaRPr/>
          </a:p>
        </p:txBody>
      </p:sp>
      <p:sp>
        <p:nvSpPr>
          <p:cNvPr id="24" name="Google Shape;24;p7"/>
          <p:cNvSpPr txBox="1">
            <a:spLocks noGrp="1"/>
          </p:cNvSpPr>
          <p:nvPr>
            <p:ph type="title"/>
          </p:nvPr>
        </p:nvSpPr>
        <p:spPr>
          <a:xfrm>
            <a:off x="292608" y="292608"/>
            <a:ext cx="8503800" cy="457200"/>
          </a:xfrm>
          <a:prstGeom prst="rect">
            <a:avLst/>
          </a:prstGeom>
        </p:spPr>
        <p:txBody>
          <a:bodyPr spcFirstLastPara="1" wrap="square" lIns="0" tIns="91425" rIns="0" bIns="91425" anchor="t" anchorCtr="0">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25"/>
        <p:cNvGrpSpPr/>
        <p:nvPr/>
      </p:nvGrpSpPr>
      <p:grpSpPr>
        <a:xfrm>
          <a:off x="0" y="0"/>
          <a:ext cx="0" cy="0"/>
          <a:chOff x="0" y="0"/>
          <a:chExt cx="0" cy="0"/>
        </a:xfrm>
      </p:grpSpPr>
      <p:sp>
        <p:nvSpPr>
          <p:cNvPr id="26" name="Google Shape;26;p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27" name="Google Shape;27;p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9"/>
          <p:cNvSpPr txBox="1">
            <a:spLocks noGrp="1"/>
          </p:cNvSpPr>
          <p:nvPr>
            <p:ph type="title"/>
          </p:nvPr>
        </p:nvSpPr>
        <p:spPr>
          <a:xfrm>
            <a:off x="292608" y="292608"/>
            <a:ext cx="8503800" cy="457200"/>
          </a:xfrm>
          <a:prstGeom prst="rect">
            <a:avLst/>
          </a:prstGeom>
        </p:spPr>
        <p:txBody>
          <a:bodyPr spcFirstLastPara="1" wrap="square" lIns="0" tIns="91425" rIns="0" bIns="91425" anchor="t" anchorCtr="0">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a:endParaRPr/>
          </a:p>
        </p:txBody>
      </p:sp>
      <p:sp>
        <p:nvSpPr>
          <p:cNvPr id="32" name="Google Shape;32;p9"/>
          <p:cNvSpPr txBox="1">
            <a:spLocks noGrp="1"/>
          </p:cNvSpPr>
          <p:nvPr>
            <p:ph type="body" idx="1"/>
          </p:nvPr>
        </p:nvSpPr>
        <p:spPr>
          <a:xfrm>
            <a:off x="292608" y="1335024"/>
            <a:ext cx="8419800" cy="2615400"/>
          </a:xfrm>
          <a:prstGeom prst="rect">
            <a:avLst/>
          </a:prstGeom>
        </p:spPr>
        <p:txBody>
          <a:bodyPr spcFirstLastPara="1" wrap="square" lIns="0" tIns="73150" rIns="0" bIns="0" anchor="t" anchorCtr="0">
            <a:noAutofit/>
          </a:bodyPr>
          <a:lstStyle>
            <a:lvl1pPr marL="457200" lvl="0" indent="-317500" rtl="0">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marL="914400" lvl="1"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marL="1371600" lvl="2"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marL="1828800" lvl="3"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marL="2286000" lvl="4"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marL="2743200" lvl="5"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marL="3200400" lvl="6"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marL="3657600" lvl="7"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marL="4114800" lvl="8" indent="-317500" rtl="0">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lvl1pPr lv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a:endParaRPr/>
          </a:p>
        </p:txBody>
      </p:sp>
      <p:sp>
        <p:nvSpPr>
          <p:cNvPr id="7" name="Google Shape;7;p1"/>
          <p:cNvSpPr txBox="1">
            <a:spLocks noGrp="1"/>
          </p:cNvSpPr>
          <p:nvPr>
            <p:ph type="body" idx="1"/>
          </p:nvPr>
        </p:nvSpPr>
        <p:spPr>
          <a:xfrm>
            <a:off x="292608" y="1335024"/>
            <a:ext cx="8419800" cy="2615400"/>
          </a:xfrm>
          <a:prstGeom prst="rect">
            <a:avLst/>
          </a:prstGeom>
          <a:noFill/>
          <a:ln>
            <a:noFill/>
          </a:ln>
        </p:spPr>
        <p:txBody>
          <a:bodyPr spcFirstLastPara="1" wrap="square" lIns="0" tIns="73150" rIns="0" bIns="0" anchor="t" anchorCtr="0">
            <a:noAutofit/>
          </a:bodyPr>
          <a:lstStyle>
            <a:lvl1pPr marL="457200" lvl="0" indent="-317500">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marL="914400" lvl="1"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marL="1371600" lvl="2"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marL="1828800" lvl="3"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marL="2286000" lvl="4"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marL="2743200" lvl="5"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marL="3200400" lvl="6"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marL="3657600" lvl="7"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marL="4114800" lvl="8" indent="-317500">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183880" y="4114800"/>
            <a:ext cx="548700" cy="393600"/>
          </a:xfrm>
          <a:prstGeom prst="rect">
            <a:avLst/>
          </a:prstGeom>
          <a:noFill/>
          <a:ln>
            <a:noFill/>
          </a:ln>
        </p:spPr>
        <p:txBody>
          <a:bodyPr spcFirstLastPara="1" wrap="square" lIns="0" tIns="91425" rIns="0"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hyperlink" Target="https://kotlinlang.org/" TargetMode="External"/><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hyperlink" Target="https://play.kotlinlang.org/byExample" TargetMode="External"/><Relationship Id="rId4" Type="http://schemas.openxmlformats.org/officeDocument/2006/relationships/hyperlink" Target="https://kotlinlang.org/docs"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8" name="Google Shape;38;p10"/>
          <p:cNvSpPr txBox="1"/>
          <p:nvPr/>
        </p:nvSpPr>
        <p:spPr>
          <a:xfrm>
            <a:off x="923472" y="257347"/>
            <a:ext cx="2724400" cy="298200"/>
          </a:xfrm>
          <a:prstGeom prst="rect">
            <a:avLst/>
          </a:prstGeom>
          <a:noFill/>
          <a:ln>
            <a:noFill/>
          </a:ln>
        </p:spPr>
        <p:txBody>
          <a:bodyPr spcFirstLastPara="1" wrap="square" lIns="91425" tIns="91425" rIns="91425" bIns="91425" anchor="t" anchorCtr="0">
            <a:noAutofit/>
          </a:bodyPr>
          <a:lstStyle/>
          <a:p>
            <a:pPr marL="0" lvl="0" indent="0" algn="l" rtl="0">
              <a:lnSpc>
                <a:spcPct val="105000"/>
              </a:lnSpc>
              <a:spcBef>
                <a:spcPts val="0"/>
              </a:spcBef>
              <a:spcAft>
                <a:spcPts val="0"/>
              </a:spcAft>
              <a:buClr>
                <a:srgbClr val="000000"/>
              </a:buClr>
              <a:buSzPts val="1100"/>
              <a:buFont typeface="Arial"/>
              <a:buNone/>
            </a:pPr>
            <a:r>
              <a:rPr lang="en" sz="1700">
                <a:solidFill>
                  <a:srgbClr val="FFFFFF"/>
                </a:solidFill>
                <a:latin typeface="Inter"/>
                <a:ea typeface="Inter"/>
                <a:cs typeface="Inter"/>
                <a:sym typeface="Inter"/>
              </a:rPr>
              <a:t>Kotlin Jetpack Compose</a:t>
            </a:r>
            <a:endParaRPr sz="1700">
              <a:solidFill>
                <a:srgbClr val="FFFFFF"/>
              </a:solidFill>
              <a:latin typeface="Inter"/>
              <a:ea typeface="Inter"/>
              <a:cs typeface="Inter"/>
              <a:sym typeface="Inter"/>
            </a:endParaRPr>
          </a:p>
        </p:txBody>
      </p:sp>
      <p:sp>
        <p:nvSpPr>
          <p:cNvPr id="39" name="Google Shape;39;p10"/>
          <p:cNvSpPr txBox="1"/>
          <p:nvPr/>
        </p:nvSpPr>
        <p:spPr>
          <a:xfrm>
            <a:off x="344744" y="3257632"/>
            <a:ext cx="7275000" cy="177933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4800">
                <a:solidFill>
                  <a:srgbClr val="FFFFFF"/>
                </a:solidFill>
                <a:latin typeface="Inter"/>
                <a:ea typeface="Inter"/>
                <a:cs typeface="Inter"/>
                <a:sym typeface="Inter"/>
              </a:rPr>
              <a:t>Giới thiệu về </a:t>
            </a:r>
          </a:p>
          <a:p>
            <a:pPr marL="0" lvl="0" indent="0" algn="l" rtl="0">
              <a:lnSpc>
                <a:spcPct val="100000"/>
              </a:lnSpc>
              <a:spcBef>
                <a:spcPts val="0"/>
              </a:spcBef>
              <a:spcAft>
                <a:spcPts val="0"/>
              </a:spcAft>
              <a:buClr>
                <a:schemeClr val="dk1"/>
              </a:buClr>
              <a:buSzPts val="1100"/>
              <a:buFont typeface="Arial"/>
              <a:buNone/>
            </a:pPr>
            <a:r>
              <a:rPr lang="en-US" sz="4800">
                <a:solidFill>
                  <a:srgbClr val="FFFFFF"/>
                </a:solidFill>
                <a:latin typeface="Inter"/>
                <a:ea typeface="Inter"/>
                <a:cs typeface="Inter"/>
                <a:sym typeface="Inter"/>
              </a:rPr>
              <a:t>Kotlin JetPack Compose</a:t>
            </a:r>
          </a:p>
        </p:txBody>
      </p:sp>
      <p:pic>
        <p:nvPicPr>
          <p:cNvPr id="3" name="Picture 2" descr="A black and white logo&#10;&#10;Description automatically generated">
            <a:extLst>
              <a:ext uri="{FF2B5EF4-FFF2-40B4-BE49-F238E27FC236}">
                <a16:creationId xmlns:a16="http://schemas.microsoft.com/office/drawing/2014/main" id="{D6F6F4D1-15DB-A98A-E909-0FBA12CB1370}"/>
              </a:ext>
            </a:extLst>
          </p:cNvPr>
          <p:cNvPicPr>
            <a:picLocks noChangeAspect="1"/>
          </p:cNvPicPr>
          <p:nvPr/>
        </p:nvPicPr>
        <p:blipFill>
          <a:blip r:embed="rId3"/>
          <a:stretch>
            <a:fillRect/>
          </a:stretch>
        </p:blipFill>
        <p:spPr>
          <a:xfrm>
            <a:off x="7619744" y="106530"/>
            <a:ext cx="1378341" cy="599834"/>
          </a:xfrm>
          <a:prstGeom prst="rect">
            <a:avLst/>
          </a:prstGeom>
        </p:spPr>
      </p:pic>
      <p:pic>
        <p:nvPicPr>
          <p:cNvPr id="1026" name="Picture 2" descr="Android Developers Blog: Announcing Jetpack Compose Alpha!">
            <a:extLst>
              <a:ext uri="{FF2B5EF4-FFF2-40B4-BE49-F238E27FC236}">
                <a16:creationId xmlns:a16="http://schemas.microsoft.com/office/drawing/2014/main" id="{95282F6D-5208-E686-71AA-BB7350CCA8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566" y="213137"/>
            <a:ext cx="476655" cy="515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Tại sao nên sử dụng Jetpack Compose</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3038396"/>
          </a:xfrm>
          <a:prstGeom prst="rect">
            <a:avLst/>
          </a:prstGeom>
          <a:noFill/>
        </p:spPr>
        <p:txBody>
          <a:bodyPr wrap="square">
            <a:spAutoFit/>
          </a:bodyPr>
          <a:lstStyle/>
          <a:p>
            <a:pPr algn="l">
              <a:lnSpc>
                <a:spcPct val="200000"/>
              </a:lnSpc>
            </a:pPr>
            <a:r>
              <a:rPr lang="vi-VN" sz="1800" b="1" i="0">
                <a:effectLst/>
                <a:highlight>
                  <a:srgbClr val="FFFFFF"/>
                </a:highlight>
                <a:latin typeface="Open Sans" panose="020B0606030504020204" pitchFamily="34" charset="0"/>
                <a:ea typeface="Open Sans" panose="020B0606030504020204" pitchFamily="34" charset="0"/>
                <a:cs typeface="Open Sans" panose="020B0606030504020204" pitchFamily="34" charset="0"/>
              </a:rPr>
              <a:t>Mạnh mẽ</a:t>
            </a:r>
          </a:p>
          <a:p>
            <a:pPr algn="l">
              <a:lnSpc>
                <a:spcPct val="200000"/>
              </a:lnSpc>
            </a:pPr>
            <a:r>
              <a:rPr lang="vi-VN" sz="1600" b="0" i="0">
                <a:effectLst/>
                <a:highlight>
                  <a:srgbClr val="FFFFFF"/>
                </a:highlight>
                <a:latin typeface="Open Sans" panose="020B0606030504020204" pitchFamily="34" charset="0"/>
                <a:ea typeface="Open Sans" panose="020B0606030504020204" pitchFamily="34" charset="0"/>
                <a:cs typeface="Open Sans" panose="020B0606030504020204" pitchFamily="34" charset="0"/>
              </a:rPr>
              <a:t>Compose cho phép bạn tạo các ứng dụng tuyệt đẹp có quyền truy cập trực tiếp vào API nền tảng Android và khả năng hỗ trợ tích hợp dành cho Material Design, Giao diện tối, ảnh động và nhiều ưu điểm khác: “Compose cũng đã giải quyết được nhiều vấn đề hơn ngoài giao diện người dùng khai báo -- API hỗ trợ tiếp cận, bố cục hỗ trợ tiếp cận, tất cả các loại nội dung đều được cải thiện. Việc biến ý tưởng thành sản phẩm cần ít bước hơn” (Square).</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Tree>
    <p:extLst>
      <p:ext uri="{BB962C8B-B14F-4D97-AF65-F5344CB8AC3E}">
        <p14:creationId xmlns:p14="http://schemas.microsoft.com/office/powerpoint/2010/main" val="1125695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Tại sao nên sử dụng Jetpack Compose</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3038396"/>
          </a:xfrm>
          <a:prstGeom prst="rect">
            <a:avLst/>
          </a:prstGeom>
          <a:noFill/>
        </p:spPr>
        <p:txBody>
          <a:bodyPr wrap="square">
            <a:spAutoFit/>
          </a:bodyPr>
          <a:lstStyle/>
          <a:p>
            <a:pPr algn="l">
              <a:lnSpc>
                <a:spcPct val="200000"/>
              </a:lnSpc>
            </a:pPr>
            <a:r>
              <a:rPr lang="vi-VN" sz="1800" b="1" i="0">
                <a:effectLst/>
                <a:highlight>
                  <a:srgbClr val="FFFFFF"/>
                </a:highlight>
                <a:latin typeface="Open Sans" panose="020B0606030504020204" pitchFamily="34" charset="0"/>
                <a:ea typeface="Open Sans" panose="020B0606030504020204" pitchFamily="34" charset="0"/>
                <a:cs typeface="Open Sans" panose="020B0606030504020204" pitchFamily="34" charset="0"/>
              </a:rPr>
              <a:t>Mạnh mẽ</a:t>
            </a:r>
          </a:p>
          <a:p>
            <a:pPr algn="l">
              <a:lnSpc>
                <a:spcPct val="200000"/>
              </a:lnSpc>
            </a:pPr>
            <a:r>
              <a:rPr lang="vi-VN" sz="1600" b="0" i="0">
                <a:effectLst/>
                <a:highlight>
                  <a:srgbClr val="FFFFFF"/>
                </a:highlight>
                <a:latin typeface="Open Sans" panose="020B0606030504020204" pitchFamily="34" charset="0"/>
                <a:ea typeface="Open Sans" panose="020B0606030504020204" pitchFamily="34" charset="0"/>
                <a:cs typeface="Open Sans" panose="020B0606030504020204" pitchFamily="34" charset="0"/>
              </a:rPr>
              <a:t>Với Compose, việc mang lại chuyển động và sự sống cho ứng dụng của bạn thông qua ảnh động thật nhanh chóng và dễ dàng: “Trong Compose, rất dễ thêm ảnh động, nên có rất ít lý do để không tạo ảnh động những yếu tố như thay đổi màu/kích thước/độ cao” (Monzo), “bạn có thể tạo ảnh động mà không yêu cầu bất kỳ kỹ năng đặc biệt nào – không khác gì so với việc hiển thị một màn hình tĩnh” (Square).</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Tree>
    <p:extLst>
      <p:ext uri="{BB962C8B-B14F-4D97-AF65-F5344CB8AC3E}">
        <p14:creationId xmlns:p14="http://schemas.microsoft.com/office/powerpoint/2010/main" val="3332076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Tại sao nên sử dụng Jetpack Compose</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2545953"/>
          </a:xfrm>
          <a:prstGeom prst="rect">
            <a:avLst/>
          </a:prstGeom>
          <a:noFill/>
        </p:spPr>
        <p:txBody>
          <a:bodyPr wrap="square">
            <a:spAutoFit/>
          </a:bodyPr>
          <a:lstStyle/>
          <a:p>
            <a:pPr algn="l">
              <a:lnSpc>
                <a:spcPct val="200000"/>
              </a:lnSpc>
            </a:pPr>
            <a:r>
              <a:rPr lang="vi-VN" sz="1800" b="1" i="0">
                <a:effectLst/>
                <a:highlight>
                  <a:srgbClr val="FFFFFF"/>
                </a:highlight>
                <a:latin typeface="Open Sans" panose="020B0606030504020204" pitchFamily="34" charset="0"/>
                <a:ea typeface="Open Sans" panose="020B0606030504020204" pitchFamily="34" charset="0"/>
                <a:cs typeface="Open Sans" panose="020B0606030504020204" pitchFamily="34" charset="0"/>
              </a:rPr>
              <a:t>Mạnh mẽ</a:t>
            </a:r>
          </a:p>
          <a:p>
            <a:pPr algn="l">
              <a:lnSpc>
                <a:spcPct val="200000"/>
              </a:lnSpc>
            </a:pPr>
            <a:r>
              <a:rPr lang="vi-VN" sz="1600" b="0" i="0">
                <a:effectLst/>
                <a:highlight>
                  <a:srgbClr val="FFFFFF"/>
                </a:highlight>
                <a:latin typeface="Open Sans" panose="020B0606030504020204" pitchFamily="34" charset="0"/>
                <a:ea typeface="Open Sans" panose="020B0606030504020204" pitchFamily="34" charset="0"/>
                <a:cs typeface="Open Sans" panose="020B0606030504020204" pitchFamily="34" charset="0"/>
              </a:rPr>
              <a:t>Dù bạn đang xây dựng bằng Material Design hay hệ thống thiết kế của riêng mình, thì bạn có thể linh hoạt triển khai thiết kế mà mình mong muốn: “Việc thiết kế Material Design tách biệt với nền tảng đã thực sự hữu ích đối với chúng tôi vì chúng tôi đang xây dựng hệ thống thiết kế, vốn thường yêu cầu nhiều công việc thiết kế từ Material.” (Square)</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Tree>
    <p:extLst>
      <p:ext uri="{BB962C8B-B14F-4D97-AF65-F5344CB8AC3E}">
        <p14:creationId xmlns:p14="http://schemas.microsoft.com/office/powerpoint/2010/main" val="1761777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Tạo project đầu tiên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700513"/>
          </a:xfrm>
          <a:prstGeom prst="rect">
            <a:avLst/>
          </a:prstGeom>
          <a:noFill/>
        </p:spPr>
        <p:txBody>
          <a:bodyPr wrap="square">
            <a:spAutoFit/>
          </a:bodyPr>
          <a:lstStyle/>
          <a:p>
            <a:pPr algn="just">
              <a:lnSpc>
                <a:spcPct val="115000"/>
              </a:lnSpc>
              <a:spcAft>
                <a:spcPts val="1000"/>
              </a:spcAft>
            </a:pPr>
            <a:r>
              <a:rPr lang="vi-VN">
                <a:effectLst/>
                <a:latin typeface="Open Sans" panose="020B0606030504020204" pitchFamily="34" charset="0"/>
                <a:ea typeface="Open Sans" panose="020B0606030504020204" pitchFamily="34" charset="0"/>
                <a:cs typeface="Open Sans" panose="020B0606030504020204" pitchFamily="34" charset="0"/>
              </a:rPr>
              <a:t>Để bắt đầu một dự án Compose mới, hãy mở Android Studio và nhấn vào nút </a:t>
            </a:r>
            <a:r>
              <a:rPr lang="vi-VN" b="1">
                <a:solidFill>
                  <a:srgbClr val="4E5256"/>
                </a:solidFill>
                <a:effectLst/>
                <a:latin typeface="Open Sans" panose="020B0606030504020204" pitchFamily="34" charset="0"/>
                <a:ea typeface="Open Sans" panose="020B0606030504020204" pitchFamily="34" charset="0"/>
                <a:cs typeface="Open Sans" panose="020B0606030504020204" pitchFamily="34" charset="0"/>
              </a:rPr>
              <a:t>New Project</a:t>
            </a:r>
            <a:r>
              <a:rPr lang="vi-VN">
                <a:effectLst/>
                <a:latin typeface="Open Sans" panose="020B0606030504020204" pitchFamily="34" charset="0"/>
                <a:ea typeface="Open Sans" panose="020B0606030504020204" pitchFamily="34" charset="0"/>
                <a:cs typeface="Open Sans" panose="020B0606030504020204" pitchFamily="34" charset="0"/>
              </a:rPr>
              <a:t>.</a:t>
            </a:r>
          </a:p>
          <a:p>
            <a:pPr algn="just">
              <a:lnSpc>
                <a:spcPct val="115000"/>
              </a:lnSpc>
              <a:spcAft>
                <a:spcPts val="1000"/>
              </a:spcAft>
            </a:pPr>
            <a:r>
              <a:rPr lang="vi-VN">
                <a:latin typeface="Open Sans" panose="020B0606030504020204" pitchFamily="34" charset="0"/>
                <a:ea typeface="Open Sans" panose="020B0606030504020204" pitchFamily="34" charset="0"/>
                <a:cs typeface="Open Sans" panose="020B0606030504020204" pitchFamily="34" charset="0"/>
              </a:rPr>
              <a:t>C</a:t>
            </a:r>
            <a:r>
              <a:rPr lang="vi-VN">
                <a:effectLst/>
                <a:latin typeface="Open Sans" panose="020B0606030504020204" pitchFamily="34" charset="0"/>
                <a:ea typeface="Open Sans" panose="020B0606030504020204" pitchFamily="34" charset="0"/>
                <a:cs typeface="Open Sans" panose="020B0606030504020204" pitchFamily="34" charset="0"/>
              </a:rPr>
              <a:t>họn </a:t>
            </a:r>
            <a:r>
              <a:rPr lang="vi-VN" b="1">
                <a:solidFill>
                  <a:srgbClr val="4E5256"/>
                </a:solidFill>
                <a:effectLst/>
                <a:latin typeface="Open Sans" panose="020B0606030504020204" pitchFamily="34" charset="0"/>
                <a:ea typeface="Open Sans" panose="020B0606030504020204" pitchFamily="34" charset="0"/>
                <a:cs typeface="Open Sans" panose="020B0606030504020204" pitchFamily="34" charset="0"/>
              </a:rPr>
              <a:t>Empty Activity</a:t>
            </a:r>
            <a:r>
              <a:rPr lang="vi-VN">
                <a:effectLst/>
                <a:latin typeface="Open Sans" panose="020B0606030504020204" pitchFamily="34" charset="0"/>
                <a:ea typeface="Open Sans" panose="020B0606030504020204" pitchFamily="34" charset="0"/>
                <a:cs typeface="Open Sans" panose="020B0606030504020204" pitchFamily="34" charset="0"/>
              </a:rPr>
              <a:t> và nhấn </a:t>
            </a:r>
            <a:r>
              <a:rPr lang="vi-VN" b="1">
                <a:effectLst/>
                <a:latin typeface="Open Sans" panose="020B0606030504020204" pitchFamily="34" charset="0"/>
                <a:ea typeface="Open Sans" panose="020B0606030504020204" pitchFamily="34" charset="0"/>
                <a:cs typeface="Open Sans" panose="020B0606030504020204" pitchFamily="34" charset="0"/>
              </a:rPr>
              <a:t>Next</a:t>
            </a:r>
            <a:r>
              <a:rPr lang="vi-VN">
                <a:effectLst/>
                <a:latin typeface="Open Sans" panose="020B0606030504020204" pitchFamily="34" charset="0"/>
                <a:ea typeface="Open Sans" panose="020B0606030504020204" pitchFamily="34" charset="0"/>
                <a:cs typeface="Open Sans" panose="020B0606030504020204" pitchFamily="34" charset="0"/>
              </a:rPr>
              <a:t> để tiếp tục</a:t>
            </a:r>
            <a:r>
              <a:rPr lang="en-VN">
                <a:effectLst/>
                <a:latin typeface="Open Sans" panose="020B0606030504020204" pitchFamily="34" charset="0"/>
                <a:ea typeface="Open Sans" panose="020B0606030504020204" pitchFamily="34" charset="0"/>
                <a:cs typeface="Open Sans" panose="020B0606030504020204" pitchFamily="34" charset="0"/>
              </a:rPr>
              <a:t> </a:t>
            </a:r>
            <a:r>
              <a:rPr lang="vi-VN">
                <a:effectLst/>
                <a:latin typeface="Open Sans" panose="020B0606030504020204" pitchFamily="34" charset="0"/>
                <a:ea typeface="Open Sans" panose="020B0606030504020204" pitchFamily="34" charset="0"/>
                <a:cs typeface="Open Sans" panose="020B0606030504020204" pitchFamily="34" charset="0"/>
              </a:rPr>
              <a:t> </a:t>
            </a:r>
            <a:endParaRPr lang="en-VN">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2" name="Hình ảnh 1" descr="Ảnh có chứa văn bản, ảnh chụp màn hình, phần mềm, Phần mềm đa phương tiện&#10;&#10;Mô tả được tạo tự động">
            <a:extLst>
              <a:ext uri="{FF2B5EF4-FFF2-40B4-BE49-F238E27FC236}">
                <a16:creationId xmlns:a16="http://schemas.microsoft.com/office/drawing/2014/main" id="{2541CB31-2B97-4F8A-DAFF-54A73DCC67D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5342" y="1992399"/>
            <a:ext cx="3888515" cy="2937091"/>
          </a:xfrm>
          <a:prstGeom prst="rect">
            <a:avLst/>
          </a:prstGeom>
          <a:noFill/>
          <a:ln>
            <a:noFill/>
          </a:ln>
        </p:spPr>
      </p:pic>
    </p:spTree>
    <p:extLst>
      <p:ext uri="{BB962C8B-B14F-4D97-AF65-F5344CB8AC3E}">
        <p14:creationId xmlns:p14="http://schemas.microsoft.com/office/powerpoint/2010/main" val="1394419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Tạo project đầu tiên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2669257"/>
          </a:xfrm>
          <a:prstGeom prst="rect">
            <a:avLst/>
          </a:prstGeom>
          <a:noFill/>
        </p:spPr>
        <p:txBody>
          <a:bodyPr wrap="square">
            <a:spAutoFit/>
          </a:bodyPr>
          <a:lstStyle/>
          <a:p>
            <a:pPr algn="just">
              <a:lnSpc>
                <a:spcPct val="150000"/>
              </a:lnSpc>
              <a:spcAft>
                <a:spcPts val="1000"/>
              </a:spcAft>
            </a:pPr>
            <a:r>
              <a:rPr lang="vi-VN" sz="1800">
                <a:effectLst/>
                <a:latin typeface="Open Sans" panose="020B0606030504020204" pitchFamily="34" charset="0"/>
                <a:ea typeface="Open Sans" panose="020B0606030504020204" pitchFamily="34" charset="0"/>
                <a:cs typeface="Open Sans" panose="020B0606030504020204" pitchFamily="34" charset="0"/>
              </a:rPr>
              <a:t>Ở dialog New Project điền một số thông tin:</a:t>
            </a:r>
            <a:endParaRPr lang="en-VN" sz="180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gn="just">
              <a:lnSpc>
                <a:spcPct val="150000"/>
              </a:lnSpc>
              <a:buFont typeface="Calibri" panose="020F0502020204030204" pitchFamily="34" charset="0"/>
              <a:buChar char="-"/>
            </a:pPr>
            <a:r>
              <a:rPr lang="vi-VN" sz="1800">
                <a:effectLst/>
                <a:latin typeface="Open Sans" panose="020B0606030504020204" pitchFamily="34" charset="0"/>
                <a:ea typeface="Open Sans" panose="020B0606030504020204" pitchFamily="34" charset="0"/>
                <a:cs typeface="Open Sans" panose="020B0606030504020204" pitchFamily="34" charset="0"/>
              </a:rPr>
              <a:t>Đặt tên project theo yêu cầu</a:t>
            </a:r>
            <a:endParaRPr lang="en-VN" sz="180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gn="just">
              <a:lnSpc>
                <a:spcPct val="150000"/>
              </a:lnSpc>
              <a:buFont typeface="Calibri" panose="020F0502020204030204" pitchFamily="34" charset="0"/>
              <a:buChar char="-"/>
            </a:pPr>
            <a:r>
              <a:rPr lang="vi-VN" sz="1800">
                <a:effectLst/>
                <a:latin typeface="Open Sans" panose="020B0606030504020204" pitchFamily="34" charset="0"/>
                <a:ea typeface="Open Sans" panose="020B0606030504020204" pitchFamily="34" charset="0"/>
                <a:cs typeface="Open Sans" panose="020B0606030504020204" pitchFamily="34" charset="0"/>
              </a:rPr>
              <a:t>Đặt tên package (nếu cần)</a:t>
            </a:r>
            <a:endParaRPr lang="en-VN" sz="180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gn="just">
              <a:lnSpc>
                <a:spcPct val="150000"/>
              </a:lnSpc>
              <a:buFont typeface="Calibri" panose="020F0502020204030204" pitchFamily="34" charset="0"/>
              <a:buChar char="-"/>
            </a:pPr>
            <a:r>
              <a:rPr lang="vi-VN" sz="1800">
                <a:effectLst/>
                <a:latin typeface="Open Sans" panose="020B0606030504020204" pitchFamily="34" charset="0"/>
                <a:ea typeface="Open Sans" panose="020B0606030504020204" pitchFamily="34" charset="0"/>
                <a:cs typeface="Open Sans" panose="020B0606030504020204" pitchFamily="34" charset="0"/>
              </a:rPr>
              <a:t>Chọn nơi lưu trữ project </a:t>
            </a:r>
            <a:endParaRPr lang="en-VN" sz="180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gn="just">
              <a:lnSpc>
                <a:spcPct val="150000"/>
              </a:lnSpc>
              <a:buFont typeface="Calibri" panose="020F0502020204030204" pitchFamily="34" charset="0"/>
              <a:buChar char="-"/>
            </a:pPr>
            <a:r>
              <a:rPr lang="vi-VN" sz="1800">
                <a:effectLst/>
                <a:latin typeface="Open Sans" panose="020B0606030504020204" pitchFamily="34" charset="0"/>
                <a:ea typeface="Open Sans" panose="020B0606030504020204" pitchFamily="34" charset="0"/>
                <a:cs typeface="Open Sans" panose="020B0606030504020204" pitchFamily="34" charset="0"/>
              </a:rPr>
              <a:t>Chọn ngôn ngữ cho project là </a:t>
            </a:r>
            <a:r>
              <a:rPr lang="en-US" sz="1800">
                <a:effectLst/>
                <a:latin typeface="Open Sans" panose="020B0606030504020204" pitchFamily="34" charset="0"/>
                <a:ea typeface="Open Sans" panose="020B0606030504020204" pitchFamily="34" charset="0"/>
                <a:cs typeface="Open Sans" panose="020B0606030504020204" pitchFamily="34" charset="0"/>
              </a:rPr>
              <a:t>Kotlin</a:t>
            </a:r>
            <a:endParaRPr lang="en-VN" sz="180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gn="just">
              <a:lnSpc>
                <a:spcPct val="150000"/>
              </a:lnSpc>
              <a:spcAft>
                <a:spcPts val="1000"/>
              </a:spcAft>
              <a:buFont typeface="Calibri" panose="020F0502020204030204" pitchFamily="34" charset="0"/>
              <a:buChar char="-"/>
            </a:pPr>
            <a:r>
              <a:rPr lang="vi-VN" sz="1800">
                <a:effectLst/>
                <a:latin typeface="Open Sans" panose="020B0606030504020204" pitchFamily="34" charset="0"/>
                <a:ea typeface="Open Sans" panose="020B0606030504020204" pitchFamily="34" charset="0"/>
                <a:cs typeface="Open Sans" panose="020B0606030504020204" pitchFamily="34" charset="0"/>
              </a:rPr>
              <a:t>Chọn minimum SDK</a:t>
            </a:r>
            <a:endParaRPr lang="en-VN" sz="180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5" name="Hình ảnh 1" descr="Ảnh có chứa văn bản, ảnh chụp màn hình, phần mềm, Phần mềm đa phương tiện&#10;&#10;Mô tả được tạo tự động">
            <a:extLst>
              <a:ext uri="{FF2B5EF4-FFF2-40B4-BE49-F238E27FC236}">
                <a16:creationId xmlns:a16="http://schemas.microsoft.com/office/drawing/2014/main" id="{E7B6450A-3ABC-1EBB-0F57-537AECD9DB26}"/>
              </a:ext>
            </a:extLst>
          </p:cNvPr>
          <p:cNvPicPr>
            <a:picLocks noChangeAspect="1"/>
          </p:cNvPicPr>
          <p:nvPr/>
        </p:nvPicPr>
        <p:blipFill rotWithShape="1">
          <a:blip r:embed="rId3"/>
          <a:srcRect l="-1" r="736"/>
          <a:stretch/>
        </p:blipFill>
        <p:spPr bwMode="auto">
          <a:xfrm>
            <a:off x="4841353" y="1961298"/>
            <a:ext cx="4000479" cy="28895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41933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Tạo project đầu tiên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2669257"/>
          </a:xfrm>
          <a:prstGeom prst="rect">
            <a:avLst/>
          </a:prstGeom>
          <a:noFill/>
        </p:spPr>
        <p:txBody>
          <a:bodyPr wrap="square">
            <a:spAutoFit/>
          </a:bodyPr>
          <a:lstStyle/>
          <a:p>
            <a:pPr algn="just">
              <a:lnSpc>
                <a:spcPct val="150000"/>
              </a:lnSpc>
              <a:spcAft>
                <a:spcPts val="1000"/>
              </a:spcAft>
            </a:pPr>
            <a:r>
              <a:rPr lang="vi-VN" sz="1800">
                <a:effectLst/>
                <a:latin typeface="Open Sans" panose="020B0606030504020204" pitchFamily="34" charset="0"/>
                <a:ea typeface="Open Sans" panose="020B0606030504020204" pitchFamily="34" charset="0"/>
                <a:cs typeface="Open Sans" panose="020B0606030504020204" pitchFamily="34" charset="0"/>
              </a:rPr>
              <a:t>Ở dialog New Project điền một số thông tin:</a:t>
            </a:r>
            <a:endParaRPr lang="en-VN" sz="180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gn="just">
              <a:lnSpc>
                <a:spcPct val="150000"/>
              </a:lnSpc>
              <a:buFont typeface="Calibri" panose="020F0502020204030204" pitchFamily="34" charset="0"/>
              <a:buChar char="-"/>
            </a:pPr>
            <a:r>
              <a:rPr lang="vi-VN" sz="1800">
                <a:effectLst/>
                <a:latin typeface="Open Sans" panose="020B0606030504020204" pitchFamily="34" charset="0"/>
                <a:ea typeface="Open Sans" panose="020B0606030504020204" pitchFamily="34" charset="0"/>
                <a:cs typeface="Open Sans" panose="020B0606030504020204" pitchFamily="34" charset="0"/>
              </a:rPr>
              <a:t>Đặt tên project theo yêu cầu</a:t>
            </a:r>
            <a:endParaRPr lang="en-VN" sz="180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gn="just">
              <a:lnSpc>
                <a:spcPct val="150000"/>
              </a:lnSpc>
              <a:buFont typeface="Calibri" panose="020F0502020204030204" pitchFamily="34" charset="0"/>
              <a:buChar char="-"/>
            </a:pPr>
            <a:r>
              <a:rPr lang="vi-VN" sz="1800">
                <a:effectLst/>
                <a:latin typeface="Open Sans" panose="020B0606030504020204" pitchFamily="34" charset="0"/>
                <a:ea typeface="Open Sans" panose="020B0606030504020204" pitchFamily="34" charset="0"/>
                <a:cs typeface="Open Sans" panose="020B0606030504020204" pitchFamily="34" charset="0"/>
              </a:rPr>
              <a:t>Đặt tên package (nếu cần)</a:t>
            </a:r>
            <a:endParaRPr lang="en-VN" sz="180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gn="just">
              <a:lnSpc>
                <a:spcPct val="150000"/>
              </a:lnSpc>
              <a:buFont typeface="Calibri" panose="020F0502020204030204" pitchFamily="34" charset="0"/>
              <a:buChar char="-"/>
            </a:pPr>
            <a:r>
              <a:rPr lang="vi-VN" sz="1800">
                <a:effectLst/>
                <a:latin typeface="Open Sans" panose="020B0606030504020204" pitchFamily="34" charset="0"/>
                <a:ea typeface="Open Sans" panose="020B0606030504020204" pitchFamily="34" charset="0"/>
                <a:cs typeface="Open Sans" panose="020B0606030504020204" pitchFamily="34" charset="0"/>
              </a:rPr>
              <a:t>Chọn nơi lưu trữ project </a:t>
            </a:r>
            <a:endParaRPr lang="en-VN" sz="180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gn="just">
              <a:lnSpc>
                <a:spcPct val="150000"/>
              </a:lnSpc>
              <a:buFont typeface="Calibri" panose="020F0502020204030204" pitchFamily="34" charset="0"/>
              <a:buChar char="-"/>
            </a:pPr>
            <a:r>
              <a:rPr lang="vi-VN" sz="1800">
                <a:effectLst/>
                <a:latin typeface="Open Sans" panose="020B0606030504020204" pitchFamily="34" charset="0"/>
                <a:ea typeface="Open Sans" panose="020B0606030504020204" pitchFamily="34" charset="0"/>
                <a:cs typeface="Open Sans" panose="020B0606030504020204" pitchFamily="34" charset="0"/>
              </a:rPr>
              <a:t>Chọn ngôn ngữ cho project là </a:t>
            </a:r>
            <a:r>
              <a:rPr lang="en-US" sz="1800">
                <a:effectLst/>
                <a:latin typeface="Open Sans" panose="020B0606030504020204" pitchFamily="34" charset="0"/>
                <a:ea typeface="Open Sans" panose="020B0606030504020204" pitchFamily="34" charset="0"/>
                <a:cs typeface="Open Sans" panose="020B0606030504020204" pitchFamily="34" charset="0"/>
              </a:rPr>
              <a:t>Kotlin</a:t>
            </a:r>
            <a:endParaRPr lang="en-VN" sz="180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gn="just">
              <a:lnSpc>
                <a:spcPct val="150000"/>
              </a:lnSpc>
              <a:spcAft>
                <a:spcPts val="1000"/>
              </a:spcAft>
              <a:buFont typeface="Calibri" panose="020F0502020204030204" pitchFamily="34" charset="0"/>
              <a:buChar char="-"/>
            </a:pPr>
            <a:r>
              <a:rPr lang="vi-VN" sz="1800">
                <a:effectLst/>
                <a:latin typeface="Open Sans" panose="020B0606030504020204" pitchFamily="34" charset="0"/>
                <a:ea typeface="Open Sans" panose="020B0606030504020204" pitchFamily="34" charset="0"/>
                <a:cs typeface="Open Sans" panose="020B0606030504020204" pitchFamily="34" charset="0"/>
              </a:rPr>
              <a:t>Chọn minimum SDK</a:t>
            </a:r>
            <a:endParaRPr lang="en-VN" sz="180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5" name="Hình ảnh 1" descr="Ảnh có chứa văn bản, ảnh chụp màn hình, phần mềm, Phần mềm đa phương tiện&#10;&#10;Mô tả được tạo tự động">
            <a:extLst>
              <a:ext uri="{FF2B5EF4-FFF2-40B4-BE49-F238E27FC236}">
                <a16:creationId xmlns:a16="http://schemas.microsoft.com/office/drawing/2014/main" id="{E7B6450A-3ABC-1EBB-0F57-537AECD9DB26}"/>
              </a:ext>
            </a:extLst>
          </p:cNvPr>
          <p:cNvPicPr>
            <a:picLocks noChangeAspect="1"/>
          </p:cNvPicPr>
          <p:nvPr/>
        </p:nvPicPr>
        <p:blipFill rotWithShape="1">
          <a:blip r:embed="rId3"/>
          <a:srcRect l="-1" r="736"/>
          <a:stretch/>
        </p:blipFill>
        <p:spPr bwMode="auto">
          <a:xfrm>
            <a:off x="4841353" y="1961298"/>
            <a:ext cx="4000479" cy="28895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10558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Tạo project đầu tiên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463525"/>
          </a:xfrm>
          <a:prstGeom prst="rect">
            <a:avLst/>
          </a:prstGeom>
          <a:noFill/>
        </p:spPr>
        <p:txBody>
          <a:bodyPr wrap="square">
            <a:spAutoFit/>
          </a:bodyPr>
          <a:lstStyle/>
          <a:p>
            <a:pPr algn="just">
              <a:lnSpc>
                <a:spcPct val="150000"/>
              </a:lnSpc>
              <a:spcAft>
                <a:spcPts val="1000"/>
              </a:spcAft>
            </a:pPr>
            <a:r>
              <a:rPr lang="en-VN" sz="1800">
                <a:latin typeface="Open Sans" panose="020B0606030504020204" pitchFamily="34" charset="0"/>
                <a:ea typeface="Open Sans" panose="020B0606030504020204" pitchFamily="34" charset="0"/>
                <a:cs typeface="Open Sans" panose="020B0606030504020204" pitchFamily="34" charset="0"/>
              </a:rPr>
              <a:t>Sau khi tạo xong project, ta được:</a:t>
            </a:r>
            <a:endParaRPr lang="en-VN" sz="180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6" name="Picture 5" descr="A screen shot of a computer&#10;&#10;Description automatically generated">
            <a:extLst>
              <a:ext uri="{FF2B5EF4-FFF2-40B4-BE49-F238E27FC236}">
                <a16:creationId xmlns:a16="http://schemas.microsoft.com/office/drawing/2014/main" id="{DDEE20F0-F5B8-62B6-E4FA-E5FBDAE6D5EB}"/>
              </a:ext>
            </a:extLst>
          </p:cNvPr>
          <p:cNvPicPr>
            <a:picLocks noChangeAspect="1"/>
          </p:cNvPicPr>
          <p:nvPr/>
        </p:nvPicPr>
        <p:blipFill>
          <a:blip r:embed="rId3"/>
          <a:stretch>
            <a:fillRect/>
          </a:stretch>
        </p:blipFill>
        <p:spPr>
          <a:xfrm>
            <a:off x="533400" y="1809163"/>
            <a:ext cx="7772400" cy="2966635"/>
          </a:xfrm>
          <a:prstGeom prst="rect">
            <a:avLst/>
          </a:prstGeom>
        </p:spPr>
      </p:pic>
    </p:spTree>
    <p:extLst>
      <p:ext uri="{BB962C8B-B14F-4D97-AF65-F5344CB8AC3E}">
        <p14:creationId xmlns:p14="http://schemas.microsoft.com/office/powerpoint/2010/main" val="454787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Tạo project đầu tiên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2247282"/>
          </a:xfrm>
          <a:prstGeom prst="rect">
            <a:avLst/>
          </a:prstGeom>
          <a:noFill/>
        </p:spPr>
        <p:txBody>
          <a:bodyPr wrap="square">
            <a:spAutoFit/>
          </a:bodyPr>
          <a:lstStyle/>
          <a:p>
            <a:pPr algn="just">
              <a:lnSpc>
                <a:spcPct val="150000"/>
              </a:lnSpc>
              <a:spcAft>
                <a:spcPts val="1000"/>
              </a:spcAft>
            </a:pPr>
            <a:r>
              <a:rPr lang="vi-VN" sz="1800">
                <a:solidFill>
                  <a:srgbClr val="000000"/>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Trong Compose, </a:t>
            </a:r>
            <a:r>
              <a:rPr lang="vi-VN" sz="1800">
                <a:effectLst/>
                <a:latin typeface="Open Sans" panose="020B0606030504020204" pitchFamily="34" charset="0"/>
                <a:ea typeface="Open Sans" panose="020B0606030504020204" pitchFamily="34" charset="0"/>
                <a:cs typeface="Open Sans" panose="020B0606030504020204" pitchFamily="34" charset="0"/>
              </a:rPr>
              <a:t>Activity</a:t>
            </a:r>
            <a:r>
              <a:rPr lang="vi-VN" sz="1800">
                <a:solidFill>
                  <a:srgbClr val="000000"/>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 vẫn là điểm bắt đầu của ứng dụng Android. Trong dự án của chúng ta, </a:t>
            </a:r>
            <a:r>
              <a:rPr lang="vi-VN" sz="1800" spc="75">
                <a:solidFill>
                  <a:srgbClr val="5A5A5A"/>
                </a:solidFill>
                <a:effectLst/>
                <a:latin typeface="Open Sans" panose="020B0606030504020204" pitchFamily="34" charset="0"/>
                <a:ea typeface="Open Sans" panose="020B0606030504020204" pitchFamily="34" charset="0"/>
                <a:cs typeface="Open Sans" panose="020B0606030504020204" pitchFamily="34" charset="0"/>
              </a:rPr>
              <a:t>MainActivity</a:t>
            </a:r>
            <a:r>
              <a:rPr lang="vi-VN" sz="1800">
                <a:solidFill>
                  <a:srgbClr val="000000"/>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 được khởi chạy khi người dùng mở ứng dụng (như được chỉ định trong tệp </a:t>
            </a:r>
            <a:r>
              <a:rPr lang="vi-VN" sz="1800" spc="75">
                <a:solidFill>
                  <a:srgbClr val="5A5A5A"/>
                </a:solidFill>
                <a:effectLst/>
                <a:latin typeface="Open Sans" panose="020B0606030504020204" pitchFamily="34" charset="0"/>
                <a:ea typeface="Open Sans" panose="020B0606030504020204" pitchFamily="34" charset="0"/>
                <a:cs typeface="Open Sans" panose="020B0606030504020204" pitchFamily="34" charset="0"/>
              </a:rPr>
              <a:t>AndroidManifest.xml</a:t>
            </a:r>
            <a:r>
              <a:rPr lang="vi-VN" sz="1800">
                <a:solidFill>
                  <a:srgbClr val="000000"/>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 Bạn sẽ sử dụng </a:t>
            </a:r>
            <a:r>
              <a:rPr lang="vi-VN" sz="1800" spc="75">
                <a:solidFill>
                  <a:srgbClr val="5A5A5A"/>
                </a:solidFill>
                <a:effectLst/>
                <a:latin typeface="Open Sans" panose="020B0606030504020204" pitchFamily="34" charset="0"/>
                <a:ea typeface="Open Sans" panose="020B0606030504020204" pitchFamily="34" charset="0"/>
                <a:cs typeface="Open Sans" panose="020B0606030504020204" pitchFamily="34" charset="0"/>
              </a:rPr>
              <a:t>setContent</a:t>
            </a:r>
            <a:r>
              <a:rPr lang="vi-VN" sz="1800">
                <a:solidFill>
                  <a:srgbClr val="000000"/>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 để xác định bố cục, nhưng thay vì sử dụng tệp XML như thường làm trong hệ thống View truyền thống, hãy gọi các </a:t>
            </a:r>
            <a:r>
              <a:rPr lang="vi-VN" sz="1800" b="1">
                <a:effectLst/>
                <a:latin typeface="Open Sans" panose="020B0606030504020204" pitchFamily="34" charset="0"/>
                <a:ea typeface="Open Sans" panose="020B0606030504020204" pitchFamily="34" charset="0"/>
                <a:cs typeface="Open Sans" panose="020B0606030504020204" pitchFamily="34" charset="0"/>
              </a:rPr>
              <a:t>composable function</a:t>
            </a:r>
            <a:r>
              <a:rPr lang="vi-VN" sz="1800">
                <a:solidFill>
                  <a:srgbClr val="000000"/>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 trong đó.</a:t>
            </a:r>
            <a:r>
              <a:rPr lang="en-VN" sz="2400">
                <a:effectLst/>
                <a:latin typeface="Open Sans" panose="020B0606030504020204" pitchFamily="34" charset="0"/>
                <a:ea typeface="Open Sans" panose="020B0606030504020204" pitchFamily="34" charset="0"/>
                <a:cs typeface="Open Sans" panose="020B0606030504020204" pitchFamily="34" charset="0"/>
              </a:rPr>
              <a:t> </a:t>
            </a:r>
            <a:endParaRPr lang="en-VN" sz="180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5" name="Picture 4" descr="A screen shot of a computer program&#10;&#10;Description automatically generated">
            <a:extLst>
              <a:ext uri="{FF2B5EF4-FFF2-40B4-BE49-F238E27FC236}">
                <a16:creationId xmlns:a16="http://schemas.microsoft.com/office/drawing/2014/main" id="{31F44099-EB1A-0141-DB1C-A66EF7E9DBFB}"/>
              </a:ext>
            </a:extLst>
          </p:cNvPr>
          <p:cNvPicPr>
            <a:picLocks noChangeAspect="1"/>
          </p:cNvPicPr>
          <p:nvPr/>
        </p:nvPicPr>
        <p:blipFill>
          <a:blip r:embed="rId3"/>
          <a:stretch>
            <a:fillRect/>
          </a:stretch>
        </p:blipFill>
        <p:spPr>
          <a:xfrm>
            <a:off x="4760068" y="3421897"/>
            <a:ext cx="4104802" cy="1613241"/>
          </a:xfrm>
          <a:prstGeom prst="rect">
            <a:avLst/>
          </a:prstGeom>
        </p:spPr>
      </p:pic>
    </p:spTree>
    <p:extLst>
      <p:ext uri="{BB962C8B-B14F-4D97-AF65-F5344CB8AC3E}">
        <p14:creationId xmlns:p14="http://schemas.microsoft.com/office/powerpoint/2010/main" val="1792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Tạo project đầu tiên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2247282"/>
          </a:xfrm>
          <a:prstGeom prst="rect">
            <a:avLst/>
          </a:prstGeom>
          <a:noFill/>
        </p:spPr>
        <p:txBody>
          <a:bodyPr wrap="square">
            <a:spAutoFit/>
          </a:bodyPr>
          <a:lstStyle/>
          <a:p>
            <a:pPr algn="just">
              <a:lnSpc>
                <a:spcPct val="150000"/>
              </a:lnSpc>
              <a:spcAft>
                <a:spcPts val="1000"/>
              </a:spcAft>
            </a:pPr>
            <a:r>
              <a:rPr lang="vi-VN" sz="1800">
                <a:solidFill>
                  <a:srgbClr val="000000"/>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Trong Compose, </a:t>
            </a:r>
            <a:r>
              <a:rPr lang="vi-VN" sz="1800">
                <a:effectLst/>
                <a:latin typeface="Open Sans" panose="020B0606030504020204" pitchFamily="34" charset="0"/>
                <a:ea typeface="Open Sans" panose="020B0606030504020204" pitchFamily="34" charset="0"/>
                <a:cs typeface="Open Sans" panose="020B0606030504020204" pitchFamily="34" charset="0"/>
              </a:rPr>
              <a:t>Activity</a:t>
            </a:r>
            <a:r>
              <a:rPr lang="vi-VN" sz="1800">
                <a:solidFill>
                  <a:srgbClr val="000000"/>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 vẫn là điểm bắt đầu của ứng dụng Android. Trong dự án của chúng ta, </a:t>
            </a:r>
            <a:r>
              <a:rPr lang="vi-VN" sz="1800" spc="75">
                <a:solidFill>
                  <a:srgbClr val="5A5A5A"/>
                </a:solidFill>
                <a:effectLst/>
                <a:latin typeface="Open Sans" panose="020B0606030504020204" pitchFamily="34" charset="0"/>
                <a:ea typeface="Open Sans" panose="020B0606030504020204" pitchFamily="34" charset="0"/>
                <a:cs typeface="Open Sans" panose="020B0606030504020204" pitchFamily="34" charset="0"/>
              </a:rPr>
              <a:t>MainActivity</a:t>
            </a:r>
            <a:r>
              <a:rPr lang="vi-VN" sz="1800">
                <a:solidFill>
                  <a:srgbClr val="000000"/>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 được khởi chạy khi người dùng mở ứng dụng (như được chỉ định trong tệp </a:t>
            </a:r>
            <a:r>
              <a:rPr lang="vi-VN" sz="1800" spc="75">
                <a:solidFill>
                  <a:srgbClr val="5A5A5A"/>
                </a:solidFill>
                <a:effectLst/>
                <a:latin typeface="Open Sans" panose="020B0606030504020204" pitchFamily="34" charset="0"/>
                <a:ea typeface="Open Sans" panose="020B0606030504020204" pitchFamily="34" charset="0"/>
                <a:cs typeface="Open Sans" panose="020B0606030504020204" pitchFamily="34" charset="0"/>
              </a:rPr>
              <a:t>AndroidManifest.xml</a:t>
            </a:r>
            <a:r>
              <a:rPr lang="vi-VN" sz="1800">
                <a:solidFill>
                  <a:srgbClr val="000000"/>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 Bạn sẽ sử dụng </a:t>
            </a:r>
            <a:r>
              <a:rPr lang="vi-VN" sz="1800" spc="75">
                <a:solidFill>
                  <a:srgbClr val="5A5A5A"/>
                </a:solidFill>
                <a:effectLst/>
                <a:latin typeface="Open Sans" panose="020B0606030504020204" pitchFamily="34" charset="0"/>
                <a:ea typeface="Open Sans" panose="020B0606030504020204" pitchFamily="34" charset="0"/>
                <a:cs typeface="Open Sans" panose="020B0606030504020204" pitchFamily="34" charset="0"/>
              </a:rPr>
              <a:t>setContent</a:t>
            </a:r>
            <a:r>
              <a:rPr lang="vi-VN" sz="1800">
                <a:solidFill>
                  <a:srgbClr val="000000"/>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 để xác định bố cục, nhưng thay vì sử dụng tệp XML như thường làm trong hệ thống View truyền thống, hãy gọi các </a:t>
            </a:r>
            <a:r>
              <a:rPr lang="vi-VN" sz="1800" b="1">
                <a:effectLst/>
                <a:latin typeface="Open Sans" panose="020B0606030504020204" pitchFamily="34" charset="0"/>
                <a:ea typeface="Open Sans" panose="020B0606030504020204" pitchFamily="34" charset="0"/>
                <a:cs typeface="Open Sans" panose="020B0606030504020204" pitchFamily="34" charset="0"/>
              </a:rPr>
              <a:t>composable function</a:t>
            </a:r>
            <a:r>
              <a:rPr lang="vi-VN" sz="1800">
                <a:solidFill>
                  <a:srgbClr val="000000"/>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 trong đó.</a:t>
            </a:r>
            <a:r>
              <a:rPr lang="en-VN" sz="2400">
                <a:effectLst/>
                <a:latin typeface="Open Sans" panose="020B0606030504020204" pitchFamily="34" charset="0"/>
                <a:ea typeface="Open Sans" panose="020B0606030504020204" pitchFamily="34" charset="0"/>
                <a:cs typeface="Open Sans" panose="020B0606030504020204" pitchFamily="34" charset="0"/>
              </a:rPr>
              <a:t> </a:t>
            </a:r>
            <a:endParaRPr lang="en-VN" sz="180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Tree>
    <p:extLst>
      <p:ext uri="{BB962C8B-B14F-4D97-AF65-F5344CB8AC3E}">
        <p14:creationId xmlns:p14="http://schemas.microsoft.com/office/powerpoint/2010/main" val="1497041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Tạo project đầu tiên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837602"/>
          </a:xfrm>
          <a:prstGeom prst="rect">
            <a:avLst/>
          </a:prstGeom>
          <a:noFill/>
        </p:spPr>
        <p:txBody>
          <a:bodyPr wrap="square">
            <a:spAutoFit/>
          </a:bodyPr>
          <a:lstStyle/>
          <a:p>
            <a:pPr marL="9525" lvl="1" algn="just">
              <a:lnSpc>
                <a:spcPct val="115000"/>
              </a:lnSpc>
              <a:spcAft>
                <a:spcPts val="1000"/>
              </a:spcAft>
            </a:pPr>
            <a:r>
              <a:rPr lang="vi-VN" sz="1800">
                <a:effectLst/>
                <a:latin typeface="Open Sans" panose="020B0606030504020204" pitchFamily="34" charset="0"/>
                <a:ea typeface="Open Sans" panose="020B0606030504020204" pitchFamily="34" charset="0"/>
                <a:cs typeface="Open Sans" panose="020B0606030504020204" pitchFamily="34" charset="0"/>
              </a:rPr>
              <a:t>Tạo </a:t>
            </a:r>
            <a:r>
              <a:rPr lang="vi-VN" sz="1800" b="1">
                <a:effectLst/>
                <a:latin typeface="Open Sans" panose="020B0606030504020204" pitchFamily="34" charset="0"/>
                <a:ea typeface="Open Sans" panose="020B0606030504020204" pitchFamily="34" charset="0"/>
                <a:cs typeface="Open Sans" panose="020B0606030504020204" pitchFamily="34" charset="0"/>
              </a:rPr>
              <a:t>composable function</a:t>
            </a:r>
            <a:r>
              <a:rPr lang="vi-VN" sz="1800">
                <a:solidFill>
                  <a:srgbClr val="000000"/>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 </a:t>
            </a:r>
            <a:r>
              <a:rPr lang="vi-VN" sz="1800" b="1">
                <a:solidFill>
                  <a:srgbClr val="000000"/>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Greeting</a:t>
            </a:r>
            <a:r>
              <a:rPr lang="vi-VN" sz="1800">
                <a:solidFill>
                  <a:srgbClr val="000000"/>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 có </a:t>
            </a:r>
            <a:r>
              <a:rPr lang="vi-VN" sz="1800">
                <a:effectLst/>
                <a:latin typeface="Open Sans" panose="020B0606030504020204" pitchFamily="34" charset="0"/>
                <a:ea typeface="Open Sans" panose="020B0606030504020204" pitchFamily="34" charset="0"/>
                <a:cs typeface="Open Sans" panose="020B0606030504020204" pitchFamily="34" charset="0"/>
              </a:rPr>
              <a:t>annotation là </a:t>
            </a:r>
            <a:r>
              <a:rPr lang="vi-VN" sz="1800" spc="75">
                <a:solidFill>
                  <a:srgbClr val="5A5A5A"/>
                </a:solidFill>
                <a:effectLst/>
                <a:latin typeface="Open Sans" panose="020B0606030504020204" pitchFamily="34" charset="0"/>
                <a:ea typeface="Open Sans" panose="020B0606030504020204" pitchFamily="34" charset="0"/>
                <a:cs typeface="Open Sans" panose="020B0606030504020204" pitchFamily="34" charset="0"/>
              </a:rPr>
              <a:t>@Composable</a:t>
            </a:r>
            <a:r>
              <a:rPr lang="vi-VN" sz="1800">
                <a:solidFill>
                  <a:srgbClr val="000000"/>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 </a:t>
            </a:r>
          </a:p>
          <a:p>
            <a:pPr marL="9525" lvl="1" algn="just">
              <a:lnSpc>
                <a:spcPct val="115000"/>
              </a:lnSpc>
              <a:spcAft>
                <a:spcPts val="1000"/>
              </a:spcAft>
            </a:pPr>
            <a:r>
              <a:rPr lang="vi-VN" sz="1800">
                <a:solidFill>
                  <a:srgbClr val="000000"/>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Thao tác này cho phép hàm của bạn gọi các hàm </a:t>
            </a:r>
            <a:r>
              <a:rPr lang="vi-VN" sz="1800" spc="75">
                <a:solidFill>
                  <a:srgbClr val="5A5A5A"/>
                </a:solidFill>
                <a:effectLst/>
                <a:latin typeface="Open Sans" panose="020B0606030504020204" pitchFamily="34" charset="0"/>
                <a:ea typeface="Open Sans" panose="020B0606030504020204" pitchFamily="34" charset="0"/>
                <a:cs typeface="Open Sans" panose="020B0606030504020204" pitchFamily="34" charset="0"/>
              </a:rPr>
              <a:t>@Composable</a:t>
            </a:r>
            <a:r>
              <a:rPr lang="vi-VN" sz="1800">
                <a:solidFill>
                  <a:srgbClr val="000000"/>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 khác trong đó. </a:t>
            </a:r>
            <a:endParaRPr lang="en-VN" sz="180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7" name="TextBox 6">
            <a:extLst>
              <a:ext uri="{FF2B5EF4-FFF2-40B4-BE49-F238E27FC236}">
                <a16:creationId xmlns:a16="http://schemas.microsoft.com/office/drawing/2014/main" id="{926A019C-F097-B94B-7546-F0C625397D9D}"/>
              </a:ext>
            </a:extLst>
          </p:cNvPr>
          <p:cNvSpPr txBox="1"/>
          <p:nvPr/>
        </p:nvSpPr>
        <p:spPr>
          <a:xfrm>
            <a:off x="2285999" y="1983034"/>
            <a:ext cx="4572000" cy="2893100"/>
          </a:xfrm>
          <a:prstGeom prst="rect">
            <a:avLst/>
          </a:prstGeom>
          <a:noFill/>
        </p:spPr>
        <p:txBody>
          <a:bodyPr wrap="square">
            <a:spAutoFit/>
          </a:bodyPr>
          <a:lstStyle/>
          <a:p>
            <a:r>
              <a:rPr lang="en-US" sz="1400" b="1">
                <a:solidFill>
                  <a:srgbClr val="9E880D"/>
                </a:solidFill>
                <a:effectLst/>
                <a:highlight>
                  <a:srgbClr val="FFFF00"/>
                </a:highlight>
                <a:latin typeface="JetBrains Mono ExtraBold" panose="02000009000000000000" pitchFamily="2" charset="0"/>
                <a:ea typeface="Calibri" panose="020F0502020204030204" pitchFamily="34" charset="0"/>
                <a:cs typeface="JetBrains Mono ExtraBold" panose="02000009000000000000" pitchFamily="2" charset="0"/>
              </a:rPr>
              <a:t>@Composable</a:t>
            </a:r>
            <a:br>
              <a:rPr lang="en-US" sz="1400">
                <a:solidFill>
                  <a:srgbClr val="9E880D"/>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sz="1400">
                <a:solidFill>
                  <a:srgbClr val="0033B3"/>
                </a:solidFill>
                <a:effectLst/>
                <a:latin typeface="JetBrains Mono Medium" panose="02000009000000000000" pitchFamily="2" charset="0"/>
                <a:ea typeface="Calibri" panose="020F0502020204030204" pitchFamily="34" charset="0"/>
                <a:cs typeface="JetBrains Mono Medium" panose="02000009000000000000" pitchFamily="2" charset="0"/>
              </a:rPr>
              <a:t>fun </a:t>
            </a:r>
            <a:r>
              <a:rPr lang="en-US" sz="1400">
                <a:solidFill>
                  <a:srgbClr val="00627A"/>
                </a:solidFill>
                <a:effectLst/>
                <a:latin typeface="JetBrains Mono Medium" panose="02000009000000000000" pitchFamily="2" charset="0"/>
                <a:ea typeface="Calibri" panose="020F0502020204030204" pitchFamily="34" charset="0"/>
                <a:cs typeface="JetBrains Mono Medium" panose="02000009000000000000" pitchFamily="2" charset="0"/>
              </a:rPr>
              <a:t>Greeting</a:t>
            </a:r>
            <a: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(name: </a:t>
            </a:r>
            <a:r>
              <a:rPr lang="en-US" sz="1400">
                <a:solidFill>
                  <a:srgbClr val="000000"/>
                </a:solidFill>
                <a:effectLst/>
                <a:latin typeface="JetBrains Mono Medium" panose="02000009000000000000" pitchFamily="2" charset="0"/>
                <a:ea typeface="Calibri" panose="020F0502020204030204" pitchFamily="34" charset="0"/>
                <a:cs typeface="JetBrains Mono Medium" panose="02000009000000000000" pitchFamily="2" charset="0"/>
              </a:rPr>
              <a:t>String</a:t>
            </a:r>
            <a: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b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r>
              <a:rPr lang="en-US" sz="1400">
                <a:solidFill>
                  <a:srgbClr val="009900"/>
                </a:solidFill>
                <a:effectLst/>
                <a:latin typeface="JetBrains Mono Medium" panose="02000009000000000000" pitchFamily="2" charset="0"/>
                <a:ea typeface="Calibri" panose="020F0502020204030204" pitchFamily="34" charset="0"/>
                <a:cs typeface="JetBrains Mono Medium" panose="02000009000000000000" pitchFamily="2" charset="0"/>
              </a:rPr>
              <a:t>Text</a:t>
            </a:r>
            <a: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t>
            </a:r>
            <a:b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r>
              <a:rPr lang="en-US" sz="1400">
                <a:solidFill>
                  <a:srgbClr val="4A86E8"/>
                </a:solidFill>
                <a:effectLst/>
                <a:latin typeface="JetBrains Mono Medium" panose="02000009000000000000" pitchFamily="2" charset="0"/>
                <a:ea typeface="Calibri" panose="020F0502020204030204" pitchFamily="34" charset="0"/>
                <a:cs typeface="JetBrains Mono Medium" panose="02000009000000000000" pitchFamily="2" charset="0"/>
              </a:rPr>
              <a:t>text = </a:t>
            </a:r>
            <a:r>
              <a:rPr lang="en-US" sz="1400">
                <a:solidFill>
                  <a:srgbClr val="067D17"/>
                </a:solidFill>
                <a:effectLst/>
                <a:latin typeface="JetBrains Mono Medium" panose="02000009000000000000" pitchFamily="2" charset="0"/>
                <a:ea typeface="Calibri" panose="020F0502020204030204" pitchFamily="34" charset="0"/>
                <a:cs typeface="JetBrains Mono Medium" panose="02000009000000000000" pitchFamily="2" charset="0"/>
              </a:rPr>
              <a:t>"Hello, </a:t>
            </a:r>
            <a:r>
              <a:rPr lang="en-US" sz="1400">
                <a:solidFill>
                  <a:srgbClr val="0037A6"/>
                </a:solidFill>
                <a:effectLst/>
                <a:latin typeface="JetBrains Mono Medium" panose="02000009000000000000" pitchFamily="2" charset="0"/>
                <a:ea typeface="Calibri" panose="020F0502020204030204" pitchFamily="34" charset="0"/>
                <a:cs typeface="JetBrains Mono Medium" panose="02000009000000000000" pitchFamily="2" charset="0"/>
              </a:rPr>
              <a:t>$</a:t>
            </a:r>
            <a: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name</a:t>
            </a:r>
            <a:r>
              <a:rPr lang="en-US" sz="1400">
                <a:solidFill>
                  <a:srgbClr val="067D17"/>
                </a:solidFill>
                <a:effectLst/>
                <a:latin typeface="JetBrains Mono Medium" panose="02000009000000000000" pitchFamily="2" charset="0"/>
                <a:ea typeface="Calibri" panose="020F0502020204030204" pitchFamily="34" charset="0"/>
                <a:cs typeface="JetBrains Mono Medium" panose="02000009000000000000" pitchFamily="2" charset="0"/>
              </a:rPr>
              <a:t>!"</a:t>
            </a:r>
            <a: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t>
            </a:r>
            <a:b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r>
              <a:rPr lang="en-US" sz="1400">
                <a:solidFill>
                  <a:srgbClr val="4A86E8"/>
                </a:solidFill>
                <a:effectLst/>
                <a:latin typeface="JetBrains Mono Medium" panose="02000009000000000000" pitchFamily="2" charset="0"/>
                <a:ea typeface="Calibri" panose="020F0502020204030204" pitchFamily="34" charset="0"/>
                <a:cs typeface="JetBrains Mono Medium" panose="02000009000000000000" pitchFamily="2" charset="0"/>
              </a:rPr>
              <a:t>modifier = </a:t>
            </a:r>
            <a:r>
              <a:rPr lang="en-US" sz="1400">
                <a:solidFill>
                  <a:srgbClr val="000000"/>
                </a:solidFill>
                <a:effectLst/>
                <a:latin typeface="JetBrains Mono Medium" panose="02000009000000000000" pitchFamily="2" charset="0"/>
                <a:ea typeface="Calibri" panose="020F0502020204030204" pitchFamily="34" charset="0"/>
                <a:cs typeface="JetBrains Mono Medium" panose="02000009000000000000" pitchFamily="2" charset="0"/>
              </a:rPr>
              <a:t>Modifier</a:t>
            </a:r>
            <a:br>
              <a:rPr lang="en-US" sz="1400">
                <a:solidFill>
                  <a:srgbClr val="000000"/>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sz="1400">
                <a:solidFill>
                  <a:srgbClr val="000000"/>
                </a:solidFill>
                <a:effectLst/>
                <a:latin typeface="JetBrains Mono Medium" panose="02000009000000000000" pitchFamily="2" charset="0"/>
                <a:ea typeface="Calibri" panose="020F0502020204030204" pitchFamily="34" charset="0"/>
                <a:cs typeface="JetBrains Mono Medium" panose="02000009000000000000" pitchFamily="2" charset="0"/>
              </a:rPr>
              <a:t>            </a:t>
            </a:r>
            <a: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t>
            </a:r>
            <a:r>
              <a:rPr lang="en-US" sz="1400" i="1">
                <a:solidFill>
                  <a:srgbClr val="00627A"/>
                </a:solidFill>
                <a:effectLst/>
                <a:latin typeface="JetBrains Mono ExtraBold" panose="02000009000000000000" pitchFamily="2" charset="0"/>
                <a:ea typeface="Calibri" panose="020F0502020204030204" pitchFamily="34" charset="0"/>
                <a:cs typeface="JetBrains Mono ExtraBold" panose="02000009000000000000" pitchFamily="2" charset="0"/>
              </a:rPr>
              <a:t>padding</a:t>
            </a:r>
            <a: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t>
            </a:r>
            <a:r>
              <a:rPr lang="en-US" sz="1400">
                <a:solidFill>
                  <a:srgbClr val="1750EB"/>
                </a:solidFill>
                <a:effectLst/>
                <a:latin typeface="JetBrains Mono Medium" panose="02000009000000000000" pitchFamily="2" charset="0"/>
                <a:ea typeface="Calibri" panose="020F0502020204030204" pitchFamily="34" charset="0"/>
                <a:cs typeface="JetBrains Mono Medium" panose="02000009000000000000" pitchFamily="2" charset="0"/>
              </a:rPr>
              <a:t>0</a:t>
            </a:r>
            <a: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t>
            </a:r>
            <a:r>
              <a:rPr lang="en-US" sz="1400" i="1">
                <a:solidFill>
                  <a:srgbClr val="871094"/>
                </a:solidFill>
                <a:effectLst/>
                <a:latin typeface="JetBrains Mono ExtraBold" panose="02000009000000000000" pitchFamily="2" charset="0"/>
                <a:ea typeface="Calibri" panose="020F0502020204030204" pitchFamily="34" charset="0"/>
                <a:cs typeface="JetBrains Mono ExtraBold" panose="02000009000000000000" pitchFamily="2" charset="0"/>
              </a:rPr>
              <a:t>dp</a:t>
            </a:r>
            <a: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r>
              <a:rPr lang="en-US" sz="1400">
                <a:solidFill>
                  <a:srgbClr val="1750EB"/>
                </a:solidFill>
                <a:effectLst/>
                <a:latin typeface="JetBrains Mono Medium" panose="02000009000000000000" pitchFamily="2" charset="0"/>
                <a:ea typeface="Calibri" panose="020F0502020204030204" pitchFamily="34" charset="0"/>
                <a:cs typeface="JetBrains Mono Medium" panose="02000009000000000000" pitchFamily="2" charset="0"/>
              </a:rPr>
              <a:t>16</a:t>
            </a:r>
            <a: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t>
            </a:r>
            <a:r>
              <a:rPr lang="en-US" sz="1400" i="1">
                <a:solidFill>
                  <a:srgbClr val="871094"/>
                </a:solidFill>
                <a:effectLst/>
                <a:latin typeface="JetBrains Mono ExtraBold" panose="02000009000000000000" pitchFamily="2" charset="0"/>
                <a:ea typeface="Calibri" panose="020F0502020204030204" pitchFamily="34" charset="0"/>
                <a:cs typeface="JetBrains Mono ExtraBold" panose="02000009000000000000" pitchFamily="2" charset="0"/>
              </a:rPr>
              <a:t>dp</a:t>
            </a:r>
            <a: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t>
            </a:r>
            <a:b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r>
              <a:rPr lang="en-US" sz="1400" i="1">
                <a:solidFill>
                  <a:srgbClr val="00627A"/>
                </a:solidFill>
                <a:effectLst/>
                <a:latin typeface="JetBrains Mono ExtraBold" panose="02000009000000000000" pitchFamily="2" charset="0"/>
                <a:ea typeface="Calibri" panose="020F0502020204030204" pitchFamily="34" charset="0"/>
                <a:cs typeface="JetBrains Mono ExtraBold" panose="02000009000000000000" pitchFamily="2" charset="0"/>
              </a:rPr>
              <a:t>fillMaxWidth</a:t>
            </a:r>
            <a: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t>
            </a:r>
            <a:b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r>
              <a:rPr lang="en-US" sz="1400">
                <a:solidFill>
                  <a:srgbClr val="4A86E8"/>
                </a:solidFill>
                <a:effectLst/>
                <a:latin typeface="JetBrains Mono Medium" panose="02000009000000000000" pitchFamily="2" charset="0"/>
                <a:ea typeface="Calibri" panose="020F0502020204030204" pitchFamily="34" charset="0"/>
                <a:cs typeface="JetBrains Mono Medium" panose="02000009000000000000" pitchFamily="2" charset="0"/>
              </a:rPr>
              <a:t>color = </a:t>
            </a:r>
            <a:r>
              <a:rPr lang="en-US" sz="1400">
                <a:solidFill>
                  <a:srgbClr val="000000"/>
                </a:solidFill>
                <a:effectLst/>
                <a:latin typeface="JetBrains Mono Medium" panose="02000009000000000000" pitchFamily="2" charset="0"/>
                <a:ea typeface="Calibri" panose="020F0502020204030204" pitchFamily="34" charset="0"/>
                <a:cs typeface="JetBrains Mono Medium" panose="02000009000000000000" pitchFamily="2" charset="0"/>
              </a:rPr>
              <a:t>Color</a:t>
            </a:r>
            <a: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t>
            </a:r>
            <a:r>
              <a:rPr lang="en-US" sz="1400">
                <a:solidFill>
                  <a:srgbClr val="871094"/>
                </a:solidFill>
                <a:effectLst/>
                <a:latin typeface="JetBrains Mono Medium" panose="02000009000000000000" pitchFamily="2" charset="0"/>
                <a:ea typeface="Calibri" panose="020F0502020204030204" pitchFamily="34" charset="0"/>
                <a:cs typeface="JetBrains Mono Medium" panose="02000009000000000000" pitchFamily="2" charset="0"/>
              </a:rPr>
              <a:t>DarkGray</a:t>
            </a:r>
            <a: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t>
            </a:r>
            <a:b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r>
              <a:rPr lang="en-US" sz="1400">
                <a:solidFill>
                  <a:srgbClr val="4A86E8"/>
                </a:solidFill>
                <a:effectLst/>
                <a:latin typeface="JetBrains Mono Medium" panose="02000009000000000000" pitchFamily="2" charset="0"/>
                <a:ea typeface="Calibri" panose="020F0502020204030204" pitchFamily="34" charset="0"/>
                <a:cs typeface="JetBrains Mono Medium" panose="02000009000000000000" pitchFamily="2" charset="0"/>
              </a:rPr>
              <a:t>fontSize = </a:t>
            </a:r>
            <a:r>
              <a:rPr lang="en-US" sz="1400">
                <a:solidFill>
                  <a:srgbClr val="1750EB"/>
                </a:solidFill>
                <a:effectLst/>
                <a:latin typeface="JetBrains Mono Medium" panose="02000009000000000000" pitchFamily="2" charset="0"/>
                <a:ea typeface="Calibri" panose="020F0502020204030204" pitchFamily="34" charset="0"/>
                <a:cs typeface="JetBrains Mono Medium" panose="02000009000000000000" pitchFamily="2" charset="0"/>
              </a:rPr>
              <a:t>20</a:t>
            </a:r>
            <a: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t>
            </a:r>
            <a:r>
              <a:rPr lang="en-US" sz="1400" i="1">
                <a:solidFill>
                  <a:srgbClr val="871094"/>
                </a:solidFill>
                <a:effectLst/>
                <a:latin typeface="JetBrains Mono ExtraBold" panose="02000009000000000000" pitchFamily="2" charset="0"/>
                <a:ea typeface="Calibri" panose="020F0502020204030204" pitchFamily="34" charset="0"/>
                <a:cs typeface="JetBrains Mono ExtraBold" panose="02000009000000000000" pitchFamily="2" charset="0"/>
              </a:rPr>
              <a:t>sp</a:t>
            </a:r>
            <a: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t>
            </a:r>
            <a:b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r>
              <a:rPr lang="en-US" sz="1400">
                <a:solidFill>
                  <a:srgbClr val="4A86E8"/>
                </a:solidFill>
                <a:effectLst/>
                <a:latin typeface="JetBrains Mono Medium" panose="02000009000000000000" pitchFamily="2" charset="0"/>
                <a:ea typeface="Calibri" panose="020F0502020204030204" pitchFamily="34" charset="0"/>
                <a:cs typeface="JetBrains Mono Medium" panose="02000009000000000000" pitchFamily="2" charset="0"/>
              </a:rPr>
              <a:t>fontWeight = </a:t>
            </a:r>
            <a:r>
              <a:rPr lang="en-US" sz="1400">
                <a:solidFill>
                  <a:srgbClr val="000000"/>
                </a:solidFill>
                <a:effectLst/>
                <a:latin typeface="JetBrains Mono Medium" panose="02000009000000000000" pitchFamily="2" charset="0"/>
                <a:ea typeface="Calibri" panose="020F0502020204030204" pitchFamily="34" charset="0"/>
                <a:cs typeface="JetBrains Mono Medium" panose="02000009000000000000" pitchFamily="2" charset="0"/>
              </a:rPr>
              <a:t>FontWeight</a:t>
            </a:r>
            <a: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t>
            </a:r>
            <a:r>
              <a:rPr lang="en-US" sz="1400">
                <a:solidFill>
                  <a:srgbClr val="871094"/>
                </a:solidFill>
                <a:effectLst/>
                <a:latin typeface="JetBrains Mono Medium" panose="02000009000000000000" pitchFamily="2" charset="0"/>
                <a:ea typeface="Calibri" panose="020F0502020204030204" pitchFamily="34" charset="0"/>
                <a:cs typeface="JetBrains Mono Medium" panose="02000009000000000000" pitchFamily="2" charset="0"/>
              </a:rPr>
              <a:t>Bold</a:t>
            </a:r>
            <a: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t>
            </a:r>
            <a:b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r>
              <a:rPr lang="en-US" sz="1400">
                <a:solidFill>
                  <a:srgbClr val="4A86E8"/>
                </a:solidFill>
                <a:effectLst/>
                <a:latin typeface="JetBrains Mono Medium" panose="02000009000000000000" pitchFamily="2" charset="0"/>
                <a:ea typeface="Calibri" panose="020F0502020204030204" pitchFamily="34" charset="0"/>
                <a:cs typeface="JetBrains Mono Medium" panose="02000009000000000000" pitchFamily="2" charset="0"/>
              </a:rPr>
              <a:t>textAlign = </a:t>
            </a:r>
            <a:r>
              <a:rPr lang="en-US" sz="1400">
                <a:solidFill>
                  <a:srgbClr val="000000"/>
                </a:solidFill>
                <a:effectLst/>
                <a:latin typeface="JetBrains Mono Medium" panose="02000009000000000000" pitchFamily="2" charset="0"/>
                <a:ea typeface="Calibri" panose="020F0502020204030204" pitchFamily="34" charset="0"/>
                <a:cs typeface="JetBrains Mono Medium" panose="02000009000000000000" pitchFamily="2" charset="0"/>
              </a:rPr>
              <a:t>TextAlign</a:t>
            </a:r>
            <a: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t>
            </a:r>
            <a:r>
              <a:rPr lang="en-US" sz="1400">
                <a:solidFill>
                  <a:srgbClr val="871094"/>
                </a:solidFill>
                <a:effectLst/>
                <a:latin typeface="JetBrains Mono Medium" panose="02000009000000000000" pitchFamily="2" charset="0"/>
                <a:ea typeface="Calibri" panose="020F0502020204030204" pitchFamily="34" charset="0"/>
                <a:cs typeface="JetBrains Mono Medium" panose="02000009000000000000" pitchFamily="2" charset="0"/>
              </a:rPr>
              <a:t>Center</a:t>
            </a:r>
            <a: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t>
            </a:r>
            <a:b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b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sz="14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t>
            </a:r>
            <a:r>
              <a:rPr lang="en-VN">
                <a:effectLst/>
                <a:latin typeface="JetBrains Mono Medium" panose="02000009000000000000" pitchFamily="2" charset="0"/>
                <a:cs typeface="JetBrains Mono Medium" panose="02000009000000000000" pitchFamily="2" charset="0"/>
              </a:rPr>
              <a:t> </a:t>
            </a:r>
            <a:endParaRPr lang="en-VN">
              <a:latin typeface="JetBrains Mono Medium" panose="02000009000000000000" pitchFamily="2" charset="0"/>
              <a:cs typeface="JetBrains Mono Medium" panose="02000009000000000000" pitchFamily="2" charset="0"/>
            </a:endParaRPr>
          </a:p>
        </p:txBody>
      </p:sp>
    </p:spTree>
    <p:extLst>
      <p:ext uri="{BB962C8B-B14F-4D97-AF65-F5344CB8AC3E}">
        <p14:creationId xmlns:p14="http://schemas.microsoft.com/office/powerpoint/2010/main" val="4011220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400"/>
              <a:buNone/>
            </a:pPr>
            <a:r>
              <a:rPr lang="en"/>
              <a:t>Nội dung</a:t>
            </a:r>
            <a:endParaRPr/>
          </a:p>
        </p:txBody>
      </p:sp>
      <p:sp>
        <p:nvSpPr>
          <p:cNvPr id="47" name="Google Shape;47;p11"/>
          <p:cNvSpPr txBox="1">
            <a:spLocks noGrp="1"/>
          </p:cNvSpPr>
          <p:nvPr>
            <p:ph type="body" idx="1"/>
          </p:nvPr>
        </p:nvSpPr>
        <p:spPr>
          <a:xfrm>
            <a:off x="292608" y="1335024"/>
            <a:ext cx="8419800" cy="2615400"/>
          </a:xfrm>
          <a:prstGeom prst="rect">
            <a:avLst/>
          </a:prstGeom>
        </p:spPr>
        <p:txBody>
          <a:bodyPr spcFirstLastPara="1" wrap="square" lIns="0" tIns="73150" rIns="0" bIns="0" anchor="t" anchorCtr="0">
            <a:noAutofit/>
          </a:bodyPr>
          <a:lstStyle/>
          <a:p>
            <a:pPr marL="457200" lvl="0" indent="-317500" algn="l" rtl="0">
              <a:lnSpc>
                <a:spcPct val="150000"/>
              </a:lnSpc>
              <a:spcBef>
                <a:spcPts val="0"/>
              </a:spcBef>
              <a:spcAft>
                <a:spcPts val="0"/>
              </a:spcAft>
              <a:buSzPts val="1400"/>
              <a:buChar char="●"/>
            </a:pPr>
            <a:r>
              <a:rPr lang="vi-VN"/>
              <a:t>Giới thiệu về Jetpack Compose</a:t>
            </a:r>
          </a:p>
          <a:p>
            <a:pPr marL="457200" lvl="0" indent="-317500" algn="l" rtl="0">
              <a:lnSpc>
                <a:spcPct val="150000"/>
              </a:lnSpc>
              <a:spcBef>
                <a:spcPts val="0"/>
              </a:spcBef>
              <a:spcAft>
                <a:spcPts val="0"/>
              </a:spcAft>
              <a:buSzPts val="1400"/>
              <a:buChar char="●"/>
            </a:pPr>
            <a:r>
              <a:rPr lang="vi-VN"/>
              <a:t>Cấu trúc project Jetpack Compose</a:t>
            </a:r>
          </a:p>
          <a:p>
            <a:pPr marL="457200" lvl="0" indent="-317500" algn="l" rtl="0">
              <a:lnSpc>
                <a:spcPct val="150000"/>
              </a:lnSpc>
              <a:spcBef>
                <a:spcPts val="0"/>
              </a:spcBef>
              <a:spcAft>
                <a:spcPts val="0"/>
              </a:spcAft>
              <a:buSzPts val="1400"/>
              <a:buChar char="●"/>
            </a:pPr>
            <a:r>
              <a:rPr lang="vi-VN"/>
              <a:t>Các thành phần cơ bản của Jetpack Compose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Tạo project đầu tiên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490327"/>
          </a:xfrm>
          <a:prstGeom prst="rect">
            <a:avLst/>
          </a:prstGeom>
          <a:noFill/>
        </p:spPr>
        <p:txBody>
          <a:bodyPr wrap="square">
            <a:spAutoFit/>
          </a:bodyPr>
          <a:lstStyle/>
          <a:p>
            <a:pPr marL="9525" lvl="1" algn="just">
              <a:lnSpc>
                <a:spcPct val="115000"/>
              </a:lnSpc>
              <a:spcAft>
                <a:spcPts val="1000"/>
              </a:spcAft>
            </a:pPr>
            <a:r>
              <a:rPr lang="vi-VN" sz="1800">
                <a:effectLst/>
                <a:latin typeface="Open Sans" panose="020B0606030504020204" pitchFamily="34" charset="0"/>
                <a:ea typeface="Open Sans" panose="020B0606030504020204" pitchFamily="34" charset="0"/>
                <a:cs typeface="Open Sans" panose="020B0606030504020204" pitchFamily="34" charset="0"/>
              </a:rPr>
              <a:t>Gọi hàm </a:t>
            </a:r>
            <a:r>
              <a:rPr lang="vi-VN" sz="1800" b="1">
                <a:effectLst/>
                <a:latin typeface="Open Sans" panose="020B0606030504020204" pitchFamily="34" charset="0"/>
                <a:ea typeface="Open Sans" panose="020B0606030504020204" pitchFamily="34" charset="0"/>
                <a:cs typeface="Open Sans" panose="020B0606030504020204" pitchFamily="34" charset="0"/>
              </a:rPr>
              <a:t>Greeting</a:t>
            </a:r>
            <a:r>
              <a:rPr lang="vi-VN" sz="1800">
                <a:effectLst/>
                <a:latin typeface="Open Sans" panose="020B0606030504020204" pitchFamily="34" charset="0"/>
                <a:ea typeface="Open Sans" panose="020B0606030504020204" pitchFamily="34" charset="0"/>
                <a:cs typeface="Open Sans" panose="020B0606030504020204" pitchFamily="34" charset="0"/>
              </a:rPr>
              <a:t> trong </a:t>
            </a:r>
            <a:r>
              <a:rPr lang="vi-VN" sz="1800" b="1">
                <a:effectLst/>
                <a:latin typeface="Open Sans" panose="020B0606030504020204" pitchFamily="34" charset="0"/>
                <a:ea typeface="Open Sans" panose="020B0606030504020204" pitchFamily="34" charset="0"/>
                <a:cs typeface="Open Sans" panose="020B0606030504020204" pitchFamily="34" charset="0"/>
              </a:rPr>
              <a:t>setContent</a:t>
            </a:r>
            <a:r>
              <a:rPr lang="vi-VN" sz="1800">
                <a:effectLst/>
                <a:latin typeface="Open Sans" panose="020B0606030504020204" pitchFamily="34" charset="0"/>
                <a:ea typeface="Open Sans" panose="020B0606030504020204" pitchFamily="34" charset="0"/>
                <a:cs typeface="Open Sans" panose="020B0606030504020204" pitchFamily="34" charset="0"/>
              </a:rPr>
              <a:t> trong onCreate của Activity</a:t>
            </a:r>
            <a:r>
              <a:rPr lang="en-VN" sz="2400">
                <a:effectLst/>
                <a:latin typeface="Open Sans" panose="020B0606030504020204" pitchFamily="34" charset="0"/>
                <a:ea typeface="Open Sans" panose="020B0606030504020204" pitchFamily="34" charset="0"/>
                <a:cs typeface="Open Sans" panose="020B0606030504020204" pitchFamily="34" charset="0"/>
              </a:rPr>
              <a:t> </a:t>
            </a:r>
            <a:r>
              <a:rPr lang="vi-VN" sz="1800">
                <a:solidFill>
                  <a:srgbClr val="000000"/>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 </a:t>
            </a:r>
            <a:endParaRPr lang="en-VN" sz="180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5" name="Rectangle 2">
            <a:extLst>
              <a:ext uri="{FF2B5EF4-FFF2-40B4-BE49-F238E27FC236}">
                <a16:creationId xmlns:a16="http://schemas.microsoft.com/office/drawing/2014/main" id="{A236B8DD-CCC2-C6E1-5719-6A347CDED4FD}"/>
              </a:ext>
            </a:extLst>
          </p:cNvPr>
          <p:cNvSpPr>
            <a:spLocks noChangeArrowheads="1"/>
          </p:cNvSpPr>
          <p:nvPr/>
        </p:nvSpPr>
        <p:spPr bwMode="auto">
          <a:xfrm>
            <a:off x="1061093" y="1823142"/>
            <a:ext cx="6199133" cy="25996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vi-VN" altLang="en-VN" b="0" i="0" u="none" strike="noStrike" cap="none" normalizeH="0" baseline="0">
                <a:ln>
                  <a:noFill/>
                </a:ln>
                <a:solidFill>
                  <a:srgbClr val="0033B3"/>
                </a:solidFill>
                <a:effectLst/>
                <a:latin typeface="JetBrains Mono Medium" panose="02000009000000000000" pitchFamily="2" charset="0"/>
                <a:ea typeface="Times New Roman" panose="02020603050405020304" pitchFamily="18" charset="0"/>
                <a:cs typeface="JetBrains Mono Medium" panose="02000009000000000000" pitchFamily="2" charset="0"/>
              </a:rPr>
              <a:t>class </a:t>
            </a:r>
            <a:r>
              <a:rPr kumimoji="0" lang="vi-VN" altLang="en-VN" b="0" i="0" u="none" strike="noStrike" cap="none" normalizeH="0" baseline="0">
                <a:ln>
                  <a:noFill/>
                </a:ln>
                <a:solidFill>
                  <a:srgbClr val="080808"/>
                </a:solidFill>
                <a:effectLst/>
                <a:latin typeface="JetBrains Mono Medium" panose="02000009000000000000" pitchFamily="2" charset="0"/>
                <a:ea typeface="Times New Roman" panose="02020603050405020304" pitchFamily="18" charset="0"/>
                <a:cs typeface="JetBrains Mono Medium" panose="02000009000000000000" pitchFamily="2" charset="0"/>
              </a:rPr>
              <a:t>MainActivity : ComponentActivity() {</a:t>
            </a:r>
            <a:br>
              <a:rPr kumimoji="0" lang="vi-VN" altLang="en-VN" b="0" i="0" u="none" strike="noStrike" cap="none" normalizeH="0" baseline="0">
                <a:ln>
                  <a:noFill/>
                </a:ln>
                <a:solidFill>
                  <a:srgbClr val="080808"/>
                </a:solidFill>
                <a:effectLst/>
                <a:latin typeface="JetBrains Mono Medium" panose="02000009000000000000" pitchFamily="2" charset="0"/>
                <a:ea typeface="Times New Roman" panose="02020603050405020304" pitchFamily="18" charset="0"/>
                <a:cs typeface="JetBrains Mono Medium" panose="02000009000000000000" pitchFamily="2" charset="0"/>
              </a:rPr>
            </a:br>
            <a:r>
              <a:rPr kumimoji="0" lang="vi-VN" altLang="en-VN" b="0" i="0" u="none" strike="noStrike" cap="none" normalizeH="0" baseline="0">
                <a:ln>
                  <a:noFill/>
                </a:ln>
                <a:solidFill>
                  <a:srgbClr val="080808"/>
                </a:solidFill>
                <a:effectLst/>
                <a:latin typeface="JetBrains Mono Medium" panose="02000009000000000000" pitchFamily="2" charset="0"/>
                <a:ea typeface="Times New Roman" panose="02020603050405020304" pitchFamily="18" charset="0"/>
                <a:cs typeface="JetBrains Mono Medium" panose="02000009000000000000" pitchFamily="2" charset="0"/>
              </a:rPr>
              <a:t>    </a:t>
            </a:r>
            <a:r>
              <a:rPr kumimoji="0" lang="vi-VN" altLang="en-VN" b="0" i="0" u="none" strike="noStrike" cap="none" normalizeH="0" baseline="0">
                <a:ln>
                  <a:noFill/>
                </a:ln>
                <a:solidFill>
                  <a:srgbClr val="0033B3"/>
                </a:solidFill>
                <a:effectLst/>
                <a:latin typeface="JetBrains Mono Medium" panose="02000009000000000000" pitchFamily="2" charset="0"/>
                <a:ea typeface="Times New Roman" panose="02020603050405020304" pitchFamily="18" charset="0"/>
                <a:cs typeface="JetBrains Mono Medium" panose="02000009000000000000" pitchFamily="2" charset="0"/>
              </a:rPr>
              <a:t>override fun </a:t>
            </a:r>
            <a:r>
              <a:rPr kumimoji="0" lang="vi-VN" altLang="en-VN" b="0" i="0" u="none" strike="noStrike" cap="none" normalizeH="0" baseline="0">
                <a:ln>
                  <a:noFill/>
                </a:ln>
                <a:solidFill>
                  <a:srgbClr val="00627A"/>
                </a:solidFill>
                <a:effectLst/>
                <a:latin typeface="JetBrains Mono Medium" panose="02000009000000000000" pitchFamily="2" charset="0"/>
                <a:ea typeface="Times New Roman" panose="02020603050405020304" pitchFamily="18" charset="0"/>
                <a:cs typeface="JetBrains Mono Medium" panose="02000009000000000000" pitchFamily="2" charset="0"/>
              </a:rPr>
              <a:t>onCreate</a:t>
            </a:r>
            <a:r>
              <a:rPr kumimoji="0" lang="vi-VN" altLang="en-VN" b="0" i="0" u="none" strike="noStrike" cap="none" normalizeH="0" baseline="0">
                <a:ln>
                  <a:noFill/>
                </a:ln>
                <a:solidFill>
                  <a:srgbClr val="080808"/>
                </a:solidFill>
                <a:effectLst/>
                <a:latin typeface="JetBrains Mono Medium" panose="02000009000000000000" pitchFamily="2" charset="0"/>
                <a:ea typeface="Times New Roman" panose="02020603050405020304" pitchFamily="18" charset="0"/>
                <a:cs typeface="JetBrains Mono Medium" panose="02000009000000000000" pitchFamily="2" charset="0"/>
              </a:rPr>
              <a:t>(savedInstanceState: Bundle?) {</a:t>
            </a:r>
            <a:br>
              <a:rPr kumimoji="0" lang="vi-VN" altLang="en-VN" b="0" i="0" u="none" strike="noStrike" cap="none" normalizeH="0" baseline="0">
                <a:ln>
                  <a:noFill/>
                </a:ln>
                <a:solidFill>
                  <a:srgbClr val="080808"/>
                </a:solidFill>
                <a:effectLst/>
                <a:latin typeface="JetBrains Mono Medium" panose="02000009000000000000" pitchFamily="2" charset="0"/>
                <a:ea typeface="Times New Roman" panose="02020603050405020304" pitchFamily="18" charset="0"/>
                <a:cs typeface="JetBrains Mono Medium" panose="02000009000000000000" pitchFamily="2" charset="0"/>
              </a:rPr>
            </a:br>
            <a:r>
              <a:rPr kumimoji="0" lang="vi-VN" altLang="en-VN" b="0" i="0" u="none" strike="noStrike" cap="none" normalizeH="0" baseline="0">
                <a:ln>
                  <a:noFill/>
                </a:ln>
                <a:solidFill>
                  <a:srgbClr val="080808"/>
                </a:solidFill>
                <a:effectLst/>
                <a:latin typeface="JetBrains Mono Medium" panose="02000009000000000000" pitchFamily="2" charset="0"/>
                <a:ea typeface="Times New Roman" panose="02020603050405020304" pitchFamily="18" charset="0"/>
                <a:cs typeface="JetBrains Mono Medium" panose="02000009000000000000" pitchFamily="2" charset="0"/>
              </a:rPr>
              <a:t>        </a:t>
            </a:r>
            <a:r>
              <a:rPr kumimoji="0" lang="vi-VN" altLang="en-VN" b="0" i="0" u="none" strike="noStrike" cap="none" normalizeH="0" baseline="0">
                <a:ln>
                  <a:noFill/>
                </a:ln>
                <a:solidFill>
                  <a:srgbClr val="0033B3"/>
                </a:solidFill>
                <a:effectLst/>
                <a:latin typeface="JetBrains Mono Medium" panose="02000009000000000000" pitchFamily="2" charset="0"/>
                <a:ea typeface="Times New Roman" panose="02020603050405020304" pitchFamily="18" charset="0"/>
                <a:cs typeface="JetBrains Mono Medium" panose="02000009000000000000" pitchFamily="2" charset="0"/>
              </a:rPr>
              <a:t>super</a:t>
            </a:r>
            <a:r>
              <a:rPr kumimoji="0" lang="vi-VN" altLang="en-VN" b="0" i="0" u="none" strike="noStrike" cap="none" normalizeH="0" baseline="0">
                <a:ln>
                  <a:noFill/>
                </a:ln>
                <a:solidFill>
                  <a:srgbClr val="080808"/>
                </a:solidFill>
                <a:effectLst/>
                <a:latin typeface="JetBrains Mono Medium" panose="02000009000000000000" pitchFamily="2" charset="0"/>
                <a:ea typeface="Times New Roman" panose="02020603050405020304" pitchFamily="18" charset="0"/>
                <a:cs typeface="JetBrains Mono Medium" panose="02000009000000000000" pitchFamily="2" charset="0"/>
              </a:rPr>
              <a:t>.onCreate(savedInstanceState)</a:t>
            </a:r>
            <a:br>
              <a:rPr kumimoji="0" lang="vi-VN" altLang="en-VN" b="0" i="0" u="none" strike="noStrike" cap="none" normalizeH="0" baseline="0">
                <a:ln>
                  <a:noFill/>
                </a:ln>
                <a:solidFill>
                  <a:srgbClr val="080808"/>
                </a:solidFill>
                <a:effectLst/>
                <a:latin typeface="JetBrains Mono Medium" panose="02000009000000000000" pitchFamily="2" charset="0"/>
                <a:ea typeface="Times New Roman" panose="02020603050405020304" pitchFamily="18" charset="0"/>
                <a:cs typeface="JetBrains Mono Medium" panose="02000009000000000000" pitchFamily="2" charset="0"/>
              </a:rPr>
            </a:br>
            <a:r>
              <a:rPr kumimoji="0" lang="vi-VN" altLang="en-VN" b="0" i="0" u="none" strike="noStrike" cap="none" normalizeH="0" baseline="0">
                <a:ln>
                  <a:noFill/>
                </a:ln>
                <a:solidFill>
                  <a:srgbClr val="080808"/>
                </a:solidFill>
                <a:effectLst/>
                <a:latin typeface="JetBrains Mono Medium" panose="02000009000000000000" pitchFamily="2" charset="0"/>
                <a:ea typeface="Times New Roman" panose="02020603050405020304" pitchFamily="18" charset="0"/>
                <a:cs typeface="JetBrains Mono Medium" panose="02000009000000000000" pitchFamily="2" charset="0"/>
              </a:rPr>
              <a:t>        setContent </a:t>
            </a:r>
            <a:r>
              <a:rPr kumimoji="0" lang="vi-VN" altLang="en-VN" b="1" i="0" u="none" strike="noStrike" cap="none" normalizeH="0" baseline="0">
                <a:ln>
                  <a:noFill/>
                </a:ln>
                <a:solidFill>
                  <a:srgbClr val="080808"/>
                </a:solidFill>
                <a:effectLst/>
                <a:latin typeface="JetBrains Mono ExtraBold" panose="02000009000000000000" pitchFamily="2" charset="0"/>
                <a:ea typeface="Times New Roman" panose="02020603050405020304" pitchFamily="18" charset="0"/>
                <a:cs typeface="JetBrains Mono ExtraBold" panose="02000009000000000000" pitchFamily="2" charset="0"/>
              </a:rPr>
              <a:t>{</a:t>
            </a:r>
            <a:endParaRPr lang="en-US" altLang="en-VN">
              <a:solidFill>
                <a:srgbClr val="6BB38A"/>
              </a:solidFill>
              <a:latin typeface="JetBrains Mono Medium" panose="02000009000000000000" pitchFamily="2" charset="0"/>
              <a:ea typeface="Times New Roman" panose="02020603050405020304" pitchFamily="18" charset="0"/>
              <a:cs typeface="JetBrains Mono Medium" panose="02000009000000000000" pitchFamily="2"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VN" b="0" i="0" u="none" strike="noStrike" cap="none" normalizeH="0" baseline="0">
                <a:ln>
                  <a:noFill/>
                </a:ln>
                <a:solidFill>
                  <a:srgbClr val="6BB38A"/>
                </a:solidFill>
                <a:effectLst/>
                <a:latin typeface="JetBrains Mono Medium" panose="02000009000000000000" pitchFamily="2" charset="0"/>
                <a:ea typeface="Calibri" panose="020F0502020204030204" pitchFamily="34" charset="0"/>
                <a:cs typeface="JetBrains Mono Medium" panose="02000009000000000000" pitchFamily="2" charset="0"/>
              </a:rPr>
              <a:t>            </a:t>
            </a:r>
            <a:r>
              <a:rPr kumimoji="0" lang="en-US" altLang="en-VN" b="0" i="0" u="none" strike="noStrike" cap="none" normalizeH="0" baseline="0">
                <a:ln>
                  <a:noFill/>
                </a:ln>
                <a:solidFill>
                  <a:srgbClr val="6BB38A"/>
                </a:solidFill>
                <a:effectLst/>
                <a:highlight>
                  <a:srgbClr val="FFFF00"/>
                </a:highlight>
                <a:latin typeface="JetBrains Mono Medium" panose="02000009000000000000" pitchFamily="2" charset="0"/>
                <a:ea typeface="Calibri" panose="020F0502020204030204" pitchFamily="34" charset="0"/>
                <a:cs typeface="JetBrains Mono Medium" panose="02000009000000000000" pitchFamily="2" charset="0"/>
              </a:rPr>
              <a:t>Greeting</a:t>
            </a:r>
            <a:r>
              <a:rPr kumimoji="0" lang="en-US" altLang="en-VN" b="0" i="0" u="none" strike="noStrike" cap="none" normalizeH="0" baseline="0">
                <a:ln>
                  <a:noFill/>
                </a:ln>
                <a:solidFill>
                  <a:srgbClr val="BCBEC4"/>
                </a:solidFill>
                <a:effectLst/>
                <a:highlight>
                  <a:srgbClr val="FFFF00"/>
                </a:highlight>
                <a:latin typeface="JetBrains Mono Medium" panose="02000009000000000000" pitchFamily="2" charset="0"/>
                <a:ea typeface="Calibri" panose="020F0502020204030204" pitchFamily="34" charset="0"/>
                <a:cs typeface="JetBrains Mono Medium" panose="02000009000000000000" pitchFamily="2" charset="0"/>
              </a:rPr>
              <a:t>(</a:t>
            </a:r>
            <a:r>
              <a:rPr kumimoji="0" lang="en-US" altLang="en-VN" b="0" i="0" u="none" strike="noStrike" cap="none" normalizeH="0" baseline="0">
                <a:ln>
                  <a:noFill/>
                </a:ln>
                <a:solidFill>
                  <a:srgbClr val="6AAB73"/>
                </a:solidFill>
                <a:effectLst/>
                <a:highlight>
                  <a:srgbClr val="FFFF00"/>
                </a:highlight>
                <a:latin typeface="JetBrains Mono Medium" panose="02000009000000000000" pitchFamily="2" charset="0"/>
                <a:ea typeface="Calibri" panose="020F0502020204030204" pitchFamily="34" charset="0"/>
                <a:cs typeface="JetBrains Mono Medium" panose="02000009000000000000" pitchFamily="2" charset="0"/>
              </a:rPr>
              <a:t>"Nguyễn Văn A - PS23456"</a:t>
            </a:r>
            <a:r>
              <a:rPr kumimoji="0" lang="en-US" altLang="en-VN" b="0" i="0" u="none" strike="noStrike" cap="none" normalizeH="0" baseline="0">
                <a:ln>
                  <a:noFill/>
                </a:ln>
                <a:solidFill>
                  <a:srgbClr val="BCBEC4"/>
                </a:solidFill>
                <a:effectLst/>
                <a:highlight>
                  <a:srgbClr val="FFFF00"/>
                </a:highlight>
                <a:latin typeface="JetBrains Mono Medium" panose="02000009000000000000" pitchFamily="2" charset="0"/>
                <a:ea typeface="Calibri" panose="020F0502020204030204" pitchFamily="34" charset="0"/>
                <a:cs typeface="JetBrains Mono Medium" panose="02000009000000000000" pitchFamily="2" charset="0"/>
              </a:rPr>
              <a:t>)</a:t>
            </a:r>
            <a:br>
              <a:rPr kumimoji="0" lang="en-US" altLang="en-VN" b="1" i="0" u="none" strike="noStrike" cap="none" normalizeH="0" baseline="0">
                <a:ln>
                  <a:noFill/>
                </a:ln>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br>
            <a:r>
              <a:rPr kumimoji="0" lang="en-US" altLang="en-VN" b="1" i="0" u="none" strike="noStrike" cap="none" normalizeH="0" baseline="0">
                <a:ln>
                  <a:noFill/>
                </a:ln>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t>        }</a:t>
            </a:r>
            <a:br>
              <a:rPr kumimoji="0" lang="en-US" altLang="en-VN" b="1" i="0" u="none" strike="noStrike" cap="none" normalizeH="0" baseline="0">
                <a:ln>
                  <a:noFill/>
                </a:ln>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br>
            <a:r>
              <a:rPr kumimoji="0" lang="en-US" altLang="en-VN" b="1" i="0" u="none" strike="noStrike" cap="none" normalizeH="0" baseline="0">
                <a:ln>
                  <a:noFill/>
                </a:ln>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t>    </a:t>
            </a:r>
            <a:r>
              <a:rPr kumimoji="0" lang="en-US" altLang="en-VN" b="0" i="0" u="none" strike="noStrike" cap="none" normalizeH="0" baseline="0">
                <a:ln>
                  <a:noFill/>
                </a:ln>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t>
            </a:r>
            <a:br>
              <a:rPr kumimoji="0" lang="en-US" altLang="en-VN" b="0" i="0" u="none" strike="noStrike" cap="none" normalizeH="0" baseline="0">
                <a:ln>
                  <a:noFill/>
                </a:ln>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kumimoji="0" lang="en-US" altLang="en-VN" b="0" i="0" u="none" strike="noStrike" cap="none" normalizeH="0" baseline="0">
                <a:ln>
                  <a:noFill/>
                </a:ln>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t>
            </a:r>
            <a:r>
              <a:rPr kumimoji="0" lang="en-US" altLang="en-VN" b="0" i="0" u="none" strike="noStrike" cap="none" normalizeH="0" baseline="0">
                <a:ln>
                  <a:noFill/>
                </a:ln>
                <a:solidFill>
                  <a:schemeClr val="tx1"/>
                </a:solidFill>
                <a:effectLst/>
                <a:latin typeface="JetBrains Mono Medium" panose="02000009000000000000" pitchFamily="2" charset="0"/>
                <a:cs typeface="JetBrains Mono Medium" panose="02000009000000000000" pitchFamily="2" charset="0"/>
              </a:rPr>
              <a:t> </a:t>
            </a:r>
          </a:p>
        </p:txBody>
      </p:sp>
      <p:pic>
        <p:nvPicPr>
          <p:cNvPr id="9" name="Hình ảnh 1" descr="Ảnh có chứa văn bản, ảnh chụp màn hình, màn hình, phần mềm&#10;&#10;Mô tả được tạo tự động">
            <a:extLst>
              <a:ext uri="{FF2B5EF4-FFF2-40B4-BE49-F238E27FC236}">
                <a16:creationId xmlns:a16="http://schemas.microsoft.com/office/drawing/2014/main" id="{24086E39-1E85-F84C-21BF-E8D4377FB59F}"/>
              </a:ext>
            </a:extLst>
          </p:cNvPr>
          <p:cNvPicPr>
            <a:picLocks noChangeAspect="1"/>
          </p:cNvPicPr>
          <p:nvPr/>
        </p:nvPicPr>
        <p:blipFill>
          <a:blip r:embed="rId3"/>
          <a:stretch>
            <a:fillRect/>
          </a:stretch>
        </p:blipFill>
        <p:spPr>
          <a:xfrm>
            <a:off x="7370095" y="1555916"/>
            <a:ext cx="1588690" cy="329497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29540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Tạo project đầu tiên</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6" name="TextBox 5">
            <a:extLst>
              <a:ext uri="{FF2B5EF4-FFF2-40B4-BE49-F238E27FC236}">
                <a16:creationId xmlns:a16="http://schemas.microsoft.com/office/drawing/2014/main" id="{AE88954E-22F7-9240-0498-FD52F55B1949}"/>
              </a:ext>
            </a:extLst>
          </p:cNvPr>
          <p:cNvSpPr txBox="1"/>
          <p:nvPr/>
        </p:nvSpPr>
        <p:spPr>
          <a:xfrm>
            <a:off x="320100" y="1436068"/>
            <a:ext cx="8503800" cy="1966564"/>
          </a:xfrm>
          <a:prstGeom prst="rect">
            <a:avLst/>
          </a:prstGeom>
          <a:noFill/>
        </p:spPr>
        <p:txBody>
          <a:bodyPr wrap="square">
            <a:spAutoFit/>
          </a:bodyPr>
          <a:lstStyle/>
          <a:p>
            <a:pPr algn="just">
              <a:lnSpc>
                <a:spcPct val="150000"/>
              </a:lnSpc>
              <a:spcBef>
                <a:spcPts val="1200"/>
              </a:spcBef>
              <a:spcAft>
                <a:spcPts val="1000"/>
              </a:spcAft>
            </a:pPr>
            <a:r>
              <a:rPr lang="vi-VN" sz="1800" b="1" i="1">
                <a:effectLst/>
                <a:highlight>
                  <a:srgbClr val="FFFF00"/>
                </a:highlight>
                <a:latin typeface="Open Sans" panose="020B0606030504020204" pitchFamily="34" charset="0"/>
                <a:ea typeface="Open Sans" panose="020B0606030504020204" pitchFamily="34" charset="0"/>
                <a:cs typeface="Open Sans" panose="020B0606030504020204" pitchFamily="34" charset="0"/>
              </a:rPr>
              <a:t>Lưu ý:</a:t>
            </a:r>
            <a:r>
              <a:rPr lang="vi-VN" sz="1800" i="1">
                <a:effectLst/>
                <a:highlight>
                  <a:srgbClr val="FFFF00"/>
                </a:highlight>
                <a:latin typeface="Open Sans" panose="020B0606030504020204" pitchFamily="34" charset="0"/>
                <a:ea typeface="Open Sans" panose="020B0606030504020204" pitchFamily="34" charset="0"/>
                <a:cs typeface="Open Sans" panose="020B0606030504020204" pitchFamily="34" charset="0"/>
              </a:rPr>
              <a:t> </a:t>
            </a:r>
            <a:r>
              <a:rPr lang="vi-VN" sz="1800" i="1">
                <a:effectLst/>
                <a:latin typeface="Open Sans" panose="020B0606030504020204" pitchFamily="34" charset="0"/>
                <a:ea typeface="Open Sans" panose="020B0606030504020204" pitchFamily="34" charset="0"/>
                <a:cs typeface="Open Sans" panose="020B0606030504020204" pitchFamily="34" charset="0"/>
              </a:rPr>
              <a:t>Khi nhập các lớp liên quan đến </a:t>
            </a:r>
            <a:r>
              <a:rPr lang="vi-VN" sz="1800" b="1" i="1">
                <a:effectLst/>
                <a:latin typeface="Open Sans" panose="020B0606030504020204" pitchFamily="34" charset="0"/>
                <a:ea typeface="Open Sans" panose="020B0606030504020204" pitchFamily="34" charset="0"/>
                <a:cs typeface="Open Sans" panose="020B0606030504020204" pitchFamily="34" charset="0"/>
              </a:rPr>
              <a:t>Jetpack Compose</a:t>
            </a:r>
            <a:r>
              <a:rPr lang="vi-VN" sz="1800" i="1">
                <a:effectLst/>
                <a:latin typeface="Open Sans" panose="020B0606030504020204" pitchFamily="34" charset="0"/>
                <a:ea typeface="Open Sans" panose="020B0606030504020204" pitchFamily="34" charset="0"/>
                <a:cs typeface="Open Sans" panose="020B0606030504020204" pitchFamily="34" charset="0"/>
              </a:rPr>
              <a:t> trong dự án, hãy sử dụng các lớp đó trong các thư viện sau:</a:t>
            </a:r>
            <a:endParaRPr lang="en-VN" sz="1800" i="1">
              <a:effectLst/>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spcAft>
                <a:spcPts val="1000"/>
              </a:spcAft>
            </a:pPr>
            <a:r>
              <a:rPr lang="vi-VN" sz="1800" i="1">
                <a:solidFill>
                  <a:srgbClr val="000000"/>
                </a:solidFill>
                <a:effectLst/>
                <a:highlight>
                  <a:srgbClr val="E6F4EA"/>
                </a:highlight>
                <a:latin typeface="Open Sans" panose="020B0606030504020204" pitchFamily="34" charset="0"/>
                <a:ea typeface="Open Sans" panose="020B0606030504020204" pitchFamily="34" charset="0"/>
                <a:cs typeface="Open Sans" panose="020B0606030504020204" pitchFamily="34" charset="0"/>
              </a:rPr>
              <a:t>androidx.compose.*</a:t>
            </a:r>
            <a:r>
              <a:rPr lang="vi-VN" sz="1800" i="1">
                <a:effectLst/>
                <a:latin typeface="Open Sans" panose="020B0606030504020204" pitchFamily="34" charset="0"/>
                <a:ea typeface="Open Sans" panose="020B0606030504020204" pitchFamily="34" charset="0"/>
                <a:cs typeface="Open Sans" panose="020B0606030504020204" pitchFamily="34" charset="0"/>
              </a:rPr>
              <a:t> cho các lớp trình biên dịch và thời gian chạy.</a:t>
            </a:r>
            <a:endParaRPr lang="en-VN" sz="1800" i="1">
              <a:effectLst/>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pPr>
            <a:r>
              <a:rPr lang="vi-VN" sz="1800" i="1">
                <a:solidFill>
                  <a:srgbClr val="000000"/>
                </a:solidFill>
                <a:effectLst/>
                <a:highlight>
                  <a:srgbClr val="E6F4EA"/>
                </a:highlight>
                <a:latin typeface="Open Sans" panose="020B0606030504020204" pitchFamily="34" charset="0"/>
                <a:ea typeface="Open Sans" panose="020B0606030504020204" pitchFamily="34" charset="0"/>
                <a:cs typeface="Open Sans" panose="020B0606030504020204" pitchFamily="34" charset="0"/>
              </a:rPr>
              <a:t>androidx.compose.ui.*</a:t>
            </a:r>
            <a:r>
              <a:rPr lang="vi-VN" sz="1800" i="1">
                <a:effectLst/>
                <a:latin typeface="Open Sans" panose="020B0606030504020204" pitchFamily="34" charset="0"/>
                <a:ea typeface="Open Sans" panose="020B0606030504020204" pitchFamily="34" charset="0"/>
                <a:cs typeface="Open Sans" panose="020B0606030504020204" pitchFamily="34" charset="0"/>
              </a:rPr>
              <a:t> cho bộ công cụ và thư viện giao diện người dùng.</a:t>
            </a:r>
            <a:r>
              <a:rPr lang="en-VN" sz="1800" i="1">
                <a:effectLst/>
                <a:latin typeface="Open Sans" panose="020B0606030504020204" pitchFamily="34" charset="0"/>
                <a:ea typeface="Open Sans" panose="020B0606030504020204" pitchFamily="34" charset="0"/>
                <a:cs typeface="Open Sans" panose="020B0606030504020204" pitchFamily="34" charset="0"/>
              </a:rPr>
              <a:t> </a:t>
            </a:r>
            <a:endParaRPr lang="en-VN" sz="1800" i="1">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71342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Tạo project đầu tiên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2241383"/>
          </a:xfrm>
          <a:prstGeom prst="rect">
            <a:avLst/>
          </a:prstGeom>
          <a:noFill/>
        </p:spPr>
        <p:txBody>
          <a:bodyPr wrap="square">
            <a:spAutoFit/>
          </a:bodyPr>
          <a:lstStyle/>
          <a:p>
            <a:pPr algn="just">
              <a:lnSpc>
                <a:spcPct val="115000"/>
              </a:lnSpc>
              <a:spcBef>
                <a:spcPts val="1200"/>
              </a:spcBef>
              <a:spcAft>
                <a:spcPts val="1000"/>
              </a:spcAft>
            </a:pPr>
            <a:r>
              <a:rPr lang="vi-VN" sz="1800">
                <a:effectLst/>
                <a:latin typeface="Open Sans" panose="020B0606030504020204" pitchFamily="34" charset="0"/>
                <a:ea typeface="Open Sans" panose="020B0606030504020204" pitchFamily="34" charset="0"/>
                <a:cs typeface="Open Sans" panose="020B0606030504020204" pitchFamily="34" charset="0"/>
              </a:rPr>
              <a:t>Trong </a:t>
            </a:r>
            <a:r>
              <a:rPr lang="vi-VN" sz="1800" b="1">
                <a:effectLst/>
                <a:latin typeface="Open Sans" panose="020B0606030504020204" pitchFamily="34" charset="0"/>
                <a:ea typeface="Open Sans" panose="020B0606030504020204" pitchFamily="34" charset="0"/>
                <a:cs typeface="Open Sans" panose="020B0606030504020204" pitchFamily="34" charset="0"/>
              </a:rPr>
              <a:t>Jetpack Compose</a:t>
            </a:r>
            <a:r>
              <a:rPr lang="vi-VN" sz="1800">
                <a:effectLst/>
                <a:latin typeface="Open Sans" panose="020B0606030504020204" pitchFamily="34" charset="0"/>
                <a:ea typeface="Open Sans" panose="020B0606030504020204" pitchFamily="34" charset="0"/>
                <a:cs typeface="Open Sans" panose="020B0606030504020204" pitchFamily="34" charset="0"/>
              </a:rPr>
              <a:t> ta có thể xem trước giao diện của các </a:t>
            </a:r>
            <a:r>
              <a:rPr lang="vi-VN" sz="1800" b="1">
                <a:effectLst/>
                <a:latin typeface="Open Sans" panose="020B0606030504020204" pitchFamily="34" charset="0"/>
                <a:ea typeface="Open Sans" panose="020B0606030504020204" pitchFamily="34" charset="0"/>
                <a:cs typeface="Open Sans" panose="020B0606030504020204" pitchFamily="34" charset="0"/>
              </a:rPr>
              <a:t>composable function</a:t>
            </a:r>
            <a:r>
              <a:rPr lang="vi-VN" sz="1800">
                <a:effectLst/>
                <a:latin typeface="Open Sans" panose="020B0606030504020204" pitchFamily="34" charset="0"/>
                <a:ea typeface="Open Sans" panose="020B0606030504020204" pitchFamily="34" charset="0"/>
                <a:cs typeface="Open Sans" panose="020B0606030504020204" pitchFamily="34" charset="0"/>
              </a:rPr>
              <a:t> bằng annotation </a:t>
            </a:r>
            <a:r>
              <a:rPr lang="vi-VN" sz="1800" spc="75">
                <a:solidFill>
                  <a:srgbClr val="5A5A5A"/>
                </a:solidFill>
                <a:effectLst/>
                <a:latin typeface="Open Sans" panose="020B0606030504020204" pitchFamily="34" charset="0"/>
                <a:ea typeface="Open Sans" panose="020B0606030504020204" pitchFamily="34" charset="0"/>
                <a:cs typeface="Open Sans" panose="020B0606030504020204" pitchFamily="34" charset="0"/>
              </a:rPr>
              <a:t>@Preview, </a:t>
            </a:r>
            <a:r>
              <a:rPr lang="vi-VN" sz="1800">
                <a:effectLst/>
                <a:latin typeface="Open Sans" panose="020B0606030504020204" pitchFamily="34" charset="0"/>
                <a:ea typeface="Open Sans" panose="020B0606030504020204" pitchFamily="34" charset="0"/>
                <a:cs typeface="Open Sans" panose="020B0606030504020204" pitchFamily="34" charset="0"/>
              </a:rPr>
              <a:t>annotation này sẽ cập nhật lại giao diện ngay lập tức khi có sự thay đổi.</a:t>
            </a:r>
            <a:endParaRPr lang="en-VN" sz="1800">
              <a:effectLst/>
              <a:latin typeface="Open Sans" panose="020B0606030504020204" pitchFamily="34" charset="0"/>
              <a:ea typeface="Open Sans" panose="020B0606030504020204" pitchFamily="34" charset="0"/>
              <a:cs typeface="Open Sans" panose="020B0606030504020204" pitchFamily="34" charset="0"/>
            </a:endParaRPr>
          </a:p>
          <a:p>
            <a:pPr algn="just">
              <a:lnSpc>
                <a:spcPct val="115000"/>
              </a:lnSpc>
              <a:spcAft>
                <a:spcPts val="1000"/>
              </a:spcAft>
            </a:pPr>
            <a:r>
              <a:rPr lang="vi-VN" sz="1800">
                <a:effectLst/>
                <a:latin typeface="Open Sans" panose="020B0606030504020204" pitchFamily="34" charset="0"/>
                <a:ea typeface="Open Sans" panose="020B0606030504020204" pitchFamily="34" charset="0"/>
                <a:cs typeface="Open Sans" panose="020B0606030504020204" pitchFamily="34" charset="0"/>
              </a:rPr>
              <a:t>Để sử dụng </a:t>
            </a:r>
            <a:r>
              <a:rPr lang="vi-VN" sz="1800" spc="75">
                <a:solidFill>
                  <a:srgbClr val="5A5A5A"/>
                </a:solidFill>
                <a:effectLst/>
                <a:latin typeface="Open Sans" panose="020B0606030504020204" pitchFamily="34" charset="0"/>
                <a:ea typeface="Open Sans" panose="020B0606030504020204" pitchFamily="34" charset="0"/>
                <a:cs typeface="Open Sans" panose="020B0606030504020204" pitchFamily="34" charset="0"/>
              </a:rPr>
              <a:t>@Preview</a:t>
            </a:r>
            <a:r>
              <a:rPr lang="vi-VN" sz="1800">
                <a:effectLst/>
                <a:latin typeface="Open Sans" panose="020B0606030504020204" pitchFamily="34" charset="0"/>
                <a:ea typeface="Open Sans" panose="020B0606030504020204" pitchFamily="34" charset="0"/>
                <a:cs typeface="Open Sans" panose="020B0606030504020204" pitchFamily="34" charset="0"/>
              </a:rPr>
              <a:t>, bạn cần thêm annotation này trước hàm </a:t>
            </a:r>
            <a:r>
              <a:rPr lang="vi-VN" sz="1800" b="1">
                <a:effectLst/>
                <a:latin typeface="Open Sans" panose="020B0606030504020204" pitchFamily="34" charset="0"/>
                <a:ea typeface="Open Sans" panose="020B0606030504020204" pitchFamily="34" charset="0"/>
                <a:cs typeface="Open Sans" panose="020B0606030504020204" pitchFamily="34" charset="0"/>
              </a:rPr>
              <a:t>composable function</a:t>
            </a:r>
            <a:r>
              <a:rPr lang="vi-VN" sz="1800">
                <a:effectLst/>
                <a:latin typeface="Open Sans" panose="020B0606030504020204" pitchFamily="34" charset="0"/>
                <a:ea typeface="Open Sans" panose="020B0606030504020204" pitchFamily="34" charset="0"/>
                <a:cs typeface="Open Sans" panose="020B0606030504020204" pitchFamily="34" charset="0"/>
              </a:rPr>
              <a:t> mà bạn muốn xem trước như sau:</a:t>
            </a:r>
            <a:endParaRPr lang="en-VN" sz="1800">
              <a:effectLst/>
              <a:latin typeface="Open Sans" panose="020B0606030504020204" pitchFamily="34" charset="0"/>
              <a:ea typeface="Open Sans" panose="020B0606030504020204" pitchFamily="34" charset="0"/>
              <a:cs typeface="Open Sans" panose="020B0606030504020204" pitchFamily="34" charset="0"/>
            </a:endParaRPr>
          </a:p>
          <a:p>
            <a:pPr algn="just">
              <a:lnSpc>
                <a:spcPct val="115000"/>
              </a:lnSpc>
              <a:spcAft>
                <a:spcPts val="1000"/>
              </a:spcAft>
            </a:pPr>
            <a:r>
              <a:rPr lang="vi-VN" sz="1800">
                <a:effectLst/>
                <a:latin typeface="Open Sans" panose="020B0606030504020204" pitchFamily="34" charset="0"/>
                <a:ea typeface="Open Sans" panose="020B0606030504020204" pitchFamily="34" charset="0"/>
                <a:cs typeface="Open Sans" panose="020B0606030504020204" pitchFamily="34" charset="0"/>
              </a:rPr>
              <a:t>Tạo hàm </a:t>
            </a:r>
            <a:r>
              <a:rPr lang="vi-VN" sz="1800" b="1">
                <a:effectLst/>
                <a:latin typeface="Open Sans" panose="020B0606030504020204" pitchFamily="34" charset="0"/>
                <a:ea typeface="Open Sans" panose="020B0606030504020204" pitchFamily="34" charset="0"/>
                <a:cs typeface="Open Sans" panose="020B0606030504020204" pitchFamily="34" charset="0"/>
              </a:rPr>
              <a:t>PreviewGreeting</a:t>
            </a:r>
            <a:r>
              <a:rPr lang="vi-VN" sz="1800">
                <a:effectLst/>
                <a:latin typeface="Open Sans" panose="020B0606030504020204" pitchFamily="34" charset="0"/>
                <a:ea typeface="Open Sans" panose="020B0606030504020204" pitchFamily="34" charset="0"/>
                <a:cs typeface="Open Sans" panose="020B0606030504020204" pitchFamily="34" charset="0"/>
              </a:rPr>
              <a:t> và thêm annotation </a:t>
            </a:r>
            <a:r>
              <a:rPr lang="vi-VN" sz="1800" b="1">
                <a:effectLst/>
                <a:latin typeface="Open Sans" panose="020B0606030504020204" pitchFamily="34" charset="0"/>
                <a:ea typeface="Open Sans" panose="020B0606030504020204" pitchFamily="34" charset="0"/>
                <a:cs typeface="Open Sans" panose="020B0606030504020204" pitchFamily="34" charset="0"/>
              </a:rPr>
              <a:t>@Preview</a:t>
            </a:r>
            <a:endParaRPr lang="en-VN" sz="180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7" name="TextBox 6">
            <a:extLst>
              <a:ext uri="{FF2B5EF4-FFF2-40B4-BE49-F238E27FC236}">
                <a16:creationId xmlns:a16="http://schemas.microsoft.com/office/drawing/2014/main" id="{926A019C-F097-B94B-7546-F0C625397D9D}"/>
              </a:ext>
            </a:extLst>
          </p:cNvPr>
          <p:cNvSpPr txBox="1"/>
          <p:nvPr/>
        </p:nvSpPr>
        <p:spPr>
          <a:xfrm>
            <a:off x="2422185" y="3587573"/>
            <a:ext cx="4299627" cy="1169551"/>
          </a:xfrm>
          <a:prstGeom prst="rect">
            <a:avLst/>
          </a:prstGeom>
          <a:noFill/>
        </p:spPr>
        <p:txBody>
          <a:bodyPr wrap="square">
            <a:spAutoFit/>
          </a:bodyPr>
          <a:lstStyle/>
          <a:p>
            <a:r>
              <a:rPr lang="en-US">
                <a:solidFill>
                  <a:srgbClr val="9E880D"/>
                </a:solidFill>
                <a:effectLst/>
                <a:latin typeface="JetBrains Mono Medium" panose="02000009000000000000" pitchFamily="2" charset="0"/>
                <a:ea typeface="Calibri" panose="020F0502020204030204" pitchFamily="34" charset="0"/>
                <a:cs typeface="JetBrains Mono Medium" panose="02000009000000000000" pitchFamily="2" charset="0"/>
              </a:rPr>
              <a:t>@Preview</a:t>
            </a:r>
            <a: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(showBackground = </a:t>
            </a:r>
            <a:r>
              <a:rPr lang="en-US">
                <a:solidFill>
                  <a:srgbClr val="0033B3"/>
                </a:solidFill>
                <a:effectLst/>
                <a:latin typeface="JetBrains Mono Medium" panose="02000009000000000000" pitchFamily="2" charset="0"/>
                <a:ea typeface="Calibri" panose="020F0502020204030204" pitchFamily="34" charset="0"/>
                <a:cs typeface="JetBrains Mono Medium" panose="02000009000000000000" pitchFamily="2" charset="0"/>
              </a:rPr>
              <a:t>true</a:t>
            </a:r>
            <a: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t>
            </a:r>
            <a:b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a:solidFill>
                  <a:srgbClr val="9E880D"/>
                </a:solidFill>
                <a:effectLst/>
                <a:latin typeface="JetBrains Mono Medium" panose="02000009000000000000" pitchFamily="2" charset="0"/>
                <a:ea typeface="Calibri" panose="020F0502020204030204" pitchFamily="34" charset="0"/>
                <a:cs typeface="JetBrains Mono Medium" panose="02000009000000000000" pitchFamily="2" charset="0"/>
              </a:rPr>
              <a:t>@Composable</a:t>
            </a:r>
            <a:br>
              <a:rPr lang="en-US">
                <a:solidFill>
                  <a:srgbClr val="9E880D"/>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a:solidFill>
                  <a:srgbClr val="0033B3"/>
                </a:solidFill>
                <a:effectLst/>
                <a:latin typeface="JetBrains Mono Medium" panose="02000009000000000000" pitchFamily="2" charset="0"/>
                <a:ea typeface="Calibri" panose="020F0502020204030204" pitchFamily="34" charset="0"/>
                <a:cs typeface="JetBrains Mono Medium" panose="02000009000000000000" pitchFamily="2" charset="0"/>
              </a:rPr>
              <a:t>fun </a:t>
            </a:r>
            <a:r>
              <a:rPr lang="en-US">
                <a:solidFill>
                  <a:srgbClr val="00627A"/>
                </a:solidFill>
                <a:effectLst/>
                <a:latin typeface="JetBrains Mono Medium" panose="02000009000000000000" pitchFamily="2" charset="0"/>
                <a:ea typeface="Calibri" panose="020F0502020204030204" pitchFamily="34" charset="0"/>
                <a:cs typeface="JetBrains Mono Medium" panose="02000009000000000000" pitchFamily="2" charset="0"/>
              </a:rPr>
              <a:t>PreviewGreeting</a:t>
            </a:r>
            <a: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b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r>
              <a:rPr lang="en-US">
                <a:solidFill>
                  <a:srgbClr val="009900"/>
                </a:solidFill>
                <a:effectLst/>
                <a:latin typeface="JetBrains Mono Medium" panose="02000009000000000000" pitchFamily="2" charset="0"/>
                <a:ea typeface="Calibri" panose="020F0502020204030204" pitchFamily="34" charset="0"/>
                <a:cs typeface="JetBrains Mono Medium" panose="02000009000000000000" pitchFamily="2" charset="0"/>
              </a:rPr>
              <a:t>Greeting</a:t>
            </a:r>
            <a: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t>
            </a:r>
            <a:r>
              <a:rPr lang="en-US">
                <a:solidFill>
                  <a:srgbClr val="067D17"/>
                </a:solidFill>
                <a:effectLst/>
                <a:latin typeface="JetBrains Mono Medium" panose="02000009000000000000" pitchFamily="2" charset="0"/>
                <a:ea typeface="Calibri" panose="020F0502020204030204" pitchFamily="34" charset="0"/>
                <a:cs typeface="JetBrains Mono Medium" panose="02000009000000000000" pitchFamily="2" charset="0"/>
              </a:rPr>
              <a:t>"Nguyễn Văn A - PS23456"</a:t>
            </a:r>
            <a: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t>
            </a:r>
            <a:b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t>
            </a:r>
            <a:r>
              <a:rPr lang="en-VN">
                <a:effectLst/>
                <a:latin typeface="JetBrains Mono Medium" panose="02000009000000000000" pitchFamily="2" charset="0"/>
                <a:cs typeface="JetBrains Mono Medium" panose="02000009000000000000" pitchFamily="2" charset="0"/>
              </a:rPr>
              <a:t> </a:t>
            </a:r>
            <a:endParaRPr lang="en-VN">
              <a:latin typeface="JetBrains Mono Medium" panose="02000009000000000000" pitchFamily="2" charset="0"/>
              <a:cs typeface="JetBrains Mono Medium" panose="02000009000000000000" pitchFamily="2" charset="0"/>
            </a:endParaRPr>
          </a:p>
        </p:txBody>
      </p:sp>
    </p:spTree>
    <p:extLst>
      <p:ext uri="{BB962C8B-B14F-4D97-AF65-F5344CB8AC3E}">
        <p14:creationId xmlns:p14="http://schemas.microsoft.com/office/powerpoint/2010/main" val="2723482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Tạo project đầu tiên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3212995"/>
          </a:xfrm>
          <a:prstGeom prst="rect">
            <a:avLst/>
          </a:prstGeom>
          <a:noFill/>
        </p:spPr>
        <p:txBody>
          <a:bodyPr wrap="square">
            <a:spAutoFit/>
          </a:bodyPr>
          <a:lstStyle/>
          <a:p>
            <a:pPr algn="just">
              <a:lnSpc>
                <a:spcPct val="150000"/>
              </a:lnSpc>
              <a:spcBef>
                <a:spcPts val="1200"/>
              </a:spcBef>
              <a:spcAft>
                <a:spcPts val="1000"/>
              </a:spcAft>
            </a:pPr>
            <a:r>
              <a:rPr lang="vi-VN" sz="1800">
                <a:effectLst/>
                <a:latin typeface="Open Sans" panose="020B0606030504020204" pitchFamily="34" charset="0"/>
                <a:ea typeface="Open Sans" panose="020B0606030504020204" pitchFamily="34" charset="0"/>
                <a:cs typeface="Open Sans" panose="020B0606030504020204" pitchFamily="34" charset="0"/>
              </a:rPr>
              <a:t>Các thuộc tính của </a:t>
            </a:r>
            <a:r>
              <a:rPr lang="vi-VN" sz="1800" b="1">
                <a:effectLst/>
                <a:highlight>
                  <a:srgbClr val="FFFF00"/>
                </a:highlight>
                <a:latin typeface="Open Sans" panose="020B0606030504020204" pitchFamily="34" charset="0"/>
                <a:ea typeface="Open Sans" panose="020B0606030504020204" pitchFamily="34" charset="0"/>
                <a:cs typeface="Open Sans" panose="020B0606030504020204" pitchFamily="34" charset="0"/>
              </a:rPr>
              <a:t>@Preview</a:t>
            </a:r>
            <a:r>
              <a:rPr lang="vi-VN" sz="1800">
                <a:effectLst/>
                <a:latin typeface="Open Sans" panose="020B0606030504020204" pitchFamily="34" charset="0"/>
                <a:ea typeface="Open Sans" panose="020B0606030504020204" pitchFamily="34" charset="0"/>
                <a:cs typeface="Open Sans" panose="020B0606030504020204" pitchFamily="34" charset="0"/>
              </a:rPr>
              <a:t>:</a:t>
            </a:r>
            <a:endParaRPr lang="en-VN" sz="180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gn="just">
              <a:lnSpc>
                <a:spcPct val="150000"/>
              </a:lnSpc>
              <a:buFont typeface="Calibri" panose="020F0502020204030204" pitchFamily="34" charset="0"/>
              <a:buChar char="-"/>
            </a:pPr>
            <a:r>
              <a:rPr lang="vi-VN" sz="1800" b="1">
                <a:effectLst/>
                <a:latin typeface="Open Sans" panose="020B0606030504020204" pitchFamily="34" charset="0"/>
                <a:ea typeface="Open Sans" panose="020B0606030504020204" pitchFamily="34" charset="0"/>
                <a:cs typeface="Open Sans" panose="020B0606030504020204" pitchFamily="34" charset="0"/>
              </a:rPr>
              <a:t>showBackground</a:t>
            </a:r>
            <a:r>
              <a:rPr lang="vi-VN" sz="1800">
                <a:effectLst/>
                <a:latin typeface="Open Sans" panose="020B0606030504020204" pitchFamily="34" charset="0"/>
                <a:ea typeface="Open Sans" panose="020B0606030504020204" pitchFamily="34" charset="0"/>
                <a:cs typeface="Open Sans" panose="020B0606030504020204" pitchFamily="34" charset="0"/>
              </a:rPr>
              <a:t>: Kích hoạt nền mặc định cho bản xem trước, giúp nhận diện không gian thành phần.</a:t>
            </a:r>
            <a:endParaRPr lang="en-VN" sz="180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gn="just">
              <a:lnSpc>
                <a:spcPct val="150000"/>
              </a:lnSpc>
              <a:spcAft>
                <a:spcPts val="1000"/>
              </a:spcAft>
              <a:buFont typeface="Calibri" panose="020F0502020204030204" pitchFamily="34" charset="0"/>
              <a:buChar char="-"/>
            </a:pPr>
            <a:r>
              <a:rPr lang="vi-VN" sz="1800" b="1">
                <a:effectLst/>
                <a:latin typeface="Open Sans" panose="020B0606030504020204" pitchFamily="34" charset="0"/>
                <a:ea typeface="Open Sans" panose="020B0606030504020204" pitchFamily="34" charset="0"/>
                <a:cs typeface="Open Sans" panose="020B0606030504020204" pitchFamily="34" charset="0"/>
              </a:rPr>
              <a:t>widthDp</a:t>
            </a:r>
            <a:r>
              <a:rPr lang="vi-VN" sz="1800">
                <a:effectLst/>
                <a:latin typeface="Open Sans" panose="020B0606030504020204" pitchFamily="34" charset="0"/>
                <a:ea typeface="Open Sans" panose="020B0606030504020204" pitchFamily="34" charset="0"/>
                <a:cs typeface="Open Sans" panose="020B0606030504020204" pitchFamily="34" charset="0"/>
              </a:rPr>
              <a:t> và </a:t>
            </a:r>
            <a:r>
              <a:rPr lang="vi-VN" sz="1800" b="1">
                <a:effectLst/>
                <a:latin typeface="Open Sans" panose="020B0606030504020204" pitchFamily="34" charset="0"/>
                <a:ea typeface="Open Sans" panose="020B0606030504020204" pitchFamily="34" charset="0"/>
                <a:cs typeface="Open Sans" panose="020B0606030504020204" pitchFamily="34" charset="0"/>
              </a:rPr>
              <a:t>heightDp</a:t>
            </a:r>
            <a:r>
              <a:rPr lang="vi-VN" sz="1800">
                <a:effectLst/>
                <a:latin typeface="Open Sans" panose="020B0606030504020204" pitchFamily="34" charset="0"/>
                <a:ea typeface="Open Sans" panose="020B0606030504020204" pitchFamily="34" charset="0"/>
                <a:cs typeface="Open Sans" panose="020B0606030504020204" pitchFamily="34" charset="0"/>
              </a:rPr>
              <a:t>: Đặt kích thước cho bản xem trước với chiều rộng và chiều cao cụ thể trong đơn vị 'dp’.</a:t>
            </a:r>
          </a:p>
          <a:p>
            <a:pPr marL="342900" lvl="0" indent="-342900" algn="just">
              <a:lnSpc>
                <a:spcPct val="150000"/>
              </a:lnSpc>
              <a:spcAft>
                <a:spcPts val="1000"/>
              </a:spcAft>
              <a:buFont typeface="Calibri" panose="020F0502020204030204" pitchFamily="34" charset="0"/>
              <a:buChar char="-"/>
            </a:pPr>
            <a:r>
              <a:rPr lang="vi-VN" sz="1800" b="1">
                <a:effectLst/>
                <a:latin typeface="Open Sans" panose="020B0606030504020204" pitchFamily="34" charset="0"/>
                <a:ea typeface="Open Sans" panose="020B0606030504020204" pitchFamily="34" charset="0"/>
                <a:cs typeface="Open Sans" panose="020B0606030504020204" pitchFamily="34" charset="0"/>
              </a:rPr>
              <a:t>uiMode</a:t>
            </a:r>
            <a:r>
              <a:rPr lang="vi-VN" sz="1800">
                <a:effectLst/>
                <a:latin typeface="Open Sans" panose="020B0606030504020204" pitchFamily="34" charset="0"/>
                <a:ea typeface="Open Sans" panose="020B0606030504020204" pitchFamily="34" charset="0"/>
                <a:cs typeface="Open Sans" panose="020B0606030504020204" pitchFamily="34" charset="0"/>
              </a:rPr>
              <a:t>: Thiết lập chế độ giao diện (ví dụ: ban đêm hoặc ban ngày) để kiểm tra giao diện trong các trường hợp sử dụng khác nhau.</a:t>
            </a:r>
            <a:endParaRPr lang="en-VN" sz="180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Tree>
    <p:extLst>
      <p:ext uri="{BB962C8B-B14F-4D97-AF65-F5344CB8AC3E}">
        <p14:creationId xmlns:p14="http://schemas.microsoft.com/office/powerpoint/2010/main" val="3340641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Tạo project đầu tiên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2253759"/>
          </a:xfrm>
          <a:prstGeom prst="rect">
            <a:avLst/>
          </a:prstGeom>
          <a:noFill/>
        </p:spPr>
        <p:txBody>
          <a:bodyPr wrap="square">
            <a:spAutoFit/>
          </a:bodyPr>
          <a:lstStyle/>
          <a:p>
            <a:pPr algn="just">
              <a:lnSpc>
                <a:spcPct val="150000"/>
              </a:lnSpc>
              <a:spcBef>
                <a:spcPts val="1200"/>
              </a:spcBef>
              <a:spcAft>
                <a:spcPts val="1000"/>
              </a:spcAft>
            </a:pPr>
            <a:r>
              <a:rPr lang="vi-VN" sz="1800">
                <a:effectLst/>
                <a:latin typeface="Open Sans" panose="020B0606030504020204" pitchFamily="34" charset="0"/>
                <a:ea typeface="Open Sans" panose="020B0606030504020204" pitchFamily="34" charset="0"/>
                <a:cs typeface="Open Sans" panose="020B0606030504020204" pitchFamily="34" charset="0"/>
              </a:rPr>
              <a:t>Các thuộc tính của </a:t>
            </a:r>
            <a:r>
              <a:rPr lang="vi-VN" sz="1800" b="1">
                <a:effectLst/>
                <a:highlight>
                  <a:srgbClr val="FFFF00"/>
                </a:highlight>
                <a:latin typeface="Open Sans" panose="020B0606030504020204" pitchFamily="34" charset="0"/>
                <a:ea typeface="Open Sans" panose="020B0606030504020204" pitchFamily="34" charset="0"/>
                <a:cs typeface="Open Sans" panose="020B0606030504020204" pitchFamily="34" charset="0"/>
              </a:rPr>
              <a:t>@Preview</a:t>
            </a:r>
            <a:r>
              <a:rPr lang="vi-VN" sz="1800">
                <a:effectLst/>
                <a:latin typeface="Open Sans" panose="020B0606030504020204" pitchFamily="34" charset="0"/>
                <a:ea typeface="Open Sans" panose="020B0606030504020204" pitchFamily="34" charset="0"/>
                <a:cs typeface="Open Sans" panose="020B0606030504020204" pitchFamily="34" charset="0"/>
              </a:rPr>
              <a:t>:</a:t>
            </a:r>
          </a:p>
          <a:p>
            <a:pPr marL="342900" lvl="0" indent="-342900" algn="just">
              <a:lnSpc>
                <a:spcPct val="150000"/>
              </a:lnSpc>
              <a:buFont typeface="Calibri" panose="020F0502020204030204" pitchFamily="34" charset="0"/>
              <a:buChar char="-"/>
            </a:pPr>
            <a:r>
              <a:rPr lang="vi-VN" sz="1800" b="1">
                <a:effectLst/>
                <a:latin typeface="Open Sans" panose="020B0606030504020204" pitchFamily="34" charset="0"/>
                <a:ea typeface="Open Sans" panose="020B0606030504020204" pitchFamily="34" charset="0"/>
                <a:cs typeface="Open Sans" panose="020B0606030504020204" pitchFamily="34" charset="0"/>
              </a:rPr>
              <a:t>fontScale</a:t>
            </a:r>
            <a:r>
              <a:rPr lang="vi-VN" sz="1800">
                <a:effectLst/>
                <a:latin typeface="Open Sans" panose="020B0606030504020204" pitchFamily="34" charset="0"/>
                <a:ea typeface="Open Sans" panose="020B0606030504020204" pitchFamily="34" charset="0"/>
                <a:cs typeface="Open Sans" panose="020B0606030504020204" pitchFamily="34" charset="0"/>
              </a:rPr>
              <a:t>: Điều chỉnh tỷ lệ phông chữ, hữu ích cho việc kiểm tra UI với các cài đặt phông chữ khác nhau.</a:t>
            </a:r>
            <a:endParaRPr lang="en-VN" sz="180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gn="just">
              <a:lnSpc>
                <a:spcPct val="150000"/>
              </a:lnSpc>
              <a:spcAft>
                <a:spcPts val="1000"/>
              </a:spcAft>
              <a:buFont typeface="Calibri" panose="020F0502020204030204" pitchFamily="34" charset="0"/>
              <a:buChar char="-"/>
            </a:pPr>
            <a:r>
              <a:rPr lang="vi-VN" sz="1800" b="1">
                <a:effectLst/>
                <a:latin typeface="Open Sans" panose="020B0606030504020204" pitchFamily="34" charset="0"/>
                <a:ea typeface="Open Sans" panose="020B0606030504020204" pitchFamily="34" charset="0"/>
                <a:cs typeface="Open Sans" panose="020B0606030504020204" pitchFamily="34" charset="0"/>
              </a:rPr>
              <a:t>locale</a:t>
            </a:r>
            <a:r>
              <a:rPr lang="vi-VN" sz="1800">
                <a:effectLst/>
                <a:latin typeface="Open Sans" panose="020B0606030504020204" pitchFamily="34" charset="0"/>
                <a:ea typeface="Open Sans" panose="020B0606030504020204" pitchFamily="34" charset="0"/>
                <a:cs typeface="Open Sans" panose="020B0606030504020204" pitchFamily="34" charset="0"/>
              </a:rPr>
              <a:t>: Xác định ngôn ngữ và khu vực, giúp kiểm tra UI trong các ngữ cảnh ngôn ngữ cụ thể.</a:t>
            </a:r>
            <a:endParaRPr lang="en-VN" sz="180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Tree>
    <p:extLst>
      <p:ext uri="{BB962C8B-B14F-4D97-AF65-F5344CB8AC3E}">
        <p14:creationId xmlns:p14="http://schemas.microsoft.com/office/powerpoint/2010/main" val="1019930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Tạo project đầu tiên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1711366"/>
          </a:xfrm>
          <a:prstGeom prst="rect">
            <a:avLst/>
          </a:prstGeom>
          <a:noFill/>
        </p:spPr>
        <p:txBody>
          <a:bodyPr wrap="square">
            <a:spAutoFit/>
          </a:bodyPr>
          <a:lstStyle/>
          <a:p>
            <a:pPr algn="just">
              <a:lnSpc>
                <a:spcPct val="150000"/>
              </a:lnSpc>
              <a:spcBef>
                <a:spcPts val="1200"/>
              </a:spcBef>
              <a:spcAft>
                <a:spcPts val="1000"/>
              </a:spcAft>
            </a:pPr>
            <a:r>
              <a:rPr lang="vi-VN" sz="1800">
                <a:effectLst/>
                <a:latin typeface="Open Sans" panose="020B0606030504020204" pitchFamily="34" charset="0"/>
                <a:ea typeface="Open Sans" panose="020B0606030504020204" pitchFamily="34" charset="0"/>
                <a:cs typeface="Open Sans" panose="020B0606030504020204" pitchFamily="34" charset="0"/>
              </a:rPr>
              <a:t>Trong </a:t>
            </a:r>
            <a:r>
              <a:rPr lang="vi-VN" sz="1800" b="1">
                <a:effectLst/>
                <a:latin typeface="Open Sans" panose="020B0606030504020204" pitchFamily="34" charset="0"/>
                <a:ea typeface="Open Sans" panose="020B0606030504020204" pitchFamily="34" charset="0"/>
                <a:cs typeface="Open Sans" panose="020B0606030504020204" pitchFamily="34" charset="0"/>
              </a:rPr>
              <a:t>Android Studio</a:t>
            </a:r>
            <a:r>
              <a:rPr lang="vi-VN" sz="1800">
                <a:effectLst/>
                <a:latin typeface="Open Sans" panose="020B0606030504020204" pitchFamily="34" charset="0"/>
                <a:ea typeface="Open Sans" panose="020B0606030504020204" pitchFamily="34" charset="0"/>
                <a:cs typeface="Open Sans" panose="020B0606030504020204" pitchFamily="34" charset="0"/>
              </a:rPr>
              <a:t> chuyển sang chế độ </a:t>
            </a:r>
            <a:r>
              <a:rPr lang="vi-VN" sz="1800" b="1">
                <a:effectLst/>
                <a:latin typeface="Open Sans" panose="020B0606030504020204" pitchFamily="34" charset="0"/>
                <a:ea typeface="Open Sans" panose="020B0606030504020204" pitchFamily="34" charset="0"/>
                <a:cs typeface="Open Sans" panose="020B0606030504020204" pitchFamily="34" charset="0"/>
              </a:rPr>
              <a:t>Split</a:t>
            </a:r>
            <a:r>
              <a:rPr lang="vi-VN" sz="1800">
                <a:effectLst/>
                <a:latin typeface="Open Sans" panose="020B0606030504020204" pitchFamily="34" charset="0"/>
                <a:ea typeface="Open Sans" panose="020B0606030504020204" pitchFamily="34" charset="0"/>
                <a:cs typeface="Open Sans" panose="020B0606030504020204" pitchFamily="34" charset="0"/>
              </a:rPr>
              <a:t> ở góc trên bên phải của trình soạn thảo mã, bạn sẽ thấy các biểu tượng cho các chế độ xem khác nhau: </a:t>
            </a:r>
            <a:r>
              <a:rPr lang="vi-VN" sz="1800" b="1">
                <a:effectLst/>
                <a:latin typeface="Open Sans" panose="020B0606030504020204" pitchFamily="34" charset="0"/>
                <a:ea typeface="Open Sans" panose="020B0606030504020204" pitchFamily="34" charset="0"/>
                <a:cs typeface="Open Sans" panose="020B0606030504020204" pitchFamily="34" charset="0"/>
              </a:rPr>
              <a:t>Code</a:t>
            </a:r>
            <a:r>
              <a:rPr lang="vi-VN" sz="1800">
                <a:effectLst/>
                <a:latin typeface="Open Sans" panose="020B0606030504020204" pitchFamily="34" charset="0"/>
                <a:ea typeface="Open Sans" panose="020B0606030504020204" pitchFamily="34" charset="0"/>
                <a:cs typeface="Open Sans" panose="020B0606030504020204" pitchFamily="34" charset="0"/>
              </a:rPr>
              <a:t>, </a:t>
            </a:r>
            <a:r>
              <a:rPr lang="vi-VN" sz="1800" b="1">
                <a:effectLst/>
                <a:latin typeface="Open Sans" panose="020B0606030504020204" pitchFamily="34" charset="0"/>
                <a:ea typeface="Open Sans" panose="020B0606030504020204" pitchFamily="34" charset="0"/>
                <a:cs typeface="Open Sans" panose="020B0606030504020204" pitchFamily="34" charset="0"/>
              </a:rPr>
              <a:t>Split</a:t>
            </a:r>
            <a:r>
              <a:rPr lang="vi-VN" sz="1800">
                <a:effectLst/>
                <a:latin typeface="Open Sans" panose="020B0606030504020204" pitchFamily="34" charset="0"/>
                <a:ea typeface="Open Sans" panose="020B0606030504020204" pitchFamily="34" charset="0"/>
                <a:cs typeface="Open Sans" panose="020B0606030504020204" pitchFamily="34" charset="0"/>
              </a:rPr>
              <a:t>, và </a:t>
            </a:r>
            <a:r>
              <a:rPr lang="vi-VN" sz="1800" b="1">
                <a:effectLst/>
                <a:latin typeface="Open Sans" panose="020B0606030504020204" pitchFamily="34" charset="0"/>
                <a:ea typeface="Open Sans" panose="020B0606030504020204" pitchFamily="34" charset="0"/>
                <a:cs typeface="Open Sans" panose="020B0606030504020204" pitchFamily="34" charset="0"/>
              </a:rPr>
              <a:t>Design</a:t>
            </a:r>
            <a:r>
              <a:rPr lang="vi-VN" sz="1800">
                <a:effectLst/>
                <a:latin typeface="Open Sans" panose="020B0606030504020204" pitchFamily="34" charset="0"/>
                <a:ea typeface="Open Sans" panose="020B0606030504020204" pitchFamily="34" charset="0"/>
                <a:cs typeface="Open Sans" panose="020B0606030504020204" pitchFamily="34" charset="0"/>
              </a:rPr>
              <a:t>. Chọn "</a:t>
            </a:r>
            <a:r>
              <a:rPr lang="vi-VN" sz="1800" b="1">
                <a:effectLst/>
                <a:latin typeface="Open Sans" panose="020B0606030504020204" pitchFamily="34" charset="0"/>
                <a:ea typeface="Open Sans" panose="020B0606030504020204" pitchFamily="34" charset="0"/>
                <a:cs typeface="Open Sans" panose="020B0606030504020204" pitchFamily="34" charset="0"/>
              </a:rPr>
              <a:t>Split</a:t>
            </a:r>
            <a:r>
              <a:rPr lang="vi-VN" sz="1800">
                <a:effectLst/>
                <a:latin typeface="Open Sans" panose="020B0606030504020204" pitchFamily="34" charset="0"/>
                <a:ea typeface="Open Sans" panose="020B0606030504020204" pitchFamily="34" charset="0"/>
                <a:cs typeface="Open Sans" panose="020B0606030504020204" pitchFamily="34" charset="0"/>
              </a:rPr>
              <a:t>" để xem cả mã và bản xem trước cùng một lúc, hoặc chọn "</a:t>
            </a:r>
            <a:r>
              <a:rPr lang="vi-VN" sz="1800" b="1">
                <a:effectLst/>
                <a:latin typeface="Open Sans" panose="020B0606030504020204" pitchFamily="34" charset="0"/>
                <a:ea typeface="Open Sans" panose="020B0606030504020204" pitchFamily="34" charset="0"/>
                <a:cs typeface="Open Sans" panose="020B0606030504020204" pitchFamily="34" charset="0"/>
              </a:rPr>
              <a:t>Design</a:t>
            </a:r>
            <a:r>
              <a:rPr lang="vi-VN" sz="1800">
                <a:effectLst/>
                <a:latin typeface="Open Sans" panose="020B0606030504020204" pitchFamily="34" charset="0"/>
                <a:ea typeface="Open Sans" panose="020B0606030504020204" pitchFamily="34" charset="0"/>
                <a:cs typeface="Open Sans" panose="020B0606030504020204" pitchFamily="34" charset="0"/>
              </a:rPr>
              <a:t>" để chỉ xem bản xem trước.</a:t>
            </a:r>
            <a:endParaRPr lang="en-VN" sz="180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2" name="Hình ảnh 1">
            <a:extLst>
              <a:ext uri="{FF2B5EF4-FFF2-40B4-BE49-F238E27FC236}">
                <a16:creationId xmlns:a16="http://schemas.microsoft.com/office/drawing/2014/main" id="{78BF43A6-7092-A980-0FAB-3604FC4876B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57494" y="2571750"/>
            <a:ext cx="3581824" cy="2375754"/>
          </a:xfrm>
          <a:prstGeom prst="rect">
            <a:avLst/>
          </a:prstGeom>
          <a:noFill/>
          <a:ln>
            <a:noFill/>
          </a:ln>
        </p:spPr>
      </p:pic>
    </p:spTree>
    <p:extLst>
      <p:ext uri="{BB962C8B-B14F-4D97-AF65-F5344CB8AC3E}">
        <p14:creationId xmlns:p14="http://schemas.microsoft.com/office/powerpoint/2010/main" val="799348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Tạo project đầu tiên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709425"/>
          </a:xfrm>
          <a:prstGeom prst="rect">
            <a:avLst/>
          </a:prstGeom>
          <a:noFill/>
        </p:spPr>
        <p:txBody>
          <a:bodyPr wrap="square">
            <a:spAutoFit/>
          </a:bodyPr>
          <a:lstStyle/>
          <a:p>
            <a:pPr lvl="0" algn="l">
              <a:lnSpc>
                <a:spcPct val="115000"/>
              </a:lnSpc>
            </a:pPr>
            <a:r>
              <a:rPr lang="vi-VN" sz="1800">
                <a:effectLst/>
                <a:latin typeface="Open Sans" panose="020B0606030504020204" pitchFamily="34" charset="0"/>
                <a:ea typeface="Open Sans" panose="020B0606030504020204" pitchFamily="34" charset="0"/>
                <a:cs typeface="Open Sans" panose="020B0606030504020204" pitchFamily="34" charset="0"/>
              </a:rPr>
              <a:t>Trong </a:t>
            </a:r>
            <a:r>
              <a:rPr lang="vi-VN" sz="1800" spc="75">
                <a:solidFill>
                  <a:srgbClr val="5A5A5A"/>
                </a:solidFill>
                <a:effectLst/>
                <a:latin typeface="Open Sans" panose="020B0606030504020204" pitchFamily="34" charset="0"/>
                <a:ea typeface="Open Sans" panose="020B0606030504020204" pitchFamily="34" charset="0"/>
                <a:cs typeface="Open Sans" panose="020B0606030504020204" pitchFamily="34" charset="0"/>
              </a:rPr>
              <a:t>MainActivty.kt</a:t>
            </a:r>
            <a:r>
              <a:rPr lang="vi-VN" sz="1800">
                <a:effectLst/>
                <a:latin typeface="Open Sans" panose="020B0606030504020204" pitchFamily="34" charset="0"/>
                <a:ea typeface="Open Sans" panose="020B0606030504020204" pitchFamily="34" charset="0"/>
                <a:cs typeface="Open Sans" panose="020B0606030504020204" pitchFamily="34" charset="0"/>
              </a:rPr>
              <a:t> ta tiếp tục thực hiện các bước sau:</a:t>
            </a:r>
            <a:endParaRPr lang="en-VN" sz="1800">
              <a:latin typeface="Open Sans" panose="020B0606030504020204" pitchFamily="34" charset="0"/>
              <a:ea typeface="Open Sans" panose="020B0606030504020204" pitchFamily="34" charset="0"/>
              <a:cs typeface="Open Sans" panose="020B0606030504020204" pitchFamily="34" charset="0"/>
            </a:endParaRPr>
          </a:p>
          <a:p>
            <a:pPr lvl="0" algn="l">
              <a:lnSpc>
                <a:spcPct val="115000"/>
              </a:lnSpc>
            </a:pPr>
            <a:r>
              <a:rPr lang="en-VN" sz="1800">
                <a:effectLst/>
                <a:latin typeface="Open Sans" panose="020B0606030504020204" pitchFamily="34" charset="0"/>
                <a:ea typeface="Open Sans" panose="020B0606030504020204" pitchFamily="34" charset="0"/>
                <a:cs typeface="Open Sans" panose="020B0606030504020204" pitchFamily="34" charset="0"/>
              </a:rPr>
              <a:t>- </a:t>
            </a:r>
            <a:r>
              <a:rPr lang="vi-VN" sz="1800">
                <a:effectLst/>
                <a:latin typeface="Open Sans" panose="020B0606030504020204" pitchFamily="34" charset="0"/>
                <a:ea typeface="Open Sans" panose="020B0606030504020204" pitchFamily="34" charset="0"/>
                <a:cs typeface="Open Sans" panose="020B0606030504020204" pitchFamily="34" charset="0"/>
              </a:rPr>
              <a:t>Tạo </a:t>
            </a:r>
            <a:r>
              <a:rPr lang="vi-VN" sz="1800" b="1">
                <a:effectLst/>
                <a:latin typeface="Open Sans" panose="020B0606030504020204" pitchFamily="34" charset="0"/>
                <a:ea typeface="Open Sans" panose="020B0606030504020204" pitchFamily="34" charset="0"/>
                <a:cs typeface="Open Sans" panose="020B0606030504020204" pitchFamily="34" charset="0"/>
              </a:rPr>
              <a:t>composable function</a:t>
            </a:r>
            <a:r>
              <a:rPr lang="vi-VN" sz="1800">
                <a:effectLst/>
                <a:latin typeface="Open Sans" panose="020B0606030504020204" pitchFamily="34" charset="0"/>
                <a:ea typeface="Open Sans" panose="020B0606030504020204" pitchFamily="34" charset="0"/>
                <a:cs typeface="Open Sans" panose="020B0606030504020204" pitchFamily="34" charset="0"/>
              </a:rPr>
              <a:t> </a:t>
            </a:r>
            <a:r>
              <a:rPr lang="vi-VN" sz="1800" b="1">
                <a:effectLst/>
                <a:highlight>
                  <a:srgbClr val="FFFF00"/>
                </a:highlight>
                <a:latin typeface="Open Sans" panose="020B0606030504020204" pitchFamily="34" charset="0"/>
                <a:ea typeface="Open Sans" panose="020B0606030504020204" pitchFamily="34" charset="0"/>
                <a:cs typeface="Open Sans" panose="020B0606030504020204" pitchFamily="34" charset="0"/>
              </a:rPr>
              <a:t>GreetingCard</a:t>
            </a:r>
            <a:endParaRPr lang="en-VN" sz="1800">
              <a:effectLst/>
              <a:highlight>
                <a:srgbClr val="FFFF00"/>
              </a:highligh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6" name="TextBox 5">
            <a:extLst>
              <a:ext uri="{FF2B5EF4-FFF2-40B4-BE49-F238E27FC236}">
                <a16:creationId xmlns:a16="http://schemas.microsoft.com/office/drawing/2014/main" id="{646100F6-963F-C939-708B-7974A0E8B17E}"/>
              </a:ext>
            </a:extLst>
          </p:cNvPr>
          <p:cNvSpPr txBox="1"/>
          <p:nvPr/>
        </p:nvSpPr>
        <p:spPr>
          <a:xfrm>
            <a:off x="2393393" y="1837277"/>
            <a:ext cx="5670837" cy="3262432"/>
          </a:xfrm>
          <a:prstGeom prst="rect">
            <a:avLst/>
          </a:prstGeom>
          <a:noFill/>
        </p:spPr>
        <p:txBody>
          <a:bodyPr wrap="square">
            <a:spAutoFit/>
          </a:bodyPr>
          <a:lstStyle/>
          <a:p>
            <a: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@Composable</a:t>
            </a:r>
            <a:b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sz="1200">
                <a:solidFill>
                  <a:srgbClr val="0033B3"/>
                </a:solidFill>
                <a:effectLst/>
                <a:latin typeface="JetBrains Mono Medium" panose="02000009000000000000" pitchFamily="2" charset="0"/>
                <a:ea typeface="Calibri" panose="020F0502020204030204" pitchFamily="34" charset="0"/>
                <a:cs typeface="JetBrains Mono Medium" panose="02000009000000000000" pitchFamily="2" charset="0"/>
              </a:rPr>
              <a:t>fun </a:t>
            </a:r>
            <a:r>
              <a:rPr lang="en-US" sz="1200" b="1">
                <a:solidFill>
                  <a:srgbClr val="00627A"/>
                </a:solidFill>
                <a:effectLst/>
                <a:highlight>
                  <a:srgbClr val="FFFF00"/>
                </a:highlight>
                <a:latin typeface="JetBrains Mono ExtraBold" panose="02000009000000000000" pitchFamily="2" charset="0"/>
                <a:ea typeface="Calibri" panose="020F0502020204030204" pitchFamily="34" charset="0"/>
                <a:cs typeface="JetBrains Mono ExtraBold" panose="02000009000000000000" pitchFamily="2" charset="0"/>
              </a:rPr>
              <a:t>GreetingCard</a:t>
            </a:r>
            <a: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(msg: String) {</a:t>
            </a:r>
            <a:b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r>
              <a:rPr lang="en-US" sz="1200">
                <a:solidFill>
                  <a:srgbClr val="0033B3"/>
                </a:solidFill>
                <a:effectLst/>
                <a:latin typeface="JetBrains Mono Medium" panose="02000009000000000000" pitchFamily="2" charset="0"/>
                <a:ea typeface="Calibri" panose="020F0502020204030204" pitchFamily="34" charset="0"/>
                <a:cs typeface="JetBrains Mono Medium" panose="02000009000000000000" pitchFamily="2" charset="0"/>
              </a:rPr>
              <a:t>var </a:t>
            </a:r>
            <a: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text </a:t>
            </a:r>
            <a:r>
              <a:rPr lang="en-US" sz="1200">
                <a:solidFill>
                  <a:srgbClr val="0033B3"/>
                </a:solidFill>
                <a:effectLst/>
                <a:latin typeface="JetBrains Mono Medium" panose="02000009000000000000" pitchFamily="2" charset="0"/>
                <a:ea typeface="Calibri" panose="020F0502020204030204" pitchFamily="34" charset="0"/>
                <a:cs typeface="JetBrains Mono Medium" panose="02000009000000000000" pitchFamily="2" charset="0"/>
              </a:rPr>
              <a:t>by </a:t>
            </a:r>
            <a: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remember </a:t>
            </a:r>
            <a:r>
              <a:rPr lang="en-US" sz="12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t>{ </a:t>
            </a:r>
            <a: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mutableStateOf(msg) </a:t>
            </a:r>
            <a:r>
              <a:rPr lang="en-US" sz="12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t>}</a:t>
            </a:r>
            <a:br>
              <a:rPr lang="en-US" sz="12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br>
            <a:br>
              <a:rPr lang="en-US" sz="12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br>
            <a:r>
              <a:rPr lang="en-US" sz="12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t>    </a:t>
            </a:r>
            <a: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Column(</a:t>
            </a:r>
            <a:b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r>
              <a:rPr lang="en-US" sz="1200">
                <a:solidFill>
                  <a:srgbClr val="4A86E8"/>
                </a:solidFill>
                <a:effectLst/>
                <a:latin typeface="JetBrains Mono Medium" panose="02000009000000000000" pitchFamily="2" charset="0"/>
                <a:ea typeface="Calibri" panose="020F0502020204030204" pitchFamily="34" charset="0"/>
                <a:cs typeface="JetBrains Mono Medium" panose="02000009000000000000" pitchFamily="2" charset="0"/>
              </a:rPr>
              <a:t>modifier = </a:t>
            </a:r>
            <a: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Modifier</a:t>
            </a:r>
            <a:b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.fillMaxWidth()</a:t>
            </a:r>
            <a:b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.padding(</a:t>
            </a:r>
            <a:r>
              <a:rPr lang="en-US" sz="1200">
                <a:solidFill>
                  <a:srgbClr val="1750EB"/>
                </a:solidFill>
                <a:effectLst/>
                <a:latin typeface="JetBrains Mono Medium" panose="02000009000000000000" pitchFamily="2" charset="0"/>
                <a:ea typeface="Calibri" panose="020F0502020204030204" pitchFamily="34" charset="0"/>
                <a:cs typeface="JetBrains Mono Medium" panose="02000009000000000000" pitchFamily="2" charset="0"/>
              </a:rPr>
              <a:t>24</a:t>
            </a:r>
            <a: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.dp),</a:t>
            </a:r>
            <a:b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r>
              <a:rPr lang="en-US" sz="1200">
                <a:solidFill>
                  <a:srgbClr val="4A86E8"/>
                </a:solidFill>
                <a:effectLst/>
                <a:latin typeface="JetBrains Mono Medium" panose="02000009000000000000" pitchFamily="2" charset="0"/>
                <a:ea typeface="Calibri" panose="020F0502020204030204" pitchFamily="34" charset="0"/>
                <a:cs typeface="JetBrains Mono Medium" panose="02000009000000000000" pitchFamily="2" charset="0"/>
              </a:rPr>
              <a:t>verticalArrangement = </a:t>
            </a:r>
            <a: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Arrangement.Center,</a:t>
            </a:r>
            <a:b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r>
              <a:rPr lang="en-US" sz="1200">
                <a:solidFill>
                  <a:srgbClr val="4A86E8"/>
                </a:solidFill>
                <a:effectLst/>
                <a:latin typeface="JetBrains Mono Medium" panose="02000009000000000000" pitchFamily="2" charset="0"/>
                <a:ea typeface="Calibri" panose="020F0502020204030204" pitchFamily="34" charset="0"/>
                <a:cs typeface="JetBrains Mono Medium" panose="02000009000000000000" pitchFamily="2" charset="0"/>
              </a:rPr>
              <a:t>horizontalAlignment = </a:t>
            </a:r>
            <a: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Alignment.CenterHorizontally</a:t>
            </a:r>
            <a:b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 </a:t>
            </a:r>
            <a:r>
              <a:rPr lang="en-US" sz="12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t>{</a:t>
            </a:r>
            <a:br>
              <a:rPr lang="en-US" sz="12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br>
            <a:r>
              <a:rPr lang="en-US" sz="12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t>        </a:t>
            </a:r>
            <a: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MessageCard(</a:t>
            </a:r>
            <a:r>
              <a:rPr lang="en-US" sz="1200">
                <a:solidFill>
                  <a:srgbClr val="4A86E8"/>
                </a:solidFill>
                <a:effectLst/>
                <a:latin typeface="JetBrains Mono Medium" panose="02000009000000000000" pitchFamily="2" charset="0"/>
                <a:ea typeface="Calibri" panose="020F0502020204030204" pitchFamily="34" charset="0"/>
                <a:cs typeface="JetBrains Mono Medium" panose="02000009000000000000" pitchFamily="2" charset="0"/>
              </a:rPr>
              <a:t>msg = </a:t>
            </a:r>
            <a: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text)</a:t>
            </a:r>
            <a:b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Button(</a:t>
            </a:r>
            <a:r>
              <a:rPr lang="en-US" sz="1200">
                <a:solidFill>
                  <a:srgbClr val="4A86E8"/>
                </a:solidFill>
                <a:effectLst/>
                <a:latin typeface="JetBrains Mono Medium" panose="02000009000000000000" pitchFamily="2" charset="0"/>
                <a:ea typeface="Calibri" panose="020F0502020204030204" pitchFamily="34" charset="0"/>
                <a:cs typeface="JetBrains Mono Medium" panose="02000009000000000000" pitchFamily="2" charset="0"/>
              </a:rPr>
              <a:t>onClick = </a:t>
            </a:r>
            <a:r>
              <a:rPr lang="en-US" sz="12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t>{ </a:t>
            </a:r>
            <a: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text = </a:t>
            </a:r>
            <a:r>
              <a:rPr lang="en-US" sz="1200">
                <a:solidFill>
                  <a:srgbClr val="067D17"/>
                </a:solidFill>
                <a:effectLst/>
                <a:latin typeface="JetBrains Mono Medium" panose="02000009000000000000" pitchFamily="2" charset="0"/>
                <a:ea typeface="Calibri" panose="020F0502020204030204" pitchFamily="34" charset="0"/>
                <a:cs typeface="JetBrains Mono Medium" panose="02000009000000000000" pitchFamily="2" charset="0"/>
              </a:rPr>
              <a:t>"Hi!" </a:t>
            </a:r>
            <a:r>
              <a:rPr lang="en-US" sz="12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t>}</a:t>
            </a:r>
            <a: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r>
              <a:rPr lang="en-US" sz="12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t>{</a:t>
            </a:r>
            <a:br>
              <a:rPr lang="en-US" sz="12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br>
            <a:r>
              <a:rPr lang="en-US" sz="12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t>            </a:t>
            </a:r>
            <a: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Text(</a:t>
            </a:r>
            <a:r>
              <a:rPr lang="en-US" sz="1200">
                <a:solidFill>
                  <a:srgbClr val="067D17"/>
                </a:solidFill>
                <a:effectLst/>
                <a:latin typeface="JetBrains Mono Medium" panose="02000009000000000000" pitchFamily="2" charset="0"/>
                <a:ea typeface="Calibri" panose="020F0502020204030204" pitchFamily="34" charset="0"/>
                <a:cs typeface="JetBrains Mono Medium" panose="02000009000000000000" pitchFamily="2" charset="0"/>
              </a:rPr>
              <a:t>"Say Hi!"</a:t>
            </a:r>
            <a: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t>
            </a:r>
            <a:b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r>
              <a:rPr lang="en-US" sz="12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t>}</a:t>
            </a:r>
            <a:br>
              <a:rPr lang="en-US" sz="12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br>
            <a:r>
              <a:rPr lang="en-US" sz="12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t>    }</a:t>
            </a:r>
            <a:br>
              <a:rPr lang="en-US" sz="12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br>
            <a:r>
              <a:rPr lang="en-US" sz="12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t>
            </a:r>
            <a:r>
              <a:rPr lang="en-VN" sz="1200">
                <a:effectLst/>
                <a:latin typeface="JetBrains Mono Medium" panose="02000009000000000000" pitchFamily="2" charset="0"/>
                <a:cs typeface="JetBrains Mono Medium" panose="02000009000000000000" pitchFamily="2" charset="0"/>
              </a:rPr>
              <a:t> </a:t>
            </a:r>
            <a:endParaRPr lang="en-VN" sz="1200">
              <a:latin typeface="JetBrains Mono Medium" panose="02000009000000000000" pitchFamily="2" charset="0"/>
              <a:cs typeface="JetBrains Mono Medium" panose="02000009000000000000" pitchFamily="2" charset="0"/>
            </a:endParaRPr>
          </a:p>
        </p:txBody>
      </p:sp>
    </p:spTree>
    <p:extLst>
      <p:ext uri="{BB962C8B-B14F-4D97-AF65-F5344CB8AC3E}">
        <p14:creationId xmlns:p14="http://schemas.microsoft.com/office/powerpoint/2010/main" val="3646407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Tạo project đầu tiên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704232"/>
          </a:xfrm>
          <a:prstGeom prst="rect">
            <a:avLst/>
          </a:prstGeom>
          <a:noFill/>
        </p:spPr>
        <p:txBody>
          <a:bodyPr wrap="square">
            <a:spAutoFit/>
          </a:bodyPr>
          <a:lstStyle/>
          <a:p>
            <a:pPr lvl="0" algn="l">
              <a:lnSpc>
                <a:spcPct val="150000"/>
              </a:lnSpc>
            </a:pPr>
            <a:r>
              <a:rPr lang="vi-VN">
                <a:effectLst/>
                <a:latin typeface="Open Sans" panose="020B0606030504020204" pitchFamily="34" charset="0"/>
                <a:ea typeface="Open Sans" panose="020B0606030504020204" pitchFamily="34" charset="0"/>
                <a:cs typeface="Open Sans" panose="020B0606030504020204" pitchFamily="34" charset="0"/>
              </a:rPr>
              <a:t>Sử dụng </a:t>
            </a:r>
            <a:r>
              <a:rPr lang="vi-VN" spc="75">
                <a:solidFill>
                  <a:srgbClr val="5A5A5A"/>
                </a:solidFill>
                <a:effectLst/>
                <a:latin typeface="Open Sans" panose="020B0606030504020204" pitchFamily="34" charset="0"/>
                <a:ea typeface="Open Sans" panose="020B0606030504020204" pitchFamily="34" charset="0"/>
                <a:cs typeface="Open Sans" panose="020B0606030504020204" pitchFamily="34" charset="0"/>
              </a:rPr>
              <a:t>remember</a:t>
            </a:r>
            <a:r>
              <a:rPr lang="vi-VN">
                <a:effectLst/>
                <a:latin typeface="Open Sans" panose="020B0606030504020204" pitchFamily="34" charset="0"/>
                <a:ea typeface="Open Sans" panose="020B0606030504020204" pitchFamily="34" charset="0"/>
                <a:cs typeface="Open Sans" panose="020B0606030504020204" pitchFamily="34" charset="0"/>
              </a:rPr>
              <a:t> để khai báo một biến trạng thái text. Khi giá trị này thay đổi, UI sẽ tự động cập nhật. </a:t>
            </a:r>
            <a:r>
              <a:rPr lang="vi-VN" spc="75">
                <a:solidFill>
                  <a:srgbClr val="5A5A5A"/>
                </a:solidFill>
                <a:effectLst/>
                <a:latin typeface="Open Sans" panose="020B0606030504020204" pitchFamily="34" charset="0"/>
                <a:ea typeface="Open Sans" panose="020B0606030504020204" pitchFamily="34" charset="0"/>
                <a:cs typeface="Open Sans" panose="020B0606030504020204" pitchFamily="34" charset="0"/>
              </a:rPr>
              <a:t>mutableStateOf</a:t>
            </a:r>
            <a:r>
              <a:rPr lang="vi-VN">
                <a:effectLst/>
                <a:latin typeface="Open Sans" panose="020B0606030504020204" pitchFamily="34" charset="0"/>
                <a:ea typeface="Open Sans" panose="020B0606030504020204" pitchFamily="34" charset="0"/>
                <a:cs typeface="Open Sans" panose="020B0606030504020204" pitchFamily="34" charset="0"/>
              </a:rPr>
              <a:t> được sử dụng để tạo một đối tượng trạng thái có thể thay đổi.</a:t>
            </a:r>
            <a:r>
              <a:rPr lang="en-VN">
                <a:effectLst/>
                <a:latin typeface="Open Sans" panose="020B0606030504020204" pitchFamily="34" charset="0"/>
                <a:ea typeface="Open Sans" panose="020B0606030504020204" pitchFamily="34" charset="0"/>
                <a:cs typeface="Open Sans" panose="020B0606030504020204" pitchFamily="34" charset="0"/>
              </a:rPr>
              <a:t> </a:t>
            </a:r>
            <a:endParaRPr lang="en-VN">
              <a:effectLst/>
              <a:highlight>
                <a:srgbClr val="FFFF00"/>
              </a:highligh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6" name="TextBox 5">
            <a:extLst>
              <a:ext uri="{FF2B5EF4-FFF2-40B4-BE49-F238E27FC236}">
                <a16:creationId xmlns:a16="http://schemas.microsoft.com/office/drawing/2014/main" id="{646100F6-963F-C939-708B-7974A0E8B17E}"/>
              </a:ext>
            </a:extLst>
          </p:cNvPr>
          <p:cNvSpPr txBox="1"/>
          <p:nvPr/>
        </p:nvSpPr>
        <p:spPr>
          <a:xfrm>
            <a:off x="1451042" y="2210128"/>
            <a:ext cx="6546715" cy="2271969"/>
          </a:xfrm>
          <a:prstGeom prst="rect">
            <a:avLst/>
          </a:prstGeom>
          <a:noFill/>
        </p:spPr>
        <p:txBody>
          <a:bodyPr wrap="square">
            <a:spAutoFit/>
          </a:bodyPr>
          <a:lstStyle/>
          <a:p>
            <a:pPr>
              <a:lnSpc>
                <a:spcPct val="150000"/>
              </a:lnSpc>
            </a:pPr>
            <a:r>
              <a:rPr lang="en-US" sz="16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@Composable</a:t>
            </a:r>
            <a:br>
              <a:rPr lang="en-US" sz="16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sz="1600">
                <a:solidFill>
                  <a:srgbClr val="0033B3"/>
                </a:solidFill>
                <a:effectLst/>
                <a:latin typeface="JetBrains Mono Medium" panose="02000009000000000000" pitchFamily="2" charset="0"/>
                <a:ea typeface="Calibri" panose="020F0502020204030204" pitchFamily="34" charset="0"/>
                <a:cs typeface="JetBrains Mono Medium" panose="02000009000000000000" pitchFamily="2" charset="0"/>
              </a:rPr>
              <a:t>fun </a:t>
            </a:r>
            <a:r>
              <a:rPr lang="en-US" sz="1600">
                <a:solidFill>
                  <a:srgbClr val="00627A"/>
                </a:solidFill>
                <a:effectLst/>
                <a:latin typeface="JetBrains Mono ExtraBold" panose="02000009000000000000" pitchFamily="2" charset="0"/>
                <a:ea typeface="Calibri" panose="020F0502020204030204" pitchFamily="34" charset="0"/>
                <a:cs typeface="JetBrains Mono ExtraBold" panose="02000009000000000000" pitchFamily="2" charset="0"/>
              </a:rPr>
              <a:t>GreetingCard</a:t>
            </a:r>
            <a:r>
              <a:rPr lang="en-US" sz="16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(msg: String) {</a:t>
            </a:r>
            <a:br>
              <a:rPr lang="en-US" sz="16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sz="16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r>
              <a:rPr lang="en-US" sz="1600">
                <a:solidFill>
                  <a:srgbClr val="0033B3"/>
                </a:solidFill>
                <a:effectLst/>
                <a:latin typeface="JetBrains Mono Medium" panose="02000009000000000000" pitchFamily="2" charset="0"/>
                <a:ea typeface="Calibri" panose="020F0502020204030204" pitchFamily="34" charset="0"/>
                <a:cs typeface="JetBrains Mono Medium" panose="02000009000000000000" pitchFamily="2" charset="0"/>
              </a:rPr>
              <a:t>var </a:t>
            </a:r>
            <a:r>
              <a:rPr lang="en-US" sz="16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text </a:t>
            </a:r>
            <a:r>
              <a:rPr lang="en-US" sz="1600">
                <a:solidFill>
                  <a:srgbClr val="0033B3"/>
                </a:solidFill>
                <a:effectLst/>
                <a:latin typeface="JetBrains Mono Medium" panose="02000009000000000000" pitchFamily="2" charset="0"/>
                <a:ea typeface="Calibri" panose="020F0502020204030204" pitchFamily="34" charset="0"/>
                <a:cs typeface="JetBrains Mono Medium" panose="02000009000000000000" pitchFamily="2" charset="0"/>
              </a:rPr>
              <a:t>by </a:t>
            </a:r>
            <a:r>
              <a:rPr lang="en-US" sz="1600" b="1">
                <a:solidFill>
                  <a:srgbClr val="080808"/>
                </a:solidFill>
                <a:effectLst/>
                <a:highlight>
                  <a:srgbClr val="FFFF00"/>
                </a:highlight>
                <a:latin typeface="JetBrains Mono Medium" panose="02000009000000000000" pitchFamily="2" charset="0"/>
                <a:ea typeface="Calibri" panose="020F0502020204030204" pitchFamily="34" charset="0"/>
                <a:cs typeface="JetBrains Mono Medium" panose="02000009000000000000" pitchFamily="2" charset="0"/>
              </a:rPr>
              <a:t>remember</a:t>
            </a:r>
            <a:r>
              <a:rPr lang="en-US" sz="16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r>
              <a:rPr lang="en-US" sz="16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t>{ </a:t>
            </a:r>
            <a:r>
              <a:rPr lang="en-US" sz="16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mutableStateOf(msg) </a:t>
            </a:r>
            <a:r>
              <a:rPr lang="en-US" sz="16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t>}</a:t>
            </a:r>
            <a:br>
              <a:rPr lang="en-US" sz="16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br>
            <a:br>
              <a:rPr lang="en-US" sz="16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br>
            <a:r>
              <a:rPr lang="en-US" sz="16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t>    . . .</a:t>
            </a:r>
            <a:br>
              <a:rPr lang="en-US" sz="16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br>
            <a:r>
              <a:rPr lang="en-US" sz="16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t>
            </a:r>
            <a:r>
              <a:rPr lang="en-VN" sz="1600">
                <a:effectLst/>
                <a:latin typeface="JetBrains Mono Medium" panose="02000009000000000000" pitchFamily="2" charset="0"/>
                <a:cs typeface="JetBrains Mono Medium" panose="02000009000000000000" pitchFamily="2" charset="0"/>
              </a:rPr>
              <a:t> </a:t>
            </a:r>
            <a:endParaRPr lang="en-VN" sz="1600">
              <a:latin typeface="JetBrains Mono Medium" panose="02000009000000000000" pitchFamily="2" charset="0"/>
              <a:cs typeface="JetBrains Mono Medium" panose="02000009000000000000" pitchFamily="2" charset="0"/>
            </a:endParaRPr>
          </a:p>
        </p:txBody>
      </p:sp>
    </p:spTree>
    <p:extLst>
      <p:ext uri="{BB962C8B-B14F-4D97-AF65-F5344CB8AC3E}">
        <p14:creationId xmlns:p14="http://schemas.microsoft.com/office/powerpoint/2010/main" val="676725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Tạo project đầu tiên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879087"/>
          </a:xfrm>
          <a:prstGeom prst="rect">
            <a:avLst/>
          </a:prstGeom>
          <a:noFill/>
        </p:spPr>
        <p:txBody>
          <a:bodyPr wrap="square">
            <a:spAutoFit/>
          </a:bodyPr>
          <a:lstStyle/>
          <a:p>
            <a:pPr marL="47625" lvl="1" algn="l">
              <a:lnSpc>
                <a:spcPct val="150000"/>
              </a:lnSpc>
              <a:spcBef>
                <a:spcPts val="1200"/>
              </a:spcBef>
              <a:spcAft>
                <a:spcPts val="1000"/>
              </a:spcAft>
            </a:pPr>
            <a:r>
              <a:rPr lang="vi-VN" sz="1800">
                <a:effectLst/>
                <a:latin typeface="Open Sans" panose="020B0606030504020204" pitchFamily="34" charset="0"/>
                <a:ea typeface="Open Sans" panose="020B0606030504020204" pitchFamily="34" charset="0"/>
                <a:cs typeface="Open Sans" panose="020B0606030504020204" pitchFamily="34" charset="0"/>
              </a:rPr>
              <a:t>Đổi tên hàm </a:t>
            </a:r>
            <a:r>
              <a:rPr lang="vi-VN" sz="1800" b="1">
                <a:effectLst/>
                <a:latin typeface="Open Sans" panose="020B0606030504020204" pitchFamily="34" charset="0"/>
                <a:ea typeface="Open Sans" panose="020B0606030504020204" pitchFamily="34" charset="0"/>
                <a:cs typeface="Open Sans" panose="020B0606030504020204" pitchFamily="34" charset="0"/>
              </a:rPr>
              <a:t>Greeting</a:t>
            </a:r>
            <a:r>
              <a:rPr lang="vi-VN" sz="1800">
                <a:effectLst/>
                <a:latin typeface="Open Sans" panose="020B0606030504020204" pitchFamily="34" charset="0"/>
                <a:ea typeface="Open Sans" panose="020B0606030504020204" pitchFamily="34" charset="0"/>
                <a:cs typeface="Open Sans" panose="020B0606030504020204" pitchFamily="34" charset="0"/>
              </a:rPr>
              <a:t> thành </a:t>
            </a:r>
            <a:r>
              <a:rPr lang="vi-VN" sz="1800" b="1">
                <a:effectLst/>
                <a:latin typeface="Open Sans" panose="020B0606030504020204" pitchFamily="34" charset="0"/>
                <a:ea typeface="Open Sans" panose="020B0606030504020204" pitchFamily="34" charset="0"/>
                <a:cs typeface="Open Sans" panose="020B0606030504020204" pitchFamily="34" charset="0"/>
              </a:rPr>
              <a:t>MessageCard</a:t>
            </a:r>
            <a:r>
              <a:rPr lang="vi-VN" sz="1800">
                <a:effectLst/>
                <a:latin typeface="Open Sans" panose="020B0606030504020204" pitchFamily="34" charset="0"/>
                <a:ea typeface="Open Sans" panose="020B0606030504020204" pitchFamily="34" charset="0"/>
                <a:cs typeface="Open Sans" panose="020B0606030504020204" pitchFamily="34" charset="0"/>
              </a:rPr>
              <a:t> sau đó gọi </a:t>
            </a:r>
            <a:r>
              <a:rPr lang="vi-VN" sz="1800" b="1">
                <a:effectLst/>
                <a:latin typeface="Open Sans" panose="020B0606030504020204" pitchFamily="34" charset="0"/>
                <a:ea typeface="Open Sans" panose="020B0606030504020204" pitchFamily="34" charset="0"/>
                <a:cs typeface="Open Sans" panose="020B0606030504020204" pitchFamily="34" charset="0"/>
              </a:rPr>
              <a:t>MessageCard</a:t>
            </a:r>
            <a:r>
              <a:rPr lang="vi-VN" sz="1800">
                <a:effectLst/>
                <a:latin typeface="Open Sans" panose="020B0606030504020204" pitchFamily="34" charset="0"/>
                <a:ea typeface="Open Sans" panose="020B0606030504020204" pitchFamily="34" charset="0"/>
                <a:cs typeface="Open Sans" panose="020B0606030504020204" pitchFamily="34" charset="0"/>
              </a:rPr>
              <a:t> trong hàm </a:t>
            </a:r>
            <a:r>
              <a:rPr lang="vi-VN" sz="1800" b="1">
                <a:effectLst/>
                <a:latin typeface="Open Sans" panose="020B0606030504020204" pitchFamily="34" charset="0"/>
                <a:ea typeface="Open Sans" panose="020B0606030504020204" pitchFamily="34" charset="0"/>
                <a:cs typeface="Open Sans" panose="020B0606030504020204" pitchFamily="34" charset="0"/>
              </a:rPr>
              <a:t>GreetingCard</a:t>
            </a:r>
            <a:r>
              <a:rPr lang="vi-VN" sz="1800">
                <a:effectLst/>
                <a:latin typeface="Open Sans" panose="020B0606030504020204" pitchFamily="34" charset="0"/>
                <a:ea typeface="Open Sans" panose="020B0606030504020204" pitchFamily="34" charset="0"/>
                <a:cs typeface="Open Sans" panose="020B0606030504020204" pitchFamily="34" charset="0"/>
              </a:rPr>
              <a:t>.</a:t>
            </a:r>
            <a:endParaRPr lang="en-VN" sz="180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6" name="TextBox 5">
            <a:extLst>
              <a:ext uri="{FF2B5EF4-FFF2-40B4-BE49-F238E27FC236}">
                <a16:creationId xmlns:a16="http://schemas.microsoft.com/office/drawing/2014/main" id="{646100F6-963F-C939-708B-7974A0E8B17E}"/>
              </a:ext>
            </a:extLst>
          </p:cNvPr>
          <p:cNvSpPr txBox="1"/>
          <p:nvPr/>
        </p:nvSpPr>
        <p:spPr>
          <a:xfrm>
            <a:off x="2241656" y="2006939"/>
            <a:ext cx="6546715" cy="2893100"/>
          </a:xfrm>
          <a:prstGeom prst="rect">
            <a:avLst/>
          </a:prstGeom>
          <a:noFill/>
        </p:spPr>
        <p:txBody>
          <a:bodyPr wrap="square">
            <a:spAutoFit/>
          </a:bodyPr>
          <a:lstStyle/>
          <a:p>
            <a: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@Composable</a:t>
            </a:r>
            <a:b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a:solidFill>
                  <a:srgbClr val="0033B3"/>
                </a:solidFill>
                <a:effectLst/>
                <a:latin typeface="JetBrains Mono Medium" panose="02000009000000000000" pitchFamily="2" charset="0"/>
                <a:ea typeface="Calibri" panose="020F0502020204030204" pitchFamily="34" charset="0"/>
                <a:cs typeface="JetBrains Mono Medium" panose="02000009000000000000" pitchFamily="2" charset="0"/>
              </a:rPr>
              <a:t>fun </a:t>
            </a:r>
            <a:r>
              <a:rPr lang="en-US" b="1">
                <a:solidFill>
                  <a:srgbClr val="00627A"/>
                </a:solidFill>
                <a:effectLst/>
                <a:highlight>
                  <a:srgbClr val="FFFF00"/>
                </a:highlight>
                <a:latin typeface="JetBrains Mono Medium" panose="02000009000000000000" pitchFamily="2" charset="0"/>
                <a:ea typeface="Calibri" panose="020F0502020204030204" pitchFamily="34" charset="0"/>
                <a:cs typeface="JetBrains Mono Medium" panose="02000009000000000000" pitchFamily="2" charset="0"/>
              </a:rPr>
              <a:t>MessageCard</a:t>
            </a:r>
            <a: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(msg: String) {</a:t>
            </a:r>
            <a:b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Text(</a:t>
            </a:r>
            <a:b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r>
              <a:rPr lang="en-US">
                <a:solidFill>
                  <a:srgbClr val="4A86E8"/>
                </a:solidFill>
                <a:effectLst/>
                <a:latin typeface="JetBrains Mono Medium" panose="02000009000000000000" pitchFamily="2" charset="0"/>
                <a:ea typeface="Calibri" panose="020F0502020204030204" pitchFamily="34" charset="0"/>
                <a:cs typeface="JetBrains Mono Medium" panose="02000009000000000000" pitchFamily="2" charset="0"/>
              </a:rPr>
              <a:t>text = </a:t>
            </a:r>
            <a: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msg,</a:t>
            </a:r>
            <a:b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r>
              <a:rPr lang="en-US">
                <a:solidFill>
                  <a:srgbClr val="4A86E8"/>
                </a:solidFill>
                <a:effectLst/>
                <a:latin typeface="JetBrains Mono Medium" panose="02000009000000000000" pitchFamily="2" charset="0"/>
                <a:ea typeface="Calibri" panose="020F0502020204030204" pitchFamily="34" charset="0"/>
                <a:cs typeface="JetBrains Mono Medium" panose="02000009000000000000" pitchFamily="2" charset="0"/>
              </a:rPr>
              <a:t>modifier = </a:t>
            </a:r>
            <a: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Modifier</a:t>
            </a:r>
            <a:b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.padding(</a:t>
            </a:r>
            <a:r>
              <a:rPr lang="en-US">
                <a:solidFill>
                  <a:srgbClr val="1750EB"/>
                </a:solidFill>
                <a:effectLst/>
                <a:latin typeface="JetBrains Mono Medium" panose="02000009000000000000" pitchFamily="2" charset="0"/>
                <a:ea typeface="Calibri" panose="020F0502020204030204" pitchFamily="34" charset="0"/>
                <a:cs typeface="JetBrains Mono Medium" panose="02000009000000000000" pitchFamily="2" charset="0"/>
              </a:rPr>
              <a:t>0</a:t>
            </a:r>
            <a: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.dp, </a:t>
            </a:r>
            <a:r>
              <a:rPr lang="en-US">
                <a:solidFill>
                  <a:srgbClr val="1750EB"/>
                </a:solidFill>
                <a:effectLst/>
                <a:latin typeface="JetBrains Mono Medium" panose="02000009000000000000" pitchFamily="2" charset="0"/>
                <a:ea typeface="Calibri" panose="020F0502020204030204" pitchFamily="34" charset="0"/>
                <a:cs typeface="JetBrains Mono Medium" panose="02000009000000000000" pitchFamily="2" charset="0"/>
              </a:rPr>
              <a:t>16</a:t>
            </a:r>
            <a: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.dp)</a:t>
            </a:r>
            <a:b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.fillMaxWidth(),</a:t>
            </a:r>
            <a:b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r>
              <a:rPr lang="en-US">
                <a:solidFill>
                  <a:srgbClr val="4A86E8"/>
                </a:solidFill>
                <a:effectLst/>
                <a:latin typeface="JetBrains Mono Medium" panose="02000009000000000000" pitchFamily="2" charset="0"/>
                <a:ea typeface="Calibri" panose="020F0502020204030204" pitchFamily="34" charset="0"/>
                <a:cs typeface="JetBrains Mono Medium" panose="02000009000000000000" pitchFamily="2" charset="0"/>
              </a:rPr>
              <a:t>color = </a:t>
            </a:r>
            <a: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Color.DarkGray,</a:t>
            </a:r>
            <a:b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r>
              <a:rPr lang="en-US">
                <a:solidFill>
                  <a:srgbClr val="4A86E8"/>
                </a:solidFill>
                <a:effectLst/>
                <a:latin typeface="JetBrains Mono Medium" panose="02000009000000000000" pitchFamily="2" charset="0"/>
                <a:ea typeface="Calibri" panose="020F0502020204030204" pitchFamily="34" charset="0"/>
                <a:cs typeface="JetBrains Mono Medium" panose="02000009000000000000" pitchFamily="2" charset="0"/>
              </a:rPr>
              <a:t>fontSize = </a:t>
            </a:r>
            <a:r>
              <a:rPr lang="en-US">
                <a:solidFill>
                  <a:srgbClr val="1750EB"/>
                </a:solidFill>
                <a:effectLst/>
                <a:latin typeface="JetBrains Mono Medium" panose="02000009000000000000" pitchFamily="2" charset="0"/>
                <a:ea typeface="Calibri" panose="020F0502020204030204" pitchFamily="34" charset="0"/>
                <a:cs typeface="JetBrains Mono Medium" panose="02000009000000000000" pitchFamily="2" charset="0"/>
              </a:rPr>
              <a:t>20</a:t>
            </a:r>
            <a: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.sp,</a:t>
            </a:r>
            <a:b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r>
              <a:rPr lang="en-US">
                <a:solidFill>
                  <a:srgbClr val="4A86E8"/>
                </a:solidFill>
                <a:effectLst/>
                <a:latin typeface="JetBrains Mono Medium" panose="02000009000000000000" pitchFamily="2" charset="0"/>
                <a:ea typeface="Calibri" panose="020F0502020204030204" pitchFamily="34" charset="0"/>
                <a:cs typeface="JetBrains Mono Medium" panose="02000009000000000000" pitchFamily="2" charset="0"/>
              </a:rPr>
              <a:t>fontWeight = </a:t>
            </a:r>
            <a: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FontWeight.Bold,</a:t>
            </a:r>
            <a:b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r>
              <a:rPr lang="en-US">
                <a:solidFill>
                  <a:srgbClr val="4A86E8"/>
                </a:solidFill>
                <a:effectLst/>
                <a:latin typeface="JetBrains Mono Medium" panose="02000009000000000000" pitchFamily="2" charset="0"/>
                <a:ea typeface="Calibri" panose="020F0502020204030204" pitchFamily="34" charset="0"/>
                <a:cs typeface="JetBrains Mono Medium" panose="02000009000000000000" pitchFamily="2" charset="0"/>
              </a:rPr>
              <a:t>textAlign = </a:t>
            </a:r>
            <a: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TextAlign.Center,</a:t>
            </a:r>
            <a:b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b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t>
            </a:r>
            <a:r>
              <a:rPr lang="en-VN">
                <a:effectLst/>
                <a:latin typeface="JetBrains Mono Medium" panose="02000009000000000000" pitchFamily="2" charset="0"/>
                <a:cs typeface="JetBrains Mono Medium" panose="02000009000000000000" pitchFamily="2" charset="0"/>
              </a:rPr>
              <a:t> </a:t>
            </a:r>
            <a:endParaRPr lang="en-VN">
              <a:latin typeface="JetBrains Mono Medium" panose="02000009000000000000" pitchFamily="2" charset="0"/>
              <a:cs typeface="JetBrains Mono Medium" panose="02000009000000000000" pitchFamily="2" charset="0"/>
            </a:endParaRPr>
          </a:p>
        </p:txBody>
      </p:sp>
    </p:spTree>
    <p:extLst>
      <p:ext uri="{BB962C8B-B14F-4D97-AF65-F5344CB8AC3E}">
        <p14:creationId xmlns:p14="http://schemas.microsoft.com/office/powerpoint/2010/main" val="790439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Tạo project đầu tiên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463525"/>
          </a:xfrm>
          <a:prstGeom prst="rect">
            <a:avLst/>
          </a:prstGeom>
          <a:noFill/>
        </p:spPr>
        <p:txBody>
          <a:bodyPr wrap="square">
            <a:spAutoFit/>
          </a:bodyPr>
          <a:lstStyle/>
          <a:p>
            <a:pPr marL="47625" lvl="1" algn="l">
              <a:lnSpc>
                <a:spcPct val="150000"/>
              </a:lnSpc>
              <a:spcBef>
                <a:spcPts val="1200"/>
              </a:spcBef>
              <a:spcAft>
                <a:spcPts val="1000"/>
              </a:spcAft>
            </a:pPr>
            <a:r>
              <a:rPr lang="vi-VN" sz="1800">
                <a:effectLst/>
                <a:latin typeface="Open Sans" panose="020B0606030504020204" pitchFamily="34" charset="0"/>
                <a:ea typeface="Open Sans" panose="020B0606030504020204" pitchFamily="34" charset="0"/>
                <a:cs typeface="Open Sans" panose="020B0606030504020204" pitchFamily="34" charset="0"/>
              </a:rPr>
              <a:t>Ta được kết quả</a:t>
            </a:r>
            <a:endParaRPr lang="en-VN" sz="180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2" name="Hình ảnh 1">
            <a:extLst>
              <a:ext uri="{FF2B5EF4-FFF2-40B4-BE49-F238E27FC236}">
                <a16:creationId xmlns:a16="http://schemas.microsoft.com/office/drawing/2014/main" id="{FF0FA262-97B8-80A9-D1F8-1714EDD14336}"/>
              </a:ext>
            </a:extLst>
          </p:cNvPr>
          <p:cNvPicPr>
            <a:picLocks noChangeAspect="1"/>
          </p:cNvPicPr>
          <p:nvPr/>
        </p:nvPicPr>
        <p:blipFill>
          <a:blip r:embed="rId3"/>
          <a:stretch>
            <a:fillRect/>
          </a:stretch>
        </p:blipFill>
        <p:spPr>
          <a:xfrm>
            <a:off x="2775604" y="885217"/>
            <a:ext cx="1880235" cy="41783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5" name="Hình ảnh 1">
            <a:extLst>
              <a:ext uri="{FF2B5EF4-FFF2-40B4-BE49-F238E27FC236}">
                <a16:creationId xmlns:a16="http://schemas.microsoft.com/office/drawing/2014/main" id="{D33AE549-0187-9424-5609-42D5706CEF87}"/>
              </a:ext>
            </a:extLst>
          </p:cNvPr>
          <p:cNvPicPr>
            <a:picLocks noChangeAspect="1"/>
          </p:cNvPicPr>
          <p:nvPr/>
        </p:nvPicPr>
        <p:blipFill>
          <a:blip r:embed="rId4"/>
          <a:stretch>
            <a:fillRect/>
          </a:stretch>
        </p:blipFill>
        <p:spPr>
          <a:xfrm>
            <a:off x="5978403" y="885215"/>
            <a:ext cx="1880235" cy="4178301"/>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cxnSp>
        <p:nvCxnSpPr>
          <p:cNvPr id="8" name="Straight Arrow Connector 7">
            <a:extLst>
              <a:ext uri="{FF2B5EF4-FFF2-40B4-BE49-F238E27FC236}">
                <a16:creationId xmlns:a16="http://schemas.microsoft.com/office/drawing/2014/main" id="{04567236-E938-FAEC-E038-A5207629D46F}"/>
              </a:ext>
            </a:extLst>
          </p:cNvPr>
          <p:cNvCxnSpPr/>
          <p:nvPr/>
        </p:nvCxnSpPr>
        <p:spPr>
          <a:xfrm>
            <a:off x="4912468" y="2850204"/>
            <a:ext cx="81712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82983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Jetpack Compose là gì?</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2320059"/>
          </a:xfrm>
          <a:prstGeom prst="rect">
            <a:avLst/>
          </a:prstGeom>
          <a:noFill/>
        </p:spPr>
        <p:txBody>
          <a:bodyPr wrap="square">
            <a:spAutoFit/>
          </a:bodyPr>
          <a:lstStyle/>
          <a:p>
            <a:pPr algn="just">
              <a:lnSpc>
                <a:spcPct val="150000"/>
              </a:lnSpc>
            </a:pPr>
            <a:r>
              <a:rPr lang="vi-VN" b="0" i="0">
                <a:solidFill>
                  <a:srgbClr val="202124"/>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Jetpack </a:t>
            </a:r>
            <a:r>
              <a:rPr lang="vi-VN">
                <a:solidFill>
                  <a:srgbClr val="202124"/>
                </a:solidFill>
                <a:highlight>
                  <a:srgbClr val="FFFFFF"/>
                </a:highlight>
                <a:latin typeface="Open Sans" panose="020B0606030504020204" pitchFamily="34" charset="0"/>
                <a:ea typeface="Open Sans" panose="020B0606030504020204" pitchFamily="34" charset="0"/>
                <a:cs typeface="Open Sans" panose="020B0606030504020204" pitchFamily="34" charset="0"/>
              </a:rPr>
              <a:t>Compose</a:t>
            </a:r>
            <a:r>
              <a:rPr lang="vi-VN" b="0" i="0">
                <a:solidFill>
                  <a:srgbClr val="202124"/>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 là một bộ công cụ hiện đại, được khuyên dùng cho Android để xây dựng giao diện người dùng gốc với ít mã hơn, các công cụ mạnh mẽ và API Kotlin trực quan. Công cụ này giúp đơn giản hoá và đẩy nhanh quá trình phát triển giao diện người dùng, bao gồm cả khả năng thích ứng với mọi kiểu dáng, từ điện thoại thông minh, thiết bị có thể gập lại, máy tính bảng cho đến TV và thiết bị đeo.</a:t>
            </a:r>
            <a:br>
              <a:rPr lang="vi-VN">
                <a:latin typeface="Open Sans" panose="020B0606030504020204" pitchFamily="34" charset="0"/>
                <a:ea typeface="Open Sans" panose="020B0606030504020204" pitchFamily="34" charset="0"/>
                <a:cs typeface="Open Sans" panose="020B0606030504020204" pitchFamily="34" charset="0"/>
              </a:rPr>
            </a:br>
            <a:br>
              <a:rPr lang="vi-VN">
                <a:latin typeface="Open Sans" panose="020B0606030504020204" pitchFamily="34" charset="0"/>
                <a:ea typeface="Open Sans" panose="020B0606030504020204" pitchFamily="34" charset="0"/>
                <a:cs typeface="Open Sans" panose="020B0606030504020204" pitchFamily="34" charset="0"/>
              </a:rPr>
            </a:br>
            <a:r>
              <a:rPr lang="vi-VN" b="0" i="0">
                <a:solidFill>
                  <a:srgbClr val="202124"/>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Compose cung cấp các thành phần giao diện người dùng được tạo sẵn. Tính năng này hoạt động với đồ hoạ, ảnh động và các phần tử hình ảnh khác.</a:t>
            </a:r>
            <a:endParaRPr lang="en-VN">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9" name="Picture 8" descr="A computer and a pencil&#10;&#10;Description automatically generated with medium confidence">
            <a:extLst>
              <a:ext uri="{FF2B5EF4-FFF2-40B4-BE49-F238E27FC236}">
                <a16:creationId xmlns:a16="http://schemas.microsoft.com/office/drawing/2014/main" id="{F89D368F-9786-8CC2-87C9-F590BF7092BB}"/>
              </a:ext>
            </a:extLst>
          </p:cNvPr>
          <p:cNvPicPr>
            <a:picLocks noChangeAspect="1"/>
          </p:cNvPicPr>
          <p:nvPr/>
        </p:nvPicPr>
        <p:blipFill>
          <a:blip r:embed="rId3"/>
          <a:stretch>
            <a:fillRect/>
          </a:stretch>
        </p:blipFill>
        <p:spPr>
          <a:xfrm>
            <a:off x="5933873" y="3305379"/>
            <a:ext cx="2439211" cy="142053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Một ví dụ khác</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5" y="749808"/>
            <a:ext cx="8773571" cy="1069845"/>
          </a:xfrm>
          <a:prstGeom prst="rect">
            <a:avLst/>
          </a:prstGeom>
          <a:noFill/>
        </p:spPr>
        <p:txBody>
          <a:bodyPr wrap="square">
            <a:spAutoFit/>
          </a:bodyPr>
          <a:lstStyle/>
          <a:p>
            <a:pPr marL="47625" lvl="1" algn="l">
              <a:lnSpc>
                <a:spcPct val="150000"/>
              </a:lnSpc>
              <a:spcBef>
                <a:spcPts val="1200"/>
              </a:spcBef>
              <a:spcAft>
                <a:spcPts val="1000"/>
              </a:spcAft>
            </a:pPr>
            <a:r>
              <a:rPr lang="vi-VN" sz="1600">
                <a:effectLst/>
                <a:latin typeface="Open Sans" panose="020B0606030504020204" pitchFamily="34" charset="0"/>
                <a:ea typeface="Open Sans" panose="020B0606030504020204" pitchFamily="34" charset="0"/>
                <a:cs typeface="Open Sans" panose="020B0606030504020204" pitchFamily="34" charset="0"/>
              </a:rPr>
              <a:t>Yêu cầu: Giá trị vẫn được giữ nguyên khi thực hiện thao tác xoay màn hình</a:t>
            </a:r>
          </a:p>
          <a:p>
            <a:pPr lvl="0" algn="just">
              <a:lnSpc>
                <a:spcPct val="115000"/>
              </a:lnSpc>
            </a:pPr>
            <a:r>
              <a:rPr lang="vi-VN">
                <a:effectLst/>
                <a:latin typeface="Open Sans" panose="020B0606030504020204" pitchFamily="34" charset="0"/>
                <a:ea typeface="Open Sans" panose="020B0606030504020204" pitchFamily="34" charset="0"/>
                <a:cs typeface="Open Sans" panose="020B0606030504020204" pitchFamily="34" charset="0"/>
              </a:rPr>
              <a:t>Trong </a:t>
            </a:r>
            <a:r>
              <a:rPr lang="vi-VN" spc="75">
                <a:solidFill>
                  <a:srgbClr val="5A5A5A"/>
                </a:solidFill>
                <a:effectLst/>
                <a:latin typeface="Open Sans" panose="020B0606030504020204" pitchFamily="34" charset="0"/>
                <a:ea typeface="Open Sans" panose="020B0606030504020204" pitchFamily="34" charset="0"/>
                <a:cs typeface="Open Sans" panose="020B0606030504020204" pitchFamily="34" charset="0"/>
              </a:rPr>
              <a:t>MainActivty.kt</a:t>
            </a:r>
            <a:r>
              <a:rPr lang="vi-VN">
                <a:effectLst/>
                <a:latin typeface="Open Sans" panose="020B0606030504020204" pitchFamily="34" charset="0"/>
                <a:ea typeface="Open Sans" panose="020B0606030504020204" pitchFamily="34" charset="0"/>
                <a:cs typeface="Open Sans" panose="020B0606030504020204" pitchFamily="34" charset="0"/>
              </a:rPr>
              <a:t> </a:t>
            </a:r>
            <a:endParaRPr lang="en-VN">
              <a:latin typeface="Open Sans" panose="020B0606030504020204" pitchFamily="34" charset="0"/>
              <a:ea typeface="Open Sans" panose="020B0606030504020204" pitchFamily="34" charset="0"/>
              <a:cs typeface="Open Sans" panose="020B0606030504020204" pitchFamily="34" charset="0"/>
            </a:endParaRPr>
          </a:p>
          <a:p>
            <a:pPr lvl="0" algn="just">
              <a:lnSpc>
                <a:spcPct val="115000"/>
              </a:lnSpc>
            </a:pPr>
            <a:r>
              <a:rPr lang="en-VN">
                <a:effectLst/>
                <a:latin typeface="Open Sans" panose="020B0606030504020204" pitchFamily="34" charset="0"/>
                <a:ea typeface="Open Sans" panose="020B0606030504020204" pitchFamily="34" charset="0"/>
                <a:cs typeface="Open Sans" panose="020B0606030504020204" pitchFamily="34" charset="0"/>
              </a:rPr>
              <a:t>- </a:t>
            </a:r>
            <a:r>
              <a:rPr lang="vi-VN">
                <a:effectLst/>
                <a:latin typeface="Open Sans" panose="020B0606030504020204" pitchFamily="34" charset="0"/>
                <a:ea typeface="Open Sans" panose="020B0606030504020204" pitchFamily="34" charset="0"/>
                <a:cs typeface="Open Sans" panose="020B0606030504020204" pitchFamily="34" charset="0"/>
              </a:rPr>
              <a:t>Tạo 1 </a:t>
            </a:r>
            <a:r>
              <a:rPr lang="vi-VN" b="1">
                <a:effectLst/>
                <a:latin typeface="Open Sans" panose="020B0606030504020204" pitchFamily="34" charset="0"/>
                <a:ea typeface="Open Sans" panose="020B0606030504020204" pitchFamily="34" charset="0"/>
                <a:cs typeface="Open Sans" panose="020B0606030504020204" pitchFamily="34" charset="0"/>
              </a:rPr>
              <a:t>composable function CounterCard</a:t>
            </a:r>
            <a:r>
              <a:rPr lang="vi-VN">
                <a:effectLst/>
                <a:latin typeface="Open Sans" panose="020B0606030504020204" pitchFamily="34" charset="0"/>
                <a:ea typeface="Open Sans" panose="020B0606030504020204" pitchFamily="34" charset="0"/>
                <a:cs typeface="Open Sans" panose="020B0606030504020204" pitchFamily="34" charset="0"/>
              </a:rPr>
              <a:t>.</a:t>
            </a:r>
            <a:endParaRPr lang="en-VN">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7" name="TextBox 6">
            <a:extLst>
              <a:ext uri="{FF2B5EF4-FFF2-40B4-BE49-F238E27FC236}">
                <a16:creationId xmlns:a16="http://schemas.microsoft.com/office/drawing/2014/main" id="{51D5CA43-5561-B107-2AB9-45C1E8971EF7}"/>
              </a:ext>
            </a:extLst>
          </p:cNvPr>
          <p:cNvSpPr txBox="1"/>
          <p:nvPr/>
        </p:nvSpPr>
        <p:spPr>
          <a:xfrm>
            <a:off x="1877440" y="1954604"/>
            <a:ext cx="6673174" cy="3093154"/>
          </a:xfrm>
          <a:prstGeom prst="rect">
            <a:avLst/>
          </a:prstGeom>
          <a:noFill/>
        </p:spPr>
        <p:txBody>
          <a:bodyPr wrap="square">
            <a:spAutoFit/>
          </a:bodyPr>
          <a:lstStyle/>
          <a:p>
            <a: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@Composable</a:t>
            </a:r>
            <a:b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sz="1300">
                <a:solidFill>
                  <a:srgbClr val="0033B3"/>
                </a:solidFill>
                <a:effectLst/>
                <a:latin typeface="JetBrains Mono Medium" panose="02000009000000000000" pitchFamily="2" charset="0"/>
                <a:ea typeface="Calibri" panose="020F0502020204030204" pitchFamily="34" charset="0"/>
                <a:cs typeface="JetBrains Mono Medium" panose="02000009000000000000" pitchFamily="2" charset="0"/>
              </a:rPr>
              <a:t>fun </a:t>
            </a:r>
            <a:r>
              <a:rPr lang="en-US" sz="1300">
                <a:solidFill>
                  <a:srgbClr val="00627A"/>
                </a:solidFill>
                <a:effectLst/>
                <a:latin typeface="JetBrains Mono Medium" panose="02000009000000000000" pitchFamily="2" charset="0"/>
                <a:ea typeface="Calibri" panose="020F0502020204030204" pitchFamily="34" charset="0"/>
                <a:cs typeface="JetBrains Mono Medium" panose="02000009000000000000" pitchFamily="2" charset="0"/>
              </a:rPr>
              <a:t>CounterCard</a:t>
            </a:r>
            <a: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b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r>
              <a:rPr lang="en-US" sz="1300">
                <a:solidFill>
                  <a:srgbClr val="0033B3"/>
                </a:solidFill>
                <a:effectLst/>
                <a:latin typeface="JetBrains Mono Medium" panose="02000009000000000000" pitchFamily="2" charset="0"/>
                <a:ea typeface="Calibri" panose="020F0502020204030204" pitchFamily="34" charset="0"/>
                <a:cs typeface="JetBrains Mono Medium" panose="02000009000000000000" pitchFamily="2" charset="0"/>
              </a:rPr>
              <a:t>var </a:t>
            </a:r>
            <a: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count </a:t>
            </a:r>
            <a:r>
              <a:rPr lang="en-US" sz="1300">
                <a:solidFill>
                  <a:srgbClr val="0033B3"/>
                </a:solidFill>
                <a:effectLst/>
                <a:latin typeface="JetBrains Mono Medium" panose="02000009000000000000" pitchFamily="2" charset="0"/>
                <a:ea typeface="Calibri" panose="020F0502020204030204" pitchFamily="34" charset="0"/>
                <a:cs typeface="JetBrains Mono Medium" panose="02000009000000000000" pitchFamily="2" charset="0"/>
              </a:rPr>
              <a:t>by </a:t>
            </a:r>
            <a: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rememberSaveable </a:t>
            </a:r>
            <a:r>
              <a:rPr lang="en-US" sz="13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t>{ </a:t>
            </a:r>
            <a: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mutableIntStateOf(</a:t>
            </a:r>
            <a:r>
              <a:rPr lang="en-US" sz="1300">
                <a:solidFill>
                  <a:srgbClr val="1750EB"/>
                </a:solidFill>
                <a:effectLst/>
                <a:latin typeface="JetBrains Mono Medium" panose="02000009000000000000" pitchFamily="2" charset="0"/>
                <a:ea typeface="Calibri" panose="020F0502020204030204" pitchFamily="34" charset="0"/>
                <a:cs typeface="JetBrains Mono Medium" panose="02000009000000000000" pitchFamily="2" charset="0"/>
              </a:rPr>
              <a:t>0</a:t>
            </a:r>
            <a: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r>
              <a:rPr lang="en-US" sz="13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t>}</a:t>
            </a:r>
            <a:br>
              <a:rPr lang="en-US" sz="13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br>
            <a:br>
              <a:rPr lang="en-US" sz="13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br>
            <a:r>
              <a:rPr lang="en-US" sz="13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t>    </a:t>
            </a:r>
            <a: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Column(</a:t>
            </a:r>
            <a:b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r>
              <a:rPr lang="en-US" sz="1300">
                <a:solidFill>
                  <a:srgbClr val="4A86E8"/>
                </a:solidFill>
                <a:effectLst/>
                <a:latin typeface="JetBrains Mono Medium" panose="02000009000000000000" pitchFamily="2" charset="0"/>
                <a:ea typeface="Calibri" panose="020F0502020204030204" pitchFamily="34" charset="0"/>
                <a:cs typeface="JetBrains Mono Medium" panose="02000009000000000000" pitchFamily="2" charset="0"/>
              </a:rPr>
              <a:t>modifier = </a:t>
            </a:r>
            <a: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ModifierfillMaxWidth().padding(</a:t>
            </a:r>
            <a:r>
              <a:rPr lang="en-US" sz="1300">
                <a:solidFill>
                  <a:srgbClr val="1750EB"/>
                </a:solidFill>
                <a:effectLst/>
                <a:latin typeface="JetBrains Mono Medium" panose="02000009000000000000" pitchFamily="2" charset="0"/>
                <a:ea typeface="Calibri" panose="020F0502020204030204" pitchFamily="34" charset="0"/>
                <a:cs typeface="JetBrains Mono Medium" panose="02000009000000000000" pitchFamily="2" charset="0"/>
              </a:rPr>
              <a:t>24</a:t>
            </a:r>
            <a: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.dp),</a:t>
            </a:r>
            <a:b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r>
              <a:rPr lang="en-US" sz="1300">
                <a:solidFill>
                  <a:srgbClr val="4A86E8"/>
                </a:solidFill>
                <a:effectLst/>
                <a:latin typeface="JetBrains Mono Medium" panose="02000009000000000000" pitchFamily="2" charset="0"/>
                <a:ea typeface="Calibri" panose="020F0502020204030204" pitchFamily="34" charset="0"/>
                <a:cs typeface="JetBrains Mono Medium" panose="02000009000000000000" pitchFamily="2" charset="0"/>
              </a:rPr>
              <a:t>verticalArrangement = </a:t>
            </a:r>
            <a: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Arrangement.Center,</a:t>
            </a:r>
            <a:b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r>
              <a:rPr lang="en-US" sz="1300">
                <a:solidFill>
                  <a:srgbClr val="4A86E8"/>
                </a:solidFill>
                <a:effectLst/>
                <a:latin typeface="JetBrains Mono Medium" panose="02000009000000000000" pitchFamily="2" charset="0"/>
                <a:ea typeface="Calibri" panose="020F0502020204030204" pitchFamily="34" charset="0"/>
                <a:cs typeface="JetBrains Mono Medium" panose="02000009000000000000" pitchFamily="2" charset="0"/>
              </a:rPr>
              <a:t>horizontalAlignment = </a:t>
            </a:r>
            <a: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Alignment.CenterHorizontally</a:t>
            </a:r>
            <a:b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 </a:t>
            </a:r>
            <a:r>
              <a:rPr lang="en-US" sz="13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t>{</a:t>
            </a:r>
            <a:br>
              <a:rPr lang="en-US" sz="13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br>
            <a:r>
              <a:rPr lang="en-US" sz="13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t>        </a:t>
            </a:r>
            <a: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MessageCard(</a:t>
            </a:r>
            <a:r>
              <a:rPr lang="en-US" sz="1300">
                <a:solidFill>
                  <a:srgbClr val="067D17"/>
                </a:solidFill>
                <a:effectLst/>
                <a:latin typeface="JetBrains Mono Medium" panose="02000009000000000000" pitchFamily="2" charset="0"/>
                <a:ea typeface="Calibri" panose="020F0502020204030204" pitchFamily="34" charset="0"/>
                <a:cs typeface="JetBrains Mono Medium" panose="02000009000000000000" pitchFamily="2" charset="0"/>
              </a:rPr>
              <a:t>"You have clicked the button </a:t>
            </a:r>
            <a:r>
              <a:rPr lang="en-US" sz="1300">
                <a:solidFill>
                  <a:srgbClr val="0037A6"/>
                </a:solidFill>
                <a:effectLst/>
                <a:latin typeface="JetBrains Mono Medium" panose="02000009000000000000" pitchFamily="2" charset="0"/>
                <a:ea typeface="Calibri" panose="020F0502020204030204" pitchFamily="34" charset="0"/>
                <a:cs typeface="JetBrains Mono Medium" panose="02000009000000000000" pitchFamily="2" charset="0"/>
              </a:rPr>
              <a:t>$</a:t>
            </a:r>
            <a: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count</a:t>
            </a:r>
            <a:r>
              <a:rPr lang="en-US" sz="1300">
                <a:solidFill>
                  <a:srgbClr val="067D17"/>
                </a:solidFill>
                <a:effectLst/>
                <a:latin typeface="JetBrains Mono Medium" panose="02000009000000000000" pitchFamily="2" charset="0"/>
                <a:ea typeface="Calibri" panose="020F0502020204030204" pitchFamily="34" charset="0"/>
                <a:cs typeface="JetBrains Mono Medium" panose="02000009000000000000" pitchFamily="2" charset="0"/>
              </a:rPr>
              <a:t> times."</a:t>
            </a:r>
            <a: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t>
            </a:r>
            <a:b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Button(</a:t>
            </a:r>
            <a:r>
              <a:rPr lang="en-US" sz="1300">
                <a:solidFill>
                  <a:srgbClr val="4A86E8"/>
                </a:solidFill>
                <a:effectLst/>
                <a:latin typeface="JetBrains Mono Medium" panose="02000009000000000000" pitchFamily="2" charset="0"/>
                <a:ea typeface="Calibri" panose="020F0502020204030204" pitchFamily="34" charset="0"/>
                <a:cs typeface="JetBrains Mono Medium" panose="02000009000000000000" pitchFamily="2" charset="0"/>
              </a:rPr>
              <a:t>onClick = </a:t>
            </a:r>
            <a:r>
              <a:rPr lang="en-US" sz="13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t>{ </a:t>
            </a:r>
            <a: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count++ </a:t>
            </a:r>
            <a:r>
              <a:rPr lang="en-US" sz="13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t>}</a:t>
            </a:r>
            <a: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r>
              <a:rPr lang="en-US" sz="13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t>{</a:t>
            </a:r>
            <a:br>
              <a:rPr lang="en-US" sz="13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br>
            <a:r>
              <a:rPr lang="en-US" sz="13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t>            </a:t>
            </a:r>
            <a: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Text(</a:t>
            </a:r>
            <a:r>
              <a:rPr lang="en-US" sz="1300">
                <a:solidFill>
                  <a:srgbClr val="067D17"/>
                </a:solidFill>
                <a:effectLst/>
                <a:latin typeface="JetBrains Mono Medium" panose="02000009000000000000" pitchFamily="2" charset="0"/>
                <a:ea typeface="Calibri" panose="020F0502020204030204" pitchFamily="34" charset="0"/>
                <a:cs typeface="JetBrains Mono Medium" panose="02000009000000000000" pitchFamily="2" charset="0"/>
              </a:rPr>
              <a:t>"Click me"</a:t>
            </a:r>
            <a: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t>
            </a:r>
            <a:b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br>
            <a: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        </a:t>
            </a:r>
            <a:r>
              <a:rPr lang="en-US" sz="13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t>}</a:t>
            </a:r>
            <a:br>
              <a:rPr lang="en-US" sz="13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br>
            <a:r>
              <a:rPr lang="en-US" sz="13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t>    }</a:t>
            </a:r>
            <a:br>
              <a:rPr lang="en-US" sz="1300" b="1">
                <a:solidFill>
                  <a:srgbClr val="080808"/>
                </a:solidFill>
                <a:effectLst/>
                <a:latin typeface="JetBrains Mono ExtraBold" panose="02000009000000000000" pitchFamily="2" charset="0"/>
                <a:ea typeface="Calibri" panose="020F0502020204030204" pitchFamily="34" charset="0"/>
                <a:cs typeface="JetBrains Mono ExtraBold" panose="02000009000000000000" pitchFamily="2" charset="0"/>
              </a:rPr>
            </a:br>
            <a:r>
              <a:rPr lang="en-US" sz="1300">
                <a:solidFill>
                  <a:srgbClr val="080808"/>
                </a:solidFill>
                <a:effectLst/>
                <a:latin typeface="JetBrains Mono Medium" panose="02000009000000000000" pitchFamily="2" charset="0"/>
                <a:ea typeface="Calibri" panose="020F0502020204030204" pitchFamily="34" charset="0"/>
                <a:cs typeface="JetBrains Mono Medium" panose="02000009000000000000" pitchFamily="2" charset="0"/>
              </a:rPr>
              <a:t>}</a:t>
            </a:r>
            <a:r>
              <a:rPr lang="en-VN" sz="1300">
                <a:effectLst/>
                <a:latin typeface="JetBrains Mono Medium" panose="02000009000000000000" pitchFamily="2" charset="0"/>
                <a:cs typeface="JetBrains Mono Medium" panose="02000009000000000000" pitchFamily="2" charset="0"/>
              </a:rPr>
              <a:t> </a:t>
            </a:r>
            <a:endParaRPr lang="en-VN" sz="1300">
              <a:latin typeface="JetBrains Mono Medium" panose="02000009000000000000" pitchFamily="2" charset="0"/>
              <a:cs typeface="JetBrains Mono Medium" panose="02000009000000000000" pitchFamily="2" charset="0"/>
            </a:endParaRPr>
          </a:p>
        </p:txBody>
      </p:sp>
    </p:spTree>
    <p:extLst>
      <p:ext uri="{BB962C8B-B14F-4D97-AF65-F5344CB8AC3E}">
        <p14:creationId xmlns:p14="http://schemas.microsoft.com/office/powerpoint/2010/main" val="3855100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Một ví dụ khác</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070820"/>
            <a:ext cx="8773571" cy="2541017"/>
          </a:xfrm>
          <a:prstGeom prst="rect">
            <a:avLst/>
          </a:prstGeom>
          <a:noFill/>
        </p:spPr>
        <p:txBody>
          <a:bodyPr wrap="square">
            <a:spAutoFit/>
          </a:bodyPr>
          <a:lstStyle/>
          <a:p>
            <a:pPr marL="342900" lvl="0" indent="-342900" algn="just">
              <a:lnSpc>
                <a:spcPct val="150000"/>
              </a:lnSpc>
              <a:spcBef>
                <a:spcPts val="1200"/>
              </a:spcBef>
              <a:buFont typeface="Wingdings" pitchFamily="2" charset="2"/>
              <a:buChar char=""/>
            </a:pPr>
            <a:r>
              <a:rPr lang="vi-VN" sz="1800" b="1" spc="75">
                <a:solidFill>
                  <a:srgbClr val="5A5A5A"/>
                </a:solidFill>
                <a:effectLst/>
                <a:latin typeface="Open Sans" panose="020B0606030504020204" pitchFamily="34" charset="0"/>
                <a:ea typeface="Open Sans" panose="020B0606030504020204" pitchFamily="34" charset="0"/>
                <a:cs typeface="Open Sans" panose="020B0606030504020204" pitchFamily="34" charset="0"/>
              </a:rPr>
              <a:t>rememberSaveable</a:t>
            </a:r>
            <a:r>
              <a:rPr lang="vi-VN" sz="1800">
                <a:effectLst/>
                <a:latin typeface="Open Sans" panose="020B0606030504020204" pitchFamily="34" charset="0"/>
                <a:ea typeface="Open Sans" panose="020B0606030504020204" pitchFamily="34" charset="0"/>
                <a:cs typeface="Open Sans" panose="020B0606030504020204" pitchFamily="34" charset="0"/>
              </a:rPr>
              <a:t> được sử dụng để lưu giá trị của biến </a:t>
            </a:r>
            <a:r>
              <a:rPr lang="vi-VN" sz="1800" b="1" spc="75">
                <a:solidFill>
                  <a:srgbClr val="5A5A5A"/>
                </a:solidFill>
                <a:effectLst/>
                <a:latin typeface="Open Sans" panose="020B0606030504020204" pitchFamily="34" charset="0"/>
                <a:ea typeface="Open Sans" panose="020B0606030504020204" pitchFamily="34" charset="0"/>
                <a:cs typeface="Open Sans" panose="020B0606030504020204" pitchFamily="34" charset="0"/>
              </a:rPr>
              <a:t>count</a:t>
            </a:r>
            <a:r>
              <a:rPr lang="vi-VN" sz="1800">
                <a:effectLst/>
                <a:latin typeface="Open Sans" panose="020B0606030504020204" pitchFamily="34" charset="0"/>
                <a:ea typeface="Open Sans" panose="020B0606030504020204" pitchFamily="34" charset="0"/>
                <a:cs typeface="Open Sans" panose="020B0606030504020204" pitchFamily="34" charset="0"/>
              </a:rPr>
              <a:t> qua các sự kiện cấu hình. Trong khi </a:t>
            </a:r>
            <a:r>
              <a:rPr lang="vi-VN" sz="1800" b="1" spc="75">
                <a:solidFill>
                  <a:srgbClr val="5A5A5A"/>
                </a:solidFill>
                <a:effectLst/>
                <a:latin typeface="Open Sans" panose="020B0606030504020204" pitchFamily="34" charset="0"/>
                <a:ea typeface="Open Sans" panose="020B0606030504020204" pitchFamily="34" charset="0"/>
                <a:cs typeface="Open Sans" panose="020B0606030504020204" pitchFamily="34" charset="0"/>
              </a:rPr>
              <a:t>remember</a:t>
            </a:r>
            <a:r>
              <a:rPr lang="vi-VN" sz="1800">
                <a:effectLst/>
                <a:latin typeface="Open Sans" panose="020B0606030504020204" pitchFamily="34" charset="0"/>
                <a:ea typeface="Open Sans" panose="020B0606030504020204" pitchFamily="34" charset="0"/>
                <a:cs typeface="Open Sans" panose="020B0606030504020204" pitchFamily="34" charset="0"/>
              </a:rPr>
              <a:t> chỉ giữ giá trị trong suốt vòng đời của một </a:t>
            </a:r>
            <a:r>
              <a:rPr lang="vi-VN" sz="1800" b="1" spc="75">
                <a:solidFill>
                  <a:srgbClr val="5A5A5A"/>
                </a:solidFill>
                <a:effectLst/>
                <a:latin typeface="Open Sans" panose="020B0606030504020204" pitchFamily="34" charset="0"/>
                <a:ea typeface="Open Sans" panose="020B0606030504020204" pitchFamily="34" charset="0"/>
                <a:cs typeface="Open Sans" panose="020B0606030504020204" pitchFamily="34" charset="0"/>
              </a:rPr>
              <a:t>recomposition</a:t>
            </a:r>
            <a:r>
              <a:rPr lang="vi-VN" sz="1800">
                <a:effectLst/>
                <a:latin typeface="Open Sans" panose="020B0606030504020204" pitchFamily="34" charset="0"/>
                <a:ea typeface="Open Sans" panose="020B0606030504020204" pitchFamily="34" charset="0"/>
                <a:cs typeface="Open Sans" panose="020B0606030504020204" pitchFamily="34" charset="0"/>
              </a:rPr>
              <a:t> và sẽ bị reset khi có thay đổi cấu hình (như xoay màn hình), </a:t>
            </a:r>
            <a:r>
              <a:rPr lang="vi-VN" sz="1800" b="1" spc="75">
                <a:solidFill>
                  <a:srgbClr val="5A5A5A"/>
                </a:solidFill>
                <a:effectLst/>
                <a:latin typeface="Open Sans" panose="020B0606030504020204" pitchFamily="34" charset="0"/>
                <a:ea typeface="Open Sans" panose="020B0606030504020204" pitchFamily="34" charset="0"/>
                <a:cs typeface="Open Sans" panose="020B0606030504020204" pitchFamily="34" charset="0"/>
              </a:rPr>
              <a:t>rememberSaveable</a:t>
            </a:r>
            <a:r>
              <a:rPr lang="vi-VN" sz="1800">
                <a:effectLst/>
                <a:latin typeface="Open Sans" panose="020B0606030504020204" pitchFamily="34" charset="0"/>
                <a:ea typeface="Open Sans" panose="020B0606030504020204" pitchFamily="34" charset="0"/>
                <a:cs typeface="Open Sans" panose="020B0606030504020204" pitchFamily="34" charset="0"/>
              </a:rPr>
              <a:t> giữ giá trị qua các thay đổi đó.</a:t>
            </a:r>
            <a:endParaRPr lang="en-VN" sz="180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gn="just">
              <a:lnSpc>
                <a:spcPct val="150000"/>
              </a:lnSpc>
              <a:spcAft>
                <a:spcPts val="1000"/>
              </a:spcAft>
              <a:buFont typeface="Wingdings" pitchFamily="2" charset="2"/>
              <a:buChar char=""/>
            </a:pPr>
            <a:r>
              <a:rPr lang="vi-VN" sz="1800">
                <a:effectLst/>
                <a:latin typeface="Open Sans" panose="020B0606030504020204" pitchFamily="34" charset="0"/>
                <a:ea typeface="Open Sans" panose="020B0606030504020204" pitchFamily="34" charset="0"/>
                <a:cs typeface="Open Sans" panose="020B0606030504020204" pitchFamily="34" charset="0"/>
              </a:rPr>
              <a:t>Chạy ứng dụng và quan xác kết quả khi xoay màn hình, đảm bảo giá trị của count không bị reset về 0.</a:t>
            </a:r>
            <a:endParaRPr lang="en-VN" sz="180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Tree>
    <p:extLst>
      <p:ext uri="{BB962C8B-B14F-4D97-AF65-F5344CB8AC3E}">
        <p14:creationId xmlns:p14="http://schemas.microsoft.com/office/powerpoint/2010/main" val="304193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Một ví dụ khác</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2" name="Hình ảnh 1" descr="Ảnh có chứa văn bản, ảnh chụp màn hình, phần mềm&#10;&#10;Mô tả được tạo tự động">
            <a:extLst>
              <a:ext uri="{FF2B5EF4-FFF2-40B4-BE49-F238E27FC236}">
                <a16:creationId xmlns:a16="http://schemas.microsoft.com/office/drawing/2014/main" id="{F88DA3F1-407A-F965-E0B6-A3CDE35E2A4B}"/>
              </a:ext>
            </a:extLst>
          </p:cNvPr>
          <p:cNvPicPr>
            <a:picLocks noChangeAspect="1"/>
          </p:cNvPicPr>
          <p:nvPr/>
        </p:nvPicPr>
        <p:blipFill>
          <a:blip r:embed="rId3"/>
          <a:stretch>
            <a:fillRect/>
          </a:stretch>
        </p:blipFill>
        <p:spPr>
          <a:xfrm>
            <a:off x="687738" y="1031239"/>
            <a:ext cx="1744177" cy="387659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5" name="Hình ảnh 1">
            <a:extLst>
              <a:ext uri="{FF2B5EF4-FFF2-40B4-BE49-F238E27FC236}">
                <a16:creationId xmlns:a16="http://schemas.microsoft.com/office/drawing/2014/main" id="{79BC50E2-68EB-1D92-A3FE-3FF2754AA0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33555" y="1031239"/>
            <a:ext cx="4822707" cy="2169863"/>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D01567AB-15A3-4DC4-315F-73D3BBE2369A}"/>
              </a:ext>
            </a:extLst>
          </p:cNvPr>
          <p:cNvSpPr txBox="1"/>
          <p:nvPr/>
        </p:nvSpPr>
        <p:spPr>
          <a:xfrm>
            <a:off x="4572000" y="3390791"/>
            <a:ext cx="3477526" cy="1294522"/>
          </a:xfrm>
          <a:prstGeom prst="rect">
            <a:avLst/>
          </a:prstGeom>
          <a:noFill/>
        </p:spPr>
        <p:txBody>
          <a:bodyPr wrap="square">
            <a:spAutoFit/>
          </a:bodyPr>
          <a:lstStyle/>
          <a:p>
            <a:pPr marL="47625" lvl="1" algn="just">
              <a:lnSpc>
                <a:spcPct val="150000"/>
              </a:lnSpc>
              <a:spcBef>
                <a:spcPts val="1200"/>
              </a:spcBef>
              <a:spcAft>
                <a:spcPts val="1000"/>
              </a:spcAft>
            </a:pPr>
            <a:r>
              <a:rPr lang="vi-VN" sz="1800">
                <a:effectLst/>
                <a:latin typeface="Open Sans" panose="020B0606030504020204" pitchFamily="34" charset="0"/>
                <a:ea typeface="Open Sans" panose="020B0606030504020204" pitchFamily="34" charset="0"/>
                <a:cs typeface="Open Sans" panose="020B0606030504020204" pitchFamily="34" charset="0"/>
              </a:rPr>
              <a:t>Ở màn hình dọc hay ở màn hình ngang thì giá trị counter không thay đổi </a:t>
            </a:r>
            <a:endParaRPr lang="en-VN" sz="1800">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40226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Tài liệu tham khảo</a:t>
            </a:r>
            <a:endParaRPr/>
          </a:p>
        </p:txBody>
      </p:sp>
      <p:sp>
        <p:nvSpPr>
          <p:cNvPr id="201" name="Google Shape;201;p34"/>
          <p:cNvSpPr txBox="1">
            <a:spLocks noGrp="1"/>
          </p:cNvSpPr>
          <p:nvPr>
            <p:ph type="body" idx="1"/>
          </p:nvPr>
        </p:nvSpPr>
        <p:spPr>
          <a:xfrm>
            <a:off x="292608" y="1335024"/>
            <a:ext cx="8419800" cy="2615400"/>
          </a:xfrm>
          <a:prstGeom prst="rect">
            <a:avLst/>
          </a:prstGeom>
        </p:spPr>
        <p:txBody>
          <a:bodyPr spcFirstLastPara="1" wrap="square" lIns="0" tIns="73150" rIns="0" bIns="0" anchor="t" anchorCtr="0">
            <a:noAutofit/>
          </a:bodyPr>
          <a:lstStyle/>
          <a:p>
            <a:pPr marL="457200" lvl="0" indent="-317500" algn="l" rtl="0">
              <a:lnSpc>
                <a:spcPct val="150000"/>
              </a:lnSpc>
              <a:spcBef>
                <a:spcPts val="0"/>
              </a:spcBef>
              <a:spcAft>
                <a:spcPts val="0"/>
              </a:spcAft>
              <a:buSzPts val="1400"/>
              <a:buChar char="●"/>
            </a:pPr>
            <a:r>
              <a:rPr lang="en" u="sng">
                <a:solidFill>
                  <a:schemeClr val="accent3"/>
                </a:solidFill>
                <a:hlinkClick r:id="rId3">
                  <a:extLst>
                    <a:ext uri="{A12FA001-AC4F-418D-AE19-62706E023703}">
                      <ahyp:hlinkClr xmlns:ahyp="http://schemas.microsoft.com/office/drawing/2018/hyperlinkcolor" val="tx"/>
                    </a:ext>
                  </a:extLst>
                </a:hlinkClick>
              </a:rPr>
              <a:t>kotlinlang.org</a:t>
            </a:r>
            <a:endParaRPr u="sng"/>
          </a:p>
          <a:p>
            <a:pPr marL="457200" lvl="0" indent="-317500" algn="l" rtl="0">
              <a:lnSpc>
                <a:spcPct val="150000"/>
              </a:lnSpc>
              <a:spcBef>
                <a:spcPts val="0"/>
              </a:spcBef>
              <a:spcAft>
                <a:spcPts val="0"/>
              </a:spcAft>
              <a:buSzPts val="1400"/>
              <a:buChar char="●"/>
            </a:pPr>
            <a:r>
              <a:rPr lang="en" u="sng">
                <a:solidFill>
                  <a:schemeClr val="accent3"/>
                </a:solidFill>
                <a:hlinkClick r:id="rId4">
                  <a:extLst>
                    <a:ext uri="{A12FA001-AC4F-418D-AE19-62706E023703}">
                      <ahyp:hlinkClr xmlns:ahyp="http://schemas.microsoft.com/office/drawing/2018/hyperlinkcolor" val="tx"/>
                    </a:ext>
                  </a:extLst>
                </a:hlinkClick>
              </a:rPr>
              <a:t>kotlinlang.org/docs</a:t>
            </a:r>
            <a:endParaRPr u="sng"/>
          </a:p>
          <a:p>
            <a:pPr marL="457200" lvl="0" indent="-317500" algn="l" rtl="0">
              <a:lnSpc>
                <a:spcPct val="150000"/>
              </a:lnSpc>
              <a:spcBef>
                <a:spcPts val="0"/>
              </a:spcBef>
              <a:spcAft>
                <a:spcPts val="0"/>
              </a:spcAft>
              <a:buSzPts val="1400"/>
              <a:buChar char="●"/>
            </a:pPr>
            <a:r>
              <a:rPr lang="en" u="sng">
                <a:solidFill>
                  <a:schemeClr val="accent3"/>
                </a:solidFill>
                <a:hlinkClick r:id="rId5">
                  <a:extLst>
                    <a:ext uri="{A12FA001-AC4F-418D-AE19-62706E023703}">
                      <ahyp:hlinkClr xmlns:ahyp="http://schemas.microsoft.com/office/drawing/2018/hyperlinkcolor" val="tx"/>
                    </a:ext>
                  </a:extLst>
                </a:hlinkClick>
              </a:rPr>
              <a:t>play.kotlinlang.org/byExample</a:t>
            </a:r>
            <a:endParaRPr u="sng"/>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05"/>
        <p:cNvGrpSpPr/>
        <p:nvPr/>
      </p:nvGrpSpPr>
      <p:grpSpPr>
        <a:xfrm>
          <a:off x="0" y="0"/>
          <a:ext cx="0" cy="0"/>
          <a:chOff x="0" y="0"/>
          <a:chExt cx="0" cy="0"/>
        </a:xfrm>
      </p:grpSpPr>
      <p:sp>
        <p:nvSpPr>
          <p:cNvPr id="206" name="Google Shape;206;p35"/>
          <p:cNvSpPr txBox="1"/>
          <p:nvPr/>
        </p:nvSpPr>
        <p:spPr>
          <a:xfrm>
            <a:off x="276225" y="285750"/>
            <a:ext cx="7153200" cy="1905300"/>
          </a:xfrm>
          <a:prstGeom prst="rect">
            <a:avLst/>
          </a:prstGeom>
          <a:noFill/>
          <a:ln>
            <a:noFill/>
          </a:ln>
        </p:spPr>
        <p:txBody>
          <a:bodyPr spcFirstLastPara="1" wrap="square" lIns="91425" tIns="91425" rIns="91425" bIns="91425" anchor="t" anchorCtr="0">
            <a:noAutofit/>
          </a:bodyPr>
          <a:lstStyle/>
          <a:p>
            <a:pPr marL="0" lvl="0" indent="0" algn="l" rtl="0">
              <a:lnSpc>
                <a:spcPct val="85000"/>
              </a:lnSpc>
              <a:spcBef>
                <a:spcPts val="0"/>
              </a:spcBef>
              <a:spcAft>
                <a:spcPts val="0"/>
              </a:spcAft>
              <a:buClr>
                <a:schemeClr val="dk1"/>
              </a:buClr>
              <a:buSzPts val="1100"/>
              <a:buFont typeface="Arial"/>
              <a:buNone/>
            </a:pPr>
            <a:r>
              <a:rPr lang="en" sz="4800">
                <a:solidFill>
                  <a:schemeClr val="lt1"/>
                </a:solidFill>
                <a:latin typeface="Inter"/>
                <a:ea typeface="Inter"/>
                <a:cs typeface="Inter"/>
                <a:sym typeface="Inter"/>
              </a:rPr>
              <a:t>Thanks!</a:t>
            </a:r>
            <a:endParaRPr sz="4800">
              <a:solidFill>
                <a:schemeClr val="lt1"/>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Tại sao nên sử dụng Jetpack Compose</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3392339"/>
          </a:xfrm>
          <a:prstGeom prst="rect">
            <a:avLst/>
          </a:prstGeom>
          <a:noFill/>
        </p:spPr>
        <p:txBody>
          <a:bodyPr wrap="square">
            <a:spAutoFit/>
          </a:bodyPr>
          <a:lstStyle/>
          <a:p>
            <a:pPr algn="just">
              <a:lnSpc>
                <a:spcPct val="150000"/>
              </a:lnSpc>
            </a:pPr>
            <a:r>
              <a:rPr lang="vi-VN" sz="1800" b="1" i="0">
                <a:effectLst/>
                <a:highlight>
                  <a:srgbClr val="FFFFFF"/>
                </a:highlight>
                <a:latin typeface="Open Sans" panose="020B0606030504020204" pitchFamily="34" charset="0"/>
                <a:ea typeface="Open Sans" panose="020B0606030504020204" pitchFamily="34" charset="0"/>
                <a:cs typeface="Open Sans" panose="020B0606030504020204" pitchFamily="34" charset="0"/>
              </a:rPr>
              <a:t>Ít code hơn </a:t>
            </a:r>
          </a:p>
          <a:p>
            <a:pPr algn="just">
              <a:lnSpc>
                <a:spcPct val="200000"/>
              </a:lnSpc>
            </a:pPr>
            <a:r>
              <a:rPr lang="vi-VN" sz="1600" b="0" i="0">
                <a:effectLst/>
                <a:highlight>
                  <a:srgbClr val="FFFFFF"/>
                </a:highlight>
                <a:latin typeface="Open Sans" panose="020B0606030504020204" pitchFamily="34" charset="0"/>
                <a:ea typeface="Open Sans" panose="020B0606030504020204" pitchFamily="34" charset="0"/>
                <a:cs typeface="Open Sans" panose="020B0606030504020204" pitchFamily="34" charset="0"/>
              </a:rPr>
              <a:t>Việc viết ít mã hơn sẽ ảnh hưởng đến tất cả các giai đoạn phát triển: với tư cách là tác giả, bạn sẽ tập trung vào vấn đề hiện có, ít phải kiểm tra, gỡ lỗi và ít xảy ra lỗi hơn; với tư cách là người đánh giá hoặc người bảo trì, bạn có ít mã để đọc, hiểu, xem lại và bảo trì.</a:t>
            </a:r>
          </a:p>
          <a:p>
            <a:pPr algn="just">
              <a:lnSpc>
                <a:spcPct val="200000"/>
              </a:lnSpc>
            </a:pPr>
            <a:r>
              <a:rPr lang="vi-VN" sz="1600" b="0" i="0">
                <a:effectLst/>
                <a:highlight>
                  <a:srgbClr val="FFFFFF"/>
                </a:highlight>
                <a:latin typeface="Open Sans" panose="020B0606030504020204" pitchFamily="34" charset="0"/>
                <a:ea typeface="Open Sans" panose="020B0606030504020204" pitchFamily="34" charset="0"/>
                <a:cs typeface="Open Sans" panose="020B0606030504020204" pitchFamily="34" charset="0"/>
              </a:rPr>
              <a:t>Compose cho phép bạn làm được nhiều việc hơn bằng ít mã hơn, so với việc sử dụng hệ thống Android View: các nút, danh sách hoặc ảnh động – bất kể bạn tạo gì, bây giờ, bạn không cần phải viết nhiều mã nữa</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1266" name="Picture 2">
            <a:extLst>
              <a:ext uri="{FF2B5EF4-FFF2-40B4-BE49-F238E27FC236}">
                <a16:creationId xmlns:a16="http://schemas.microsoft.com/office/drawing/2014/main" id="{1F4EA0EE-14E6-DCE6-56C8-2B9A6B5854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739" y="4048011"/>
            <a:ext cx="2115719" cy="944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662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Tại sao nên sử dụng Jetpack Compose</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3038460"/>
          </a:xfrm>
          <a:prstGeom prst="rect">
            <a:avLst/>
          </a:prstGeom>
          <a:noFill/>
        </p:spPr>
        <p:txBody>
          <a:bodyPr wrap="square">
            <a:spAutoFit/>
          </a:bodyPr>
          <a:lstStyle/>
          <a:p>
            <a:pPr algn="l">
              <a:lnSpc>
                <a:spcPct val="200000"/>
              </a:lnSpc>
            </a:pPr>
            <a:r>
              <a:rPr lang="vi-VN" sz="1800" b="1" i="0">
                <a:effectLst/>
                <a:highlight>
                  <a:srgbClr val="FFFFFF"/>
                </a:highlight>
                <a:latin typeface="Open Sans" panose="020B0606030504020204" pitchFamily="34" charset="0"/>
                <a:ea typeface="Open Sans" panose="020B0606030504020204" pitchFamily="34" charset="0"/>
                <a:cs typeface="Open Sans" panose="020B0606030504020204" pitchFamily="34" charset="0"/>
              </a:rPr>
              <a:t>Trực quan </a:t>
            </a:r>
          </a:p>
          <a:p>
            <a:pPr algn="l">
              <a:lnSpc>
                <a:spcPct val="200000"/>
              </a:lnSpc>
            </a:pPr>
            <a:r>
              <a:rPr lang="vi-VN" sz="1600" b="0" i="0">
                <a:effectLst/>
                <a:highlight>
                  <a:srgbClr val="FFFFFF"/>
                </a:highlight>
                <a:latin typeface="Open Sans" panose="020B0606030504020204" pitchFamily="34" charset="0"/>
                <a:ea typeface="Open Sans" panose="020B0606030504020204" pitchFamily="34" charset="0"/>
                <a:cs typeface="Open Sans" panose="020B0606030504020204" pitchFamily="34" charset="0"/>
              </a:rPr>
              <a:t>Compose sử dụng API khai báo, nghĩa là tất cả những gì bạn cần làm là mô tả giao diện người dùng. Compose sẽ xử lý phần còn lại. API rất trực quan – dễ khám phá và sử dụng: “</a:t>
            </a:r>
            <a:r>
              <a:rPr lang="vi-VN" sz="1600" b="0" i="1">
                <a:effectLst/>
                <a:highlight>
                  <a:srgbClr val="FFFFFF"/>
                </a:highlight>
                <a:latin typeface="Open Sans" panose="020B0606030504020204" pitchFamily="34" charset="0"/>
                <a:ea typeface="Open Sans" panose="020B0606030504020204" pitchFamily="34" charset="0"/>
                <a:cs typeface="Open Sans" panose="020B0606030504020204" pitchFamily="34" charset="0"/>
              </a:rPr>
              <a:t>Lớp giao diện của chúng tôi trực quan và dễ đọc hơn rất nhiều. Chúng tôi có thể thực thi trong một tệp Kotlin duy nhất. Việc này trước đây thường phải dùng nhiều tệp XML để thực hiện việc xác định thuộc tính và chỉ định thông qua nhiều lớp phủ giao diện.</a:t>
            </a:r>
            <a:r>
              <a:rPr lang="vi-VN" sz="1600" b="0" i="0">
                <a:effectLst/>
                <a:highlight>
                  <a:srgbClr val="FFFFFF"/>
                </a:highlight>
                <a:latin typeface="Open Sans" panose="020B0606030504020204" pitchFamily="34" charset="0"/>
                <a:ea typeface="Open Sans" panose="020B0606030504020204" pitchFamily="34" charset="0"/>
                <a:cs typeface="Open Sans" panose="020B0606030504020204" pitchFamily="34" charset="0"/>
              </a:rPr>
              <a:t>” (Twitter)</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2290" name="Picture 2" descr="Skillto | Kotlin Programming | Live Online Class and Live Projects">
            <a:extLst>
              <a:ext uri="{FF2B5EF4-FFF2-40B4-BE49-F238E27FC236}">
                <a16:creationId xmlns:a16="http://schemas.microsoft.com/office/drawing/2014/main" id="{0F8B58C2-E00A-FC58-37E1-AC3B52ED7A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1747" y="860456"/>
            <a:ext cx="994653" cy="994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894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Tại sao nên sử dụng Jetpack Compose</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3038460"/>
          </a:xfrm>
          <a:prstGeom prst="rect">
            <a:avLst/>
          </a:prstGeom>
          <a:noFill/>
        </p:spPr>
        <p:txBody>
          <a:bodyPr wrap="square">
            <a:spAutoFit/>
          </a:bodyPr>
          <a:lstStyle/>
          <a:p>
            <a:pPr algn="l">
              <a:lnSpc>
                <a:spcPct val="200000"/>
              </a:lnSpc>
            </a:pPr>
            <a:r>
              <a:rPr lang="vi-VN" sz="1800" b="1" i="0">
                <a:effectLst/>
                <a:highlight>
                  <a:srgbClr val="FFFFFF"/>
                </a:highlight>
                <a:latin typeface="Open Sans" panose="020B0606030504020204" pitchFamily="34" charset="0"/>
                <a:ea typeface="Open Sans" panose="020B0606030504020204" pitchFamily="34" charset="0"/>
                <a:cs typeface="Open Sans" panose="020B0606030504020204" pitchFamily="34" charset="0"/>
              </a:rPr>
              <a:t>Trực quan </a:t>
            </a:r>
          </a:p>
          <a:p>
            <a:pPr algn="l">
              <a:lnSpc>
                <a:spcPct val="200000"/>
              </a:lnSpc>
            </a:pPr>
            <a:r>
              <a:rPr lang="vi-VN" sz="1600" b="0" i="0">
                <a:effectLst/>
                <a:highlight>
                  <a:srgbClr val="FFFFFF"/>
                </a:highlight>
                <a:latin typeface="Open Sans" panose="020B0606030504020204" pitchFamily="34" charset="0"/>
                <a:ea typeface="Open Sans" panose="020B0606030504020204" pitchFamily="34" charset="0"/>
                <a:cs typeface="Open Sans" panose="020B0606030504020204" pitchFamily="34" charset="0"/>
              </a:rPr>
              <a:t>Với Compose, bạn tạo các thành phần nhỏ, không có trạng thái không gắn với một hoạt động hoặc mảnh cụ thể. Điều đó giúp dễ dàng sử dụng lại và thử nghiệm chúng: “Chúng tôi đặt mục tiêu phân phối một bộ thành phần giao diện người dùng mới không có trạng thái, dễ sử dụng và duy trì cũng như trực quan để triển khai/mở rộng/tuỳ chỉnh. Compose thực sự là câu trả lời vững chắc cho chúng tôi trong vấn đề này.” (Twitter)</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2" name="Picture 2" descr="Skillto | Kotlin Programming | Live Online Class and Live Projects">
            <a:extLst>
              <a:ext uri="{FF2B5EF4-FFF2-40B4-BE49-F238E27FC236}">
                <a16:creationId xmlns:a16="http://schemas.microsoft.com/office/drawing/2014/main" id="{69B22604-D8F8-2F72-ABD3-42518AF515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1747" y="860456"/>
            <a:ext cx="994653" cy="994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180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Tại sao nên sử dụng Jetpack Compose</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3038460"/>
          </a:xfrm>
          <a:prstGeom prst="rect">
            <a:avLst/>
          </a:prstGeom>
          <a:noFill/>
        </p:spPr>
        <p:txBody>
          <a:bodyPr wrap="square">
            <a:spAutoFit/>
          </a:bodyPr>
          <a:lstStyle/>
          <a:p>
            <a:pPr algn="l">
              <a:lnSpc>
                <a:spcPct val="200000"/>
              </a:lnSpc>
            </a:pPr>
            <a:r>
              <a:rPr lang="vi-VN" sz="1800" b="1" i="0">
                <a:effectLst/>
                <a:highlight>
                  <a:srgbClr val="FFFFFF"/>
                </a:highlight>
                <a:latin typeface="Open Sans" panose="020B0606030504020204" pitchFamily="34" charset="0"/>
                <a:ea typeface="Open Sans" panose="020B0606030504020204" pitchFamily="34" charset="0"/>
                <a:cs typeface="Open Sans" panose="020B0606030504020204" pitchFamily="34" charset="0"/>
              </a:rPr>
              <a:t>Trực quan </a:t>
            </a:r>
          </a:p>
          <a:p>
            <a:pPr algn="l">
              <a:lnSpc>
                <a:spcPct val="200000"/>
              </a:lnSpc>
            </a:pPr>
            <a:r>
              <a:rPr lang="vi-VN" sz="1600" b="0" i="0">
                <a:effectLst/>
                <a:highlight>
                  <a:srgbClr val="FFFFFF"/>
                </a:highlight>
                <a:latin typeface="Open Sans" panose="020B0606030504020204" pitchFamily="34" charset="0"/>
                <a:ea typeface="Open Sans" panose="020B0606030504020204" pitchFamily="34" charset="0"/>
                <a:cs typeface="Open Sans" panose="020B0606030504020204" pitchFamily="34" charset="0"/>
              </a:rPr>
              <a:t>Trong Compose, trạng thái hoàn toàn rõ ràng và được chuyển tới nội dung kết hợp. Bằng cách đó, có một nguồn đáng tin cậy duy nhất cho trạng thái đã được gói gọn và tách biệt. Sau đó, khi trạng thái ứng dụng thay đổi, giao diện người dùng của bạn sẽ tự động cập nhật. “Bạn sẽ bớt phải suy nghĩ khi đang suy luận về điều gì đó và giảm những hành vi nằm ngoài tầm kiểm soát hoặc không hiểu rõ của bạn” (Cuvva)</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2" name="Picture 2" descr="Skillto | Kotlin Programming | Live Online Class and Live Projects">
            <a:extLst>
              <a:ext uri="{FF2B5EF4-FFF2-40B4-BE49-F238E27FC236}">
                <a16:creationId xmlns:a16="http://schemas.microsoft.com/office/drawing/2014/main" id="{DF64679B-4E83-88D7-97B5-439F7A768F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1747" y="860456"/>
            <a:ext cx="994653" cy="994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617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Tại sao nên sử dụng Jetpack Compose</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4023281"/>
          </a:xfrm>
          <a:prstGeom prst="rect">
            <a:avLst/>
          </a:prstGeom>
          <a:noFill/>
        </p:spPr>
        <p:txBody>
          <a:bodyPr wrap="square">
            <a:spAutoFit/>
          </a:bodyPr>
          <a:lstStyle/>
          <a:p>
            <a:pPr algn="l">
              <a:lnSpc>
                <a:spcPct val="200000"/>
              </a:lnSpc>
            </a:pPr>
            <a:r>
              <a:rPr lang="vi-VN" sz="1800" b="1" i="0">
                <a:effectLst/>
                <a:highlight>
                  <a:srgbClr val="FFFFFF"/>
                </a:highlight>
                <a:latin typeface="Open Sans" panose="020B0606030504020204" pitchFamily="34" charset="0"/>
                <a:ea typeface="Open Sans" panose="020B0606030504020204" pitchFamily="34" charset="0"/>
                <a:cs typeface="Open Sans" panose="020B0606030504020204" pitchFamily="34" charset="0"/>
              </a:rPr>
              <a:t>Đẩy nhanh quy trình phát triển </a:t>
            </a:r>
          </a:p>
          <a:p>
            <a:pPr algn="l">
              <a:lnSpc>
                <a:spcPct val="200000"/>
              </a:lnSpc>
            </a:pPr>
            <a:r>
              <a:rPr lang="vi-VN" sz="1600" b="0" i="0">
                <a:effectLst/>
                <a:highlight>
                  <a:srgbClr val="FFFFFF"/>
                </a:highlight>
                <a:latin typeface="Open Sans" panose="020B0606030504020204" pitchFamily="34" charset="0"/>
                <a:ea typeface="Open Sans" panose="020B0606030504020204" pitchFamily="34" charset="0"/>
                <a:cs typeface="Open Sans" panose="020B0606030504020204" pitchFamily="34" charset="0"/>
              </a:rPr>
              <a:t>Compose tương thích với tất cả mã hiện có của bạn: bạn có thể gọi mã Compose từ Views và Views từ Compose. Hầu hết các thư viện phổ biến như Di chuyển, ViewModel và coroutine Kotlin hoạt động với Compose, vì vậy bạn có thể bắt đầu áp dụng vào lúc và ở nơi bạn muốn. “Khả năng tương tác là lý do chúng tôi bắt đầu tích hợp Compose và điều chúng tôi nhận thấy là tính năng 'hoạt động luôn'. Chúng tôi nhận thấy rằng chúng tôi không phải suy nghĩ về những vấn đề như chế độ sáng và tối, cũng như toàn bộ trải nghiệm sẽ rất liền mạch”. (Cuvva)</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Tree>
    <p:extLst>
      <p:ext uri="{BB962C8B-B14F-4D97-AF65-F5344CB8AC3E}">
        <p14:creationId xmlns:p14="http://schemas.microsoft.com/office/powerpoint/2010/main" val="3472611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Tại sao nên sử dụng Jetpack Compose</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4023281"/>
          </a:xfrm>
          <a:prstGeom prst="rect">
            <a:avLst/>
          </a:prstGeom>
          <a:noFill/>
        </p:spPr>
        <p:txBody>
          <a:bodyPr wrap="square">
            <a:spAutoFit/>
          </a:bodyPr>
          <a:lstStyle/>
          <a:p>
            <a:pPr algn="l">
              <a:lnSpc>
                <a:spcPct val="200000"/>
              </a:lnSpc>
            </a:pPr>
            <a:r>
              <a:rPr lang="vi-VN" sz="1800" b="1" i="0">
                <a:effectLst/>
                <a:highlight>
                  <a:srgbClr val="FFFFFF"/>
                </a:highlight>
                <a:latin typeface="Open Sans" panose="020B0606030504020204" pitchFamily="34" charset="0"/>
                <a:ea typeface="Open Sans" panose="020B0606030504020204" pitchFamily="34" charset="0"/>
                <a:cs typeface="Open Sans" panose="020B0606030504020204" pitchFamily="34" charset="0"/>
              </a:rPr>
              <a:t>Đẩy nhanh quy trình phát triển </a:t>
            </a:r>
          </a:p>
          <a:p>
            <a:pPr algn="l">
              <a:lnSpc>
                <a:spcPct val="200000"/>
              </a:lnSpc>
            </a:pPr>
            <a:r>
              <a:rPr lang="vi-VN" sz="1600" b="0" i="0">
                <a:effectLst/>
                <a:highlight>
                  <a:srgbClr val="FFFFFF"/>
                </a:highlight>
                <a:latin typeface="Open Sans" panose="020B0606030504020204" pitchFamily="34" charset="0"/>
                <a:ea typeface="Open Sans" panose="020B0606030504020204" pitchFamily="34" charset="0"/>
                <a:cs typeface="Open Sans" panose="020B0606030504020204" pitchFamily="34" charset="0"/>
              </a:rPr>
              <a:t>Khi dùng dịch vụ hỗ trợ đầy đủ của Android Studio, với các tính năng như xem trước trực tiếp, bạn sẽ lặp lại và vận chuyển mã nhanh hơn: “Các bản xem trước trong Android Studio luôn giúp tiết kiệm thời gian. Việc có thể tạo nhiều bản xem trước cũng giúp chúng tôi tiết kiệm thời gian. Thông thường, chúng tôi cần kiểm tra thành phần trên giao diện người dùng ở các trạng thái hoặc với các tuỳ chọn cài đặt khác nhau (như trạng thái lỗi hoặc với kích thước phông chữ khác, v.v.). Với khả năng tạo nhiều bản xem trước, chúng tôi có thể dễ dàng kiểm tra điều này. ”(Square)</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Tree>
    <p:extLst>
      <p:ext uri="{BB962C8B-B14F-4D97-AF65-F5344CB8AC3E}">
        <p14:creationId xmlns:p14="http://schemas.microsoft.com/office/powerpoint/2010/main" val="1224713655"/>
      </p:ext>
    </p:extLst>
  </p:cSld>
  <p:clrMapOvr>
    <a:masterClrMapping/>
  </p:clrMapOvr>
</p:sld>
</file>

<file path=ppt/theme/theme1.xml><?xml version="1.0" encoding="utf-8"?>
<a:theme xmlns:a="http://schemas.openxmlformats.org/drawingml/2006/main"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2635</Words>
  <Application>Microsoft Macintosh PowerPoint</Application>
  <PresentationFormat>On-screen Show (16:9)</PresentationFormat>
  <Paragraphs>115</Paragraphs>
  <Slides>34</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JetBrains Mono</vt:lpstr>
      <vt:lpstr>Open Sans</vt:lpstr>
      <vt:lpstr>JetBrains Mono ExtraBold</vt:lpstr>
      <vt:lpstr>Calibri</vt:lpstr>
      <vt:lpstr>JetBrains Mono Medium</vt:lpstr>
      <vt:lpstr>Wingdings</vt:lpstr>
      <vt:lpstr>Raleway</vt:lpstr>
      <vt:lpstr>Inter</vt:lpstr>
      <vt:lpstr>Standard White Theme</vt:lpstr>
      <vt:lpstr>PowerPoint Presentation</vt:lpstr>
      <vt:lpstr>Nội dung</vt:lpstr>
      <vt:lpstr>Jetpack Compose là gì?</vt:lpstr>
      <vt:lpstr>Tại sao nên sử dụng Jetpack Compose</vt:lpstr>
      <vt:lpstr>Tại sao nên sử dụng Jetpack Compose</vt:lpstr>
      <vt:lpstr>Tại sao nên sử dụng Jetpack Compose</vt:lpstr>
      <vt:lpstr>Tại sao nên sử dụng Jetpack Compose</vt:lpstr>
      <vt:lpstr>Tại sao nên sử dụng Jetpack Compose</vt:lpstr>
      <vt:lpstr>Tại sao nên sử dụng Jetpack Compose</vt:lpstr>
      <vt:lpstr>Tại sao nên sử dụng Jetpack Compose</vt:lpstr>
      <vt:lpstr>Tại sao nên sử dụng Jetpack Compose</vt:lpstr>
      <vt:lpstr>Tại sao nên sử dụng Jetpack Compose</vt:lpstr>
      <vt:lpstr>Tạo project đầu tiên</vt:lpstr>
      <vt:lpstr>Tạo project đầu tiên</vt:lpstr>
      <vt:lpstr>Tạo project đầu tiên</vt:lpstr>
      <vt:lpstr>Tạo project đầu tiên</vt:lpstr>
      <vt:lpstr>Tạo project đầu tiên</vt:lpstr>
      <vt:lpstr>Tạo project đầu tiên</vt:lpstr>
      <vt:lpstr>Tạo project đầu tiên</vt:lpstr>
      <vt:lpstr>Tạo project đầu tiên</vt:lpstr>
      <vt:lpstr>Tạo project đầu tiên</vt:lpstr>
      <vt:lpstr>Tạo project đầu tiên</vt:lpstr>
      <vt:lpstr>Tạo project đầu tiên</vt:lpstr>
      <vt:lpstr>Tạo project đầu tiên</vt:lpstr>
      <vt:lpstr>Tạo project đầu tiên</vt:lpstr>
      <vt:lpstr>Tạo project đầu tiên</vt:lpstr>
      <vt:lpstr>Tạo project đầu tiên</vt:lpstr>
      <vt:lpstr>Tạo project đầu tiên</vt:lpstr>
      <vt:lpstr>Tạo project đầu tiên</vt:lpstr>
      <vt:lpstr>Một ví dụ khác</vt:lpstr>
      <vt:lpstr>Một ví dụ khác</vt:lpstr>
      <vt:lpstr>Một ví dụ khác</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Dinh Nguyen</cp:lastModifiedBy>
  <cp:revision>19</cp:revision>
  <dcterms:modified xsi:type="dcterms:W3CDTF">2024-04-08T03:26:36Z</dcterms:modified>
</cp:coreProperties>
</file>