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60"/>
  </p:notesMasterIdLst>
  <p:sldIdLst>
    <p:sldId id="256" r:id="rId2"/>
    <p:sldId id="257" r:id="rId3"/>
    <p:sldId id="265"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7" r:id="rId48"/>
    <p:sldId id="328" r:id="rId49"/>
    <p:sldId id="329" r:id="rId50"/>
    <p:sldId id="330" r:id="rId51"/>
    <p:sldId id="331" r:id="rId52"/>
    <p:sldId id="332" r:id="rId53"/>
    <p:sldId id="333" r:id="rId54"/>
    <p:sldId id="334" r:id="rId55"/>
    <p:sldId id="335" r:id="rId56"/>
    <p:sldId id="336" r:id="rId57"/>
    <p:sldId id="280" r:id="rId58"/>
    <p:sldId id="281" r:id="rId59"/>
  </p:sldIdLst>
  <p:sldSz cx="9144000" cy="5143500" type="screen16x9"/>
  <p:notesSz cx="6858000" cy="9144000"/>
  <p:embeddedFontLst>
    <p:embeddedFont>
      <p:font typeface="Inter" panose="02000503000000020004" pitchFamily="2" charset="0"/>
      <p:regular r:id="rId61"/>
      <p:bold r:id="rId62"/>
    </p:embeddedFont>
    <p:embeddedFont>
      <p:font typeface="JetBrains Mono" panose="02000009000000000000" pitchFamily="2" charset="0"/>
      <p:regular r:id="rId63"/>
      <p:bold r:id="rId64"/>
      <p:italic r:id="rId65"/>
      <p:boldItalic r:id="rId66"/>
    </p:embeddedFont>
    <p:embeddedFont>
      <p:font typeface="JetBrains Mono ExtraBold" panose="02000009000000000000" pitchFamily="2" charset="0"/>
      <p:bold r:id="rId67"/>
      <p:italic r:id="rId68"/>
      <p:boldItalic r:id="rId69"/>
    </p:embeddedFont>
    <p:embeddedFont>
      <p:font typeface="JetBrains Mono Medium" panose="02000009000000000000" pitchFamily="2" charset="0"/>
      <p:regular r:id="rId70"/>
      <p:italic r:id="rId71"/>
    </p:embeddedFont>
    <p:embeddedFont>
      <p:font typeface="Open Sans" panose="020B0606030504020204" pitchFamily="34" charset="0"/>
      <p:regular r:id="rId72"/>
      <p:bold r:id="rId73"/>
      <p:italic r:id="rId74"/>
      <p:boldItalic r:id="rId75"/>
    </p:embeddedFont>
    <p:embeddedFont>
      <p:font typeface="Raleway" pitchFamily="2" charset="77"/>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88092"/>
  </p:normalViewPr>
  <p:slideViewPr>
    <p:cSldViewPr snapToGrid="0">
      <p:cViewPr varScale="1">
        <p:scale>
          <a:sx n="131" d="100"/>
          <a:sy n="131" d="100"/>
        </p:scale>
        <p:origin x="976"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9" d="100"/>
          <a:sy n="89" d="100"/>
        </p:scale>
        <p:origin x="3840" y="1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4.fntdata"/><Relationship Id="rId79"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fntdata"/><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font" Target="fonts/font18.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9017cd9362_2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g29017cd9362_2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081838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759123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634630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217619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4692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53535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786057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48627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07537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4153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50319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61304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3099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363303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700595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56015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22969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539530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381621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611620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39576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885054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5535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222404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694928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843356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160205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922454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80152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96490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379478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883737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756697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6763921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858200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233491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9371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126092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9421191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2620915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512145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557198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302610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0103993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3116884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292681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777244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069440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41750156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100"/>
              <a:buNone/>
            </a:pPr>
            <a:endParaRPr>
              <a:latin typeface="Open Sans"/>
              <a:ea typeface="Open Sans"/>
              <a:cs typeface="Open Sans"/>
              <a:sym typeface="Open San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017cd9362_27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017cd9362_27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22791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58262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81339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04484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 Lots of code">
  <p:cSld name="CUSTOM_4_1">
    <p:spTree>
      <p:nvGrpSpPr>
        <p:cNvPr id="1" name="Shape 12"/>
        <p:cNvGrpSpPr/>
        <p:nvPr/>
      </p:nvGrpSpPr>
      <p:grpSpPr>
        <a:xfrm>
          <a:off x="0" y="0"/>
          <a:ext cx="0" cy="0"/>
          <a:chOff x="0" y="0"/>
          <a:chExt cx="0" cy="0"/>
        </a:xfrm>
      </p:grpSpPr>
      <p:sp>
        <p:nvSpPr>
          <p:cNvPr id="13" name="Google Shape;13;p3"/>
          <p:cNvSpPr txBox="1">
            <a:spLocks noGrp="1"/>
          </p:cNvSpPr>
          <p:nvPr>
            <p:ph type="body" idx="1"/>
          </p:nvPr>
        </p:nvSpPr>
        <p:spPr>
          <a:xfrm>
            <a:off x="292608" y="1335024"/>
            <a:ext cx="8326800" cy="2853000"/>
          </a:xfrm>
          <a:prstGeom prst="rect">
            <a:avLst/>
          </a:prstGeom>
        </p:spPr>
        <p:txBody>
          <a:bodyPr spcFirstLastPara="1" wrap="square" lIns="0" tIns="146300" rIns="0" bIns="0" anchor="t" anchorCtr="0">
            <a:noAutofit/>
          </a:bodyPr>
          <a:lstStyle>
            <a:lvl1pPr marL="457200" lvl="0" indent="-279400" rtl="0">
              <a:spcBef>
                <a:spcPts val="0"/>
              </a:spcBef>
              <a:spcAft>
                <a:spcPts val="0"/>
              </a:spcAft>
              <a:buSzPts val="800"/>
              <a:buFont typeface="JetBrains Mono"/>
              <a:buChar char="●"/>
              <a:defRPr sz="800">
                <a:latin typeface="JetBrains Mono Medium"/>
                <a:ea typeface="JetBrains Mono Medium"/>
                <a:cs typeface="JetBrains Mono Medium"/>
                <a:sym typeface="JetBrains Mono"/>
              </a:defRPr>
            </a:lvl1pPr>
            <a:lvl2pPr marL="914400" lvl="1"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2pPr>
            <a:lvl3pPr marL="1371600" lvl="2"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3pPr>
            <a:lvl4pPr marL="1828800" lvl="3"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4pPr>
            <a:lvl5pPr marL="2286000" lvl="4"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5pPr>
            <a:lvl6pPr marL="2743200" lvl="5"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6pPr>
            <a:lvl7pPr marL="3200400" lvl="6"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7pPr>
            <a:lvl8pPr marL="3657600" lvl="7"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8pPr>
            <a:lvl9pPr marL="4114800" lvl="8" indent="-279400" rtl="0">
              <a:spcBef>
                <a:spcPts val="600"/>
              </a:spcBef>
              <a:spcAft>
                <a:spcPts val="600"/>
              </a:spcAft>
              <a:buSzPts val="800"/>
              <a:buFont typeface="JetBrains Mono"/>
              <a:buChar char="■"/>
              <a:defRPr sz="800">
                <a:latin typeface="JetBrains Mono Medium"/>
                <a:ea typeface="JetBrains Mono Medium"/>
                <a:cs typeface="JetBrains Mono Medium"/>
                <a:sym typeface="JetBrains Mono"/>
              </a:defRPr>
            </a:lvl9pPr>
          </a:lstStyle>
          <a:p>
            <a:endParaRPr/>
          </a:p>
        </p:txBody>
      </p:sp>
      <p:sp>
        <p:nvSpPr>
          <p:cNvPr id="14" name="Google Shape;14;p3"/>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 Main point">
  <p:cSld name="CUSTOM_5">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1475" y="1626682"/>
            <a:ext cx="8321100" cy="1664400"/>
          </a:xfrm>
          <a:prstGeom prst="rect">
            <a:avLst/>
          </a:prstGeom>
        </p:spPr>
        <p:txBody>
          <a:bodyPr spcFirstLastPara="1" wrap="square" lIns="0" tIns="91425" rIns="0" bIns="91425" anchor="ctr" anchorCtr="0">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 Text slide">
  <p:cSld name="CUSTOM_7_1">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292600" y="292598"/>
            <a:ext cx="8328900" cy="44859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a:stretch>
        </a:blipFill>
        <a:effectLst/>
      </p:bgPr>
    </p:bg>
    <p:spTree>
      <p:nvGrpSpPr>
        <p:cNvPr id="1" name="Shape 19"/>
        <p:cNvGrpSpPr/>
        <p:nvPr/>
      </p:nvGrpSpPr>
      <p:grpSpPr>
        <a:xfrm>
          <a:off x="0" y="0"/>
          <a:ext cx="0" cy="0"/>
          <a:chOff x="0" y="0"/>
          <a:chExt cx="0" cy="0"/>
        </a:xfrm>
      </p:grpSpPr>
      <p:sp>
        <p:nvSpPr>
          <p:cNvPr id="20" name="Google Shape;20;p6"/>
          <p:cNvSpPr txBox="1">
            <a:spLocks noGrp="1"/>
          </p:cNvSpPr>
          <p:nvPr>
            <p:ph type="sldNum" idx="12"/>
          </p:nvPr>
        </p:nvSpPr>
        <p:spPr>
          <a:xfrm>
            <a:off x="8472458" y="4663217"/>
            <a:ext cx="548700" cy="393600"/>
          </a:xfrm>
          <a:prstGeom prst="rect">
            <a:avLst/>
          </a:prstGeom>
        </p:spPr>
        <p:txBody>
          <a:bodyPr spcFirstLastPara="1" wrap="square" lIns="0" tIns="91425" rIns="0"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9. Text and header 1">
  <p:cSld name="CUSTOM_7_2">
    <p:spTree>
      <p:nvGrpSpPr>
        <p:cNvPr id="1" name="Shape 22"/>
        <p:cNvGrpSpPr/>
        <p:nvPr/>
      </p:nvGrpSpPr>
      <p:grpSpPr>
        <a:xfrm>
          <a:off x="0" y="0"/>
          <a:ext cx="0" cy="0"/>
          <a:chOff x="0" y="0"/>
          <a:chExt cx="0" cy="0"/>
        </a:xfrm>
      </p:grpSpPr>
      <p:sp>
        <p:nvSpPr>
          <p:cNvPr id="23" name="Google Shape;23;p7"/>
          <p:cNvSpPr txBox="1">
            <a:spLocks noGrp="1"/>
          </p:cNvSpPr>
          <p:nvPr>
            <p:ph type="body" idx="1"/>
          </p:nvPr>
        </p:nvSpPr>
        <p:spPr>
          <a:xfrm>
            <a:off x="292608" y="1335024"/>
            <a:ext cx="8328900" cy="23958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
        <p:nvSpPr>
          <p:cNvPr id="24" name="Google Shape;24;p7"/>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5"/>
        <p:cNvGrpSpPr/>
        <p:nvPr/>
      </p:nvGrpSpPr>
      <p:grpSpPr>
        <a:xfrm>
          <a:off x="0" y="0"/>
          <a:ext cx="0" cy="0"/>
          <a:chOff x="0" y="0"/>
          <a:chExt cx="0" cy="0"/>
        </a:xfrm>
      </p:grpSpPr>
      <p:sp>
        <p:nvSpPr>
          <p:cNvPr id="26" name="Google Shape;26;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7" name="Google Shape;27;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9"/>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32" name="Google Shape;32;p9"/>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lvl1pPr marL="457200" lvl="0" indent="-3175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292608" y="1335024"/>
            <a:ext cx="8419800" cy="2615400"/>
          </a:xfrm>
          <a:prstGeom prst="rect">
            <a:avLst/>
          </a:prstGeom>
          <a:noFill/>
          <a:ln>
            <a:noFill/>
          </a:ln>
        </p:spPr>
        <p:txBody>
          <a:bodyPr spcFirstLastPara="1" wrap="square" lIns="0" tIns="73150" rIns="0" bIns="0" anchor="t" anchorCtr="0">
            <a:noAutofit/>
          </a:bodyPr>
          <a:lstStyle>
            <a:lvl1pPr marL="457200" lvl="0" indent="-3175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183880" y="4114800"/>
            <a:ext cx="548700" cy="393600"/>
          </a:xfrm>
          <a:prstGeom prst="rect">
            <a:avLst/>
          </a:prstGeom>
          <a:noFill/>
          <a:ln>
            <a:noFill/>
          </a:ln>
        </p:spPr>
        <p:txBody>
          <a:bodyPr spcFirstLastPara="1" wrap="square" lIns="0" tIns="91425" rIns="0"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hyperlink" Target="https://kotlinlang.org/" TargetMode="External"/><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hyperlink" Target="https://play.kotlinlang.org/byExample" TargetMode="External"/><Relationship Id="rId4" Type="http://schemas.openxmlformats.org/officeDocument/2006/relationships/hyperlink" Target="https://kotlinlang.org/docs"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8" name="Google Shape;38;p10"/>
          <p:cNvSpPr txBox="1"/>
          <p:nvPr/>
        </p:nvSpPr>
        <p:spPr>
          <a:xfrm>
            <a:off x="923472" y="257347"/>
            <a:ext cx="2724400" cy="2982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 Jetpack Compose</a:t>
            </a:r>
            <a:endParaRPr sz="1700">
              <a:solidFill>
                <a:srgbClr val="FFFFFF"/>
              </a:solidFill>
              <a:latin typeface="Inter"/>
              <a:ea typeface="Inter"/>
              <a:cs typeface="Inter"/>
              <a:sym typeface="Inter"/>
            </a:endParaRPr>
          </a:p>
        </p:txBody>
      </p:sp>
      <p:sp>
        <p:nvSpPr>
          <p:cNvPr id="39" name="Google Shape;39;p10"/>
          <p:cNvSpPr txBox="1"/>
          <p:nvPr/>
        </p:nvSpPr>
        <p:spPr>
          <a:xfrm>
            <a:off x="228012" y="2119494"/>
            <a:ext cx="7275000" cy="289024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800">
                <a:solidFill>
                  <a:srgbClr val="FFFFFF"/>
                </a:solidFill>
                <a:latin typeface="Inter"/>
                <a:ea typeface="Inter"/>
                <a:cs typeface="Inter"/>
                <a:sym typeface="Inter"/>
              </a:rPr>
              <a:t>Component trong Jetpack Compose</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Text, Button, Image, Floating Action Button, Icon, Box,…</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Row/Column</a:t>
            </a:r>
          </a:p>
          <a:p>
            <a:pPr marL="0" lvl="0" indent="0" algn="l" rtl="0">
              <a:lnSpc>
                <a:spcPct val="100000"/>
              </a:lnSpc>
              <a:spcBef>
                <a:spcPts val="0"/>
              </a:spcBef>
              <a:spcAft>
                <a:spcPts val="0"/>
              </a:spcAft>
              <a:buClr>
                <a:schemeClr val="dk1"/>
              </a:buClr>
              <a:buSzPts val="1100"/>
              <a:buFont typeface="Arial"/>
              <a:buNone/>
            </a:pPr>
            <a:r>
              <a:rPr lang="en-US" sz="2000">
                <a:solidFill>
                  <a:srgbClr val="FFFFFF"/>
                </a:solidFill>
                <a:latin typeface="Inter"/>
                <a:ea typeface="Inter"/>
                <a:cs typeface="Inter"/>
                <a:sym typeface="Inter"/>
              </a:rPr>
              <a:t>- Modifier</a:t>
            </a:r>
          </a:p>
        </p:txBody>
      </p:sp>
      <p:pic>
        <p:nvPicPr>
          <p:cNvPr id="3" name="Picture 2" descr="A black and white logo&#10;&#10;Description automatically generated">
            <a:extLst>
              <a:ext uri="{FF2B5EF4-FFF2-40B4-BE49-F238E27FC236}">
                <a16:creationId xmlns:a16="http://schemas.microsoft.com/office/drawing/2014/main" id="{D6F6F4D1-15DB-A98A-E909-0FBA12CB1370}"/>
              </a:ext>
            </a:extLst>
          </p:cNvPr>
          <p:cNvPicPr>
            <a:picLocks noChangeAspect="1"/>
          </p:cNvPicPr>
          <p:nvPr/>
        </p:nvPicPr>
        <p:blipFill>
          <a:blip r:embed="rId3"/>
          <a:stretch>
            <a:fillRect/>
          </a:stretch>
        </p:blipFill>
        <p:spPr>
          <a:xfrm>
            <a:off x="7619744" y="106530"/>
            <a:ext cx="1378341" cy="599834"/>
          </a:xfrm>
          <a:prstGeom prst="rect">
            <a:avLst/>
          </a:prstGeom>
        </p:spPr>
      </p:pic>
      <p:pic>
        <p:nvPicPr>
          <p:cNvPr id="1026" name="Picture 2" descr="Android Developers Blog: Announcing Jetpack Compose Alpha!">
            <a:extLst>
              <a:ext uri="{FF2B5EF4-FFF2-40B4-BE49-F238E27FC236}">
                <a16:creationId xmlns:a16="http://schemas.microsoft.com/office/drawing/2014/main" id="{95282F6D-5208-E686-71AA-BB7350CCA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66" y="213137"/>
            <a:ext cx="476655" cy="51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161023"/>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7</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Bật chế độ sao chép nội dung</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Theo mặc định các nội dung hiển thị trên ứng dụng sẽ không thể copy, để bật tính năng cho phép copy nội dung ta sử dụng thuộc tính</a:t>
            </a:r>
            <a:r>
              <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1">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SelectionContainer</a:t>
            </a:r>
            <a:endPar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83" y="3232150"/>
            <a:ext cx="2822917" cy="1911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457200" y="2501869"/>
            <a:ext cx="5058383" cy="2271969"/>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SelectableText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SelectionContainer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"This text is selectable"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83633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Button đơn giản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397886" y="1726834"/>
            <a:ext cx="5049603" cy="3010632"/>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SimpleButton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//your onclick code here</a:t>
            </a:r>
            <a:b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"Simple Button"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3074" name="Picture 2">
            <a:extLst>
              <a:ext uri="{FF2B5EF4-FFF2-40B4-BE49-F238E27FC236}">
                <a16:creationId xmlns:a16="http://schemas.microsoft.com/office/drawing/2014/main" id="{3B6F4C3E-018C-2013-7967-3A11B220B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742" y="2724150"/>
            <a:ext cx="3229043" cy="92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55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Màu sắc button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397886" y="1726834"/>
            <a:ext cx="8560899" cy="2969018"/>
          </a:xfrm>
          <a:prstGeom prst="rect">
            <a:avLst/>
          </a:prstGeom>
          <a:noFill/>
        </p:spPr>
        <p:txBody>
          <a:bodyPr wrap="square">
            <a:spAutoFit/>
          </a:bodyPr>
          <a:lstStyle/>
          <a:p>
            <a:pPr>
              <a:lnSpc>
                <a:spcPct val="150000"/>
              </a:lnSpc>
            </a:pP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//your onclick code</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colors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ButtonDefaults</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buttonColors</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containerColor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DarkGray</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"Button with gray 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5122" name="Picture 2">
            <a:extLst>
              <a:ext uri="{FF2B5EF4-FFF2-40B4-BE49-F238E27FC236}">
                <a16:creationId xmlns:a16="http://schemas.microsoft.com/office/drawing/2014/main" id="{0CBB2D1F-A1E9-E4DA-08F8-A02F27461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8382" y="1644650"/>
            <a:ext cx="3958617" cy="82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30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3. Button với multiple text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397886" y="1726834"/>
            <a:ext cx="8560899" cy="3379964"/>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ButtonWithTwoTextView</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//your onclick code here</a:t>
            </a:r>
            <a:b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6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"Click "</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Magenta</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"Here"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blue rectangle with pink and green text&#10;&#10;Description automatically generated">
            <a:extLst>
              <a:ext uri="{FF2B5EF4-FFF2-40B4-BE49-F238E27FC236}">
                <a16:creationId xmlns:a16="http://schemas.microsoft.com/office/drawing/2014/main" id="{62D3F130-CAB5-56FC-58FF-D1F5212CEF5D}"/>
              </a:ext>
            </a:extLst>
          </p:cNvPr>
          <p:cNvPicPr>
            <a:picLocks noChangeAspect="1"/>
          </p:cNvPicPr>
          <p:nvPr/>
        </p:nvPicPr>
        <p:blipFill>
          <a:blip r:embed="rId4"/>
          <a:stretch>
            <a:fillRect/>
          </a:stretch>
        </p:blipFill>
        <p:spPr>
          <a:xfrm>
            <a:off x="5896313" y="2038350"/>
            <a:ext cx="2425700" cy="1066800"/>
          </a:xfrm>
          <a:prstGeom prst="rect">
            <a:avLst/>
          </a:prstGeom>
        </p:spPr>
      </p:pic>
    </p:spTree>
    <p:extLst>
      <p:ext uri="{BB962C8B-B14F-4D97-AF65-F5344CB8AC3E}">
        <p14:creationId xmlns:p14="http://schemas.microsoft.com/office/powerpoint/2010/main" val="79089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4. Button với icon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397886" y="1726834"/>
            <a:ext cx="8560899" cy="2800767"/>
          </a:xfrm>
          <a:prstGeom prst="rect">
            <a:avLst/>
          </a:prstGeom>
          <a:noFill/>
        </p:spPr>
        <p:txBody>
          <a:bodyPr wrap="square">
            <a:spAutoFit/>
          </a:bodyPr>
          <a:lstStyle/>
          <a:p>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ButtonWithIcon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Image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painterResource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id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drawable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.ic_cart),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"Cart button icon"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20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"Add to cart"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start = </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170" name="Picture 2">
            <a:extLst>
              <a:ext uri="{FF2B5EF4-FFF2-40B4-BE49-F238E27FC236}">
                <a16:creationId xmlns:a16="http://schemas.microsoft.com/office/drawing/2014/main" id="{0F2A3B70-2D92-FF11-38CF-80334B9AB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397000"/>
            <a:ext cx="2578100" cy="76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16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5. Button với shape</a:t>
            </a:r>
          </a:p>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a:t>
            </a:r>
            <a:r>
              <a:rPr lang="en-US" sz="1600" b="1" i="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 </a:t>
            </a:r>
            <a:r>
              <a:rPr lang="en-US"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Rectangle Shape</a:t>
            </a:r>
            <a:endPar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443950" y="1934289"/>
            <a:ext cx="8560899" cy="2271969"/>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ButtonWithRectangleShape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shape = </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RectangleShape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"Rectangle shape"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blue rectangle with white text&#10;&#10;Description automatically generated">
            <a:extLst>
              <a:ext uri="{FF2B5EF4-FFF2-40B4-BE49-F238E27FC236}">
                <a16:creationId xmlns:a16="http://schemas.microsoft.com/office/drawing/2014/main" id="{77FF0380-96AF-6644-5083-2A5F2FCCFAB5}"/>
              </a:ext>
            </a:extLst>
          </p:cNvPr>
          <p:cNvPicPr>
            <a:picLocks noChangeAspect="1"/>
          </p:cNvPicPr>
          <p:nvPr/>
        </p:nvPicPr>
        <p:blipFill>
          <a:blip r:embed="rId4"/>
          <a:stretch>
            <a:fillRect/>
          </a:stretch>
        </p:blipFill>
        <p:spPr>
          <a:xfrm>
            <a:off x="5180384" y="3632064"/>
            <a:ext cx="3238500" cy="914400"/>
          </a:xfrm>
          <a:prstGeom prst="rect">
            <a:avLst/>
          </a:prstGeom>
        </p:spPr>
      </p:pic>
    </p:spTree>
    <p:extLst>
      <p:ext uri="{BB962C8B-B14F-4D97-AF65-F5344CB8AC3E}">
        <p14:creationId xmlns:p14="http://schemas.microsoft.com/office/powerpoint/2010/main" val="104005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5. Button với shape</a:t>
            </a:r>
          </a:p>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a:t>
            </a:r>
            <a:r>
              <a:rPr lang="en-US" sz="1600" b="1" i="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 </a:t>
            </a:r>
            <a:r>
              <a:rPr lang="en-US"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Round corner Shape</a:t>
            </a:r>
            <a:endPar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443950" y="1934289"/>
            <a:ext cx="8560899" cy="2271969"/>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ButtonWithRoundCornerShape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shape = </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RoundedCornerShape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20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"Round corner shape"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blue rectangle with white text&#10;&#10;Description automatically generated">
            <a:extLst>
              <a:ext uri="{FF2B5EF4-FFF2-40B4-BE49-F238E27FC236}">
                <a16:creationId xmlns:a16="http://schemas.microsoft.com/office/drawing/2014/main" id="{E44DBAC6-7C61-3008-B615-31A1F2BAABD0}"/>
              </a:ext>
            </a:extLst>
          </p:cNvPr>
          <p:cNvPicPr>
            <a:picLocks noChangeAspect="1"/>
          </p:cNvPicPr>
          <p:nvPr/>
        </p:nvPicPr>
        <p:blipFill>
          <a:blip r:embed="rId4"/>
          <a:stretch>
            <a:fillRect/>
          </a:stretch>
        </p:blipFill>
        <p:spPr>
          <a:xfrm>
            <a:off x="4683868" y="3744753"/>
            <a:ext cx="3657600" cy="952500"/>
          </a:xfrm>
          <a:prstGeom prst="rect">
            <a:avLst/>
          </a:prstGeom>
        </p:spPr>
      </p:pic>
    </p:spTree>
    <p:extLst>
      <p:ext uri="{BB962C8B-B14F-4D97-AF65-F5344CB8AC3E}">
        <p14:creationId xmlns:p14="http://schemas.microsoft.com/office/powerpoint/2010/main" val="73324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5. Button với shape</a:t>
            </a:r>
          </a:p>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a:t>
            </a:r>
            <a:r>
              <a:rPr lang="en-US" sz="1600" b="1" i="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 </a:t>
            </a:r>
            <a:r>
              <a:rPr lang="en-US"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Cut corner Shape</a:t>
            </a:r>
            <a:endPar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913011"/>
            <a:ext cx="8560899" cy="3277179"/>
          </a:xfrm>
          <a:prstGeom prst="rect">
            <a:avLst/>
          </a:prstGeom>
          <a:noFill/>
        </p:spPr>
        <p:txBody>
          <a:bodyPr wrap="square">
            <a:spAutoFit/>
          </a:bodyPr>
          <a:lstStyle/>
          <a:p>
            <a:pPr>
              <a:lnSpc>
                <a:spcPct val="150000"/>
              </a:lnSpc>
            </a:pPr>
            <a:r>
              <a:rPr lang="en-US" sz="155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55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55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550">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ButtonWithCutCornerShape</a:t>
            </a: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55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//CutCornerShape(percent: Int)- it will consider as percentage</a:t>
            </a:r>
            <a:br>
              <a:rPr lang="en-US" sz="155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55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//CutCornerShape(size: Dp)- you can pass Dp also.</a:t>
            </a:r>
            <a:br>
              <a:rPr lang="en-US" sz="155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55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//Here we use Int, so it will take percentage.</a:t>
            </a:r>
            <a:br>
              <a:rPr lang="en-US" sz="155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55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55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55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55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550">
                <a:solidFill>
                  <a:srgbClr val="4A86E8"/>
                </a:solidFill>
                <a:effectLst/>
                <a:highlight>
                  <a:srgbClr val="FFFFFF"/>
                </a:highlight>
                <a:latin typeface="JetBrains Mono Medium" panose="02000009000000000000" pitchFamily="2" charset="0"/>
                <a:cs typeface="JetBrains Mono Medium" panose="02000009000000000000" pitchFamily="2" charset="0"/>
              </a:rPr>
              <a:t>shape = </a:t>
            </a:r>
            <a:r>
              <a:rPr lang="en-US" sz="155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CutCornerShape</a:t>
            </a: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55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55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55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55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55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55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550">
                <a:solidFill>
                  <a:srgbClr val="067D17"/>
                </a:solidFill>
                <a:effectLst/>
                <a:highlight>
                  <a:srgbClr val="FFFFFF"/>
                </a:highlight>
                <a:latin typeface="JetBrains Mono Medium" panose="02000009000000000000" pitchFamily="2" charset="0"/>
                <a:cs typeface="JetBrains Mono Medium" panose="02000009000000000000" pitchFamily="2" charset="0"/>
              </a:rPr>
              <a:t>"Cut corner shape"</a:t>
            </a: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55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55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55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blue sign with white text&#10;&#10;Description automatically generated">
            <a:extLst>
              <a:ext uri="{FF2B5EF4-FFF2-40B4-BE49-F238E27FC236}">
                <a16:creationId xmlns:a16="http://schemas.microsoft.com/office/drawing/2014/main" id="{25D0F18A-12F9-E641-5DDA-BA7BD8408D21}"/>
              </a:ext>
            </a:extLst>
          </p:cNvPr>
          <p:cNvPicPr>
            <a:picLocks noChangeAspect="1"/>
          </p:cNvPicPr>
          <p:nvPr/>
        </p:nvPicPr>
        <p:blipFill>
          <a:blip r:embed="rId4"/>
          <a:stretch>
            <a:fillRect/>
          </a:stretch>
        </p:blipFill>
        <p:spPr>
          <a:xfrm>
            <a:off x="4647389" y="1152327"/>
            <a:ext cx="3429000" cy="1193800"/>
          </a:xfrm>
          <a:prstGeom prst="rect">
            <a:avLst/>
          </a:prstGeom>
        </p:spPr>
      </p:pic>
    </p:spTree>
    <p:extLst>
      <p:ext uri="{BB962C8B-B14F-4D97-AF65-F5344CB8AC3E}">
        <p14:creationId xmlns:p14="http://schemas.microsoft.com/office/powerpoint/2010/main" val="293784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6</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Button với border</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650364"/>
            <a:ext cx="8560899" cy="3389069"/>
          </a:xfrm>
          <a:prstGeom prst="rect">
            <a:avLst/>
          </a:prstGeom>
          <a:noFill/>
        </p:spPr>
        <p:txBody>
          <a:bodyPr wrap="square">
            <a:spAutoFit/>
          </a:bodyPr>
          <a:lstStyle/>
          <a:p>
            <a:pPr>
              <a:lnSpc>
                <a:spcPct val="150000"/>
              </a:lnSpc>
            </a:pPr>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ButtonWithBorder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//your onclick code</a:t>
            </a:r>
            <a:br>
              <a:rPr lang="en-US" sz="12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2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border =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BorderStroke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colors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ButtonDefaults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outlinedButtonColors</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contentColor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"Button with border"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DarkGray</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white rectangular sign with black text&#10;&#10;Description automatically generated">
            <a:extLst>
              <a:ext uri="{FF2B5EF4-FFF2-40B4-BE49-F238E27FC236}">
                <a16:creationId xmlns:a16="http://schemas.microsoft.com/office/drawing/2014/main" id="{87A3AE30-C0A8-3911-A6A1-B4D56C763FF1}"/>
              </a:ext>
            </a:extLst>
          </p:cNvPr>
          <p:cNvPicPr>
            <a:picLocks noChangeAspect="1"/>
          </p:cNvPicPr>
          <p:nvPr/>
        </p:nvPicPr>
        <p:blipFill>
          <a:blip r:embed="rId4"/>
          <a:stretch>
            <a:fillRect/>
          </a:stretch>
        </p:blipFill>
        <p:spPr>
          <a:xfrm>
            <a:off x="4499112" y="1650364"/>
            <a:ext cx="3606800" cy="1206500"/>
          </a:xfrm>
          <a:prstGeom prst="rect">
            <a:avLst/>
          </a:prstGeom>
        </p:spPr>
      </p:pic>
    </p:spTree>
    <p:extLst>
      <p:ext uri="{BB962C8B-B14F-4D97-AF65-F5344CB8AC3E}">
        <p14:creationId xmlns:p14="http://schemas.microsoft.com/office/powerpoint/2010/main" val="387567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Button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7. Button với Elevation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491151"/>
            <a:ext cx="8560899" cy="3622145"/>
          </a:xfrm>
          <a:prstGeom prst="rect">
            <a:avLst/>
          </a:prstGeom>
          <a:noFill/>
        </p:spPr>
        <p:txBody>
          <a:bodyPr wrap="square">
            <a:spAutoFit/>
          </a:bodyPr>
          <a:lstStyle/>
          <a:p>
            <a:pPr>
              <a:lnSpc>
                <a:spcPct val="150000"/>
              </a:lnSpc>
            </a:pPr>
            <a:r>
              <a:rPr lang="en-US" sz="11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1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100">
                <a:solidFill>
                  <a:srgbClr val="00627A"/>
                </a:solidFill>
                <a:effectLst/>
                <a:highlight>
                  <a:srgbClr val="FFFFFF"/>
                </a:highlight>
                <a:latin typeface="JetBrains Mono Medium" panose="02000009000000000000" pitchFamily="2" charset="0"/>
                <a:cs typeface="JetBrains Mono Medium" panose="02000009000000000000" pitchFamily="2" charset="0"/>
              </a:rPr>
              <a:t>ButtonWithElevation</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009900"/>
                </a:solidFill>
                <a:effectLst/>
                <a:highlight>
                  <a:srgbClr val="FFFFFF"/>
                </a:highlight>
                <a:latin typeface="JetBrains Mono Medium" panose="02000009000000000000" pitchFamily="2" charset="0"/>
                <a:cs typeface="JetBrains Mono Medium" panose="02000009000000000000" pitchFamily="2" charset="0"/>
              </a:rPr>
              <a:t>Button</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onClick = </a:t>
            </a:r>
            <a: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1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//your onclick code here</a:t>
            </a:r>
            <a:br>
              <a:rPr lang="en-US" sz="11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1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elevation = </a:t>
            </a:r>
            <a:r>
              <a:rPr lang="en-US" sz="1100">
                <a:solidFill>
                  <a:srgbClr val="000000"/>
                </a:solidFill>
                <a:effectLst/>
                <a:highlight>
                  <a:srgbClr val="FFFFFF"/>
                </a:highlight>
                <a:latin typeface="JetBrains Mono Medium" panose="02000009000000000000" pitchFamily="2" charset="0"/>
                <a:cs typeface="JetBrains Mono Medium" panose="02000009000000000000" pitchFamily="2" charset="0"/>
              </a:rPr>
              <a:t>ButtonDefaults</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a:solidFill>
                  <a:srgbClr val="009900"/>
                </a:solidFill>
                <a:effectLst/>
                <a:highlight>
                  <a:srgbClr val="FFFFFF"/>
                </a:highlight>
                <a:latin typeface="JetBrains Mono Medium" panose="02000009000000000000" pitchFamily="2" charset="0"/>
                <a:cs typeface="JetBrains Mono Medium" panose="02000009000000000000" pitchFamily="2" charset="0"/>
              </a:rPr>
              <a:t>buttonElevation</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defaultElevation = </a:t>
            </a:r>
            <a:r>
              <a:rPr lang="en-US" sz="11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pressedElevation = </a:t>
            </a:r>
            <a:r>
              <a:rPr lang="en-US" sz="1100">
                <a:solidFill>
                  <a:srgbClr val="1750EB"/>
                </a:solidFill>
                <a:effectLst/>
                <a:highlight>
                  <a:srgbClr val="FFFFFF"/>
                </a:highlight>
                <a:latin typeface="JetBrains Mono Medium" panose="02000009000000000000" pitchFamily="2" charset="0"/>
                <a:cs typeface="JetBrains Mono Medium" panose="02000009000000000000" pitchFamily="2" charset="0"/>
              </a:rPr>
              <a:t>15</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disabledElevation = </a:t>
            </a:r>
            <a:r>
              <a:rPr lang="en-US" sz="1100">
                <a:solidFill>
                  <a:srgbClr val="1750EB"/>
                </a:solidFill>
                <a:effectLst/>
                <a:highlight>
                  <a:srgbClr val="FFFFFF"/>
                </a:highlight>
                <a:latin typeface="JetBrains Mono Medium" panose="02000009000000000000" pitchFamily="2" charset="0"/>
                <a:cs typeface="JetBrains Mono Medium" panose="02000009000000000000" pitchFamily="2" charset="0"/>
              </a:rPr>
              <a:t>0</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br>
              <a:rPr lang="en-US" sz="11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br>
            <a:r>
              <a:rPr lang="en-US" sz="11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        </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1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100">
                <a:solidFill>
                  <a:srgbClr val="067D17"/>
                </a:solidFill>
                <a:effectLst/>
                <a:highlight>
                  <a:srgbClr val="FFFFFF"/>
                </a:highlight>
                <a:latin typeface="JetBrains Mono Medium" panose="02000009000000000000" pitchFamily="2" charset="0"/>
                <a:cs typeface="JetBrains Mono Medium" panose="02000009000000000000" pitchFamily="2" charset="0"/>
              </a:rPr>
              <a:t>"Button with elevation"</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1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blue and white sign&#10;&#10;Description automatically generated">
            <a:extLst>
              <a:ext uri="{FF2B5EF4-FFF2-40B4-BE49-F238E27FC236}">
                <a16:creationId xmlns:a16="http://schemas.microsoft.com/office/drawing/2014/main" id="{9ACF1947-38EB-21A0-8F36-33776BAE6D2B}"/>
              </a:ext>
            </a:extLst>
          </p:cNvPr>
          <p:cNvPicPr>
            <a:picLocks noChangeAspect="1"/>
          </p:cNvPicPr>
          <p:nvPr/>
        </p:nvPicPr>
        <p:blipFill>
          <a:blip r:embed="rId4"/>
          <a:stretch>
            <a:fillRect/>
          </a:stretch>
        </p:blipFill>
        <p:spPr>
          <a:xfrm>
            <a:off x="4724400" y="3331821"/>
            <a:ext cx="3962400" cy="1181100"/>
          </a:xfrm>
          <a:prstGeom prst="rect">
            <a:avLst/>
          </a:prstGeom>
        </p:spPr>
      </p:pic>
    </p:spTree>
    <p:extLst>
      <p:ext uri="{BB962C8B-B14F-4D97-AF65-F5344CB8AC3E}">
        <p14:creationId xmlns:p14="http://schemas.microsoft.com/office/powerpoint/2010/main" val="426482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400"/>
              <a:buNone/>
            </a:pPr>
            <a:r>
              <a:rPr lang="en"/>
              <a:t>Nội dung</a:t>
            </a:r>
            <a:endParaRPr/>
          </a:p>
        </p:txBody>
      </p:sp>
      <p:sp>
        <p:nvSpPr>
          <p:cNvPr id="47" name="Google Shape;47;p11"/>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p>
            <a:pPr marL="457200" lvl="0" indent="-317500" algn="l" rtl="0">
              <a:lnSpc>
                <a:spcPct val="150000"/>
              </a:lnSpc>
              <a:spcBef>
                <a:spcPts val="0"/>
              </a:spcBef>
              <a:spcAft>
                <a:spcPts val="0"/>
              </a:spcAft>
              <a:buSzPts val="1400"/>
              <a:buChar char="●"/>
            </a:pPr>
            <a:r>
              <a:rPr lang="vi-VN"/>
              <a:t>Text, Button, Image, Floating Action Button, Icon, Box,…</a:t>
            </a:r>
          </a:p>
          <a:p>
            <a:pPr marL="457200" lvl="0" indent="-317500" algn="l" rtl="0">
              <a:lnSpc>
                <a:spcPct val="150000"/>
              </a:lnSpc>
              <a:spcBef>
                <a:spcPts val="0"/>
              </a:spcBef>
              <a:spcAft>
                <a:spcPts val="0"/>
              </a:spcAft>
              <a:buSzPts val="1400"/>
              <a:buChar char="●"/>
            </a:pPr>
            <a:r>
              <a:rPr lang="vi-VN"/>
              <a:t>Row/Column</a:t>
            </a:r>
          </a:p>
          <a:p>
            <a:pPr marL="457200" lvl="0" indent="-317500" algn="l" rtl="0">
              <a:lnSpc>
                <a:spcPct val="150000"/>
              </a:lnSpc>
              <a:spcBef>
                <a:spcPts val="0"/>
              </a:spcBef>
              <a:spcAft>
                <a:spcPts val="0"/>
              </a:spcAft>
              <a:buSzPts val="1400"/>
              <a:buChar char="●"/>
            </a:pPr>
            <a:r>
              <a:rPr lang="vi-VN"/>
              <a:t>Modifier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903725"/>
            <a:ext cx="8773571" cy="422360"/>
          </a:xfrm>
          <a:prstGeom prst="rect">
            <a:avLst/>
          </a:prstGeom>
          <a:noFill/>
        </p:spPr>
        <p:txBody>
          <a:bodyPr wrap="square">
            <a:spAutoFit/>
          </a:bodyPr>
          <a:lstStyle/>
          <a:p>
            <a:pPr algn="l" rtl="0" fontAlgn="base">
              <a:lnSpc>
                <a:spcPct val="150000"/>
              </a:lnSpc>
            </a:pP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Các thuộc tính có trong component Image</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AFA823C-08F1-CF9C-4B80-1C3A765F5206}"/>
              </a:ext>
            </a:extLst>
          </p:cNvPr>
          <p:cNvSpPr txBox="1"/>
          <p:nvPr/>
        </p:nvSpPr>
        <p:spPr>
          <a:xfrm>
            <a:off x="292608" y="1491151"/>
            <a:ext cx="8560899" cy="3290388"/>
          </a:xfrm>
          <a:prstGeom prst="rect">
            <a:avLst/>
          </a:prstGeom>
          <a:noFill/>
        </p:spPr>
        <p:txBody>
          <a:bodyPr wrap="square">
            <a:spAutoFit/>
          </a:bodyPr>
          <a:lstStyle/>
          <a:p>
            <a:pPr>
              <a:lnSpc>
                <a:spcPct val="150000"/>
              </a:lnSpc>
            </a:pPr>
            <a:r>
              <a:rPr lang="en-US">
                <a:solidFill>
                  <a:srgbClr val="BBB529"/>
                </a:solidFill>
                <a:effectLst/>
                <a:latin typeface="JetBrains Mono Medium" panose="02000009000000000000" pitchFamily="2" charset="0"/>
                <a:cs typeface="JetBrains Mono Medium" panose="02000009000000000000" pitchFamily="2" charset="0"/>
              </a:rPr>
              <a:t>@Composable</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solidFill>
                  <a:srgbClr val="CC7832"/>
                </a:solidFill>
                <a:effectLst/>
                <a:latin typeface="JetBrains Mono Medium" panose="02000009000000000000" pitchFamily="2" charset="0"/>
                <a:cs typeface="JetBrains Mono Medium" panose="02000009000000000000" pitchFamily="2" charset="0"/>
              </a:rPr>
              <a:t>fun </a:t>
            </a:r>
            <a:r>
              <a:rPr lang="en-US">
                <a:effectLst/>
                <a:latin typeface="JetBrains Mono Medium" panose="02000009000000000000" pitchFamily="2" charset="0"/>
                <a:cs typeface="JetBrains Mono Medium" panose="02000009000000000000" pitchFamily="2" charset="0"/>
              </a:rPr>
              <a:t>Image( </a:t>
            </a:r>
          </a:p>
          <a:p>
            <a:pPr>
              <a:lnSpc>
                <a:spcPct val="150000"/>
              </a:lnSpc>
            </a:pPr>
            <a:r>
              <a:rPr lang="en-US">
                <a:latin typeface="JetBrains Mono Medium" panose="02000009000000000000" pitchFamily="2" charset="0"/>
                <a:cs typeface="JetBrains Mono Medium" panose="02000009000000000000" pitchFamily="2" charset="0"/>
              </a:rPr>
              <a:t>	</a:t>
            </a:r>
            <a:r>
              <a:rPr lang="en-US">
                <a:effectLst/>
                <a:latin typeface="JetBrains Mono Medium" panose="02000009000000000000" pitchFamily="2" charset="0"/>
                <a:cs typeface="JetBrains Mono Medium" panose="02000009000000000000" pitchFamily="2" charset="0"/>
              </a:rPr>
              <a:t>painter: Painter</a:t>
            </a:r>
            <a:r>
              <a:rPr lang="en-US">
                <a:solidFill>
                  <a:srgbClr val="CC7832"/>
                </a:solidFill>
                <a:effectLst/>
                <a:latin typeface="JetBrains Mono Medium" panose="02000009000000000000" pitchFamily="2" charset="0"/>
                <a:cs typeface="JetBrains Mono Medium" panose="02000009000000000000" pitchFamily="2" charset="0"/>
              </a:rPr>
              <a:t>,</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latin typeface="JetBrains Mono Medium" panose="02000009000000000000" pitchFamily="2" charset="0"/>
                <a:cs typeface="JetBrains Mono Medium" panose="02000009000000000000" pitchFamily="2" charset="0"/>
              </a:rPr>
              <a:t>	</a:t>
            </a:r>
            <a:r>
              <a:rPr lang="en-US">
                <a:effectLst/>
                <a:latin typeface="JetBrains Mono Medium" panose="02000009000000000000" pitchFamily="2" charset="0"/>
                <a:cs typeface="JetBrains Mono Medium" panose="02000009000000000000" pitchFamily="2" charset="0"/>
              </a:rPr>
              <a:t>contentDescription: String?</a:t>
            </a:r>
            <a:r>
              <a:rPr lang="en-US">
                <a:solidFill>
                  <a:srgbClr val="CC7832"/>
                </a:solidFill>
                <a:effectLst/>
                <a:latin typeface="JetBrains Mono Medium" panose="02000009000000000000" pitchFamily="2" charset="0"/>
                <a:cs typeface="JetBrains Mono Medium" panose="02000009000000000000" pitchFamily="2" charset="0"/>
              </a:rPr>
              <a:t>,</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latin typeface="JetBrains Mono Medium" panose="02000009000000000000" pitchFamily="2" charset="0"/>
                <a:cs typeface="JetBrains Mono Medium" panose="02000009000000000000" pitchFamily="2" charset="0"/>
              </a:rPr>
              <a:t>	</a:t>
            </a:r>
            <a:r>
              <a:rPr lang="en-US">
                <a:effectLst/>
                <a:latin typeface="JetBrains Mono Medium" panose="02000009000000000000" pitchFamily="2" charset="0"/>
                <a:cs typeface="JetBrains Mono Medium" panose="02000009000000000000" pitchFamily="2" charset="0"/>
              </a:rPr>
              <a:t>modifier: Modifier = Modifier</a:t>
            </a:r>
            <a:r>
              <a:rPr lang="en-US">
                <a:solidFill>
                  <a:srgbClr val="CC7832"/>
                </a:solidFill>
                <a:effectLst/>
                <a:latin typeface="JetBrains Mono Medium" panose="02000009000000000000" pitchFamily="2" charset="0"/>
                <a:cs typeface="JetBrains Mono Medium" panose="02000009000000000000" pitchFamily="2" charset="0"/>
              </a:rPr>
              <a:t>,</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latin typeface="JetBrains Mono Medium" panose="02000009000000000000" pitchFamily="2" charset="0"/>
                <a:cs typeface="JetBrains Mono Medium" panose="02000009000000000000" pitchFamily="2" charset="0"/>
              </a:rPr>
              <a:t>	</a:t>
            </a:r>
            <a:r>
              <a:rPr lang="en-US">
                <a:effectLst/>
                <a:latin typeface="JetBrains Mono Medium" panose="02000009000000000000" pitchFamily="2" charset="0"/>
                <a:cs typeface="JetBrains Mono Medium" panose="02000009000000000000" pitchFamily="2" charset="0"/>
              </a:rPr>
              <a:t>alignment: Alignment = Alignment.</a:t>
            </a:r>
            <a:r>
              <a:rPr lang="en-US">
                <a:solidFill>
                  <a:srgbClr val="9876AA"/>
                </a:solidFill>
                <a:effectLst/>
                <a:latin typeface="JetBrains Mono Medium" panose="02000009000000000000" pitchFamily="2" charset="0"/>
                <a:cs typeface="JetBrains Mono Medium" panose="02000009000000000000" pitchFamily="2" charset="0"/>
              </a:rPr>
              <a:t>Center</a:t>
            </a:r>
            <a:r>
              <a:rPr lang="en-US">
                <a:solidFill>
                  <a:srgbClr val="CC7832"/>
                </a:solidFill>
                <a:effectLst/>
                <a:latin typeface="JetBrains Mono Medium" panose="02000009000000000000" pitchFamily="2" charset="0"/>
                <a:cs typeface="JetBrains Mono Medium" panose="02000009000000000000" pitchFamily="2" charset="0"/>
              </a:rPr>
              <a:t>,</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latin typeface="JetBrains Mono Medium" panose="02000009000000000000" pitchFamily="2" charset="0"/>
                <a:cs typeface="JetBrains Mono Medium" panose="02000009000000000000" pitchFamily="2" charset="0"/>
              </a:rPr>
              <a:t>	</a:t>
            </a:r>
            <a:r>
              <a:rPr lang="en-US">
                <a:effectLst/>
                <a:latin typeface="JetBrains Mono Medium" panose="02000009000000000000" pitchFamily="2" charset="0"/>
                <a:cs typeface="JetBrains Mono Medium" panose="02000009000000000000" pitchFamily="2" charset="0"/>
              </a:rPr>
              <a:t>contentScale: ContentScale = ContentScale.</a:t>
            </a:r>
            <a:r>
              <a:rPr lang="en-US">
                <a:solidFill>
                  <a:srgbClr val="9876AA"/>
                </a:solidFill>
                <a:effectLst/>
                <a:latin typeface="JetBrains Mono Medium" panose="02000009000000000000" pitchFamily="2" charset="0"/>
                <a:cs typeface="JetBrains Mono Medium" panose="02000009000000000000" pitchFamily="2" charset="0"/>
              </a:rPr>
              <a:t>Fit</a:t>
            </a:r>
            <a:r>
              <a:rPr lang="en-US">
                <a:solidFill>
                  <a:srgbClr val="CC7832"/>
                </a:solidFill>
                <a:effectLst/>
                <a:latin typeface="JetBrains Mono Medium" panose="02000009000000000000" pitchFamily="2" charset="0"/>
                <a:cs typeface="JetBrains Mono Medium" panose="02000009000000000000" pitchFamily="2" charset="0"/>
              </a:rPr>
              <a:t>,</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latin typeface="JetBrains Mono Medium" panose="02000009000000000000" pitchFamily="2" charset="0"/>
                <a:cs typeface="JetBrains Mono Medium" panose="02000009000000000000" pitchFamily="2" charset="0"/>
              </a:rPr>
              <a:t>	</a:t>
            </a:r>
            <a:r>
              <a:rPr lang="en-US">
                <a:effectLst/>
                <a:latin typeface="JetBrains Mono Medium" panose="02000009000000000000" pitchFamily="2" charset="0"/>
                <a:cs typeface="JetBrains Mono Medium" panose="02000009000000000000" pitchFamily="2" charset="0"/>
              </a:rPr>
              <a:t>alpha: Float = </a:t>
            </a:r>
            <a:r>
              <a:rPr lang="en-US" i="1">
                <a:solidFill>
                  <a:srgbClr val="9876AA"/>
                </a:solidFill>
                <a:effectLst/>
                <a:latin typeface="JetBrains Mono ExtraBold" panose="02000009000000000000" pitchFamily="2" charset="0"/>
                <a:cs typeface="JetBrains Mono ExtraBold" panose="02000009000000000000" pitchFamily="2" charset="0"/>
              </a:rPr>
              <a:t>DefaultAlpha</a:t>
            </a:r>
            <a:r>
              <a:rPr lang="en-US">
                <a:solidFill>
                  <a:srgbClr val="CC7832"/>
                </a:solidFill>
                <a:effectLst/>
                <a:latin typeface="JetBrains Mono Medium" panose="02000009000000000000" pitchFamily="2" charset="0"/>
                <a:cs typeface="JetBrains Mono Medium" panose="02000009000000000000" pitchFamily="2" charset="0"/>
              </a:rPr>
              <a:t>,</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latin typeface="JetBrains Mono Medium" panose="02000009000000000000" pitchFamily="2" charset="0"/>
                <a:cs typeface="JetBrains Mono Medium" panose="02000009000000000000" pitchFamily="2" charset="0"/>
              </a:rPr>
              <a:t>	</a:t>
            </a:r>
            <a:r>
              <a:rPr lang="en-US">
                <a:effectLst/>
                <a:latin typeface="JetBrains Mono Medium" panose="02000009000000000000" pitchFamily="2" charset="0"/>
                <a:cs typeface="JetBrains Mono Medium" panose="02000009000000000000" pitchFamily="2" charset="0"/>
              </a:rPr>
              <a:t>colorFilter: ColorFilter? = </a:t>
            </a:r>
            <a:r>
              <a:rPr lang="en-US">
                <a:solidFill>
                  <a:srgbClr val="CC7832"/>
                </a:solidFill>
                <a:effectLst/>
                <a:latin typeface="JetBrains Mono Medium" panose="02000009000000000000" pitchFamily="2" charset="0"/>
                <a:cs typeface="JetBrains Mono Medium" panose="02000009000000000000" pitchFamily="2" charset="0"/>
              </a:rPr>
              <a:t>null</a:t>
            </a:r>
            <a:r>
              <a:rPr lang="en-US">
                <a:effectLst/>
                <a:latin typeface="JetBrains Mono Medium" panose="02000009000000000000" pitchFamily="2" charset="0"/>
                <a:cs typeface="JetBrains Mono Medium" panose="02000009000000000000" pitchFamily="2" charset="0"/>
              </a:rPr>
              <a:t> </a:t>
            </a:r>
          </a:p>
          <a:p>
            <a:pPr>
              <a:lnSpc>
                <a:spcPct val="150000"/>
              </a:lnSpc>
            </a:pPr>
            <a:r>
              <a:rPr lang="en-US">
                <a:effectLst/>
                <a:latin typeface="JetBrains Mono Medium" panose="02000009000000000000" pitchFamily="2" charset="0"/>
                <a:cs typeface="JetBrains Mono Medium" panose="02000009000000000000" pitchFamily="2" charset="0"/>
              </a:rPr>
              <a:t>)</a:t>
            </a:r>
            <a:endPar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370459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903725"/>
            <a:ext cx="8773571" cy="2638286"/>
          </a:xfrm>
          <a:prstGeom prst="rect">
            <a:avLst/>
          </a:prstGeom>
          <a:noFill/>
        </p:spPr>
        <p:txBody>
          <a:bodyPr wrap="square">
            <a:spAutoFit/>
          </a:bodyPr>
          <a:lstStyle/>
          <a:p>
            <a:pPr algn="just"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Để tạo ra một ảnh, cần phải khai báo những thuộc tính sau:</a:t>
            </a:r>
            <a:endPar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just"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Painter</a:t>
            </a: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 Để load drawable từ resources bạn cần sử dụng painterResource. </a:t>
            </a:r>
          </a:p>
          <a:p>
            <a:pPr lvl="2" algn="just" fontAlgn="base">
              <a:lnSpc>
                <a:spcPct val="150000"/>
              </a:lnSpc>
            </a:pP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fun painterResource(@DrawableRes id: Int): Painter </a:t>
            </a:r>
          </a:p>
          <a:p>
            <a:pPr marL="285750" indent="-285750" algn="just"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ContentDescription</a:t>
            </a: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 Mô tả hình ảnh. Nếu không có, có thể set giá trị null. </a:t>
            </a:r>
          </a:p>
          <a:p>
            <a:pPr marL="285750" indent="-285750" algn="just"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Modifier (Optional)</a:t>
            </a: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 Nếu bạn không sử dụng modifier, Image sẽ lấy kích thước ban đầu của file.  Vì vậy, hãy sử dụng modifier để thay đổi kích thước mặc định, tránh các vấn đề liên quan đến thiết kế</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28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1</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Image đơn giản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491151"/>
            <a:ext cx="8560899" cy="3010632"/>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SimpleImage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Image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painter =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painterResource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id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mipmap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logo</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"Flower"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fillMaxWidth</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field of pink tulips with a windmill in the background&#10;&#10;Description automatically generated">
            <a:extLst>
              <a:ext uri="{FF2B5EF4-FFF2-40B4-BE49-F238E27FC236}">
                <a16:creationId xmlns:a16="http://schemas.microsoft.com/office/drawing/2014/main" id="{00A50740-369A-D3B4-70F3-8105FA65ABC5}"/>
              </a:ext>
            </a:extLst>
          </p:cNvPr>
          <p:cNvPicPr>
            <a:picLocks noChangeAspect="1"/>
          </p:cNvPicPr>
          <p:nvPr/>
        </p:nvPicPr>
        <p:blipFill>
          <a:blip r:embed="rId4"/>
          <a:stretch>
            <a:fillRect/>
          </a:stretch>
        </p:blipFill>
        <p:spPr>
          <a:xfrm>
            <a:off x="5952689" y="3240417"/>
            <a:ext cx="2775626" cy="1799017"/>
          </a:xfrm>
          <a:prstGeom prst="rect">
            <a:avLst/>
          </a:prstGeom>
        </p:spPr>
      </p:pic>
    </p:spTree>
    <p:extLst>
      <p:ext uri="{BB962C8B-B14F-4D97-AF65-F5344CB8AC3E}">
        <p14:creationId xmlns:p14="http://schemas.microsoft.com/office/powerpoint/2010/main" val="1272365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 Image có dạng hình tròn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491151"/>
            <a:ext cx="8560899" cy="3615349"/>
          </a:xfrm>
          <a:prstGeom prst="rect">
            <a:avLst/>
          </a:prstGeom>
          <a:noFill/>
        </p:spPr>
        <p:txBody>
          <a:bodyPr wrap="square">
            <a:spAutoFit/>
          </a:bodyPr>
          <a:lstStyle/>
          <a:p>
            <a:pPr>
              <a:lnSpc>
                <a:spcPct val="150000"/>
              </a:lnSpc>
            </a:pP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CircleImageView</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Image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painter =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painterResource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mipmap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logo</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"Circle Image"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contentScale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ContentScale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Crop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128</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clip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CircleShape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clip to the circle shape</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border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5</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Gray</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CircleShape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//optional</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field of pink tulips&#10;&#10;Description automatically generated">
            <a:extLst>
              <a:ext uri="{FF2B5EF4-FFF2-40B4-BE49-F238E27FC236}">
                <a16:creationId xmlns:a16="http://schemas.microsoft.com/office/drawing/2014/main" id="{B6805EF5-07E3-E82C-D256-78E7DC349904}"/>
              </a:ext>
            </a:extLst>
          </p:cNvPr>
          <p:cNvPicPr>
            <a:picLocks noChangeAspect="1"/>
          </p:cNvPicPr>
          <p:nvPr/>
        </p:nvPicPr>
        <p:blipFill>
          <a:blip r:embed="rId4"/>
          <a:stretch>
            <a:fillRect/>
          </a:stretch>
        </p:blipFill>
        <p:spPr>
          <a:xfrm>
            <a:off x="6496726" y="1564957"/>
            <a:ext cx="2006600" cy="2044700"/>
          </a:xfrm>
          <a:prstGeom prst="rect">
            <a:avLst/>
          </a:prstGeom>
        </p:spPr>
      </p:pic>
    </p:spTree>
    <p:extLst>
      <p:ext uri="{BB962C8B-B14F-4D97-AF65-F5344CB8AC3E}">
        <p14:creationId xmlns:p14="http://schemas.microsoft.com/office/powerpoint/2010/main" val="2495839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3. Image bo góc</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491151"/>
            <a:ext cx="8560899" cy="3389069"/>
          </a:xfrm>
          <a:prstGeom prst="rect">
            <a:avLst/>
          </a:prstGeom>
          <a:noFill/>
        </p:spPr>
        <p:txBody>
          <a:bodyPr wrap="square">
            <a:spAutoFit/>
          </a:bodyPr>
          <a:lstStyle/>
          <a:p>
            <a:pPr>
              <a:lnSpc>
                <a:spcPct val="150000"/>
              </a:lnSpc>
            </a:pPr>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RoundCornerImageView</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Image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painter =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painterResource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mipmap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logo</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"Round corner image"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contentScale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ContentScale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Crop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128</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clip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RoundedCornerShape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border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5</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Gray</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RoundedCornerShape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field of pink tulips&#10;&#10;Description automatically generated">
            <a:extLst>
              <a:ext uri="{FF2B5EF4-FFF2-40B4-BE49-F238E27FC236}">
                <a16:creationId xmlns:a16="http://schemas.microsoft.com/office/drawing/2014/main" id="{4700FF42-3F2F-10F4-F004-F37EE5D00151}"/>
              </a:ext>
            </a:extLst>
          </p:cNvPr>
          <p:cNvPicPr>
            <a:picLocks noChangeAspect="1"/>
          </p:cNvPicPr>
          <p:nvPr/>
        </p:nvPicPr>
        <p:blipFill>
          <a:blip r:embed="rId4"/>
          <a:stretch>
            <a:fillRect/>
          </a:stretch>
        </p:blipFill>
        <p:spPr>
          <a:xfrm>
            <a:off x="5982781" y="1651000"/>
            <a:ext cx="2159000" cy="2146300"/>
          </a:xfrm>
          <a:prstGeom prst="rect">
            <a:avLst/>
          </a:prstGeom>
        </p:spPr>
      </p:pic>
    </p:spTree>
    <p:extLst>
      <p:ext uri="{BB962C8B-B14F-4D97-AF65-F5344CB8AC3E}">
        <p14:creationId xmlns:p14="http://schemas.microsoft.com/office/powerpoint/2010/main" val="4081571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4</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Image với background</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491151"/>
            <a:ext cx="8560899" cy="3615349"/>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ImageWithBackgroundColor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Image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painter =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painterResource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id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drawable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ic_android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200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DarkGray</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logo of a android&#10;&#10;Description automatically generated">
            <a:extLst>
              <a:ext uri="{FF2B5EF4-FFF2-40B4-BE49-F238E27FC236}">
                <a16:creationId xmlns:a16="http://schemas.microsoft.com/office/drawing/2014/main" id="{1393146B-7D65-A99A-2BAF-8E7FFC74C7C8}"/>
              </a:ext>
            </a:extLst>
          </p:cNvPr>
          <p:cNvPicPr>
            <a:picLocks noChangeAspect="1"/>
          </p:cNvPicPr>
          <p:nvPr/>
        </p:nvPicPr>
        <p:blipFill>
          <a:blip r:embed="rId4"/>
          <a:stretch>
            <a:fillRect/>
          </a:stretch>
        </p:blipFill>
        <p:spPr>
          <a:xfrm>
            <a:off x="6603922" y="2883035"/>
            <a:ext cx="2054775" cy="2054775"/>
          </a:xfrm>
          <a:prstGeom prst="rect">
            <a:avLst/>
          </a:prstGeom>
        </p:spPr>
      </p:pic>
    </p:spTree>
    <p:extLst>
      <p:ext uri="{BB962C8B-B14F-4D97-AF65-F5344CB8AC3E}">
        <p14:creationId xmlns:p14="http://schemas.microsoft.com/office/powerpoint/2010/main" val="324981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5. Image ColorFilter (tint) – Thay đổi màu ảnh</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491151"/>
            <a:ext cx="8560899" cy="3292183"/>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ImageWithTint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Image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painter =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painterResource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id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drawable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ic_android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colorFilter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ColorFilter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.tint(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200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red logo with two horns&#10;&#10;Description automatically generated">
            <a:extLst>
              <a:ext uri="{FF2B5EF4-FFF2-40B4-BE49-F238E27FC236}">
                <a16:creationId xmlns:a16="http://schemas.microsoft.com/office/drawing/2014/main" id="{8E89419F-1D5C-B41C-7D4B-A1C4FF186373}"/>
              </a:ext>
            </a:extLst>
          </p:cNvPr>
          <p:cNvPicPr>
            <a:picLocks noChangeAspect="1"/>
          </p:cNvPicPr>
          <p:nvPr/>
        </p:nvPicPr>
        <p:blipFill>
          <a:blip r:embed="rId4"/>
          <a:stretch>
            <a:fillRect/>
          </a:stretch>
        </p:blipFill>
        <p:spPr>
          <a:xfrm>
            <a:off x="6760574" y="2873422"/>
            <a:ext cx="2092933" cy="2134295"/>
          </a:xfrm>
          <a:prstGeom prst="rect">
            <a:avLst/>
          </a:prstGeom>
        </p:spPr>
      </p:pic>
    </p:spTree>
    <p:extLst>
      <p:ext uri="{BB962C8B-B14F-4D97-AF65-F5344CB8AC3E}">
        <p14:creationId xmlns:p14="http://schemas.microsoft.com/office/powerpoint/2010/main" val="1967953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6</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ContentScale</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B5BC5550-6B7B-C720-6C93-1A91DDA41B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048" y="1671961"/>
            <a:ext cx="6761103" cy="3107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15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Image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6</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ContentScale</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1491151"/>
            <a:ext cx="8560899" cy="3615349"/>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InsideFit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Image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painter =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painterResource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id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mipmap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logo</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contentDescription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150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LightGray</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contentScale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ContentScale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Inside</a:t>
            </a:r>
            <a:b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field of pink tulips&#10;&#10;Description automatically generated">
            <a:extLst>
              <a:ext uri="{FF2B5EF4-FFF2-40B4-BE49-F238E27FC236}">
                <a16:creationId xmlns:a16="http://schemas.microsoft.com/office/drawing/2014/main" id="{3183C777-F517-9EF3-C941-47950AA44AB2}"/>
              </a:ext>
            </a:extLst>
          </p:cNvPr>
          <p:cNvPicPr>
            <a:picLocks noChangeAspect="1"/>
          </p:cNvPicPr>
          <p:nvPr/>
        </p:nvPicPr>
        <p:blipFill>
          <a:blip r:embed="rId4"/>
          <a:stretch>
            <a:fillRect/>
          </a:stretch>
        </p:blipFill>
        <p:spPr>
          <a:xfrm>
            <a:off x="6387592" y="2348992"/>
            <a:ext cx="2463800" cy="2501900"/>
          </a:xfrm>
          <a:prstGeom prst="rect">
            <a:avLst/>
          </a:prstGeom>
        </p:spPr>
      </p:pic>
    </p:spTree>
    <p:extLst>
      <p:ext uri="{BB962C8B-B14F-4D97-AF65-F5344CB8AC3E}">
        <p14:creationId xmlns:p14="http://schemas.microsoft.com/office/powerpoint/2010/main" val="41364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Row</a:t>
            </a: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 Sắp xếp các component theo chiều ngang (horizontal). </a:t>
            </a:r>
          </a:p>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Column</a:t>
            </a: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 Sắp xếp các component theo chiều dọc (vertical). </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18CE8016-0E31-BFE0-3EB3-FD3C48B5A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6466" y="1987528"/>
            <a:ext cx="4046268" cy="315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508298"/>
          </a:xfrm>
          <a:prstGeom prst="rect">
            <a:avLst/>
          </a:prstGeom>
          <a:noFill/>
        </p:spPr>
        <p:txBody>
          <a:bodyPr wrap="square">
            <a:spAutoFit/>
          </a:bodyPr>
          <a:lstStyle/>
          <a:p>
            <a:pPr algn="just">
              <a:lnSpc>
                <a:spcPct val="200000"/>
              </a:lnSpc>
            </a:pPr>
            <a:r>
              <a:rPr lang="vi-VN" sz="2000" b="1">
                <a:solidFill>
                  <a:srgbClr val="FF0000"/>
                </a:solidFill>
                <a:highlight>
                  <a:srgbClr val="FFFFFF"/>
                </a:highlight>
                <a:latin typeface="Open Sans" panose="020B0606030504020204" pitchFamily="34" charset="0"/>
                <a:ea typeface="Open Sans" panose="020B0606030504020204" pitchFamily="34" charset="0"/>
                <a:cs typeface="Open Sans" panose="020B0606030504020204" pitchFamily="34" charset="0"/>
              </a:rPr>
              <a:t>Text là gì?</a:t>
            </a:r>
          </a:p>
          <a:p>
            <a:pPr algn="just">
              <a:lnSpc>
                <a:spcPct val="200000"/>
              </a:lnSpc>
            </a:pPr>
            <a:r>
              <a:rPr lang="en-US">
                <a:latin typeface="Open Sans" panose="020B0606030504020204" pitchFamily="34" charset="0"/>
                <a:ea typeface="Open Sans" panose="020B0606030504020204" pitchFamily="34" charset="0"/>
                <a:cs typeface="Open Sans" panose="020B0606030504020204" pitchFamily="34" charset="0"/>
              </a:rPr>
              <a:t>Nếu bạn là Android developer, thì nó chính là </a:t>
            </a:r>
            <a:r>
              <a:rPr lang="en-US" b="1">
                <a:latin typeface="Open Sans" panose="020B0606030504020204" pitchFamily="34" charset="0"/>
                <a:ea typeface="Open Sans" panose="020B0606030504020204" pitchFamily="34" charset="0"/>
                <a:cs typeface="Open Sans" panose="020B0606030504020204" pitchFamily="34" charset="0"/>
              </a:rPr>
              <a:t>TextView</a:t>
            </a:r>
            <a:r>
              <a:rPr lang="en-US">
                <a:latin typeface="Open Sans" panose="020B0606030504020204" pitchFamily="34" charset="0"/>
                <a:ea typeface="Open Sans" panose="020B0606030504020204" pitchFamily="34" charset="0"/>
                <a:cs typeface="Open Sans" panose="020B0606030504020204" pitchFamily="34" charset="0"/>
              </a:rPr>
              <a:t>. </a:t>
            </a:r>
          </a:p>
          <a:p>
            <a:pPr algn="just">
              <a:lnSpc>
                <a:spcPct val="200000"/>
              </a:lnSpc>
            </a:pPr>
            <a:r>
              <a:rPr lang="en-US">
                <a:latin typeface="Open Sans" panose="020B0606030504020204" pitchFamily="34" charset="0"/>
                <a:ea typeface="Open Sans" panose="020B0606030504020204" pitchFamily="34" charset="0"/>
                <a:cs typeface="Open Sans" panose="020B0606030504020204" pitchFamily="34" charset="0"/>
              </a:rPr>
              <a:t>Nếu bạn là Android programming, thì nó chính là </a:t>
            </a:r>
            <a:r>
              <a:rPr lang="en-US" b="1">
                <a:latin typeface="Open Sans" panose="020B0606030504020204" pitchFamily="34" charset="0"/>
                <a:ea typeface="Open Sans" panose="020B0606030504020204" pitchFamily="34" charset="0"/>
                <a:cs typeface="Open Sans" panose="020B0606030504020204" pitchFamily="34" charset="0"/>
              </a:rPr>
              <a:t>label</a:t>
            </a:r>
            <a:r>
              <a:rPr lang="en-US">
                <a:latin typeface="Open Sans" panose="020B0606030504020204" pitchFamily="34" charset="0"/>
                <a:ea typeface="Open Sans" panose="020B0606030504020204" pitchFamily="34" charset="0"/>
                <a:cs typeface="Open Sans" panose="020B0606030504020204" pitchFamily="34" charset="0"/>
              </a:rPr>
              <a:t> hay </a:t>
            </a:r>
            <a:r>
              <a:rPr lang="en-US" b="1">
                <a:latin typeface="Open Sans" panose="020B0606030504020204" pitchFamily="34" charset="0"/>
                <a:ea typeface="Open Sans" panose="020B0606030504020204" pitchFamily="34" charset="0"/>
                <a:cs typeface="Open Sans" panose="020B0606030504020204" pitchFamily="34" charset="0"/>
              </a:rPr>
              <a:t>paragraph</a:t>
            </a:r>
            <a:r>
              <a:rPr lang="en-US">
                <a:latin typeface="Open Sans" panose="020B0606030504020204" pitchFamily="34" charset="0"/>
                <a:ea typeface="Open Sans" panose="020B0606030504020204" pitchFamily="34" charset="0"/>
                <a:cs typeface="Open Sans" panose="020B0606030504020204" pitchFamily="34" charset="0"/>
              </a:rPr>
              <a:t>. </a:t>
            </a:r>
            <a:endParaRPr lang="en-VN">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491" y="2923735"/>
            <a:ext cx="2822917" cy="191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*Row</a:t>
            </a:r>
            <a:endParaRPr lang="en-US" sz="1600"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043BEF-F2CA-ABDC-4A20-15E350EFAC8A}"/>
              </a:ext>
            </a:extLst>
          </p:cNvPr>
          <p:cNvSpPr txBox="1"/>
          <p:nvPr/>
        </p:nvSpPr>
        <p:spPr>
          <a:xfrm>
            <a:off x="292608" y="1740694"/>
            <a:ext cx="7343605" cy="2645853"/>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SimpleRow</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Row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"Row Text 1"</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"Row Text 2"</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"Row Text 3"</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a:extLst>
              <a:ext uri="{FF2B5EF4-FFF2-40B4-BE49-F238E27FC236}">
                <a16:creationId xmlns:a16="http://schemas.microsoft.com/office/drawing/2014/main" id="{D4B80A8E-62DF-560E-3F2F-EFF6DD2B712D}"/>
              </a:ext>
            </a:extLst>
          </p:cNvPr>
          <p:cNvPicPr>
            <a:picLocks noChangeAspect="1"/>
          </p:cNvPicPr>
          <p:nvPr/>
        </p:nvPicPr>
        <p:blipFill>
          <a:blip r:embed="rId4"/>
          <a:stretch>
            <a:fillRect/>
          </a:stretch>
        </p:blipFill>
        <p:spPr>
          <a:xfrm>
            <a:off x="4544508" y="4132529"/>
            <a:ext cx="4000500" cy="444500"/>
          </a:xfrm>
          <a:prstGeom prst="rect">
            <a:avLst/>
          </a:prstGeom>
        </p:spPr>
      </p:pic>
    </p:spTree>
    <p:extLst>
      <p:ext uri="{BB962C8B-B14F-4D97-AF65-F5344CB8AC3E}">
        <p14:creationId xmlns:p14="http://schemas.microsoft.com/office/powerpoint/2010/main" val="336825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l" rtl="0" fontAlgn="base">
              <a:lnSpc>
                <a:spcPct val="150000"/>
              </a:lnSpc>
            </a:pPr>
            <a:r>
              <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*Column</a:t>
            </a:r>
            <a:endParaRPr lang="en-US" sz="1600"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043BEF-F2CA-ABDC-4A20-15E350EFAC8A}"/>
              </a:ext>
            </a:extLst>
          </p:cNvPr>
          <p:cNvSpPr txBox="1"/>
          <p:nvPr/>
        </p:nvSpPr>
        <p:spPr>
          <a:xfrm>
            <a:off x="292608" y="1740694"/>
            <a:ext cx="8503800" cy="2645853"/>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SimpleColumn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Column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"Column Text 1"</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"Column Text 2"</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"Column Text 3"</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red white and green rectangles with black text&#10;&#10;Description automatically generated">
            <a:extLst>
              <a:ext uri="{FF2B5EF4-FFF2-40B4-BE49-F238E27FC236}">
                <a16:creationId xmlns:a16="http://schemas.microsoft.com/office/drawing/2014/main" id="{0C982796-504C-3E68-84B1-9621B8C67B18}"/>
              </a:ext>
            </a:extLst>
          </p:cNvPr>
          <p:cNvPicPr>
            <a:picLocks noChangeAspect="1"/>
          </p:cNvPicPr>
          <p:nvPr/>
        </p:nvPicPr>
        <p:blipFill>
          <a:blip r:embed="rId4"/>
          <a:stretch>
            <a:fillRect/>
          </a:stretch>
        </p:blipFill>
        <p:spPr>
          <a:xfrm>
            <a:off x="6001155" y="1329935"/>
            <a:ext cx="1752600" cy="1066800"/>
          </a:xfrm>
          <a:prstGeom prst="rect">
            <a:avLst/>
          </a:prstGeom>
        </p:spPr>
      </p:pic>
    </p:spTree>
    <p:extLst>
      <p:ext uri="{BB962C8B-B14F-4D97-AF65-F5344CB8AC3E}">
        <p14:creationId xmlns:p14="http://schemas.microsoft.com/office/powerpoint/2010/main" val="148889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27"/>
          </a:xfrm>
          <a:prstGeom prst="rect">
            <a:avLst/>
          </a:prstGeom>
          <a:noFill/>
        </p:spPr>
        <p:txBody>
          <a:bodyPr wrap="square">
            <a:spAutoFit/>
          </a:bodyPr>
          <a:lstStyle/>
          <a:p>
            <a:pPr algn="l" rtl="0" fontAlgn="base">
              <a:lnSpc>
                <a:spcPct val="150000"/>
              </a:lnSpc>
            </a:pPr>
            <a:r>
              <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*Alignment</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Có 9 tùy chọn alignment có thể áp dụng cho UI elements</a:t>
            </a:r>
            <a:endPar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199C6E9B-7E05-626B-A626-234A16CE1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55" y="1987728"/>
            <a:ext cx="8647889" cy="147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63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899623"/>
          </a:xfrm>
          <a:prstGeom prst="rect">
            <a:avLst/>
          </a:prstGeom>
          <a:noFill/>
        </p:spPr>
        <p:txBody>
          <a:bodyPr wrap="square">
            <a:spAutoFit/>
          </a:bodyPr>
          <a:lstStyle/>
          <a:p>
            <a:pPr algn="l" rtl="0" fontAlgn="base">
              <a:lnSpc>
                <a:spcPct val="150000"/>
              </a:lnSpc>
            </a:pPr>
            <a:r>
              <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*Arrangement</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Có 3 cách sắp xếp các component có thể áp dụng:</a:t>
            </a:r>
          </a:p>
          <a:p>
            <a:pPr marL="285750" indent="-285750" algn="l"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SpaceEvenly</a:t>
            </a:r>
          </a:p>
          <a:p>
            <a:pPr marL="285750" indent="-285750" algn="l"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SpaceBetween</a:t>
            </a:r>
          </a:p>
          <a:p>
            <a:pPr marL="285750" indent="-285750" algn="l"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SpaceAround</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34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161023"/>
          </a:xfrm>
          <a:prstGeom prst="rect">
            <a:avLst/>
          </a:prstGeom>
          <a:noFill/>
        </p:spPr>
        <p:txBody>
          <a:bodyPr wrap="square">
            <a:spAutoFit/>
          </a:bodyPr>
          <a:lstStyle/>
          <a:p>
            <a:pPr algn="l" rtl="0" fontAlgn="base">
              <a:lnSpc>
                <a:spcPct val="150000"/>
              </a:lnSpc>
            </a:pPr>
            <a:r>
              <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*Arrangement</a:t>
            </a:r>
          </a:p>
          <a:p>
            <a:pPr marL="285750" indent="-285750" algn="l"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SpaceEvenly: </a:t>
            </a:r>
            <a:r>
              <a:rPr lang="vi-VN"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các item được phân phối sao cho khoảng cách giữa hai item bất kỳ, giữa item và các lề là bằng nhau</a:t>
            </a:r>
            <a:endPar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74DD30C8-2659-157E-A2F8-712D1AA37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4365" y="2419350"/>
            <a:ext cx="4455268" cy="208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74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530291"/>
          </a:xfrm>
          <a:prstGeom prst="rect">
            <a:avLst/>
          </a:prstGeom>
          <a:noFill/>
        </p:spPr>
        <p:txBody>
          <a:bodyPr wrap="square">
            <a:spAutoFit/>
          </a:bodyPr>
          <a:lstStyle/>
          <a:p>
            <a:pPr algn="l" rtl="0" fontAlgn="base">
              <a:lnSpc>
                <a:spcPct val="150000"/>
              </a:lnSpc>
            </a:pPr>
            <a:r>
              <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*Arrangement</a:t>
            </a:r>
          </a:p>
          <a:p>
            <a:pPr marL="285750" indent="-285750" algn="l"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SpaceBetween: </a:t>
            </a:r>
            <a:r>
              <a:rPr lang="vi-VN"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các item sẽ có khoảng cách giữa các phần tử bằng nhau do container sẽ tự động căn khoảng cách, item đầu tiên sát lề chứa điểm main-start, item cuối cùng sát lề chứa điểm main-end</a:t>
            </a:r>
            <a:endPar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B6F97702-448E-88D8-1059-15DA4849B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799" y="2672888"/>
            <a:ext cx="4724400" cy="220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593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160959"/>
          </a:xfrm>
          <a:prstGeom prst="rect">
            <a:avLst/>
          </a:prstGeom>
          <a:noFill/>
        </p:spPr>
        <p:txBody>
          <a:bodyPr wrap="square">
            <a:spAutoFit/>
          </a:bodyPr>
          <a:lstStyle/>
          <a:p>
            <a:pPr algn="l" rtl="0" fontAlgn="base">
              <a:lnSpc>
                <a:spcPct val="150000"/>
              </a:lnSpc>
            </a:pPr>
            <a:r>
              <a:rPr lang="en-US" sz="1600" b="1" i="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*Arrangement</a:t>
            </a:r>
          </a:p>
          <a:p>
            <a:pPr marL="285750" indent="-285750" algn="l" rtl="0" fontAlgn="base">
              <a:lnSpc>
                <a:spcPct val="150000"/>
              </a:lnSpc>
              <a:buFont typeface="Arial" panose="020B0604020202020204" pitchFamily="34" charset="0"/>
              <a:buChar char="•"/>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SpaceAround: </a:t>
            </a:r>
            <a:r>
              <a:rPr lang="vi-VN"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tương tự space-between, nhưng khác ở chỗ là mỗi item có khoảng cách 2 bên cạnh và những khoảng cách này bằng nhau</a:t>
            </a:r>
            <a:endPar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87C80707-2FDC-F2FD-2E61-23346D324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6770" y="2431178"/>
            <a:ext cx="5175475" cy="241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204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295"/>
          </a:xfrm>
          <a:prstGeom prst="rect">
            <a:avLst/>
          </a:prstGeom>
          <a:noFill/>
        </p:spPr>
        <p:txBody>
          <a:bodyPr wrap="square">
            <a:spAutoFit/>
          </a:bodyPr>
          <a:lstStyle/>
          <a:p>
            <a:pPr algn="l" rtl="0" fontAlgn="base">
              <a:lnSpc>
                <a:spcPct val="150000"/>
              </a:lnSpc>
            </a:pP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Ví dụ:</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CC5D2B-4745-E912-4EEB-83EC184CBECA}"/>
              </a:ext>
            </a:extLst>
          </p:cNvPr>
          <p:cNvSpPr txBox="1"/>
          <p:nvPr/>
        </p:nvSpPr>
        <p:spPr>
          <a:xfrm>
            <a:off x="185214" y="1817080"/>
            <a:ext cx="8491858" cy="2554545"/>
          </a:xfrm>
          <a:prstGeom prst="rect">
            <a:avLst/>
          </a:prstGeom>
          <a:noFill/>
        </p:spPr>
        <p:txBody>
          <a:bodyPr wrap="square">
            <a:spAutoFit/>
          </a:bodyPr>
          <a:lstStyle/>
          <a:p>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RowArrangement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Row</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fillMaxWidth</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verticalAlignment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Alignment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Top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horizontalArrangement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Arrangement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SpaceEvenly</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 Text 1"</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 Text 2"</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 Text 3"</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6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a:extLst>
              <a:ext uri="{FF2B5EF4-FFF2-40B4-BE49-F238E27FC236}">
                <a16:creationId xmlns:a16="http://schemas.microsoft.com/office/drawing/2014/main" id="{CD0C30CD-7B44-A8CE-2092-05DC0745EC90}"/>
              </a:ext>
            </a:extLst>
          </p:cNvPr>
          <p:cNvPicPr>
            <a:picLocks noChangeAspect="1"/>
          </p:cNvPicPr>
          <p:nvPr/>
        </p:nvPicPr>
        <p:blipFill>
          <a:blip r:embed="rId4"/>
          <a:stretch>
            <a:fillRect/>
          </a:stretch>
        </p:blipFill>
        <p:spPr>
          <a:xfrm>
            <a:off x="3207290" y="4181358"/>
            <a:ext cx="5219700" cy="457200"/>
          </a:xfrm>
          <a:prstGeom prst="rect">
            <a:avLst/>
          </a:prstGeom>
        </p:spPr>
      </p:pic>
    </p:spTree>
    <p:extLst>
      <p:ext uri="{BB962C8B-B14F-4D97-AF65-F5344CB8AC3E}">
        <p14:creationId xmlns:p14="http://schemas.microsoft.com/office/powerpoint/2010/main" val="922332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Row/</a:t>
            </a:r>
            <a:r>
              <a:rPr lang="en-US"/>
              <a:t>Column</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295"/>
          </a:xfrm>
          <a:prstGeom prst="rect">
            <a:avLst/>
          </a:prstGeom>
          <a:noFill/>
        </p:spPr>
        <p:txBody>
          <a:bodyPr wrap="square">
            <a:spAutoFit/>
          </a:bodyPr>
          <a:lstStyle/>
          <a:p>
            <a:pPr algn="l" rtl="0" fontAlgn="base">
              <a:lnSpc>
                <a:spcPct val="150000"/>
              </a:lnSpc>
            </a:pPr>
            <a:r>
              <a:rPr lang="en-US" sz="160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Ví dụ:</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omputer&#10;&#10;Description automatically generated">
            <a:extLst>
              <a:ext uri="{FF2B5EF4-FFF2-40B4-BE49-F238E27FC236}">
                <a16:creationId xmlns:a16="http://schemas.microsoft.com/office/drawing/2014/main" id="{884E5E3E-C9FF-FEDE-30FA-764436B3603B}"/>
              </a:ext>
            </a:extLst>
          </p:cNvPr>
          <p:cNvPicPr>
            <a:picLocks noChangeAspect="1"/>
          </p:cNvPicPr>
          <p:nvPr/>
        </p:nvPicPr>
        <p:blipFill>
          <a:blip r:embed="rId4"/>
          <a:stretch>
            <a:fillRect/>
          </a:stretch>
        </p:blipFill>
        <p:spPr>
          <a:xfrm>
            <a:off x="7283700" y="1259799"/>
            <a:ext cx="1675085" cy="3446193"/>
          </a:xfrm>
          <a:prstGeom prst="rect">
            <a:avLst/>
          </a:prstGeom>
        </p:spPr>
      </p:pic>
      <p:sp>
        <p:nvSpPr>
          <p:cNvPr id="11" name="TextBox 10">
            <a:extLst>
              <a:ext uri="{FF2B5EF4-FFF2-40B4-BE49-F238E27FC236}">
                <a16:creationId xmlns:a16="http://schemas.microsoft.com/office/drawing/2014/main" id="{91F6FFB9-CBC0-FF89-39C8-A362656E58DF}"/>
              </a:ext>
            </a:extLst>
          </p:cNvPr>
          <p:cNvSpPr txBox="1"/>
          <p:nvPr/>
        </p:nvSpPr>
        <p:spPr>
          <a:xfrm>
            <a:off x="292608" y="1928191"/>
            <a:ext cx="7859949" cy="2462213"/>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ColumnArrangement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Column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fillMaxHeight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fillMaxWidth</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verticalArrangement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Arrangement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SpaceEvenly</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horizontalAlignment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Alignment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End</a:t>
            </a:r>
            <a:b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"Text 1"</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"Text 2"</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"Text 3"</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4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2888106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746282"/>
          </a:xfrm>
          <a:prstGeom prst="rect">
            <a:avLst/>
          </a:prstGeom>
          <a:noFill/>
        </p:spPr>
        <p:txBody>
          <a:bodyPr wrap="square">
            <a:spAutoFit/>
          </a:bodyPr>
          <a:lstStyle/>
          <a:p>
            <a:pPr algn="just">
              <a:lnSpc>
                <a:spcPct val="150000"/>
              </a:lnSpc>
            </a:pPr>
            <a:r>
              <a:rPr lang="vi-VN" sz="1600"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Đối tượng sửa đổi (modifier) cho phép bạn trang trí hoặc tăng cường hoạt động của thành phần kết hợp. Đối tượng sửa đổi cho phép bạn thực hiện những việc sau:</a:t>
            </a:r>
          </a:p>
          <a:p>
            <a:pPr marL="285750" indent="-285750" algn="just">
              <a:lnSpc>
                <a:spcPct val="150000"/>
              </a:lnSpc>
              <a:buFont typeface="Arial" panose="020B0604020202020204" pitchFamily="34" charset="0"/>
              <a:buChar char="•"/>
            </a:pPr>
            <a:r>
              <a:rPr lang="vi-VN" sz="1600"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Thay đổi kích thước, bố cục, hành vi và giao diện của thành phần kết hợp</a:t>
            </a:r>
          </a:p>
          <a:p>
            <a:pPr marL="285750" indent="-285750" algn="just">
              <a:lnSpc>
                <a:spcPct val="150000"/>
              </a:lnSpc>
              <a:buFont typeface="Arial" panose="020B0604020202020204" pitchFamily="34" charset="0"/>
              <a:buChar char="•"/>
            </a:pPr>
            <a:r>
              <a:rPr lang="vi-VN" sz="1600"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Thêm thông tin, như nhãn hỗ trợ tiếp cận</a:t>
            </a:r>
          </a:p>
          <a:p>
            <a:pPr marL="285750" indent="-285750" algn="just">
              <a:lnSpc>
                <a:spcPct val="150000"/>
              </a:lnSpc>
              <a:buFont typeface="Arial" panose="020B0604020202020204" pitchFamily="34" charset="0"/>
              <a:buChar char="•"/>
            </a:pPr>
            <a:r>
              <a:rPr lang="vi-VN" sz="1600"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Xử lý dữ liệu do người dùng nhập</a:t>
            </a:r>
          </a:p>
          <a:p>
            <a:pPr marL="285750" indent="-285750" algn="just">
              <a:lnSpc>
                <a:spcPct val="150000"/>
              </a:lnSpc>
              <a:buFont typeface="Arial" panose="020B0604020202020204" pitchFamily="34" charset="0"/>
              <a:buChar char="•"/>
            </a:pPr>
            <a:r>
              <a:rPr lang="vi-VN" sz="1600" b="0" i="0">
                <a:solidFill>
                  <a:srgbClr val="202124"/>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Thêm các lượt tương tác cấp cao, như làm cho một thành phần có thể nhấp vào, cuộn được, có thể kéo hoặc thu phóng</a:t>
            </a:r>
          </a:p>
          <a:p>
            <a:pPr algn="just">
              <a:lnSpc>
                <a:spcPct val="150000"/>
              </a:lnSpc>
            </a:pPr>
            <a:endParaRPr lang="vi-VN" sz="1600">
              <a:solidFill>
                <a:srgbClr val="202124"/>
              </a:solidFill>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vi-VN" sz="1600" b="1" i="1">
                <a:solidFill>
                  <a:srgbClr val="202124"/>
                </a:solidFill>
                <a:highlight>
                  <a:srgbClr val="FFFFFF"/>
                </a:highlight>
                <a:latin typeface="Open Sans" panose="020B0606030504020204" pitchFamily="34" charset="0"/>
                <a:ea typeface="Open Sans" panose="020B0606030504020204" pitchFamily="34" charset="0"/>
                <a:cs typeface="Open Sans" panose="020B0606030504020204" pitchFamily="34" charset="0"/>
              </a:rPr>
              <a:t>Nếu bạn là Android Developer, hầu hết các thuộc tính xml (id, padding, margin, color, alpha, ratio, elevation...) được sử dụng với sự trợ giúp của modifiers.</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5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Size chữ</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Để thay đổi size chữ ta sử dụng thuộc tính</a:t>
            </a:r>
            <a:r>
              <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1">
                <a:solidFill>
                  <a:schemeClr val="tx1"/>
                </a:solidFill>
                <a:effectLst/>
                <a:latin typeface="Open Sans" panose="020B0606030504020204" pitchFamily="34" charset="0"/>
                <a:ea typeface="Open Sans" panose="020B0606030504020204" pitchFamily="34" charset="0"/>
                <a:cs typeface="Open Sans" panose="020B0606030504020204" pitchFamily="34" charset="0"/>
              </a:rPr>
              <a:t>fontSize</a:t>
            </a:r>
            <a:endPar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83" y="3232150"/>
            <a:ext cx="2822917" cy="1911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2297588"/>
            <a:ext cx="7936992" cy="1999522"/>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rPr>
              <a:t>TextWithSize</a:t>
            </a:r>
            <a:r>
              <a:rPr lang="en-US">
                <a:solidFill>
                  <a:srgbClr val="080808"/>
                </a:solidFill>
                <a:effectLst/>
                <a:highlight>
                  <a:srgbClr val="FFFFFF"/>
                </a:highlight>
                <a:latin typeface="JetBrains Mono Medium" panose="02000009000000000000" pitchFamily="2" charset="0"/>
              </a:rPr>
              <a:t>(label : </a:t>
            </a:r>
            <a:r>
              <a:rPr lang="en-US">
                <a:solidFill>
                  <a:srgbClr val="000000"/>
                </a:solidFill>
                <a:effectLst/>
                <a:highlight>
                  <a:srgbClr val="FFFFFF"/>
                </a:highlight>
                <a:latin typeface="JetBrains Mono Medium" panose="02000009000000000000" pitchFamily="2" charset="0"/>
              </a:rPr>
              <a:t>String</a:t>
            </a:r>
            <a:r>
              <a:rPr lang="en-US">
                <a:solidFill>
                  <a:srgbClr val="080808"/>
                </a:solidFill>
                <a:effectLst/>
                <a:highlight>
                  <a:srgbClr val="FFFFFF"/>
                </a:highlight>
                <a:latin typeface="JetBrains Mono Medium" panose="02000009000000000000" pitchFamily="2" charset="0"/>
              </a:rPr>
              <a:t>, size : </a:t>
            </a:r>
            <a:r>
              <a:rPr lang="en-US">
                <a:solidFill>
                  <a:srgbClr val="000000"/>
                </a:solidFill>
                <a:effectLst/>
                <a:highlight>
                  <a:srgbClr val="FFFFFF"/>
                </a:highlight>
                <a:latin typeface="JetBrains Mono Medium" panose="02000009000000000000" pitchFamily="2" charset="0"/>
              </a:rPr>
              <a:t>TextUnit</a:t>
            </a:r>
            <a:r>
              <a:rPr lang="en-US">
                <a:solidFill>
                  <a:srgbClr val="080808"/>
                </a:solidFill>
                <a:effectLst/>
                <a:highlight>
                  <a:srgbClr val="FFFFFF"/>
                </a:highlight>
                <a:latin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rPr>
              <a:t>(label, </a:t>
            </a:r>
            <a:r>
              <a:rPr lang="en-US">
                <a:solidFill>
                  <a:srgbClr val="4A86E8"/>
                </a:solidFill>
                <a:effectLst/>
                <a:highlight>
                  <a:srgbClr val="FFFF00"/>
                </a:highlight>
                <a:latin typeface="JetBrains Mono Medium" panose="02000009000000000000" pitchFamily="2" charset="0"/>
              </a:rPr>
              <a:t>fontSize</a:t>
            </a:r>
            <a:r>
              <a:rPr lang="en-US">
                <a:solidFill>
                  <a:srgbClr val="4A86E8"/>
                </a:solidFill>
                <a:effectLst/>
                <a:highlight>
                  <a:srgbClr val="FFFFFF"/>
                </a:highlight>
                <a:latin typeface="JetBrains Mono Medium" panose="02000009000000000000" pitchFamily="2" charset="0"/>
              </a:rPr>
              <a:t> = </a:t>
            </a:r>
            <a:r>
              <a:rPr lang="en-US">
                <a:solidFill>
                  <a:srgbClr val="080808"/>
                </a:solidFill>
                <a:effectLst/>
                <a:highlight>
                  <a:srgbClr val="FFFFFF"/>
                </a:highlight>
                <a:latin typeface="JetBrains Mono Medium" panose="02000009000000000000" pitchFamily="2" charset="0"/>
              </a:rPr>
              <a:t>size)</a:t>
            </a:r>
            <a:br>
              <a:rPr lang="en-US">
                <a:solidFill>
                  <a:srgbClr val="080808"/>
                </a:solidFill>
                <a:effectLst/>
                <a:highlight>
                  <a:srgbClr val="FFFFFF"/>
                </a:highlight>
                <a:latin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rPr>
            </a:br>
            <a:br>
              <a:rPr lang="en-US">
                <a:solidFill>
                  <a:srgbClr val="080808"/>
                </a:solidFill>
                <a:effectLst/>
                <a:highlight>
                  <a:srgbClr val="FFFFFF"/>
                </a:highlight>
                <a:latin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rPr>
              <a:t>//TextWithSize(</a:t>
            </a:r>
            <a:r>
              <a:rPr lang="en-US">
                <a:solidFill>
                  <a:srgbClr val="067D17"/>
                </a:solidFill>
                <a:effectLst/>
                <a:highlight>
                  <a:srgbClr val="FFFFFF"/>
                </a:highlight>
                <a:latin typeface="JetBrains Mono Medium" panose="02000009000000000000" pitchFamily="2" charset="0"/>
              </a:rPr>
              <a:t>"Big text"</a:t>
            </a:r>
            <a:r>
              <a:rPr lang="en-US">
                <a:solidFill>
                  <a:srgbClr val="080808"/>
                </a:solidFill>
                <a:effectLst/>
                <a:highlight>
                  <a:srgbClr val="FFFFFF"/>
                </a:highlight>
                <a:latin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rPr>
              <a:t>40</a:t>
            </a:r>
            <a:r>
              <a:rPr lang="en-US">
                <a:solidFill>
                  <a:srgbClr val="080808"/>
                </a:solidFill>
                <a:effectLst/>
                <a:highlight>
                  <a:srgbClr val="FFFFFF"/>
                </a:highlight>
                <a:latin typeface="JetBrains Mono Medium" panose="02000009000000000000" pitchFamily="2" charset="0"/>
              </a:rPr>
              <a:t>.sp) -- call </a:t>
            </a:r>
            <a:r>
              <a:rPr lang="en-US">
                <a:solidFill>
                  <a:srgbClr val="0033B3"/>
                </a:solidFill>
                <a:effectLst/>
                <a:highlight>
                  <a:srgbClr val="FFFFFF"/>
                </a:highlight>
                <a:latin typeface="JetBrains Mono Medium" panose="02000009000000000000" pitchFamily="2" charset="0"/>
              </a:rPr>
              <a:t>this </a:t>
            </a:r>
            <a:r>
              <a:rPr lang="en-US">
                <a:solidFill>
                  <a:srgbClr val="080808"/>
                </a:solidFill>
                <a:effectLst/>
                <a:highlight>
                  <a:srgbClr val="FFFFFF"/>
                </a:highlight>
                <a:latin typeface="JetBrains Mono Medium" panose="02000009000000000000" pitchFamily="2" charset="0"/>
              </a:rPr>
              <a:t>method</a:t>
            </a:r>
          </a:p>
        </p:txBody>
      </p:sp>
    </p:spTree>
    <p:extLst>
      <p:ext uri="{BB962C8B-B14F-4D97-AF65-F5344CB8AC3E}">
        <p14:creationId xmlns:p14="http://schemas.microsoft.com/office/powerpoint/2010/main" val="564022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just">
              <a:lnSpc>
                <a:spcPct val="150000"/>
              </a:lnSpc>
            </a:pPr>
            <a:r>
              <a:rPr lang="vi-VN" sz="1600" b="1" i="1">
                <a:solidFill>
                  <a:srgbClr val="202124"/>
                </a:solidFill>
                <a:highlight>
                  <a:srgbClr val="FFFF00"/>
                </a:highlight>
                <a:latin typeface="Open Sans" panose="020B0606030504020204" pitchFamily="34" charset="0"/>
                <a:ea typeface="Open Sans" panose="020B0606030504020204" pitchFamily="34" charset="0"/>
                <a:cs typeface="Open Sans" panose="020B0606030504020204" pitchFamily="34" charset="0"/>
              </a:rPr>
              <a:t>*Background Color</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B314C8-1E1C-CB21-16E1-192D6BF006EB}"/>
              </a:ext>
            </a:extLst>
          </p:cNvPr>
          <p:cNvSpPr txBox="1"/>
          <p:nvPr/>
        </p:nvSpPr>
        <p:spPr>
          <a:xfrm>
            <a:off x="1932631" y="1814527"/>
            <a:ext cx="5223754" cy="706860"/>
          </a:xfrm>
          <a:prstGeom prst="rect">
            <a:avLst/>
          </a:prstGeom>
          <a:noFill/>
        </p:spPr>
        <p:txBody>
          <a:bodyPr wrap="square">
            <a:spAutoFit/>
          </a:bodyPr>
          <a:lstStyle/>
          <a:p>
            <a:pPr>
              <a:lnSpc>
                <a:spcPct val="150000"/>
              </a:lnSpc>
            </a:pP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"Text with green background 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a:extLst>
              <a:ext uri="{FF2B5EF4-FFF2-40B4-BE49-F238E27FC236}">
                <a16:creationId xmlns:a16="http://schemas.microsoft.com/office/drawing/2014/main" id="{32D463E4-5E92-E1B9-29DB-799C3B18A521}"/>
              </a:ext>
            </a:extLst>
          </p:cNvPr>
          <p:cNvPicPr>
            <a:picLocks noChangeAspect="1"/>
          </p:cNvPicPr>
          <p:nvPr/>
        </p:nvPicPr>
        <p:blipFill>
          <a:blip r:embed="rId4"/>
          <a:stretch>
            <a:fillRect/>
          </a:stretch>
        </p:blipFill>
        <p:spPr>
          <a:xfrm>
            <a:off x="2520949" y="3570577"/>
            <a:ext cx="4102100" cy="469900"/>
          </a:xfrm>
          <a:prstGeom prst="rect">
            <a:avLst/>
          </a:prstGeom>
        </p:spPr>
      </p:pic>
    </p:spTree>
    <p:extLst>
      <p:ext uri="{BB962C8B-B14F-4D97-AF65-F5344CB8AC3E}">
        <p14:creationId xmlns:p14="http://schemas.microsoft.com/office/powerpoint/2010/main" val="4029130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160959"/>
          </a:xfrm>
          <a:prstGeom prst="rect">
            <a:avLst/>
          </a:prstGeom>
          <a:noFill/>
        </p:spPr>
        <p:txBody>
          <a:bodyPr wrap="square">
            <a:spAutoFit/>
          </a:bodyPr>
          <a:lstStyle/>
          <a:p>
            <a:pPr algn="just">
              <a:lnSpc>
                <a:spcPct val="150000"/>
              </a:lnSpc>
            </a:pPr>
            <a:r>
              <a:rPr lang="vi-VN" sz="1600" b="1" i="1">
                <a:solidFill>
                  <a:srgbClr val="202124"/>
                </a:solidFill>
                <a:highlight>
                  <a:srgbClr val="FFFF00"/>
                </a:highlight>
                <a:latin typeface="Open Sans" panose="020B0606030504020204" pitchFamily="34" charset="0"/>
                <a:ea typeface="Open Sans" panose="020B0606030504020204" pitchFamily="34" charset="0"/>
                <a:cs typeface="Open Sans" panose="020B0606030504020204" pitchFamily="34" charset="0"/>
              </a:rPr>
              <a:t>*Padding</a:t>
            </a:r>
          </a:p>
          <a:p>
            <a:pPr algn="just">
              <a:lnSpc>
                <a:spcPct val="150000"/>
              </a:lnSpc>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Trong Jetpack Compose </a:t>
            </a: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KHÔNG</a:t>
            </a: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 có modifier cho </a:t>
            </a: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margin</a:t>
            </a: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 Chúng ta sẽ sử dụng modifier của padding </a:t>
            </a: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cho cả padding và margin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B314C8-1E1C-CB21-16E1-192D6BF006EB}"/>
              </a:ext>
            </a:extLst>
          </p:cNvPr>
          <p:cNvSpPr txBox="1"/>
          <p:nvPr/>
        </p:nvSpPr>
        <p:spPr>
          <a:xfrm>
            <a:off x="185214" y="2571750"/>
            <a:ext cx="7104365" cy="2031325"/>
          </a:xfrm>
          <a:prstGeom prst="rect">
            <a:avLst/>
          </a:prstGeom>
          <a:noFill/>
        </p:spPr>
        <p:txBody>
          <a:bodyPr wrap="square">
            <a:spAutoFit/>
          </a:bodyPr>
          <a:lstStyle/>
          <a:p>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TextWidthPadding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"Padding and margin!"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32</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i="1">
                <a:solidFill>
                  <a:srgbClr val="FF0000"/>
                </a:solidFill>
                <a:effectLst/>
                <a:highlight>
                  <a:srgbClr val="FFFFFF"/>
                </a:highlight>
                <a:latin typeface="JetBrains Mono ExtraBold" panose="02000009000000000000" pitchFamily="2" charset="0"/>
                <a:cs typeface="JetBrains Mono ExtraBold" panose="02000009000000000000" pitchFamily="2" charset="0"/>
              </a:rPr>
              <a:t>// Outer padding (margin)</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//background color</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16</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b="1" i="1">
                <a:solidFill>
                  <a:srgbClr val="FF0000"/>
                </a:solidFill>
                <a:effectLst/>
                <a:highlight>
                  <a:srgbClr val="FFFFFF"/>
                </a:highlight>
                <a:latin typeface="JetBrains Mono ExtraBold" panose="02000009000000000000" pitchFamily="2" charset="0"/>
                <a:cs typeface="JetBrains Mono ExtraBold" panose="02000009000000000000" pitchFamily="2" charset="0"/>
              </a:rPr>
              <a:t>// Inner padding</a:t>
            </a:r>
            <a:b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8" name="Picture 7" descr="A green rectangle with black text&#10;&#10;Description automatically generated">
            <a:extLst>
              <a:ext uri="{FF2B5EF4-FFF2-40B4-BE49-F238E27FC236}">
                <a16:creationId xmlns:a16="http://schemas.microsoft.com/office/drawing/2014/main" id="{FB49639D-59C5-0BA8-857B-2A28EEB8A49F}"/>
              </a:ext>
            </a:extLst>
          </p:cNvPr>
          <p:cNvPicPr>
            <a:picLocks noChangeAspect="1"/>
          </p:cNvPicPr>
          <p:nvPr/>
        </p:nvPicPr>
        <p:blipFill>
          <a:blip r:embed="rId4"/>
          <a:stretch>
            <a:fillRect/>
          </a:stretch>
        </p:blipFill>
        <p:spPr>
          <a:xfrm>
            <a:off x="5818913" y="2010309"/>
            <a:ext cx="2753255" cy="1313091"/>
          </a:xfrm>
          <a:prstGeom prst="rect">
            <a:avLst/>
          </a:prstGeom>
        </p:spPr>
      </p:pic>
    </p:spTree>
    <p:extLst>
      <p:ext uri="{BB962C8B-B14F-4D97-AF65-F5344CB8AC3E}">
        <p14:creationId xmlns:p14="http://schemas.microsoft.com/office/powerpoint/2010/main" val="3096187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161023"/>
          </a:xfrm>
          <a:prstGeom prst="rect">
            <a:avLst/>
          </a:prstGeom>
          <a:noFill/>
        </p:spPr>
        <p:txBody>
          <a:bodyPr wrap="square">
            <a:spAutoFit/>
          </a:bodyPr>
          <a:lstStyle/>
          <a:p>
            <a:pPr algn="just">
              <a:lnSpc>
                <a:spcPct val="150000"/>
              </a:lnSpc>
            </a:pPr>
            <a:r>
              <a:rPr lang="vi-VN" sz="1600" b="1" i="1">
                <a:solidFill>
                  <a:srgbClr val="202124"/>
                </a:solidFill>
                <a:highlight>
                  <a:srgbClr val="FFFF00"/>
                </a:highlight>
                <a:latin typeface="Open Sans" panose="020B0606030504020204" pitchFamily="34" charset="0"/>
                <a:ea typeface="Open Sans" panose="020B0606030504020204" pitchFamily="34" charset="0"/>
                <a:cs typeface="Open Sans" panose="020B0606030504020204" pitchFamily="34" charset="0"/>
              </a:rPr>
              <a:t>*Width and Height</a:t>
            </a:r>
          </a:p>
          <a:p>
            <a:pPr algn="just">
              <a:lnSpc>
                <a:spcPct val="150000"/>
              </a:lnSpc>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 Đối với chiều rộng: width(value : Dp) </a:t>
            </a:r>
          </a:p>
          <a:p>
            <a:pPr algn="just">
              <a:lnSpc>
                <a:spcPct val="150000"/>
              </a:lnSpc>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 Đối với chiều cao: height(value: Dp)</a:t>
            </a:r>
            <a:endPar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B314C8-1E1C-CB21-16E1-192D6BF006EB}"/>
              </a:ext>
            </a:extLst>
          </p:cNvPr>
          <p:cNvSpPr txBox="1"/>
          <p:nvPr/>
        </p:nvSpPr>
        <p:spPr>
          <a:xfrm>
            <a:off x="185214" y="2288875"/>
            <a:ext cx="7104365" cy="2800767"/>
          </a:xfrm>
          <a:prstGeom prst="rect">
            <a:avLst/>
          </a:prstGeom>
          <a:noFill/>
        </p:spPr>
        <p:txBody>
          <a:bodyPr wrap="square">
            <a:spAutoFit/>
          </a:bodyPr>
          <a:lstStyle/>
          <a:p>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WidthAndHeightModifier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"Width and Height"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Blue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width</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200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height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300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blue rectangular object with white border&#10;&#10;Description automatically generated">
            <a:extLst>
              <a:ext uri="{FF2B5EF4-FFF2-40B4-BE49-F238E27FC236}">
                <a16:creationId xmlns:a16="http://schemas.microsoft.com/office/drawing/2014/main" id="{0097CD02-C821-AE7A-9D80-8618FC58B86F}"/>
              </a:ext>
            </a:extLst>
          </p:cNvPr>
          <p:cNvPicPr>
            <a:picLocks noChangeAspect="1"/>
          </p:cNvPicPr>
          <p:nvPr/>
        </p:nvPicPr>
        <p:blipFill>
          <a:blip r:embed="rId4"/>
          <a:stretch>
            <a:fillRect/>
          </a:stretch>
        </p:blipFill>
        <p:spPr>
          <a:xfrm>
            <a:off x="7383767" y="2571750"/>
            <a:ext cx="1575018" cy="2368631"/>
          </a:xfrm>
          <a:prstGeom prst="rect">
            <a:avLst/>
          </a:prstGeom>
        </p:spPr>
      </p:pic>
    </p:spTree>
    <p:extLst>
      <p:ext uri="{BB962C8B-B14F-4D97-AF65-F5344CB8AC3E}">
        <p14:creationId xmlns:p14="http://schemas.microsoft.com/office/powerpoint/2010/main" val="2349863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007683"/>
          </a:xfrm>
          <a:prstGeom prst="rect">
            <a:avLst/>
          </a:prstGeom>
          <a:noFill/>
        </p:spPr>
        <p:txBody>
          <a:bodyPr wrap="square">
            <a:spAutoFit/>
          </a:bodyPr>
          <a:lstStyle/>
          <a:p>
            <a:pPr algn="just">
              <a:lnSpc>
                <a:spcPct val="150000"/>
              </a:lnSpc>
            </a:pPr>
            <a:r>
              <a:rPr lang="vi-VN" sz="1600" b="1" i="1">
                <a:solidFill>
                  <a:srgbClr val="202124"/>
                </a:solidFill>
                <a:highlight>
                  <a:srgbClr val="FFFF00"/>
                </a:highlight>
                <a:latin typeface="Open Sans" panose="020B0606030504020204" pitchFamily="34" charset="0"/>
                <a:ea typeface="Open Sans" panose="020B0606030504020204" pitchFamily="34" charset="0"/>
                <a:cs typeface="Open Sans" panose="020B0606030504020204" pitchFamily="34" charset="0"/>
              </a:rPr>
              <a:t>*Size</a:t>
            </a:r>
          </a:p>
          <a:p>
            <a:pPr marL="285750" indent="-285750" algn="just">
              <a:lnSpc>
                <a:spcPct val="150000"/>
              </a:lnSpc>
              <a:buFont typeface="Arial" panose="020B0604020202020204" pitchFamily="34" charset="0"/>
              <a:buChar char="•"/>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Nếu cần cả chiều rộng và chiều cao trong cùng một modifier, hãy sử dụng </a:t>
            </a: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Modifier.size().</a:t>
            </a:r>
          </a:p>
          <a:p>
            <a:pPr marL="285750" indent="-285750" algn="just">
              <a:lnSpc>
                <a:spcPct val="150000"/>
              </a:lnSpc>
              <a:buFont typeface="Arial" panose="020B0604020202020204" pitchFamily="34" charset="0"/>
              <a:buChar char="•"/>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Nếu cả chiều rộng và chiều cao đều giống nhau, hãy sử dụng </a:t>
            </a: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Modifier.size(size: Dp)</a:t>
            </a:r>
          </a:p>
          <a:p>
            <a:pPr algn="just">
              <a:lnSpc>
                <a:spcPct val="150000"/>
              </a:lnSpc>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	</a:t>
            </a:r>
            <a:r>
              <a:rPr lang="vi-VN" sz="1600" i="1" u="sng">
                <a:solidFill>
                  <a:schemeClr val="accent5"/>
                </a:solidFill>
                <a:latin typeface="Open Sans" panose="020B0606030504020204" pitchFamily="34" charset="0"/>
                <a:ea typeface="Open Sans" panose="020B0606030504020204" pitchFamily="34" charset="0"/>
                <a:cs typeface="Open Sans" panose="020B0606030504020204" pitchFamily="34" charset="0"/>
              </a:rPr>
              <a:t>Ví dụ:</a:t>
            </a:r>
            <a:r>
              <a:rPr lang="vi-VN" sz="1600" i="1">
                <a:solidFill>
                  <a:schemeClr val="accent5"/>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accent5"/>
                </a:solidFill>
                <a:latin typeface="Open Sans" panose="020B0606030504020204" pitchFamily="34" charset="0"/>
                <a:ea typeface="Open Sans" panose="020B0606030504020204" pitchFamily="34" charset="0"/>
                <a:cs typeface="Open Sans" panose="020B0606030504020204" pitchFamily="34" charset="0"/>
              </a:rPr>
              <a:t>Modifier.size(200.dp)</a:t>
            </a:r>
          </a:p>
          <a:p>
            <a:pPr marL="285750" indent="-285750" algn="just">
              <a:lnSpc>
                <a:spcPct val="150000"/>
              </a:lnSpc>
              <a:buFont typeface="Arial" panose="020B0604020202020204" pitchFamily="34" charset="0"/>
              <a:buChar char="•"/>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Nếu muốn chiều rộng và chiều cao khác nhau, hãy sử dụng </a:t>
            </a:r>
          </a:p>
          <a:p>
            <a:pPr algn="just">
              <a:lnSpc>
                <a:spcPct val="150000"/>
              </a:lnSpc>
            </a:pP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	Modifier.size(width= </a:t>
            </a:r>
            <a:r>
              <a:rPr lang="vi-VN" sz="1600" b="1">
                <a:solidFill>
                  <a:srgbClr val="FF0000"/>
                </a:solidFill>
                <a:latin typeface="Open Sans" panose="020B0606030504020204" pitchFamily="34" charset="0"/>
                <a:ea typeface="Open Sans" panose="020B0606030504020204" pitchFamily="34" charset="0"/>
                <a:cs typeface="Open Sans" panose="020B0606030504020204" pitchFamily="34" charset="0"/>
              </a:rPr>
              <a:t>x</a:t>
            </a: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.dp, height = </a:t>
            </a:r>
            <a:r>
              <a:rPr lang="vi-VN" sz="1600" b="1">
                <a:solidFill>
                  <a:srgbClr val="FF0000"/>
                </a:solidFill>
                <a:latin typeface="Open Sans" panose="020B0606030504020204" pitchFamily="34" charset="0"/>
                <a:ea typeface="Open Sans" panose="020B0606030504020204" pitchFamily="34" charset="0"/>
                <a:cs typeface="Open Sans" panose="020B0606030504020204" pitchFamily="34" charset="0"/>
              </a:rPr>
              <a:t>y</a:t>
            </a:r>
            <a:r>
              <a:rPr lang="vi-VN" sz="1600" b="1">
                <a:solidFill>
                  <a:srgbClr val="202124"/>
                </a:solidFill>
                <a:latin typeface="Open Sans" panose="020B0606030504020204" pitchFamily="34" charset="0"/>
                <a:ea typeface="Open Sans" panose="020B0606030504020204" pitchFamily="34" charset="0"/>
                <a:cs typeface="Open Sans" panose="020B0606030504020204" pitchFamily="34" charset="0"/>
              </a:rPr>
              <a:t>.dp)</a:t>
            </a:r>
          </a:p>
          <a:p>
            <a:pPr algn="just">
              <a:lnSpc>
                <a:spcPct val="150000"/>
              </a:lnSpc>
            </a:pPr>
            <a:r>
              <a:rPr lang="vi-VN" sz="1600">
                <a:solidFill>
                  <a:srgbClr val="202124"/>
                </a:solidFill>
                <a:latin typeface="Open Sans" panose="020B0606030504020204" pitchFamily="34" charset="0"/>
                <a:ea typeface="Open Sans" panose="020B0606030504020204" pitchFamily="34" charset="0"/>
                <a:cs typeface="Open Sans" panose="020B0606030504020204" pitchFamily="34" charset="0"/>
              </a:rPr>
              <a:t>	</a:t>
            </a:r>
            <a:r>
              <a:rPr lang="vi-VN" sz="1600" i="1" u="sng">
                <a:solidFill>
                  <a:schemeClr val="accent5"/>
                </a:solidFill>
                <a:latin typeface="Open Sans" panose="020B0606030504020204" pitchFamily="34" charset="0"/>
                <a:ea typeface="Open Sans" panose="020B0606030504020204" pitchFamily="34" charset="0"/>
                <a:cs typeface="Open Sans" panose="020B0606030504020204" pitchFamily="34" charset="0"/>
              </a:rPr>
              <a:t>Ví dụ:</a:t>
            </a:r>
            <a:r>
              <a:rPr lang="vi-VN" sz="1600" i="1">
                <a:solidFill>
                  <a:schemeClr val="accent5"/>
                </a:solidFill>
                <a:latin typeface="Open Sans" panose="020B0606030504020204" pitchFamily="34" charset="0"/>
                <a:ea typeface="Open Sans" panose="020B0606030504020204" pitchFamily="34" charset="0"/>
                <a:cs typeface="Open Sans" panose="020B0606030504020204" pitchFamily="34" charset="0"/>
              </a:rPr>
              <a:t> </a:t>
            </a:r>
            <a:r>
              <a:rPr lang="vi-VN" sz="1600">
                <a:solidFill>
                  <a:schemeClr val="accent5"/>
                </a:solidFill>
                <a:latin typeface="Open Sans" panose="020B0606030504020204" pitchFamily="34" charset="0"/>
                <a:ea typeface="Open Sans" panose="020B0606030504020204" pitchFamily="34" charset="0"/>
                <a:cs typeface="Open Sans" panose="020B0606030504020204" pitchFamily="34" charset="0"/>
              </a:rPr>
              <a:t>Modifier.size(width=200.dp,height=100.dp)</a:t>
            </a:r>
            <a:endParaRPr lang="vi-VN" sz="1600" b="1">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245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422360"/>
          </a:xfrm>
          <a:prstGeom prst="rect">
            <a:avLst/>
          </a:prstGeom>
          <a:noFill/>
        </p:spPr>
        <p:txBody>
          <a:bodyPr wrap="square">
            <a:spAutoFit/>
          </a:bodyPr>
          <a:lstStyle/>
          <a:p>
            <a:pPr algn="just">
              <a:lnSpc>
                <a:spcPct val="150000"/>
              </a:lnSpc>
            </a:pPr>
            <a:r>
              <a:rPr lang="vi-VN" sz="1600" u="sng">
                <a:solidFill>
                  <a:srgbClr val="202124"/>
                </a:solidFill>
                <a:latin typeface="Open Sans" panose="020B0606030504020204" pitchFamily="34" charset="0"/>
                <a:ea typeface="Open Sans" panose="020B0606030504020204" pitchFamily="34" charset="0"/>
                <a:cs typeface="Open Sans" panose="020B0606030504020204" pitchFamily="34" charset="0"/>
              </a:rPr>
              <a:t>Ví dụ:</a:t>
            </a:r>
            <a:endParaRPr lang="vi-VN" sz="1600" u="sng">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39CEC0-6354-2746-CC79-0A730F310E8E}"/>
              </a:ext>
            </a:extLst>
          </p:cNvPr>
          <p:cNvSpPr txBox="1"/>
          <p:nvPr/>
        </p:nvSpPr>
        <p:spPr>
          <a:xfrm>
            <a:off x="554476" y="1750421"/>
            <a:ext cx="6410528" cy="2554545"/>
          </a:xfrm>
          <a:prstGeom prst="rect">
            <a:avLst/>
          </a:prstGeom>
          <a:noFill/>
        </p:spPr>
        <p:txBody>
          <a:bodyPr wrap="square">
            <a:spAutoFit/>
          </a:bodyPr>
          <a:lstStyle/>
          <a:p>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SizeModifier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"Text with Size"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cs typeface="JetBrains Mono Medium" panose="02000009000000000000" pitchFamily="2" charset="0"/>
              </a:rPr>
              <a:t>Cyan</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width = </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250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height = </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100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blue rectangle with white text&#10;&#10;Description automatically generated">
            <a:extLst>
              <a:ext uri="{FF2B5EF4-FFF2-40B4-BE49-F238E27FC236}">
                <a16:creationId xmlns:a16="http://schemas.microsoft.com/office/drawing/2014/main" id="{53E18889-7C93-82F7-AAA9-BD958B26E20A}"/>
              </a:ext>
            </a:extLst>
          </p:cNvPr>
          <p:cNvPicPr>
            <a:picLocks noChangeAspect="1"/>
          </p:cNvPicPr>
          <p:nvPr/>
        </p:nvPicPr>
        <p:blipFill>
          <a:blip r:embed="rId4"/>
          <a:stretch>
            <a:fillRect/>
          </a:stretch>
        </p:blipFill>
        <p:spPr>
          <a:xfrm>
            <a:off x="5209622" y="1564957"/>
            <a:ext cx="3510764" cy="1504613"/>
          </a:xfrm>
          <a:prstGeom prst="rect">
            <a:avLst/>
          </a:prstGeom>
        </p:spPr>
      </p:pic>
    </p:spTree>
    <p:extLst>
      <p:ext uri="{BB962C8B-B14F-4D97-AF65-F5344CB8AC3E}">
        <p14:creationId xmlns:p14="http://schemas.microsoft.com/office/powerpoint/2010/main" val="1693716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376950"/>
          </a:xfrm>
          <a:prstGeom prst="rect">
            <a:avLst/>
          </a:prstGeom>
          <a:noFill/>
        </p:spPr>
        <p:txBody>
          <a:bodyPr wrap="square">
            <a:spAutoFit/>
          </a:bodyPr>
          <a:lstStyle/>
          <a:p>
            <a:pPr algn="just">
              <a:lnSpc>
                <a:spcPct val="150000"/>
              </a:lnSpc>
            </a:pPr>
            <a:r>
              <a:rPr lang="vi-VN"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*Fill Max Width</a:t>
            </a:r>
          </a:p>
          <a:p>
            <a:pPr marL="285750" indent="-285750" algn="just">
              <a:lnSpc>
                <a:spcPct val="150000"/>
              </a:lnSpc>
              <a:buFontTx/>
              <a:buChar char="-"/>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Giá trị từ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0,0</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đến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1,0</a:t>
            </a:r>
          </a:p>
          <a:p>
            <a:pPr marL="285750" indent="-285750" algn="just">
              <a:lnSpc>
                <a:spcPct val="150000"/>
              </a:lnSpc>
              <a:buFontTx/>
              <a:buChar char="-"/>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Nếu bạn muốn set chiều rộng là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match_parent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bạn có thể sử dụng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1,0</a:t>
            </a:r>
          </a:p>
          <a:p>
            <a:pPr marL="285750" indent="-285750" algn="just">
              <a:lnSpc>
                <a:spcPct val="150000"/>
              </a:lnSpc>
              <a:buFontTx/>
              <a:buChar char="-"/>
            </a:pPr>
            <a:endPar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Tx/>
              <a:buChar char="-"/>
            </a:pPr>
            <a:endPar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Tx/>
              <a:buChar char="-"/>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Trường hợp chưa có view:</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Nếu fillMaxWidth = 1,0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chiếm toàn bộ chiều rộng (match_parent)</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Nếu fillMaxWidth mang các giá trị còn lại  chiếm theo tỷ lệ tương ứng với giá trị</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Ví dụ: fillMaxWidth = 0,75  chiếm 75% chiều rộng</a:t>
            </a:r>
            <a:endPar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FDE7447-3E7B-9738-1F9C-31B91A9E9C6A}"/>
              </a:ext>
            </a:extLst>
          </p:cNvPr>
          <p:cNvPicPr>
            <a:picLocks noChangeAspect="1"/>
          </p:cNvPicPr>
          <p:nvPr/>
        </p:nvPicPr>
        <p:blipFill>
          <a:blip r:embed="rId4"/>
          <a:stretch>
            <a:fillRect/>
          </a:stretch>
        </p:blipFill>
        <p:spPr>
          <a:xfrm>
            <a:off x="2517420" y="2344292"/>
            <a:ext cx="4109158" cy="454916"/>
          </a:xfrm>
          <a:prstGeom prst="rect">
            <a:avLst/>
          </a:prstGeom>
        </p:spPr>
      </p:pic>
    </p:spTree>
    <p:extLst>
      <p:ext uri="{BB962C8B-B14F-4D97-AF65-F5344CB8AC3E}">
        <p14:creationId xmlns:p14="http://schemas.microsoft.com/office/powerpoint/2010/main" val="544794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2267672"/>
          </a:xfrm>
          <a:prstGeom prst="rect">
            <a:avLst/>
          </a:prstGeom>
          <a:noFill/>
        </p:spPr>
        <p:txBody>
          <a:bodyPr wrap="square">
            <a:spAutoFit/>
          </a:bodyPr>
          <a:lstStyle/>
          <a:p>
            <a:pPr algn="just">
              <a:lnSpc>
                <a:spcPct val="150000"/>
              </a:lnSpc>
            </a:pPr>
            <a:r>
              <a:rPr lang="vi-VN"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*Fill Max Width</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Trường hợp đã tồn tại view trước đó:</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Nếu fillMaxWidth = 1,0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chiếm toàn bộ khoảng không gian còn lại</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Nếu fillMaxWidth mang các giá trị còn lại  chiếm khoảng không gian còn lại theo tỷ lệ tương ứng với giá trị</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a:t>
            </a:r>
            <a:r>
              <a:rPr lang="vi-VN" sz="1600" b="1" u="sng">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Ví dụ:</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fillMaxWidth = 0,75  chiếm 75% chiều rộng của khoảng không gian còn lại</a:t>
            </a:r>
            <a:endPar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289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422295"/>
          </a:xfrm>
          <a:prstGeom prst="rect">
            <a:avLst/>
          </a:prstGeom>
          <a:noFill/>
        </p:spPr>
        <p:txBody>
          <a:bodyPr wrap="square">
            <a:spAutoFit/>
          </a:bodyPr>
          <a:lstStyle/>
          <a:p>
            <a:pPr algn="just">
              <a:lnSpc>
                <a:spcPct val="150000"/>
              </a:lnSpc>
            </a:pPr>
            <a:r>
              <a:rPr lang="vi-VN"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*Fill Max Width</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F5351F-653C-3996-CC2D-C18F83DBEAD9}"/>
              </a:ext>
            </a:extLst>
          </p:cNvPr>
          <p:cNvSpPr txBox="1"/>
          <p:nvPr/>
        </p:nvSpPr>
        <p:spPr>
          <a:xfrm>
            <a:off x="457200" y="1738822"/>
            <a:ext cx="4114800" cy="3112070"/>
          </a:xfrm>
          <a:prstGeom prst="rect">
            <a:avLst/>
          </a:prstGeom>
          <a:noFill/>
        </p:spPr>
        <p:txBody>
          <a:bodyPr wrap="square">
            <a:spAutoFit/>
          </a:bodyPr>
          <a:lstStyle/>
          <a:p>
            <a:pPr>
              <a:lnSpc>
                <a:spcPct val="150000"/>
              </a:lnSpc>
            </a:pPr>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FillWidthModifier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"Text Width Match Parent"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Gray</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fillMaxWidth</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1.0f</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24578" name="Picture 2">
            <a:extLst>
              <a:ext uri="{FF2B5EF4-FFF2-40B4-BE49-F238E27FC236}">
                <a16:creationId xmlns:a16="http://schemas.microsoft.com/office/drawing/2014/main" id="{FBB94F07-E8FC-E2B1-44AB-D0A302065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71750"/>
            <a:ext cx="42259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32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3376950"/>
          </a:xfrm>
          <a:prstGeom prst="rect">
            <a:avLst/>
          </a:prstGeom>
          <a:noFill/>
        </p:spPr>
        <p:txBody>
          <a:bodyPr wrap="square">
            <a:spAutoFit/>
          </a:bodyPr>
          <a:lstStyle/>
          <a:p>
            <a:pPr algn="just">
              <a:lnSpc>
                <a:spcPct val="150000"/>
              </a:lnSpc>
            </a:pPr>
            <a:r>
              <a:rPr lang="vi-VN"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*Fill Max Height</a:t>
            </a:r>
          </a:p>
          <a:p>
            <a:pPr marL="285750" indent="-285750" algn="just">
              <a:lnSpc>
                <a:spcPct val="150000"/>
              </a:lnSpc>
              <a:buFontTx/>
              <a:buChar char="-"/>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Giá trị từ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0,0</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đến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1,0</a:t>
            </a:r>
          </a:p>
          <a:p>
            <a:pPr marL="285750" indent="-285750" algn="just">
              <a:lnSpc>
                <a:spcPct val="150000"/>
              </a:lnSpc>
              <a:buFontTx/>
              <a:buChar char="-"/>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Nếu bạn muốn set chiều cao là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match_parent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bạn có thể sử dụng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1,0</a:t>
            </a:r>
          </a:p>
          <a:p>
            <a:pPr marL="285750" indent="-285750" algn="just">
              <a:lnSpc>
                <a:spcPct val="150000"/>
              </a:lnSpc>
              <a:buFontTx/>
              <a:buChar char="-"/>
            </a:pPr>
            <a:endPar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Tx/>
              <a:buChar char="-"/>
            </a:pPr>
            <a:endPar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lnSpc>
                <a:spcPct val="150000"/>
              </a:lnSpc>
              <a:buFontTx/>
              <a:buChar char="-"/>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Trường hợp chưa có view:</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Nếu fillMaxHeight = 1,0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chiếm toàn bộ chiều cao (match_parent)</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Nếu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fillMaxHeight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mang các giá trị còn lại  chiếm theo tỷ lệ tương ứng với giá trị</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Ví dụ: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fillMaxHeight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 0,75  chiếm 75% chiều cao</a:t>
            </a:r>
            <a:endPar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FDE7447-3E7B-9738-1F9C-31B91A9E9C6A}"/>
              </a:ext>
            </a:extLst>
          </p:cNvPr>
          <p:cNvPicPr>
            <a:picLocks noChangeAspect="1"/>
          </p:cNvPicPr>
          <p:nvPr/>
        </p:nvPicPr>
        <p:blipFill>
          <a:blip r:embed="rId4"/>
          <a:stretch>
            <a:fillRect/>
          </a:stretch>
        </p:blipFill>
        <p:spPr>
          <a:xfrm>
            <a:off x="2517420" y="2344292"/>
            <a:ext cx="4109158" cy="454916"/>
          </a:xfrm>
          <a:prstGeom prst="rect">
            <a:avLst/>
          </a:prstGeom>
        </p:spPr>
      </p:pic>
    </p:spTree>
    <p:extLst>
      <p:ext uri="{BB962C8B-B14F-4D97-AF65-F5344CB8AC3E}">
        <p14:creationId xmlns:p14="http://schemas.microsoft.com/office/powerpoint/2010/main" val="3334217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2267672"/>
          </a:xfrm>
          <a:prstGeom prst="rect">
            <a:avLst/>
          </a:prstGeom>
          <a:noFill/>
        </p:spPr>
        <p:txBody>
          <a:bodyPr wrap="square">
            <a:spAutoFit/>
          </a:bodyPr>
          <a:lstStyle/>
          <a:p>
            <a:pPr algn="just">
              <a:lnSpc>
                <a:spcPct val="150000"/>
              </a:lnSpc>
            </a:pPr>
            <a:r>
              <a:rPr lang="vi-VN"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*Fill Max Height</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Trường hợp đã tồn tại view trước đó:</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Nếu fillMaxHeight = 1,0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chiếm toàn bộ khoảng không gian còn lại</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Nếu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fillMaxHeight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mang các giá trị còn lại  chiếm khoảng không gian còn lại theo tỷ lệ tương ứng với giá trị</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a:t>
            </a:r>
            <a:r>
              <a:rPr lang="vi-VN" sz="1600" b="1" u="sng">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Ví dụ:</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fillMaxHeight</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sym typeface="Wingdings" pitchFamily="2" charset="2"/>
              </a:rPr>
              <a:t> = 0,75  chiếm 75% chiều cao của khoảng không gian còn lại</a:t>
            </a:r>
            <a:endPar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4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Màu chữ</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Để thay đổi màu sắc của chữ ta sử dụng thuộc tính</a:t>
            </a:r>
            <a:r>
              <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1">
                <a:solidFill>
                  <a:schemeClr val="tx1"/>
                </a:solidFill>
                <a:effectLst/>
                <a:latin typeface="Open Sans" panose="020B0606030504020204" pitchFamily="34" charset="0"/>
                <a:ea typeface="Open Sans" panose="020B0606030504020204" pitchFamily="34" charset="0"/>
                <a:cs typeface="Open Sans" panose="020B0606030504020204" pitchFamily="34" charset="0"/>
              </a:rPr>
              <a:t>color</a:t>
            </a:r>
            <a:endPar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83" y="3232150"/>
            <a:ext cx="2822917" cy="1911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2297588"/>
            <a:ext cx="7936992" cy="1533305"/>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rPr>
              <a:t>ColorText</a:t>
            </a:r>
            <a:r>
              <a:rPr lang="en-US" sz="1600">
                <a:solidFill>
                  <a:srgbClr val="080808"/>
                </a:solidFill>
                <a:effectLst/>
                <a:highlight>
                  <a:srgbClr val="FFFFFF"/>
                </a:highlight>
                <a:latin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rPr>
              <a:t>(</a:t>
            </a:r>
            <a:r>
              <a:rPr lang="en-US" sz="1600">
                <a:solidFill>
                  <a:srgbClr val="067D17"/>
                </a:solidFill>
                <a:effectLst/>
                <a:highlight>
                  <a:srgbClr val="FFFFFF"/>
                </a:highlight>
                <a:latin typeface="JetBrains Mono Medium" panose="02000009000000000000" pitchFamily="2" charset="0"/>
              </a:rPr>
              <a:t>"Color text"</a:t>
            </a:r>
            <a:r>
              <a:rPr lang="en-US" sz="1600">
                <a:solidFill>
                  <a:srgbClr val="080808"/>
                </a:solidFill>
                <a:effectLst/>
                <a:highlight>
                  <a:srgbClr val="FFFFFF"/>
                </a:highlight>
                <a:latin typeface="JetBrains Mono Medium" panose="02000009000000000000" pitchFamily="2" charset="0"/>
              </a:rPr>
              <a:t>, </a:t>
            </a:r>
            <a:r>
              <a:rPr lang="en-US" sz="1600">
                <a:solidFill>
                  <a:srgbClr val="4A86E8"/>
                </a:solidFill>
                <a:effectLst/>
                <a:highlight>
                  <a:srgbClr val="FFFF00"/>
                </a:highlight>
                <a:latin typeface="JetBrains Mono Medium" panose="02000009000000000000" pitchFamily="2" charset="0"/>
              </a:rPr>
              <a:t>color</a:t>
            </a:r>
            <a:r>
              <a:rPr lang="en-US" sz="1600">
                <a:solidFill>
                  <a:srgbClr val="4A86E8"/>
                </a:solidFill>
                <a:effectLst/>
                <a:highlight>
                  <a:srgbClr val="FFFFFF"/>
                </a:highlight>
                <a:latin typeface="JetBrains Mono Medium" panose="02000009000000000000" pitchFamily="2" charset="0"/>
              </a:rPr>
              <a:t> = </a:t>
            </a:r>
            <a:r>
              <a:rPr lang="en-US" sz="1600">
                <a:solidFill>
                  <a:srgbClr val="000000"/>
                </a:solidFill>
                <a:effectLst/>
                <a:highlight>
                  <a:srgbClr val="FFFFFF"/>
                </a:highlight>
                <a:latin typeface="JetBrains Mono Medium" panose="02000009000000000000" pitchFamily="2" charset="0"/>
              </a:rPr>
              <a:t>Color</a:t>
            </a:r>
            <a:r>
              <a:rPr lang="en-US" sz="1600">
                <a:solidFill>
                  <a:srgbClr val="080808"/>
                </a:solidFill>
                <a:effectLst/>
                <a:highlight>
                  <a:srgbClr val="FFFFFF"/>
                </a:highlight>
                <a:latin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rPr>
              <a:t>Blue</a:t>
            </a:r>
            <a:r>
              <a:rPr lang="en-US" sz="1600">
                <a:solidFill>
                  <a:srgbClr val="080808"/>
                </a:solidFill>
                <a:effectLst/>
                <a:highlight>
                  <a:srgbClr val="FFFFFF"/>
                </a:highlight>
                <a:latin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rPr>
              <a:t>}</a:t>
            </a:r>
          </a:p>
        </p:txBody>
      </p:sp>
    </p:spTree>
    <p:extLst>
      <p:ext uri="{BB962C8B-B14F-4D97-AF65-F5344CB8AC3E}">
        <p14:creationId xmlns:p14="http://schemas.microsoft.com/office/powerpoint/2010/main" val="137766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Modifiers</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422295"/>
          </a:xfrm>
          <a:prstGeom prst="rect">
            <a:avLst/>
          </a:prstGeom>
          <a:noFill/>
        </p:spPr>
        <p:txBody>
          <a:bodyPr wrap="square">
            <a:spAutoFit/>
          </a:bodyPr>
          <a:lstStyle/>
          <a:p>
            <a:pPr algn="just">
              <a:lnSpc>
                <a:spcPct val="150000"/>
              </a:lnSpc>
            </a:pPr>
            <a:r>
              <a:rPr lang="vi-VN" sz="1600" b="1">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rPr>
              <a:t>*Fill Max Height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4D9A341-3F36-3ACC-6F54-8972034717D1}"/>
              </a:ext>
            </a:extLst>
          </p:cNvPr>
          <p:cNvSpPr txBox="1"/>
          <p:nvPr/>
        </p:nvSpPr>
        <p:spPr>
          <a:xfrm>
            <a:off x="457199" y="1738822"/>
            <a:ext cx="4691743" cy="2606483"/>
          </a:xfrm>
          <a:prstGeom prst="rect">
            <a:avLst/>
          </a:prstGeom>
          <a:noFill/>
        </p:spPr>
        <p:txBody>
          <a:bodyPr wrap="square">
            <a:spAutoFit/>
          </a:bodyPr>
          <a:lstStyle/>
          <a:p>
            <a:pPr>
              <a:lnSpc>
                <a:spcPct val="150000"/>
              </a:lnSpc>
            </a:pPr>
            <a:r>
              <a:rPr lang="en-US" sz="11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1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100">
                <a:solidFill>
                  <a:srgbClr val="00627A"/>
                </a:solidFill>
                <a:effectLst/>
                <a:highlight>
                  <a:srgbClr val="FFFFFF"/>
                </a:highlight>
                <a:latin typeface="JetBrains Mono Medium" panose="02000009000000000000" pitchFamily="2" charset="0"/>
                <a:cs typeface="JetBrains Mono Medium" panose="02000009000000000000" pitchFamily="2" charset="0"/>
              </a:rPr>
              <a:t>FillHeightModifier</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100">
                <a:solidFill>
                  <a:srgbClr val="067D17"/>
                </a:solidFill>
                <a:effectLst/>
                <a:highlight>
                  <a:srgbClr val="FFFFFF"/>
                </a:highlight>
                <a:latin typeface="JetBrains Mono Medium" panose="02000009000000000000" pitchFamily="2" charset="0"/>
                <a:cs typeface="JetBrains Mono Medium" panose="02000009000000000000" pitchFamily="2" charset="0"/>
              </a:rPr>
              <a:t>" Text with 75% Height "</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1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1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1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fillMaxHeight</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100">
                <a:solidFill>
                  <a:srgbClr val="1750EB"/>
                </a:solidFill>
                <a:effectLst/>
                <a:highlight>
                  <a:srgbClr val="FFFFFF"/>
                </a:highlight>
                <a:latin typeface="JetBrains Mono Medium" panose="02000009000000000000" pitchFamily="2" charset="0"/>
                <a:cs typeface="JetBrains Mono Medium" panose="02000009000000000000" pitchFamily="2" charset="0"/>
              </a:rPr>
              <a:t>0.75f</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1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//75% area fill</a:t>
            </a:r>
            <a:br>
              <a:rPr lang="en-US" sz="11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1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1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25602" name="Picture 2">
            <a:extLst>
              <a:ext uri="{FF2B5EF4-FFF2-40B4-BE49-F238E27FC236}">
                <a16:creationId xmlns:a16="http://schemas.microsoft.com/office/drawing/2014/main" id="{5F33A226-1240-106F-819A-7B7F6480A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023" y="943583"/>
            <a:ext cx="1839409" cy="419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82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Alpha (Opacitiy)</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791627"/>
          </a:xfrm>
          <a:prstGeom prst="rect">
            <a:avLst/>
          </a:prstGeom>
          <a:noFill/>
        </p:spPr>
        <p:txBody>
          <a:bodyPr wrap="square">
            <a:spAutoFit/>
          </a:bodyPr>
          <a:lstStyle/>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Alpha được sử dụng để set độ mờ của một view</a:t>
            </a:r>
          </a:p>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Giá trị của Alpha từ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0,0</a:t>
            </a: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 đến </a:t>
            </a:r>
            <a:r>
              <a:rPr lang="vi-VN" sz="1600" b="1">
                <a:solidFill>
                  <a:schemeClr val="tx1"/>
                </a:solidFill>
                <a:latin typeface="Open Sans" panose="020B0606030504020204" pitchFamily="34" charset="0"/>
                <a:ea typeface="Open Sans" panose="020B0606030504020204" pitchFamily="34" charset="0"/>
                <a:cs typeface="Open Sans" panose="020B0606030504020204" pitchFamily="34" charset="0"/>
              </a:rPr>
              <a:t>1,0</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D9738AD-622E-716B-B943-970123D35EE6}"/>
              </a:ext>
            </a:extLst>
          </p:cNvPr>
          <p:cNvPicPr>
            <a:picLocks noChangeAspect="1"/>
          </p:cNvPicPr>
          <p:nvPr/>
        </p:nvPicPr>
        <p:blipFill>
          <a:blip r:embed="rId4"/>
          <a:stretch>
            <a:fillRect/>
          </a:stretch>
        </p:blipFill>
        <p:spPr>
          <a:xfrm>
            <a:off x="2103979" y="1938666"/>
            <a:ext cx="4881058" cy="578366"/>
          </a:xfrm>
          <a:prstGeom prst="rect">
            <a:avLst/>
          </a:prstGeom>
        </p:spPr>
      </p:pic>
      <p:sp>
        <p:nvSpPr>
          <p:cNvPr id="7" name="TextBox 6">
            <a:extLst>
              <a:ext uri="{FF2B5EF4-FFF2-40B4-BE49-F238E27FC236}">
                <a16:creationId xmlns:a16="http://schemas.microsoft.com/office/drawing/2014/main" id="{1980EB60-45B0-0EA2-0DF6-0A5C11826B0D}"/>
              </a:ext>
            </a:extLst>
          </p:cNvPr>
          <p:cNvSpPr txBox="1"/>
          <p:nvPr/>
        </p:nvSpPr>
        <p:spPr>
          <a:xfrm>
            <a:off x="583660" y="2724150"/>
            <a:ext cx="4572000" cy="2031325"/>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AlphaModifier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Box</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250</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alpha</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0.2f</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//20% opacity</a:t>
            </a:r>
            <a:br>
              <a:rPr lang="en-US" sz="14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br>
            <a:r>
              <a:rPr lang="en-US" sz="1400" i="1">
                <a:solidFill>
                  <a:srgbClr val="8C8C8C"/>
                </a:solidFill>
                <a:effectLst/>
                <a:highlight>
                  <a:srgbClr val="FFFFFF"/>
                </a:highlight>
                <a:latin typeface="JetBrains Mono ExtraBold" panose="02000009000000000000" pitchFamily="2" charset="0"/>
                <a:cs typeface="JetBrains Mono ExtraBold"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10" name="Picture 9" descr="A screenshot of a computer screen&#10;&#10;Description automatically generated">
            <a:extLst>
              <a:ext uri="{FF2B5EF4-FFF2-40B4-BE49-F238E27FC236}">
                <a16:creationId xmlns:a16="http://schemas.microsoft.com/office/drawing/2014/main" id="{410EF787-CFC1-FED2-299D-885D6FA465F3}"/>
              </a:ext>
            </a:extLst>
          </p:cNvPr>
          <p:cNvPicPr>
            <a:picLocks noChangeAspect="1"/>
          </p:cNvPicPr>
          <p:nvPr/>
        </p:nvPicPr>
        <p:blipFill>
          <a:blip r:embed="rId5"/>
          <a:stretch>
            <a:fillRect/>
          </a:stretch>
        </p:blipFill>
        <p:spPr>
          <a:xfrm>
            <a:off x="6213813" y="2626469"/>
            <a:ext cx="2108200" cy="2279650"/>
          </a:xfrm>
          <a:prstGeom prst="rect">
            <a:avLst/>
          </a:prstGeom>
        </p:spPr>
      </p:pic>
    </p:spTree>
    <p:extLst>
      <p:ext uri="{BB962C8B-B14F-4D97-AF65-F5344CB8AC3E}">
        <p14:creationId xmlns:p14="http://schemas.microsoft.com/office/powerpoint/2010/main" val="1569393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Rotate</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422295"/>
          </a:xfrm>
          <a:prstGeom prst="rect">
            <a:avLst/>
          </a:prstGeom>
          <a:noFill/>
        </p:spPr>
        <p:txBody>
          <a:bodyPr wrap="square">
            <a:spAutoFit/>
          </a:bodyPr>
          <a:lstStyle/>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Alpha được sử dụng để xoay một view</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80EB60-45B0-0EA2-0DF6-0A5C11826B0D}"/>
              </a:ext>
            </a:extLst>
          </p:cNvPr>
          <p:cNvSpPr txBox="1"/>
          <p:nvPr/>
        </p:nvSpPr>
        <p:spPr>
          <a:xfrm>
            <a:off x="544750" y="2189128"/>
            <a:ext cx="4572000" cy="2246769"/>
          </a:xfrm>
          <a:prstGeom prst="rect">
            <a:avLst/>
          </a:prstGeom>
          <a:noFill/>
        </p:spPr>
        <p:txBody>
          <a:bodyPr wrap="square">
            <a:spAutoFit/>
          </a:bodyPr>
          <a:lstStyle/>
          <a:p>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RotateModifier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Box</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rotate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45f</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size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250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a:p>
            <a:endParaRPr lang="en-US">
              <a:solidFill>
                <a:srgbClr val="080808"/>
              </a:solidFill>
              <a:effectLst/>
              <a:highlight>
                <a:srgbClr val="FFFFFF"/>
              </a:highlight>
              <a:latin typeface="JetBrains Mono Medium" panose="02000009000000000000" pitchFamily="2" charset="0"/>
              <a:cs typeface="JetBrains Mono Medium" panose="02000009000000000000" pitchFamily="2" charset="0"/>
            </a:endParaRPr>
          </a:p>
        </p:txBody>
      </p:sp>
      <p:pic>
        <p:nvPicPr>
          <p:cNvPr id="27650" name="Picture 2">
            <a:extLst>
              <a:ext uri="{FF2B5EF4-FFF2-40B4-BE49-F238E27FC236}">
                <a16:creationId xmlns:a16="http://schemas.microsoft.com/office/drawing/2014/main" id="{3817FA6D-B476-2289-794B-C72392C2A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236" y="2189128"/>
            <a:ext cx="3021848" cy="295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36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Weight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381066"/>
          </a:xfrm>
          <a:prstGeom prst="rect">
            <a:avLst/>
          </a:prstGeom>
          <a:noFill/>
        </p:spPr>
        <p:txBody>
          <a:bodyPr wrap="square">
            <a:spAutoFit/>
          </a:bodyPr>
          <a:lstStyle/>
          <a:p>
            <a:pPr algn="just">
              <a:lnSpc>
                <a:spcPct val="150000"/>
              </a:lnSpc>
            </a:pPr>
            <a:r>
              <a:rPr lang="vi-VN">
                <a:solidFill>
                  <a:schemeClr val="tx1"/>
                </a:solidFill>
                <a:latin typeface="Open Sans" panose="020B0606030504020204" pitchFamily="34" charset="0"/>
                <a:ea typeface="Open Sans" panose="020B0606030504020204" pitchFamily="34" charset="0"/>
                <a:cs typeface="Open Sans" panose="020B0606030504020204" pitchFamily="34" charset="0"/>
              </a:rPr>
              <a:t>Tương tự như layout_weight (Android), Weight dùng để chia tỷ lệ hiển thị giữa có component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80EB60-45B0-0EA2-0DF6-0A5C11826B0D}"/>
              </a:ext>
            </a:extLst>
          </p:cNvPr>
          <p:cNvSpPr txBox="1"/>
          <p:nvPr/>
        </p:nvSpPr>
        <p:spPr>
          <a:xfrm>
            <a:off x="202661" y="1541253"/>
            <a:ext cx="8161505" cy="3600986"/>
          </a:xfrm>
          <a:prstGeom prst="rect">
            <a:avLst/>
          </a:prstGeom>
          <a:noFill/>
        </p:spPr>
        <p:txBody>
          <a:bodyPr wrap="square">
            <a:spAutoFit/>
          </a:bodyPr>
          <a:lstStyle/>
          <a:p>
            <a: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2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200">
                <a:solidFill>
                  <a:srgbClr val="00627A"/>
                </a:solidFill>
                <a:effectLst/>
                <a:highlight>
                  <a:srgbClr val="FFFFFF"/>
                </a:highlight>
                <a:latin typeface="JetBrains Mono Medium" panose="02000009000000000000" pitchFamily="2" charset="0"/>
                <a:cs typeface="JetBrains Mono Medium" panose="02000009000000000000" pitchFamily="2" charset="0"/>
              </a:rPr>
              <a:t>WeightModifier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Row</a:t>
            </a:r>
            <a:r>
              <a:rPr lang="en-US" sz="1200">
                <a:solidFill>
                  <a:srgbClr val="808080"/>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Column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weight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1f</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"Weight = 1"</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Column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weight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1f</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Blue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"Weight = 1"</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Column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weight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1750EB"/>
                </a:solidFill>
                <a:effectLst/>
                <a:highlight>
                  <a:srgbClr val="FFFFFF"/>
                </a:highlight>
                <a:latin typeface="JetBrains Mono Medium" panose="02000009000000000000" pitchFamily="2" charset="0"/>
                <a:cs typeface="JetBrains Mono Medium" panose="02000009000000000000" pitchFamily="2" charset="0"/>
              </a:rPr>
              <a:t>2f</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r>
              <a:rPr lang="en-US" sz="12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2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200">
                <a:solidFill>
                  <a:srgbClr val="067D17"/>
                </a:solidFill>
                <a:effectLst/>
                <a:highlight>
                  <a:srgbClr val="FFFFFF"/>
                </a:highlight>
                <a:latin typeface="JetBrains Mono Medium" panose="02000009000000000000" pitchFamily="2" charset="0"/>
                <a:cs typeface="JetBrains Mono Medium" panose="02000009000000000000" pitchFamily="2" charset="0"/>
              </a:rPr>
              <a:t>"Weight = 2"</a:t>
            </a: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t>    }</a:t>
            </a:r>
            <a:br>
              <a:rPr lang="en-US" sz="1200" b="1">
                <a:solidFill>
                  <a:srgbClr val="080808"/>
                </a:solidFill>
                <a:effectLst/>
                <a:highlight>
                  <a:srgbClr val="FFFFFF"/>
                </a:highlight>
                <a:latin typeface="JetBrains Mono ExtraBold" panose="02000009000000000000" pitchFamily="2" charset="0"/>
                <a:cs typeface="JetBrains Mono ExtraBold" panose="02000009000000000000" pitchFamily="2" charset="0"/>
              </a:rPr>
            </a:br>
            <a:r>
              <a:rPr lang="en-US" sz="12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29698" name="Picture 2">
            <a:extLst>
              <a:ext uri="{FF2B5EF4-FFF2-40B4-BE49-F238E27FC236}">
                <a16:creationId xmlns:a16="http://schemas.microsoft.com/office/drawing/2014/main" id="{22630410-BFEB-2F66-8251-F03D228D3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238" y="3367082"/>
            <a:ext cx="3024762" cy="169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434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Border</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422295"/>
          </a:xfrm>
          <a:prstGeom prst="rect">
            <a:avLst/>
          </a:prstGeom>
          <a:noFill/>
        </p:spPr>
        <p:txBody>
          <a:bodyPr wrap="square">
            <a:spAutoFit/>
          </a:bodyPr>
          <a:lstStyle/>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Sử dụng border để tạo viền cho component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E75451-8084-C9D3-F7B2-DE26E38EB08D}"/>
              </a:ext>
            </a:extLst>
          </p:cNvPr>
          <p:cNvSpPr txBox="1"/>
          <p:nvPr/>
        </p:nvSpPr>
        <p:spPr>
          <a:xfrm>
            <a:off x="535021" y="2022796"/>
            <a:ext cx="4572000" cy="2462213"/>
          </a:xfrm>
          <a:prstGeom prst="rect">
            <a:avLst/>
          </a:prstGeom>
          <a:noFill/>
        </p:spPr>
        <p:txBody>
          <a:bodyPr wrap="square">
            <a:spAutoFit/>
          </a:bodyPr>
          <a:lstStyle/>
          <a:p>
            <a: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4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400">
                <a:solidFill>
                  <a:srgbClr val="00627A"/>
                </a:solidFill>
                <a:effectLst/>
                <a:highlight>
                  <a:srgbClr val="FFFFFF"/>
                </a:highlight>
                <a:latin typeface="JetBrains Mono Medium" panose="02000009000000000000" pitchFamily="2" charset="0"/>
                <a:cs typeface="JetBrains Mono Medium" panose="02000009000000000000" pitchFamily="2" charset="0"/>
              </a:rPr>
              <a:t>BorderModifier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sz="1400">
                <a:solidFill>
                  <a:srgbClr val="067D17"/>
                </a:solidFill>
                <a:effectLst/>
                <a:highlight>
                  <a:srgbClr val="FFFFFF"/>
                </a:highlight>
                <a:latin typeface="JetBrains Mono Medium" panose="02000009000000000000" pitchFamily="2" charset="0"/>
                <a:cs typeface="JetBrains Mono Medium" panose="02000009000000000000" pitchFamily="2" charset="0"/>
              </a:rPr>
              <a:t>"Text with Red Border"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Yellow</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border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2</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871094"/>
                </a:solidFill>
                <a:effectLst/>
                <a:highlight>
                  <a:srgbClr val="FFFFFF"/>
                </a:highlight>
                <a:latin typeface="JetBrains Mono Medium" panose="02000009000000000000" pitchFamily="2" charset="0"/>
                <a:cs typeface="JetBrains Mono Medium" panose="02000009000000000000" pitchFamily="2" charset="0"/>
              </a:rPr>
              <a:t>Red</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4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400"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8" name="Picture 7" descr="A screenshot of a review&#10;&#10;Description automatically generated">
            <a:extLst>
              <a:ext uri="{FF2B5EF4-FFF2-40B4-BE49-F238E27FC236}">
                <a16:creationId xmlns:a16="http://schemas.microsoft.com/office/drawing/2014/main" id="{13B386E6-A416-36D5-1F18-CF4CF91811D4}"/>
              </a:ext>
            </a:extLst>
          </p:cNvPr>
          <p:cNvPicPr>
            <a:picLocks noChangeAspect="1"/>
          </p:cNvPicPr>
          <p:nvPr/>
        </p:nvPicPr>
        <p:blipFill>
          <a:blip r:embed="rId4"/>
          <a:stretch>
            <a:fillRect/>
          </a:stretch>
        </p:blipFill>
        <p:spPr>
          <a:xfrm>
            <a:off x="5176908" y="2571750"/>
            <a:ext cx="3619500" cy="1625600"/>
          </a:xfrm>
          <a:prstGeom prst="rect">
            <a:avLst/>
          </a:prstGeom>
        </p:spPr>
      </p:pic>
    </p:spTree>
    <p:extLst>
      <p:ext uri="{BB962C8B-B14F-4D97-AF65-F5344CB8AC3E}">
        <p14:creationId xmlns:p14="http://schemas.microsoft.com/office/powerpoint/2010/main" val="2568220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Border</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422295"/>
          </a:xfrm>
          <a:prstGeom prst="rect">
            <a:avLst/>
          </a:prstGeom>
          <a:noFill/>
        </p:spPr>
        <p:txBody>
          <a:bodyPr wrap="square">
            <a:spAutoFit/>
          </a:bodyPr>
          <a:lstStyle/>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Sử dụng border để tạo viền cho component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E75451-8084-C9D3-F7B2-DE26E38EB08D}"/>
              </a:ext>
            </a:extLst>
          </p:cNvPr>
          <p:cNvSpPr txBox="1"/>
          <p:nvPr/>
        </p:nvSpPr>
        <p:spPr>
          <a:xfrm>
            <a:off x="175292" y="1653823"/>
            <a:ext cx="8793416" cy="2246769"/>
          </a:xfrm>
          <a:prstGeom prst="rect">
            <a:avLst/>
          </a:prstGeom>
          <a:noFill/>
        </p:spPr>
        <p:txBody>
          <a:bodyPr wrap="square">
            <a:spAutoFit/>
          </a:bodyPr>
          <a:lstStyle/>
          <a:p>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BorderWithShape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"Text with round border"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border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SolidColor(</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Green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RoundedCornerShape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10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screenshot of a review&#10;&#10;Description automatically generated">
            <a:extLst>
              <a:ext uri="{FF2B5EF4-FFF2-40B4-BE49-F238E27FC236}">
                <a16:creationId xmlns:a16="http://schemas.microsoft.com/office/drawing/2014/main" id="{16A25E2F-F42A-BA33-118F-04D0E5F740BA}"/>
              </a:ext>
            </a:extLst>
          </p:cNvPr>
          <p:cNvPicPr>
            <a:picLocks noChangeAspect="1"/>
          </p:cNvPicPr>
          <p:nvPr/>
        </p:nvPicPr>
        <p:blipFill>
          <a:blip r:embed="rId4"/>
          <a:stretch>
            <a:fillRect/>
          </a:stretch>
        </p:blipFill>
        <p:spPr>
          <a:xfrm>
            <a:off x="4989480" y="3577547"/>
            <a:ext cx="3619500" cy="1536700"/>
          </a:xfrm>
          <a:prstGeom prst="rect">
            <a:avLst/>
          </a:prstGeom>
        </p:spPr>
      </p:pic>
    </p:spTree>
    <p:extLst>
      <p:ext uri="{BB962C8B-B14F-4D97-AF65-F5344CB8AC3E}">
        <p14:creationId xmlns:p14="http://schemas.microsoft.com/office/powerpoint/2010/main" val="1578957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Clip</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880965" cy="422295"/>
          </a:xfrm>
          <a:prstGeom prst="rect">
            <a:avLst/>
          </a:prstGeom>
          <a:noFill/>
        </p:spPr>
        <p:txBody>
          <a:bodyPr wrap="square">
            <a:spAutoFit/>
          </a:bodyPr>
          <a:lstStyle/>
          <a:p>
            <a:pPr algn="just">
              <a:lnSpc>
                <a:spcPct val="150000"/>
              </a:lnSpc>
            </a:pPr>
            <a:r>
              <a:rPr lang="vi-VN" sz="1600">
                <a:solidFill>
                  <a:schemeClr val="tx1"/>
                </a:solidFill>
                <a:latin typeface="Open Sans" panose="020B0606030504020204" pitchFamily="34" charset="0"/>
                <a:ea typeface="Open Sans" panose="020B0606030504020204" pitchFamily="34" charset="0"/>
                <a:cs typeface="Open Sans" panose="020B0606030504020204" pitchFamily="34" charset="0"/>
              </a:rPr>
              <a:t>Sử dụng clip để cắt view của component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026" y="0"/>
            <a:ext cx="1643974" cy="11131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E75451-8084-C9D3-F7B2-DE26E38EB08D}"/>
              </a:ext>
            </a:extLst>
          </p:cNvPr>
          <p:cNvSpPr txBox="1"/>
          <p:nvPr/>
        </p:nvSpPr>
        <p:spPr>
          <a:xfrm>
            <a:off x="175292" y="1653823"/>
            <a:ext cx="5476478" cy="2677656"/>
          </a:xfrm>
          <a:prstGeom prst="rect">
            <a:avLst/>
          </a:prstGeom>
          <a:noFill/>
        </p:spPr>
        <p:txBody>
          <a:bodyPr wrap="square">
            <a:spAutoFit/>
          </a:bodyPr>
          <a:lstStyle/>
          <a:p>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ClipModifier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text = </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"Text with Clipped 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color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White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modifier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Modifier</a:t>
            </a:r>
            <a:b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(Dp(</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10f</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clip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RoundedCornerShape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25</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871094"/>
                </a:solidFill>
                <a:effectLst/>
                <a:highlight>
                  <a:srgbClr val="FFFFFF"/>
                </a:highlight>
                <a:latin typeface="JetBrains Mono ExtraBold" panose="02000009000000000000" pitchFamily="2" charset="0"/>
                <a:cs typeface="JetBrains Mono ExtraBold" panose="02000009000000000000" pitchFamily="2" charset="0"/>
              </a:rPr>
              <a:t>dp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background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Color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Blue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padding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(Dp(</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15f</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7" name="Picture 6" descr="A blue rectangle with white text&#10;&#10;Description automatically generated">
            <a:extLst>
              <a:ext uri="{FF2B5EF4-FFF2-40B4-BE49-F238E27FC236}">
                <a16:creationId xmlns:a16="http://schemas.microsoft.com/office/drawing/2014/main" id="{BB4BC569-EDC8-C324-8F06-9CEB80787AD4}"/>
              </a:ext>
            </a:extLst>
          </p:cNvPr>
          <p:cNvPicPr>
            <a:picLocks noChangeAspect="1"/>
          </p:cNvPicPr>
          <p:nvPr/>
        </p:nvPicPr>
        <p:blipFill>
          <a:blip r:embed="rId4"/>
          <a:stretch>
            <a:fillRect/>
          </a:stretch>
        </p:blipFill>
        <p:spPr>
          <a:xfrm>
            <a:off x="5217413" y="3364638"/>
            <a:ext cx="3527114" cy="1302020"/>
          </a:xfrm>
          <a:prstGeom prst="rect">
            <a:avLst/>
          </a:prstGeom>
        </p:spPr>
      </p:pic>
    </p:spTree>
    <p:extLst>
      <p:ext uri="{BB962C8B-B14F-4D97-AF65-F5344CB8AC3E}">
        <p14:creationId xmlns:p14="http://schemas.microsoft.com/office/powerpoint/2010/main" val="1922290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Tài liệu tham khảo</a:t>
            </a:r>
            <a:endParaRPr/>
          </a:p>
        </p:txBody>
      </p:sp>
      <p:sp>
        <p:nvSpPr>
          <p:cNvPr id="201" name="Google Shape;201;p34"/>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p>
            <a:pPr marL="457200" lvl="0" indent="-317500" algn="l" rtl="0">
              <a:lnSpc>
                <a:spcPct val="150000"/>
              </a:lnSpc>
              <a:spcBef>
                <a:spcPts val="0"/>
              </a:spcBef>
              <a:spcAft>
                <a:spcPts val="0"/>
              </a:spcAft>
              <a:buSzPts val="1400"/>
              <a:buChar char="●"/>
            </a:pPr>
            <a:r>
              <a:rPr lang="en" u="sng">
                <a:solidFill>
                  <a:schemeClr val="accent3"/>
                </a:solidFill>
                <a:hlinkClick r:id="rId3">
                  <a:extLst>
                    <a:ext uri="{A12FA001-AC4F-418D-AE19-62706E023703}">
                      <ahyp:hlinkClr xmlns:ahyp="http://schemas.microsoft.com/office/drawing/2018/hyperlinkcolor" val="tx"/>
                    </a:ext>
                  </a:extLst>
                </a:hlinkClick>
              </a:rPr>
              <a:t>kotlinlang.org</a:t>
            </a:r>
            <a:endParaRPr u="sng"/>
          </a:p>
          <a:p>
            <a:pPr marL="457200" lvl="0" indent="-317500" algn="l" rtl="0">
              <a:lnSpc>
                <a:spcPct val="150000"/>
              </a:lnSpc>
              <a:spcBef>
                <a:spcPts val="0"/>
              </a:spcBef>
              <a:spcAft>
                <a:spcPts val="0"/>
              </a:spcAft>
              <a:buSzPts val="1400"/>
              <a:buChar char="●"/>
            </a:pPr>
            <a:r>
              <a:rPr lang="en" u="sng">
                <a:solidFill>
                  <a:schemeClr val="accent3"/>
                </a:solidFill>
                <a:hlinkClick r:id="rId4">
                  <a:extLst>
                    <a:ext uri="{A12FA001-AC4F-418D-AE19-62706E023703}">
                      <ahyp:hlinkClr xmlns:ahyp="http://schemas.microsoft.com/office/drawing/2018/hyperlinkcolor" val="tx"/>
                    </a:ext>
                  </a:extLst>
                </a:hlinkClick>
              </a:rPr>
              <a:t>kotlinlang.org/docs</a:t>
            </a:r>
            <a:endParaRPr u="sng"/>
          </a:p>
          <a:p>
            <a:pPr marL="457200" lvl="0" indent="-317500" algn="l" rtl="0">
              <a:lnSpc>
                <a:spcPct val="150000"/>
              </a:lnSpc>
              <a:spcBef>
                <a:spcPts val="0"/>
              </a:spcBef>
              <a:spcAft>
                <a:spcPts val="0"/>
              </a:spcAft>
              <a:buSzPts val="1400"/>
              <a:buChar char="●"/>
            </a:pPr>
            <a:r>
              <a:rPr lang="en" u="sng">
                <a:solidFill>
                  <a:schemeClr val="accent3"/>
                </a:solidFill>
                <a:hlinkClick r:id="rId5">
                  <a:extLst>
                    <a:ext uri="{A12FA001-AC4F-418D-AE19-62706E023703}">
                      <ahyp:hlinkClr xmlns:ahyp="http://schemas.microsoft.com/office/drawing/2018/hyperlinkcolor" val="tx"/>
                    </a:ext>
                  </a:extLst>
                </a:hlinkClick>
              </a:rPr>
              <a:t>play.kotlinlang.org/byExample</a:t>
            </a:r>
            <a:endParaRPr u="sng"/>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05"/>
        <p:cNvGrpSpPr/>
        <p:nvPr/>
      </p:nvGrpSpPr>
      <p:grpSpPr>
        <a:xfrm>
          <a:off x="0" y="0"/>
          <a:ext cx="0" cy="0"/>
          <a:chOff x="0" y="0"/>
          <a:chExt cx="0" cy="0"/>
        </a:xfrm>
      </p:grpSpPr>
      <p:sp>
        <p:nvSpPr>
          <p:cNvPr id="206" name="Google Shape;206;p35"/>
          <p:cNvSpPr txBox="1"/>
          <p:nvPr/>
        </p:nvSpPr>
        <p:spPr>
          <a:xfrm>
            <a:off x="276225" y="285750"/>
            <a:ext cx="7153200" cy="19053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3</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In đậm chữ</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Để in đậm chữ ta sử dụng thuộc tính</a:t>
            </a:r>
            <a:r>
              <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1">
                <a:solidFill>
                  <a:schemeClr val="tx1"/>
                </a:solidFill>
                <a:effectLst/>
                <a:latin typeface="Open Sans" panose="020B0606030504020204" pitchFamily="34" charset="0"/>
                <a:ea typeface="Open Sans" panose="020B0606030504020204" pitchFamily="34" charset="0"/>
                <a:cs typeface="Open Sans" panose="020B0606030504020204" pitchFamily="34" charset="0"/>
              </a:rPr>
              <a:t>fontWeight</a:t>
            </a:r>
            <a:endPar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83" y="3232150"/>
            <a:ext cx="2822917" cy="1911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2297588"/>
            <a:ext cx="7936992" cy="1533305"/>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rPr>
              <a:t>BoldText</a:t>
            </a:r>
            <a:r>
              <a:rPr lang="en-US" sz="1600">
                <a:solidFill>
                  <a:srgbClr val="080808"/>
                </a:solidFill>
                <a:effectLst/>
                <a:highlight>
                  <a:srgbClr val="FFFFFF"/>
                </a:highlight>
                <a:latin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rPr>
              <a:t>(</a:t>
            </a:r>
            <a:r>
              <a:rPr lang="en-US" sz="1600">
                <a:solidFill>
                  <a:srgbClr val="067D17"/>
                </a:solidFill>
                <a:effectLst/>
                <a:highlight>
                  <a:srgbClr val="FFFFFF"/>
                </a:highlight>
                <a:latin typeface="JetBrains Mono Medium" panose="02000009000000000000" pitchFamily="2" charset="0"/>
              </a:rPr>
              <a:t>"Bold text"</a:t>
            </a:r>
            <a:r>
              <a:rPr lang="en-US" sz="1600">
                <a:solidFill>
                  <a:srgbClr val="080808"/>
                </a:solidFill>
                <a:effectLst/>
                <a:highlight>
                  <a:srgbClr val="FFFFFF"/>
                </a:highlight>
                <a:latin typeface="JetBrains Mono Medium" panose="02000009000000000000" pitchFamily="2" charset="0"/>
              </a:rPr>
              <a:t>, </a:t>
            </a:r>
            <a:r>
              <a:rPr lang="en-US" sz="1600">
                <a:solidFill>
                  <a:srgbClr val="4A86E8"/>
                </a:solidFill>
                <a:effectLst/>
                <a:highlight>
                  <a:srgbClr val="FFFF00"/>
                </a:highlight>
                <a:latin typeface="JetBrains Mono Medium" panose="02000009000000000000" pitchFamily="2" charset="0"/>
              </a:rPr>
              <a:t>fontWeight</a:t>
            </a:r>
            <a:r>
              <a:rPr lang="en-US" sz="1600">
                <a:solidFill>
                  <a:srgbClr val="4A86E8"/>
                </a:solidFill>
                <a:effectLst/>
                <a:highlight>
                  <a:srgbClr val="FFFFFF"/>
                </a:highlight>
                <a:latin typeface="JetBrains Mono Medium" panose="02000009000000000000" pitchFamily="2" charset="0"/>
              </a:rPr>
              <a:t> = </a:t>
            </a:r>
            <a:r>
              <a:rPr lang="en-US" sz="1600">
                <a:solidFill>
                  <a:srgbClr val="000000"/>
                </a:solidFill>
                <a:effectLst/>
                <a:highlight>
                  <a:srgbClr val="FFFFFF"/>
                </a:highlight>
                <a:latin typeface="JetBrains Mono Medium" panose="02000009000000000000" pitchFamily="2" charset="0"/>
              </a:rPr>
              <a:t>FontWeight</a:t>
            </a:r>
            <a:r>
              <a:rPr lang="en-US" sz="1600">
                <a:solidFill>
                  <a:srgbClr val="080808"/>
                </a:solidFill>
                <a:effectLst/>
                <a:highlight>
                  <a:srgbClr val="FFFFFF"/>
                </a:highlight>
                <a:latin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rPr>
              <a:t>Bold</a:t>
            </a:r>
            <a:r>
              <a:rPr lang="en-US" sz="1600">
                <a:solidFill>
                  <a:srgbClr val="080808"/>
                </a:solidFill>
                <a:effectLst/>
                <a:highlight>
                  <a:srgbClr val="FFFFFF"/>
                </a:highlight>
                <a:latin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rPr>
              <a:t>}</a:t>
            </a:r>
          </a:p>
        </p:txBody>
      </p:sp>
    </p:spTree>
    <p:extLst>
      <p:ext uri="{BB962C8B-B14F-4D97-AF65-F5344CB8AC3E}">
        <p14:creationId xmlns:p14="http://schemas.microsoft.com/office/powerpoint/2010/main" val="173973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4. In nghiêng chữ</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Để in nghiêng chữ ta sử dụng thuộc tính</a:t>
            </a:r>
            <a:r>
              <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1">
                <a:solidFill>
                  <a:schemeClr val="tx1"/>
                </a:solidFill>
                <a:effectLst/>
                <a:latin typeface="Open Sans" panose="020B0606030504020204" pitchFamily="34" charset="0"/>
                <a:ea typeface="Open Sans" panose="020B0606030504020204" pitchFamily="34" charset="0"/>
                <a:cs typeface="Open Sans" panose="020B0606030504020204" pitchFamily="34" charset="0"/>
              </a:rPr>
              <a:t>fontStyle</a:t>
            </a:r>
            <a:endPar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83" y="3232150"/>
            <a:ext cx="2822917" cy="1911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2297588"/>
            <a:ext cx="7936992" cy="1533305"/>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rPr>
              <a:t>ItalicText</a:t>
            </a:r>
            <a:r>
              <a:rPr lang="en-US" sz="1600">
                <a:solidFill>
                  <a:srgbClr val="080808"/>
                </a:solidFill>
                <a:effectLst/>
                <a:highlight>
                  <a:srgbClr val="FFFFFF"/>
                </a:highlight>
                <a:latin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rPr>
              <a:t>(</a:t>
            </a:r>
            <a:r>
              <a:rPr lang="en-US" sz="1600">
                <a:solidFill>
                  <a:srgbClr val="067D17"/>
                </a:solidFill>
                <a:effectLst/>
                <a:highlight>
                  <a:srgbClr val="FFFFFF"/>
                </a:highlight>
                <a:latin typeface="JetBrains Mono Medium" panose="02000009000000000000" pitchFamily="2" charset="0"/>
              </a:rPr>
              <a:t>"Italic Text"</a:t>
            </a:r>
            <a:r>
              <a:rPr lang="en-US" sz="1600">
                <a:solidFill>
                  <a:srgbClr val="080808"/>
                </a:solidFill>
                <a:effectLst/>
                <a:highlight>
                  <a:srgbClr val="FFFFFF"/>
                </a:highlight>
                <a:latin typeface="JetBrains Mono Medium" panose="02000009000000000000" pitchFamily="2" charset="0"/>
              </a:rPr>
              <a:t>, </a:t>
            </a:r>
            <a:r>
              <a:rPr lang="en-US" sz="1600">
                <a:solidFill>
                  <a:srgbClr val="4A86E8"/>
                </a:solidFill>
                <a:effectLst/>
                <a:highlight>
                  <a:srgbClr val="FFFF00"/>
                </a:highlight>
                <a:latin typeface="JetBrains Mono Medium" panose="02000009000000000000" pitchFamily="2" charset="0"/>
              </a:rPr>
              <a:t>fontStyle</a:t>
            </a:r>
            <a:r>
              <a:rPr lang="en-US" sz="1600">
                <a:solidFill>
                  <a:srgbClr val="4A86E8"/>
                </a:solidFill>
                <a:effectLst/>
                <a:highlight>
                  <a:srgbClr val="FFFFFF"/>
                </a:highlight>
                <a:latin typeface="JetBrains Mono Medium" panose="02000009000000000000" pitchFamily="2" charset="0"/>
              </a:rPr>
              <a:t> = </a:t>
            </a:r>
            <a:r>
              <a:rPr lang="en-US" sz="1600">
                <a:solidFill>
                  <a:srgbClr val="000000"/>
                </a:solidFill>
                <a:effectLst/>
                <a:highlight>
                  <a:srgbClr val="FFFFFF"/>
                </a:highlight>
                <a:latin typeface="JetBrains Mono Medium" panose="02000009000000000000" pitchFamily="2" charset="0"/>
              </a:rPr>
              <a:t>FontStyle</a:t>
            </a:r>
            <a:r>
              <a:rPr lang="en-US" sz="1600">
                <a:solidFill>
                  <a:srgbClr val="080808"/>
                </a:solidFill>
                <a:effectLst/>
                <a:highlight>
                  <a:srgbClr val="FFFFFF"/>
                </a:highlight>
                <a:latin typeface="JetBrains Mono Medium" panose="02000009000000000000" pitchFamily="2" charset="0"/>
              </a:rPr>
              <a:t>.</a:t>
            </a:r>
            <a:r>
              <a:rPr lang="en-US" sz="1600">
                <a:solidFill>
                  <a:srgbClr val="871094"/>
                </a:solidFill>
                <a:effectLst/>
                <a:highlight>
                  <a:srgbClr val="FFFFFF"/>
                </a:highlight>
                <a:latin typeface="JetBrains Mono Medium" panose="02000009000000000000" pitchFamily="2" charset="0"/>
              </a:rPr>
              <a:t>Italic</a:t>
            </a:r>
            <a:r>
              <a:rPr lang="en-US" sz="1600">
                <a:solidFill>
                  <a:srgbClr val="080808"/>
                </a:solidFill>
                <a:effectLst/>
                <a:highlight>
                  <a:srgbClr val="FFFFFF"/>
                </a:highlight>
                <a:latin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rPr>
              <a:t>}</a:t>
            </a:r>
          </a:p>
        </p:txBody>
      </p:sp>
    </p:spTree>
    <p:extLst>
      <p:ext uri="{BB962C8B-B14F-4D97-AF65-F5344CB8AC3E}">
        <p14:creationId xmlns:p14="http://schemas.microsoft.com/office/powerpoint/2010/main" val="397547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a:solidFill>
                  <a:schemeClr val="tx1"/>
                </a:solidFill>
                <a:latin typeface="Open Sans" panose="020B0606030504020204" pitchFamily="34" charset="0"/>
                <a:ea typeface="Open Sans" panose="020B0606030504020204" pitchFamily="34" charset="0"/>
                <a:cs typeface="Open Sans" panose="020B0606030504020204" pitchFamily="34" charset="0"/>
              </a:rPr>
              <a:t>5</a:t>
            </a: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Giới hạn số dòng tối đa</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Để giới hạn số dòng tối đã ta sử dụng thuộc tính</a:t>
            </a:r>
            <a:r>
              <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1">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maxLines</a:t>
            </a:r>
            <a:endPar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83" y="3232150"/>
            <a:ext cx="2822917" cy="1911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292608" y="2297588"/>
            <a:ext cx="7936992" cy="1533305"/>
          </a:xfrm>
          <a:prstGeom prst="rect">
            <a:avLst/>
          </a:prstGeom>
          <a:noFill/>
        </p:spPr>
        <p:txBody>
          <a:bodyPr wrap="square">
            <a:spAutoFit/>
          </a:bodyPr>
          <a:lstStyle/>
          <a:p>
            <a:pPr>
              <a:lnSpc>
                <a:spcPct val="150000"/>
              </a:lnSpc>
            </a:pPr>
            <a: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sz="1600">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sz="1600">
                <a:solidFill>
                  <a:srgbClr val="00627A"/>
                </a:solidFill>
                <a:effectLst/>
                <a:highlight>
                  <a:srgbClr val="FFFFFF"/>
                </a:highlight>
                <a:latin typeface="JetBrains Mono Medium" panose="02000009000000000000" pitchFamily="2" charset="0"/>
                <a:cs typeface="JetBrains Mono Medium" panose="02000009000000000000" pitchFamily="2" charset="0"/>
              </a:rPr>
              <a:t>MaxLines</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067D17"/>
                </a:solidFill>
                <a:effectLst/>
                <a:highlight>
                  <a:srgbClr val="FFFFFF"/>
                </a:highlight>
                <a:latin typeface="JetBrains Mono Medium" panose="02000009000000000000" pitchFamily="2" charset="0"/>
                <a:cs typeface="JetBrains Mono Medium" panose="02000009000000000000" pitchFamily="2" charset="0"/>
              </a:rPr>
              <a:t>"hello "</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repeat</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50</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sz="1600">
                <a:solidFill>
                  <a:srgbClr val="4A86E8"/>
                </a:solidFill>
                <a:effectLst/>
                <a:highlight>
                  <a:srgbClr val="FFFF00"/>
                </a:highlight>
                <a:latin typeface="JetBrains Mono Medium" panose="02000009000000000000" pitchFamily="2" charset="0"/>
                <a:cs typeface="JetBrains Mono Medium" panose="02000009000000000000" pitchFamily="2" charset="0"/>
              </a:rPr>
              <a:t>maxLines</a:t>
            </a:r>
            <a:r>
              <a:rPr lang="en-US" sz="1600">
                <a:solidFill>
                  <a:srgbClr val="4A86E8"/>
                </a:solidFill>
                <a:effectLst/>
                <a:highlight>
                  <a:srgbClr val="FFFFFF"/>
                </a:highlight>
                <a:latin typeface="JetBrains Mono Medium" panose="02000009000000000000" pitchFamily="2" charset="0"/>
                <a:cs typeface="JetBrains Mono Medium" panose="02000009000000000000" pitchFamily="2" charset="0"/>
              </a:rPr>
              <a:t> = </a:t>
            </a:r>
            <a:r>
              <a:rPr lang="en-US" sz="1600">
                <a:solidFill>
                  <a:srgbClr val="1750EB"/>
                </a:solidFill>
                <a:effectLst/>
                <a:highlight>
                  <a:srgbClr val="FFFFFF"/>
                </a:highlight>
                <a:latin typeface="JetBrains Mono Medium" panose="02000009000000000000" pitchFamily="2" charset="0"/>
                <a:cs typeface="JetBrains Mono Medium" panose="02000009000000000000" pitchFamily="2" charset="0"/>
              </a:rPr>
              <a:t>2</a:t>
            </a: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sz="16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183350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
              <a:t>Text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791692"/>
          </a:xfrm>
          <a:prstGeom prst="rect">
            <a:avLst/>
          </a:prstGeom>
          <a:noFill/>
        </p:spPr>
        <p:txBody>
          <a:bodyPr wrap="square">
            <a:spAutoFit/>
          </a:bodyPr>
          <a:lstStyle/>
          <a:p>
            <a:pPr algn="l" rtl="0" fontAlgn="base">
              <a:lnSpc>
                <a:spcPct val="150000"/>
              </a:lnSpc>
            </a:pPr>
            <a:r>
              <a:rPr lang="en-US" sz="1600" b="1"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6. Hiển thị overflow text</a:t>
            </a:r>
          </a:p>
          <a:p>
            <a:pPr algn="l" rtl="0" fontAlgn="base">
              <a:lnSpc>
                <a:spcPct val="150000"/>
              </a:lnSpc>
            </a:pPr>
            <a:r>
              <a:rPr lang="en-US" sz="1600">
                <a:solidFill>
                  <a:schemeClr val="tx1"/>
                </a:solidFill>
                <a:latin typeface="Open Sans" panose="020B0606030504020204" pitchFamily="34" charset="0"/>
                <a:ea typeface="Open Sans" panose="020B0606030504020204" pitchFamily="34" charset="0"/>
                <a:cs typeface="Open Sans" panose="020B0606030504020204" pitchFamily="34" charset="0"/>
              </a:rPr>
              <a:t>Để hiển thị overflow khi nội dung quá dài ta sử dụng thuộc tính</a:t>
            </a:r>
            <a:r>
              <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1" i="1">
                <a:solidFill>
                  <a:schemeClr val="tx1"/>
                </a:solidFill>
                <a:effectLst/>
                <a:latin typeface="Open Sans" panose="020B0606030504020204" pitchFamily="34" charset="0"/>
                <a:ea typeface="Open Sans" panose="020B0606030504020204" pitchFamily="34" charset="0"/>
                <a:cs typeface="Open Sans" panose="020B0606030504020204" pitchFamily="34" charset="0"/>
              </a:rPr>
              <a:t>overflow</a:t>
            </a:r>
            <a:endParaRPr lang="en-US" sz="16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8" name="Picture 4" descr="Tạo ảnh động cho các phần tử trong Jetpack Compose">
            <a:extLst>
              <a:ext uri="{FF2B5EF4-FFF2-40B4-BE49-F238E27FC236}">
                <a16:creationId xmlns:a16="http://schemas.microsoft.com/office/drawing/2014/main" id="{46F9AF25-7A42-7919-A5A5-DBC18A39E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83" y="3232150"/>
            <a:ext cx="2822917" cy="1911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BE97BF-F190-F617-1292-6636883799C2}"/>
              </a:ext>
            </a:extLst>
          </p:cNvPr>
          <p:cNvSpPr txBox="1"/>
          <p:nvPr/>
        </p:nvSpPr>
        <p:spPr>
          <a:xfrm>
            <a:off x="0" y="2165932"/>
            <a:ext cx="9376687" cy="1353191"/>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@Composable</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OverflowedText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9900"/>
                </a:solidFill>
                <a:effectLst/>
                <a:highlight>
                  <a:srgbClr val="FFFFFF"/>
                </a:highlight>
                <a:latin typeface="JetBrains Mono Medium" panose="02000009000000000000" pitchFamily="2" charset="0"/>
                <a:cs typeface="JetBrains Mono Medium" panose="02000009000000000000" pitchFamily="2" charset="0"/>
              </a:rPr>
              <a:t>Text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"Hello Compose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i="1">
                <a:solidFill>
                  <a:srgbClr val="00627A"/>
                </a:solidFill>
                <a:effectLst/>
                <a:highlight>
                  <a:srgbClr val="FFFFFF"/>
                </a:highlight>
                <a:latin typeface="JetBrains Mono ExtraBold" panose="02000009000000000000" pitchFamily="2" charset="0"/>
                <a:cs typeface="JetBrains Mono ExtraBold" panose="02000009000000000000" pitchFamily="2" charset="0"/>
              </a:rPr>
              <a:t>repeat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50</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maxLines = </a:t>
            </a:r>
            <a:r>
              <a:rPr lang="en-US">
                <a:solidFill>
                  <a:srgbClr val="1750EB"/>
                </a:solidFill>
                <a:effectLst/>
                <a:highlight>
                  <a:srgbClr val="FFFFFF"/>
                </a:highlight>
                <a:latin typeface="JetBrains Mono Medium" panose="02000009000000000000" pitchFamily="2" charset="0"/>
                <a:cs typeface="JetBrains Mono Medium" panose="02000009000000000000" pitchFamily="2" charset="0"/>
              </a:rPr>
              <a:t>2</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4A86E8"/>
                </a:solidFill>
                <a:effectLst/>
                <a:highlight>
                  <a:srgbClr val="FFFF00"/>
                </a:highlight>
                <a:latin typeface="JetBrains Mono Medium" panose="02000009000000000000" pitchFamily="2" charset="0"/>
                <a:cs typeface="JetBrains Mono Medium" panose="02000009000000000000" pitchFamily="2" charset="0"/>
              </a:rPr>
              <a:t>overflow</a:t>
            </a:r>
            <a:r>
              <a:rPr lang="en-US">
                <a:solidFill>
                  <a:srgbClr val="4A86E8"/>
                </a:solidFill>
                <a:effectLst/>
                <a:highlight>
                  <a:srgbClr val="FFFFFF"/>
                </a:highlight>
                <a:latin typeface="JetBrains Mono Medium" panose="02000009000000000000" pitchFamily="2" charset="0"/>
                <a:cs typeface="JetBrains Mono Medium" panose="02000009000000000000" pitchFamily="2" charset="0"/>
              </a:rPr>
              <a:t>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TextOverflow</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871094"/>
                </a:solidFill>
                <a:effectLst/>
                <a:highlight>
                  <a:srgbClr val="FFFFFF"/>
                </a:highlight>
                <a:latin typeface="JetBrains Mono Medium" panose="02000009000000000000" pitchFamily="2" charset="0"/>
                <a:cs typeface="JetBrains Mono Medium" panose="02000009000000000000" pitchFamily="2" charset="0"/>
              </a:rPr>
              <a:t>Ellipsis</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pic>
        <p:nvPicPr>
          <p:cNvPr id="6" name="Picture 5" descr="A close-up of a sign&#10;&#10;Description automatically generated">
            <a:extLst>
              <a:ext uri="{FF2B5EF4-FFF2-40B4-BE49-F238E27FC236}">
                <a16:creationId xmlns:a16="http://schemas.microsoft.com/office/drawing/2014/main" id="{20A21D3F-95C9-BF31-D233-F507824A2CB5}"/>
              </a:ext>
            </a:extLst>
          </p:cNvPr>
          <p:cNvPicPr>
            <a:picLocks noChangeAspect="1"/>
          </p:cNvPicPr>
          <p:nvPr/>
        </p:nvPicPr>
        <p:blipFill>
          <a:blip r:embed="rId4"/>
          <a:stretch>
            <a:fillRect/>
          </a:stretch>
        </p:blipFill>
        <p:spPr>
          <a:xfrm>
            <a:off x="727683" y="3765511"/>
            <a:ext cx="5003800" cy="762000"/>
          </a:xfrm>
          <a:prstGeom prst="rect">
            <a:avLst/>
          </a:prstGeom>
        </p:spPr>
      </p:pic>
    </p:spTree>
    <p:extLst>
      <p:ext uri="{BB962C8B-B14F-4D97-AF65-F5344CB8AC3E}">
        <p14:creationId xmlns:p14="http://schemas.microsoft.com/office/powerpoint/2010/main" val="3723487265"/>
      </p:ext>
    </p:extLst>
  </p:cSld>
  <p:clrMapOvr>
    <a:masterClrMapping/>
  </p:clrMapOvr>
</p:sld>
</file>

<file path=ppt/theme/theme1.xml><?xml version="1.0" encoding="utf-8"?>
<a:theme xmlns:a="http://schemas.openxmlformats.org/drawingml/2006/main"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3666</Words>
  <Application>Microsoft Macintosh PowerPoint</Application>
  <PresentationFormat>On-screen Show (16:9)</PresentationFormat>
  <Paragraphs>235</Paragraphs>
  <Slides>58</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JetBrains Mono</vt:lpstr>
      <vt:lpstr>Open Sans</vt:lpstr>
      <vt:lpstr>JetBrains Mono ExtraBold</vt:lpstr>
      <vt:lpstr>JetBrains Mono Medium</vt:lpstr>
      <vt:lpstr>Raleway</vt:lpstr>
      <vt:lpstr>Inter</vt:lpstr>
      <vt:lpstr>Standard White Theme</vt:lpstr>
      <vt:lpstr>PowerPoint Presentation</vt:lpstr>
      <vt:lpstr>Nội dung</vt:lpstr>
      <vt:lpstr>Text</vt:lpstr>
      <vt:lpstr>Text</vt:lpstr>
      <vt:lpstr>Text</vt:lpstr>
      <vt:lpstr>Text</vt:lpstr>
      <vt:lpstr>Text</vt:lpstr>
      <vt:lpstr>Text</vt:lpstr>
      <vt:lpstr>Text</vt:lpstr>
      <vt:lpstr>Text</vt:lpstr>
      <vt:lpstr>Button</vt:lpstr>
      <vt:lpstr>Button</vt:lpstr>
      <vt:lpstr>Button</vt:lpstr>
      <vt:lpstr>Button</vt:lpstr>
      <vt:lpstr>Button</vt:lpstr>
      <vt:lpstr>Button</vt:lpstr>
      <vt:lpstr>Button</vt:lpstr>
      <vt:lpstr>Button</vt:lpstr>
      <vt:lpstr>Button</vt:lpstr>
      <vt:lpstr>Image</vt:lpstr>
      <vt:lpstr>Image</vt:lpstr>
      <vt:lpstr>Image</vt:lpstr>
      <vt:lpstr>Image</vt:lpstr>
      <vt:lpstr>Image</vt:lpstr>
      <vt:lpstr>Image</vt:lpstr>
      <vt:lpstr>Image</vt:lpstr>
      <vt:lpstr>Image</vt:lpstr>
      <vt:lpstr>Image</vt:lpstr>
      <vt:lpstr>Row/Column</vt:lpstr>
      <vt:lpstr>Row/Column</vt:lpstr>
      <vt:lpstr>Row/Column</vt:lpstr>
      <vt:lpstr>Row/Column</vt:lpstr>
      <vt:lpstr>Row/Column</vt:lpstr>
      <vt:lpstr>Row/Column</vt:lpstr>
      <vt:lpstr>Row/Column</vt:lpstr>
      <vt:lpstr>Row/Column</vt:lpstr>
      <vt:lpstr>Row/Column</vt:lpstr>
      <vt:lpstr>Row/Column</vt:lpstr>
      <vt:lpstr>Modifiers</vt:lpstr>
      <vt:lpstr>Modifiers</vt:lpstr>
      <vt:lpstr>Modifiers</vt:lpstr>
      <vt:lpstr>Modifiers</vt:lpstr>
      <vt:lpstr>Modifiers</vt:lpstr>
      <vt:lpstr>Modifiers</vt:lpstr>
      <vt:lpstr>Modifiers</vt:lpstr>
      <vt:lpstr>Modifiers</vt:lpstr>
      <vt:lpstr>Modifiers</vt:lpstr>
      <vt:lpstr>Modifiers</vt:lpstr>
      <vt:lpstr>Modifiers</vt:lpstr>
      <vt:lpstr>Modifiers</vt:lpstr>
      <vt:lpstr>Alpha (Opacitiy)</vt:lpstr>
      <vt:lpstr>Rotate</vt:lpstr>
      <vt:lpstr>Weight</vt:lpstr>
      <vt:lpstr>Border</vt:lpstr>
      <vt:lpstr>Border</vt:lpstr>
      <vt:lpstr>Clip</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Dinh Nguyen</cp:lastModifiedBy>
  <cp:revision>36</cp:revision>
  <dcterms:modified xsi:type="dcterms:W3CDTF">2024-04-08T10:30:29Z</dcterms:modified>
</cp:coreProperties>
</file>