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3"/>
  </p:notesMasterIdLst>
  <p:sldIdLst>
    <p:sldId id="256" r:id="rId2"/>
    <p:sldId id="257" r:id="rId3"/>
    <p:sldId id="265"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7" r:id="rId29"/>
    <p:sldId id="308" r:id="rId30"/>
    <p:sldId id="306" r:id="rId31"/>
    <p:sldId id="281" r:id="rId32"/>
  </p:sldIdLst>
  <p:sldSz cx="9144000" cy="5143500" type="screen16x9"/>
  <p:notesSz cx="6858000" cy="9144000"/>
  <p:embeddedFontLst>
    <p:embeddedFont>
      <p:font typeface="Inter" panose="02000503000000020004" pitchFamily="2" charset="0"/>
      <p:regular r:id="rId34"/>
      <p:bold r:id="rId35"/>
    </p:embeddedFont>
    <p:embeddedFont>
      <p:font typeface="JetBrains Mono" panose="02000009000000000000" pitchFamily="2" charset="0"/>
      <p:regular r:id="rId36"/>
      <p:bold r:id="rId37"/>
      <p:italic r:id="rId38"/>
      <p:boldItalic r:id="rId39"/>
    </p:embeddedFont>
    <p:embeddedFont>
      <p:font typeface="JetBrains Mono ExtraBold" panose="02000009000000000000" pitchFamily="2" charset="0"/>
      <p:bold r:id="rId40"/>
      <p:italic r:id="rId41"/>
      <p:boldItalic r:id="rId42"/>
    </p:embeddedFont>
    <p:embeddedFont>
      <p:font typeface="JetBrains Mono Medium" panose="02000009000000000000" pitchFamily="2" charset="0"/>
      <p:regular r:id="rId43"/>
      <p:italic r:id="rId44"/>
    </p:embeddedFont>
    <p:embeddedFont>
      <p:font typeface="Open Sans" panose="020B0606030504020204" pitchFamily="34" charset="0"/>
      <p:regular r:id="rId45"/>
      <p:bold r:id="rId46"/>
      <p:italic r:id="rId47"/>
      <p:boldItalic r:id="rId48"/>
    </p:embeddedFont>
    <p:embeddedFont>
      <p:font typeface="Raleway" pitchFamily="2" charset="77"/>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1"/>
    <p:restoredTop sz="88092"/>
  </p:normalViewPr>
  <p:slideViewPr>
    <p:cSldViewPr snapToGrid="0">
      <p:cViewPr varScale="1">
        <p:scale>
          <a:sx n="131" d="100"/>
          <a:sy n="131" d="100"/>
        </p:scale>
        <p:origin x="984"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9" d="100"/>
          <a:sy n="89" d="100"/>
        </p:scale>
        <p:origin x="3840" y="1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29017cd9362_2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 name="Google Shape;35;g29017cd9362_2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947093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45699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492109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929906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330016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970276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561119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476274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201723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857492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55723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503058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264970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998352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032973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168040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682423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09930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321194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40489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366958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017cd9362_27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9017cd9362_27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561590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402959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859579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393557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021409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83858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6. Lots of code">
  <p:cSld name="CUSTOM_4_1">
    <p:spTree>
      <p:nvGrpSpPr>
        <p:cNvPr id="1" name="Shape 12"/>
        <p:cNvGrpSpPr/>
        <p:nvPr/>
      </p:nvGrpSpPr>
      <p:grpSpPr>
        <a:xfrm>
          <a:off x="0" y="0"/>
          <a:ext cx="0" cy="0"/>
          <a:chOff x="0" y="0"/>
          <a:chExt cx="0" cy="0"/>
        </a:xfrm>
      </p:grpSpPr>
      <p:sp>
        <p:nvSpPr>
          <p:cNvPr id="13" name="Google Shape;13;p3"/>
          <p:cNvSpPr txBox="1">
            <a:spLocks noGrp="1"/>
          </p:cNvSpPr>
          <p:nvPr>
            <p:ph type="body" idx="1"/>
          </p:nvPr>
        </p:nvSpPr>
        <p:spPr>
          <a:xfrm>
            <a:off x="292608" y="1335024"/>
            <a:ext cx="8326800" cy="2853000"/>
          </a:xfrm>
          <a:prstGeom prst="rect">
            <a:avLst/>
          </a:prstGeom>
        </p:spPr>
        <p:txBody>
          <a:bodyPr spcFirstLastPara="1" wrap="square" lIns="0" tIns="146300" rIns="0" bIns="0" anchor="t" anchorCtr="0">
            <a:noAutofit/>
          </a:bodyPr>
          <a:lstStyle>
            <a:lvl1pPr marL="457200" lvl="0" indent="-279400" rtl="0">
              <a:spcBef>
                <a:spcPts val="0"/>
              </a:spcBef>
              <a:spcAft>
                <a:spcPts val="0"/>
              </a:spcAft>
              <a:buSzPts val="800"/>
              <a:buFont typeface="JetBrains Mono"/>
              <a:buChar char="●"/>
              <a:defRPr sz="800">
                <a:latin typeface="JetBrains Mono Medium"/>
                <a:ea typeface="JetBrains Mono Medium"/>
                <a:cs typeface="JetBrains Mono Medium"/>
                <a:sym typeface="JetBrains Mono"/>
              </a:defRPr>
            </a:lvl1pPr>
            <a:lvl2pPr marL="914400" lvl="1"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2pPr>
            <a:lvl3pPr marL="1371600" lvl="2"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3pPr>
            <a:lvl4pPr marL="1828800" lvl="3"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4pPr>
            <a:lvl5pPr marL="2286000" lvl="4"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5pPr>
            <a:lvl6pPr marL="2743200" lvl="5"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6pPr>
            <a:lvl7pPr marL="3200400" lvl="6"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7pPr>
            <a:lvl8pPr marL="3657600" lvl="7"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8pPr>
            <a:lvl9pPr marL="4114800" lvl="8" indent="-279400" rtl="0">
              <a:spcBef>
                <a:spcPts val="600"/>
              </a:spcBef>
              <a:spcAft>
                <a:spcPts val="600"/>
              </a:spcAft>
              <a:buSzPts val="800"/>
              <a:buFont typeface="JetBrains Mono"/>
              <a:buChar char="■"/>
              <a:defRPr sz="800">
                <a:latin typeface="JetBrains Mono Medium"/>
                <a:ea typeface="JetBrains Mono Medium"/>
                <a:cs typeface="JetBrains Mono Medium"/>
                <a:sym typeface="JetBrains Mono"/>
              </a:defRPr>
            </a:lvl9pPr>
          </a:lstStyle>
          <a:p>
            <a:endParaRPr/>
          </a:p>
        </p:txBody>
      </p:sp>
      <p:sp>
        <p:nvSpPr>
          <p:cNvPr id="14" name="Google Shape;14;p3"/>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7. Main point">
  <p:cSld name="CUSTOM_5">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11475" y="1626682"/>
            <a:ext cx="8321100" cy="1664400"/>
          </a:xfrm>
          <a:prstGeom prst="rect">
            <a:avLst/>
          </a:prstGeom>
        </p:spPr>
        <p:txBody>
          <a:bodyPr spcFirstLastPara="1" wrap="square" lIns="0" tIns="91425" rIns="0" bIns="91425" anchor="ctr" anchorCtr="0">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 Text slide">
  <p:cSld name="CUSTOM_7_1">
    <p:spTree>
      <p:nvGrpSpPr>
        <p:cNvPr id="1" name="Shape 17"/>
        <p:cNvGrpSpPr/>
        <p:nvPr/>
      </p:nvGrpSpPr>
      <p:grpSpPr>
        <a:xfrm>
          <a:off x="0" y="0"/>
          <a:ext cx="0" cy="0"/>
          <a:chOff x="0" y="0"/>
          <a:chExt cx="0" cy="0"/>
        </a:xfrm>
      </p:grpSpPr>
      <p:sp>
        <p:nvSpPr>
          <p:cNvPr id="18" name="Google Shape;18;p5"/>
          <p:cNvSpPr txBox="1">
            <a:spLocks noGrp="1"/>
          </p:cNvSpPr>
          <p:nvPr>
            <p:ph type="body" idx="1"/>
          </p:nvPr>
        </p:nvSpPr>
        <p:spPr>
          <a:xfrm>
            <a:off x="292600" y="292598"/>
            <a:ext cx="8328900" cy="4485900"/>
          </a:xfrm>
          <a:prstGeom prst="rect">
            <a:avLst/>
          </a:prstGeom>
        </p:spPr>
        <p:txBody>
          <a:bodyPr spcFirstLastPara="1" wrap="square" lIns="0" tIns="73150" rIns="0" bIns="0" anchor="t" anchorCtr="0">
            <a:noAutofit/>
          </a:bodyPr>
          <a:lstStyle>
            <a:lvl1pPr marL="457200" lvl="0" indent="-317500" rtl="0">
              <a:spcBef>
                <a:spcPts val="0"/>
              </a:spcBef>
              <a:spcAft>
                <a:spcPts val="0"/>
              </a:spcAft>
              <a:buSzPts val="1400"/>
              <a:buChar char="●"/>
              <a:defRPr/>
            </a:lvl1pPr>
            <a:lvl2pPr marL="914400" lvl="1" indent="-317500" rtl="0">
              <a:spcBef>
                <a:spcPts val="600"/>
              </a:spcBef>
              <a:spcAft>
                <a:spcPts val="0"/>
              </a:spcAft>
              <a:buSzPts val="1400"/>
              <a:buChar char="○"/>
              <a:defRPr/>
            </a:lvl2pPr>
            <a:lvl3pPr marL="1371600" lvl="2" indent="-317500" rtl="0">
              <a:spcBef>
                <a:spcPts val="600"/>
              </a:spcBef>
              <a:spcAft>
                <a:spcPts val="0"/>
              </a:spcAft>
              <a:buSzPts val="1400"/>
              <a:buChar char="■"/>
              <a:defRPr/>
            </a:lvl3pPr>
            <a:lvl4pPr marL="1828800" lvl="3" indent="-317500" rtl="0">
              <a:spcBef>
                <a:spcPts val="600"/>
              </a:spcBef>
              <a:spcAft>
                <a:spcPts val="0"/>
              </a:spcAft>
              <a:buSzPts val="1400"/>
              <a:buChar char="●"/>
              <a:defRPr/>
            </a:lvl4pPr>
            <a:lvl5pPr marL="2286000" lvl="4" indent="-317500" rtl="0">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600"/>
              </a:spcBef>
              <a:spcAft>
                <a:spcPts val="0"/>
              </a:spcAft>
              <a:buSzPts val="1400"/>
              <a:buChar char="●"/>
              <a:defRPr/>
            </a:lvl7pPr>
            <a:lvl8pPr marL="3657600" lvl="7" indent="-317500" rtl="0">
              <a:spcBef>
                <a:spcPts val="600"/>
              </a:spcBef>
              <a:spcAft>
                <a:spcPts val="0"/>
              </a:spcAft>
              <a:buSzPts val="1400"/>
              <a:buChar char="○"/>
              <a:defRPr/>
            </a:lvl8pPr>
            <a:lvl9pPr marL="4114800" lvl="8" indent="-317500" rtl="0">
              <a:spcBef>
                <a:spcPts val="600"/>
              </a:spcBef>
              <a:spcAft>
                <a:spcPts val="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lum/>
          </a:blip>
          <a:srcRect/>
          <a:stretch>
            <a:fillRect/>
          </a:stretch>
        </a:blipFill>
        <a:effectLst/>
      </p:bgPr>
    </p:bg>
    <p:spTree>
      <p:nvGrpSpPr>
        <p:cNvPr id="1" name="Shape 19"/>
        <p:cNvGrpSpPr/>
        <p:nvPr/>
      </p:nvGrpSpPr>
      <p:grpSpPr>
        <a:xfrm>
          <a:off x="0" y="0"/>
          <a:ext cx="0" cy="0"/>
          <a:chOff x="0" y="0"/>
          <a:chExt cx="0" cy="0"/>
        </a:xfrm>
      </p:grpSpPr>
      <p:sp>
        <p:nvSpPr>
          <p:cNvPr id="20" name="Google Shape;20;p6"/>
          <p:cNvSpPr txBox="1">
            <a:spLocks noGrp="1"/>
          </p:cNvSpPr>
          <p:nvPr>
            <p:ph type="sldNum" idx="12"/>
          </p:nvPr>
        </p:nvSpPr>
        <p:spPr>
          <a:xfrm>
            <a:off x="8472458" y="4663217"/>
            <a:ext cx="548700" cy="393600"/>
          </a:xfrm>
          <a:prstGeom prst="rect">
            <a:avLst/>
          </a:prstGeom>
        </p:spPr>
        <p:txBody>
          <a:bodyPr spcFirstLastPara="1" wrap="square" lIns="0" tIns="91425" rIns="0"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9. Text and header 1">
  <p:cSld name="CUSTOM_7_2">
    <p:spTree>
      <p:nvGrpSpPr>
        <p:cNvPr id="1" name="Shape 22"/>
        <p:cNvGrpSpPr/>
        <p:nvPr/>
      </p:nvGrpSpPr>
      <p:grpSpPr>
        <a:xfrm>
          <a:off x="0" y="0"/>
          <a:ext cx="0" cy="0"/>
          <a:chOff x="0" y="0"/>
          <a:chExt cx="0" cy="0"/>
        </a:xfrm>
      </p:grpSpPr>
      <p:sp>
        <p:nvSpPr>
          <p:cNvPr id="23" name="Google Shape;23;p7"/>
          <p:cNvSpPr txBox="1">
            <a:spLocks noGrp="1"/>
          </p:cNvSpPr>
          <p:nvPr>
            <p:ph type="body" idx="1"/>
          </p:nvPr>
        </p:nvSpPr>
        <p:spPr>
          <a:xfrm>
            <a:off x="292608" y="1335024"/>
            <a:ext cx="8328900" cy="2395800"/>
          </a:xfrm>
          <a:prstGeom prst="rect">
            <a:avLst/>
          </a:prstGeom>
        </p:spPr>
        <p:txBody>
          <a:bodyPr spcFirstLastPara="1" wrap="square" lIns="0" tIns="73150" rIns="0" bIns="0" anchor="t" anchorCtr="0">
            <a:noAutofit/>
          </a:bodyPr>
          <a:lstStyle>
            <a:lvl1pPr marL="457200" lvl="0" indent="-317500" rtl="0">
              <a:spcBef>
                <a:spcPts val="0"/>
              </a:spcBef>
              <a:spcAft>
                <a:spcPts val="0"/>
              </a:spcAft>
              <a:buSzPts val="1400"/>
              <a:buChar char="●"/>
              <a:defRPr/>
            </a:lvl1pPr>
            <a:lvl2pPr marL="914400" lvl="1" indent="-317500" rtl="0">
              <a:spcBef>
                <a:spcPts val="600"/>
              </a:spcBef>
              <a:spcAft>
                <a:spcPts val="0"/>
              </a:spcAft>
              <a:buSzPts val="1400"/>
              <a:buChar char="○"/>
              <a:defRPr/>
            </a:lvl2pPr>
            <a:lvl3pPr marL="1371600" lvl="2" indent="-317500" rtl="0">
              <a:spcBef>
                <a:spcPts val="600"/>
              </a:spcBef>
              <a:spcAft>
                <a:spcPts val="0"/>
              </a:spcAft>
              <a:buSzPts val="1400"/>
              <a:buChar char="■"/>
              <a:defRPr/>
            </a:lvl3pPr>
            <a:lvl4pPr marL="1828800" lvl="3" indent="-317500" rtl="0">
              <a:spcBef>
                <a:spcPts val="600"/>
              </a:spcBef>
              <a:spcAft>
                <a:spcPts val="0"/>
              </a:spcAft>
              <a:buSzPts val="1400"/>
              <a:buChar char="●"/>
              <a:defRPr/>
            </a:lvl4pPr>
            <a:lvl5pPr marL="2286000" lvl="4" indent="-317500" rtl="0">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600"/>
              </a:spcBef>
              <a:spcAft>
                <a:spcPts val="0"/>
              </a:spcAft>
              <a:buSzPts val="1400"/>
              <a:buChar char="●"/>
              <a:defRPr/>
            </a:lvl7pPr>
            <a:lvl8pPr marL="3657600" lvl="7" indent="-317500" rtl="0">
              <a:spcBef>
                <a:spcPts val="600"/>
              </a:spcBef>
              <a:spcAft>
                <a:spcPts val="0"/>
              </a:spcAft>
              <a:buSzPts val="1400"/>
              <a:buChar char="○"/>
              <a:defRPr/>
            </a:lvl8pPr>
            <a:lvl9pPr marL="4114800" lvl="8" indent="-317500" rtl="0">
              <a:spcBef>
                <a:spcPts val="600"/>
              </a:spcBef>
              <a:spcAft>
                <a:spcPts val="600"/>
              </a:spcAft>
              <a:buSzPts val="1400"/>
              <a:buChar char="■"/>
              <a:defRPr/>
            </a:lvl9pPr>
          </a:lstStyle>
          <a:p>
            <a:endParaRPr/>
          </a:p>
        </p:txBody>
      </p:sp>
      <p:sp>
        <p:nvSpPr>
          <p:cNvPr id="24" name="Google Shape;24;p7"/>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5"/>
        <p:cNvGrpSpPr/>
        <p:nvPr/>
      </p:nvGrpSpPr>
      <p:grpSpPr>
        <a:xfrm>
          <a:off x="0" y="0"/>
          <a:ext cx="0" cy="0"/>
          <a:chOff x="0" y="0"/>
          <a:chExt cx="0" cy="0"/>
        </a:xfrm>
      </p:grpSpPr>
      <p:sp>
        <p:nvSpPr>
          <p:cNvPr id="26" name="Google Shape;26;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7" name="Google Shape;27;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9"/>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
        <p:nvSpPr>
          <p:cNvPr id="32" name="Google Shape;32;p9"/>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lvl1pPr marL="457200" lvl="0" indent="-317500" rtl="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marL="914400" lvl="1"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marL="1371600" lvl="2"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marL="1828800" lvl="3"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marL="2286000" lvl="4"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marL="2743200" lvl="5"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marL="3200400" lvl="6"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marL="3657600" lvl="7"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marL="4114800" lvl="8" indent="-317500" rtl="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292608" y="1335024"/>
            <a:ext cx="8419800" cy="2615400"/>
          </a:xfrm>
          <a:prstGeom prst="rect">
            <a:avLst/>
          </a:prstGeom>
          <a:noFill/>
          <a:ln>
            <a:noFill/>
          </a:ln>
        </p:spPr>
        <p:txBody>
          <a:bodyPr spcFirstLastPara="1" wrap="square" lIns="0" tIns="73150" rIns="0" bIns="0" anchor="t" anchorCtr="0">
            <a:noAutofit/>
          </a:bodyPr>
          <a:lstStyle>
            <a:lvl1pPr marL="457200" lvl="0" indent="-3175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marL="914400" lvl="1"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marL="1371600" lvl="2"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marL="1828800" lvl="3"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marL="2286000" lvl="4"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marL="2743200" lvl="5"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marL="3200400" lvl="6"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marL="3657600" lvl="7"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marL="4114800" lvl="8" indent="-3175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183880" y="4114800"/>
            <a:ext cx="548700" cy="393600"/>
          </a:xfrm>
          <a:prstGeom prst="rect">
            <a:avLst/>
          </a:prstGeom>
          <a:noFill/>
          <a:ln>
            <a:noFill/>
          </a:ln>
        </p:spPr>
        <p:txBody>
          <a:bodyPr spcFirstLastPara="1" wrap="square" lIns="0" tIns="91425" rIns="0"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8" name="Google Shape;38;p10"/>
          <p:cNvSpPr txBox="1"/>
          <p:nvPr/>
        </p:nvSpPr>
        <p:spPr>
          <a:xfrm>
            <a:off x="923472" y="257347"/>
            <a:ext cx="2724400" cy="2982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 Jetpack Compose</a:t>
            </a:r>
            <a:endParaRPr sz="1700">
              <a:solidFill>
                <a:srgbClr val="FFFFFF"/>
              </a:solidFill>
              <a:latin typeface="Inter"/>
              <a:ea typeface="Inter"/>
              <a:cs typeface="Inter"/>
              <a:sym typeface="Inter"/>
            </a:endParaRPr>
          </a:p>
        </p:txBody>
      </p:sp>
      <p:sp>
        <p:nvSpPr>
          <p:cNvPr id="39" name="Google Shape;39;p10"/>
          <p:cNvSpPr txBox="1"/>
          <p:nvPr/>
        </p:nvSpPr>
        <p:spPr>
          <a:xfrm>
            <a:off x="228012" y="2119494"/>
            <a:ext cx="8682524" cy="289024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4800">
                <a:solidFill>
                  <a:srgbClr val="FFFFFF"/>
                </a:solidFill>
                <a:latin typeface="Inter"/>
                <a:ea typeface="Inter"/>
                <a:cs typeface="Inter"/>
                <a:sym typeface="Inter"/>
              </a:rPr>
              <a:t>Component trong </a:t>
            </a:r>
          </a:p>
          <a:p>
            <a:pPr marL="0" lvl="0" indent="0" algn="l" rtl="0">
              <a:lnSpc>
                <a:spcPct val="100000"/>
              </a:lnSpc>
              <a:spcBef>
                <a:spcPts val="0"/>
              </a:spcBef>
              <a:spcAft>
                <a:spcPts val="0"/>
              </a:spcAft>
              <a:buClr>
                <a:schemeClr val="dk1"/>
              </a:buClr>
              <a:buSzPts val="1100"/>
              <a:buFont typeface="Arial"/>
              <a:buNone/>
            </a:pPr>
            <a:r>
              <a:rPr lang="en-US" sz="4800">
                <a:solidFill>
                  <a:srgbClr val="FFFFFF"/>
                </a:solidFill>
                <a:latin typeface="Inter"/>
                <a:ea typeface="Inter"/>
                <a:cs typeface="Inter"/>
                <a:sym typeface="Inter"/>
              </a:rPr>
              <a:t>Jetpack Compose (tiếp theo)</a:t>
            </a:r>
          </a:p>
          <a:p>
            <a:pPr marL="0" lvl="0" indent="0" algn="l" rtl="0">
              <a:lnSpc>
                <a:spcPct val="100000"/>
              </a:lnSpc>
              <a:spcBef>
                <a:spcPts val="0"/>
              </a:spcBef>
              <a:spcAft>
                <a:spcPts val="0"/>
              </a:spcAft>
              <a:buClr>
                <a:schemeClr val="dk1"/>
              </a:buClr>
              <a:buSzPts val="1100"/>
              <a:buFont typeface="Arial"/>
              <a:buNone/>
            </a:pPr>
            <a:r>
              <a:rPr lang="en-US" sz="2000">
                <a:solidFill>
                  <a:srgbClr val="FFFFFF"/>
                </a:solidFill>
                <a:latin typeface="Inter"/>
                <a:ea typeface="Inter"/>
                <a:cs typeface="Inter"/>
                <a:sym typeface="Inter"/>
              </a:rPr>
              <a:t>- Card, Chip</a:t>
            </a:r>
          </a:p>
          <a:p>
            <a:pPr marL="0" lvl="0" indent="0" algn="l" rtl="0">
              <a:lnSpc>
                <a:spcPct val="100000"/>
              </a:lnSpc>
              <a:spcBef>
                <a:spcPts val="0"/>
              </a:spcBef>
              <a:spcAft>
                <a:spcPts val="0"/>
              </a:spcAft>
              <a:buClr>
                <a:schemeClr val="dk1"/>
              </a:buClr>
              <a:buSzPts val="1100"/>
              <a:buFont typeface="Arial"/>
              <a:buNone/>
            </a:pPr>
            <a:r>
              <a:rPr lang="en-US" sz="2000">
                <a:solidFill>
                  <a:srgbClr val="FFFFFF"/>
                </a:solidFill>
                <a:latin typeface="Inter"/>
                <a:ea typeface="Inter"/>
                <a:cs typeface="Inter"/>
                <a:sym typeface="Inter"/>
              </a:rPr>
              <a:t>- Switch, Snackbar</a:t>
            </a:r>
          </a:p>
          <a:p>
            <a:pPr marL="0" lvl="0" indent="0" algn="l" rtl="0">
              <a:lnSpc>
                <a:spcPct val="100000"/>
              </a:lnSpc>
              <a:spcBef>
                <a:spcPts val="0"/>
              </a:spcBef>
              <a:spcAft>
                <a:spcPts val="0"/>
              </a:spcAft>
              <a:buClr>
                <a:schemeClr val="dk1"/>
              </a:buClr>
              <a:buSzPts val="1100"/>
              <a:buFont typeface="Arial"/>
              <a:buNone/>
            </a:pPr>
            <a:r>
              <a:rPr lang="en-US" sz="2000">
                <a:solidFill>
                  <a:srgbClr val="FFFFFF"/>
                </a:solidFill>
                <a:latin typeface="Inter"/>
                <a:ea typeface="Inter"/>
                <a:cs typeface="Inter"/>
                <a:sym typeface="Inter"/>
              </a:rPr>
              <a:t>- Dialog</a:t>
            </a:r>
          </a:p>
          <a:p>
            <a:pPr marL="0" lvl="0" indent="0" algn="l" rtl="0">
              <a:lnSpc>
                <a:spcPct val="100000"/>
              </a:lnSpc>
              <a:spcBef>
                <a:spcPts val="0"/>
              </a:spcBef>
              <a:spcAft>
                <a:spcPts val="0"/>
              </a:spcAft>
              <a:buClr>
                <a:schemeClr val="dk1"/>
              </a:buClr>
              <a:buSzPts val="1100"/>
              <a:buFont typeface="Arial"/>
              <a:buNone/>
            </a:pPr>
            <a:r>
              <a:rPr lang="en-US" sz="2000">
                <a:solidFill>
                  <a:srgbClr val="FFFFFF"/>
                </a:solidFill>
                <a:latin typeface="Inter"/>
                <a:ea typeface="Inter"/>
                <a:cs typeface="Inter"/>
                <a:sym typeface="Inter"/>
              </a:rPr>
              <a:t>- Floating Action Button</a:t>
            </a:r>
          </a:p>
        </p:txBody>
      </p:sp>
      <p:pic>
        <p:nvPicPr>
          <p:cNvPr id="3" name="Picture 2" descr="A black and white logo&#10;&#10;Description automatically generated">
            <a:extLst>
              <a:ext uri="{FF2B5EF4-FFF2-40B4-BE49-F238E27FC236}">
                <a16:creationId xmlns:a16="http://schemas.microsoft.com/office/drawing/2014/main" id="{D6F6F4D1-15DB-A98A-E909-0FBA12CB1370}"/>
              </a:ext>
            </a:extLst>
          </p:cNvPr>
          <p:cNvPicPr>
            <a:picLocks noChangeAspect="1"/>
          </p:cNvPicPr>
          <p:nvPr/>
        </p:nvPicPr>
        <p:blipFill>
          <a:blip r:embed="rId3"/>
          <a:stretch>
            <a:fillRect/>
          </a:stretch>
        </p:blipFill>
        <p:spPr>
          <a:xfrm>
            <a:off x="7619744" y="106530"/>
            <a:ext cx="1378341" cy="599834"/>
          </a:xfrm>
          <a:prstGeom prst="rect">
            <a:avLst/>
          </a:prstGeom>
        </p:spPr>
      </p:pic>
      <p:pic>
        <p:nvPicPr>
          <p:cNvPr id="1026" name="Picture 2" descr="Android Developers Blog: Announcing Jetpack Compose Alpha!">
            <a:extLst>
              <a:ext uri="{FF2B5EF4-FFF2-40B4-BE49-F238E27FC236}">
                <a16:creationId xmlns:a16="http://schemas.microsoft.com/office/drawing/2014/main" id="{95282F6D-5208-E686-71AA-BB7350CCA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66" y="213137"/>
            <a:ext cx="476655" cy="515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Chip</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1530291"/>
          </a:xfrm>
          <a:prstGeom prst="rect">
            <a:avLst/>
          </a:prstGeom>
          <a:noFill/>
        </p:spPr>
        <p:txBody>
          <a:bodyPr wrap="square">
            <a:spAutoFit/>
          </a:bodyPr>
          <a:lstStyle/>
          <a:p>
            <a:pPr algn="just">
              <a:lnSpc>
                <a:spcPct val="150000"/>
              </a:lnSpc>
            </a:pPr>
            <a:r>
              <a:rPr lang="vi-VN" sz="1600">
                <a:latin typeface="Open Sans" panose="020B0606030504020204" pitchFamily="34" charset="0"/>
                <a:ea typeface="Open Sans" panose="020B0606030504020204" pitchFamily="34" charset="0"/>
                <a:cs typeface="Open Sans" panose="020B0606030504020204" pitchFamily="34" charset="0"/>
              </a:rPr>
              <a:t>Trong Jetpack Compose, Chip là một thành phần giao diện người dùng nhỏ gọn và tương tác, thường được sử dụng để biểu diễn các thực thể phức tạp như liên hệ hoặc thẻ tag, thường đi kèm với biểu tượng và nhãn. Chip có thể được cấu hình để có thể kiểm tra (checkable), có thể loại bỏ (dismissible), hoặc có thể nhấp vào (clickable)</a:t>
            </a:r>
            <a:endParaRPr lang="en-US" sz="1600">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descr="A screenshot of a phone&#10;&#10;Description automatically generated">
            <a:extLst>
              <a:ext uri="{FF2B5EF4-FFF2-40B4-BE49-F238E27FC236}">
                <a16:creationId xmlns:a16="http://schemas.microsoft.com/office/drawing/2014/main" id="{E85D5903-47BF-FBA9-9D5E-7816F46C612E}"/>
              </a:ext>
            </a:extLst>
          </p:cNvPr>
          <p:cNvPicPr>
            <a:picLocks noChangeAspect="1"/>
          </p:cNvPicPr>
          <p:nvPr/>
        </p:nvPicPr>
        <p:blipFill>
          <a:blip r:embed="rId3"/>
          <a:stretch>
            <a:fillRect/>
          </a:stretch>
        </p:blipFill>
        <p:spPr>
          <a:xfrm>
            <a:off x="658308" y="2838373"/>
            <a:ext cx="7772400" cy="1564256"/>
          </a:xfrm>
          <a:prstGeom prst="rect">
            <a:avLst/>
          </a:prstGeom>
        </p:spPr>
      </p:pic>
    </p:spTree>
    <p:extLst>
      <p:ext uri="{BB962C8B-B14F-4D97-AF65-F5344CB8AC3E}">
        <p14:creationId xmlns:p14="http://schemas.microsoft.com/office/powerpoint/2010/main" val="299898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Chip</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2268954"/>
          </a:xfrm>
          <a:prstGeom prst="rect">
            <a:avLst/>
          </a:prstGeom>
          <a:noFill/>
        </p:spPr>
        <p:txBody>
          <a:bodyPr wrap="square">
            <a:spAutoFit/>
          </a:bodyPr>
          <a:lstStyle/>
          <a:p>
            <a:pPr algn="just">
              <a:lnSpc>
                <a:spcPct val="150000"/>
              </a:lnSpc>
            </a:pPr>
            <a:r>
              <a:rPr lang="vi-VN" sz="1600">
                <a:latin typeface="Open Sans" panose="020B0606030504020204" pitchFamily="34" charset="0"/>
                <a:ea typeface="Open Sans" panose="020B0606030504020204" pitchFamily="34" charset="0"/>
                <a:cs typeface="Open Sans" panose="020B0606030504020204" pitchFamily="34" charset="0"/>
              </a:rPr>
              <a:t>Có bốn loại Chip chính mà bạn có thể sử dụng trong các tình huống khác nhau:</a:t>
            </a:r>
          </a:p>
          <a:p>
            <a:pPr marL="285750" indent="-285750" algn="just">
              <a:lnSpc>
                <a:spcPct val="150000"/>
              </a:lnSpc>
              <a:buFont typeface="Arial" panose="020B0604020202020204" pitchFamily="34" charset="0"/>
              <a:buChar char="•"/>
            </a:pPr>
            <a:r>
              <a:rPr lang="vi-VN" sz="1600" b="1">
                <a:latin typeface="Open Sans" panose="020B0606030504020204" pitchFamily="34" charset="0"/>
                <a:ea typeface="Open Sans" panose="020B0606030504020204" pitchFamily="34" charset="0"/>
                <a:cs typeface="Open Sans" panose="020B0606030504020204" pitchFamily="34" charset="0"/>
              </a:rPr>
              <a:t>Assist Chip</a:t>
            </a:r>
            <a:r>
              <a:rPr lang="vi-VN" sz="1600">
                <a:latin typeface="Open Sans" panose="020B0606030504020204" pitchFamily="34" charset="0"/>
                <a:ea typeface="Open Sans" panose="020B0606030504020204" pitchFamily="34" charset="0"/>
                <a:cs typeface="Open Sans" panose="020B0606030504020204" pitchFamily="34" charset="0"/>
              </a:rPr>
              <a:t>: Hỗ trợ người dùng trong quá trình thực hiện một nhiệm vụ. Thường xuất hiện như một phần tử giao diện người dùng tạm thời phản hồi theo đầu vào của người dùng.</a:t>
            </a:r>
          </a:p>
          <a:p>
            <a:pPr marL="285750" indent="-285750" algn="just">
              <a:lnSpc>
                <a:spcPct val="150000"/>
              </a:lnSpc>
              <a:buFont typeface="Arial" panose="020B0604020202020204" pitchFamily="34" charset="0"/>
              <a:buChar char="•"/>
            </a:pPr>
            <a:r>
              <a:rPr lang="vi-VN" sz="1600" b="1">
                <a:latin typeface="Open Sans" panose="020B0606030504020204" pitchFamily="34" charset="0"/>
                <a:ea typeface="Open Sans" panose="020B0606030504020204" pitchFamily="34" charset="0"/>
                <a:cs typeface="Open Sans" panose="020B0606030504020204" pitchFamily="34" charset="0"/>
              </a:rPr>
              <a:t>Filter Chip</a:t>
            </a:r>
            <a:r>
              <a:rPr lang="vi-VN" sz="1600">
                <a:latin typeface="Open Sans" panose="020B0606030504020204" pitchFamily="34" charset="0"/>
                <a:ea typeface="Open Sans" panose="020B0606030504020204" pitchFamily="34" charset="0"/>
                <a:cs typeface="Open Sans" panose="020B0606030504020204" pitchFamily="34" charset="0"/>
              </a:rPr>
              <a:t>: Cho phép người dùng lọc nội dung từ một tập hợp các tùy chọn. Chúng có thể được chọn hoặc bỏ chọn và có thể bao gồm biểu tượng kiểm tra khi được chọn.</a:t>
            </a:r>
          </a:p>
        </p:txBody>
      </p:sp>
      <p:pic>
        <p:nvPicPr>
          <p:cNvPr id="3" name="Picture 2" descr="A screenshot of a phone&#10;&#10;Description automatically generated">
            <a:extLst>
              <a:ext uri="{FF2B5EF4-FFF2-40B4-BE49-F238E27FC236}">
                <a16:creationId xmlns:a16="http://schemas.microsoft.com/office/drawing/2014/main" id="{56F83228-47F3-E888-2482-A58AB76B756D}"/>
              </a:ext>
            </a:extLst>
          </p:cNvPr>
          <p:cNvPicPr>
            <a:picLocks noChangeAspect="1"/>
          </p:cNvPicPr>
          <p:nvPr/>
        </p:nvPicPr>
        <p:blipFill rotWithShape="1">
          <a:blip r:embed="rId3"/>
          <a:srcRect r="51774"/>
          <a:stretch/>
        </p:blipFill>
        <p:spPr>
          <a:xfrm>
            <a:off x="2917062" y="3469609"/>
            <a:ext cx="3309876" cy="1381283"/>
          </a:xfrm>
          <a:prstGeom prst="rect">
            <a:avLst/>
          </a:prstGeom>
        </p:spPr>
      </p:pic>
    </p:spTree>
    <p:extLst>
      <p:ext uri="{BB962C8B-B14F-4D97-AF65-F5344CB8AC3E}">
        <p14:creationId xmlns:p14="http://schemas.microsoft.com/office/powerpoint/2010/main" val="250289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Chip</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2638286"/>
          </a:xfrm>
          <a:prstGeom prst="rect">
            <a:avLst/>
          </a:prstGeom>
          <a:noFill/>
        </p:spPr>
        <p:txBody>
          <a:bodyPr wrap="square">
            <a:spAutoFit/>
          </a:bodyPr>
          <a:lstStyle/>
          <a:p>
            <a:pPr algn="just">
              <a:lnSpc>
                <a:spcPct val="150000"/>
              </a:lnSpc>
            </a:pPr>
            <a:r>
              <a:rPr lang="vi-VN" sz="1600">
                <a:latin typeface="Open Sans" panose="020B0606030504020204" pitchFamily="34" charset="0"/>
                <a:ea typeface="Open Sans" panose="020B0606030504020204" pitchFamily="34" charset="0"/>
                <a:cs typeface="Open Sans" panose="020B0606030504020204" pitchFamily="34" charset="0"/>
              </a:rPr>
              <a:t>Có bốn loại Chip chính mà bạn có thể sử dụng trong các tình huống khác nhau:</a:t>
            </a:r>
          </a:p>
          <a:p>
            <a:pPr marL="285750" indent="-285750" algn="just">
              <a:lnSpc>
                <a:spcPct val="150000"/>
              </a:lnSpc>
              <a:buFont typeface="Arial" panose="020B0604020202020204" pitchFamily="34" charset="0"/>
              <a:buChar char="•"/>
            </a:pPr>
            <a:r>
              <a:rPr lang="vi-VN" sz="1600" b="1">
                <a:latin typeface="Open Sans" panose="020B0606030504020204" pitchFamily="34" charset="0"/>
                <a:ea typeface="Open Sans" panose="020B0606030504020204" pitchFamily="34" charset="0"/>
                <a:cs typeface="Open Sans" panose="020B0606030504020204" pitchFamily="34" charset="0"/>
              </a:rPr>
              <a:t>Input Chip</a:t>
            </a:r>
            <a:r>
              <a:rPr lang="vi-VN" sz="1600">
                <a:latin typeface="Open Sans" panose="020B0606030504020204" pitchFamily="34" charset="0"/>
                <a:ea typeface="Open Sans" panose="020B0606030504020204" pitchFamily="34" charset="0"/>
                <a:cs typeface="Open Sans" panose="020B0606030504020204" pitchFamily="34" charset="0"/>
              </a:rPr>
              <a:t>: Đại diện cho thông tin do người dùng cung cấp, như lựa chọn trong một menu. Chúng có thể chứa biểu tượng và văn bản, và cung cấp một biểu tượng ‘X’ để loại bỏ.</a:t>
            </a:r>
          </a:p>
          <a:p>
            <a:pPr marL="285750" indent="-285750" algn="just">
              <a:lnSpc>
                <a:spcPct val="150000"/>
              </a:lnSpc>
              <a:buFont typeface="Arial" panose="020B0604020202020204" pitchFamily="34" charset="0"/>
              <a:buChar char="•"/>
            </a:pPr>
            <a:r>
              <a:rPr lang="vi-VN" sz="1600" b="1">
                <a:latin typeface="Open Sans" panose="020B0606030504020204" pitchFamily="34" charset="0"/>
                <a:ea typeface="Open Sans" panose="020B0606030504020204" pitchFamily="34" charset="0"/>
                <a:cs typeface="Open Sans" panose="020B0606030504020204" pitchFamily="34" charset="0"/>
              </a:rPr>
              <a:t>Suggestion Chip</a:t>
            </a:r>
            <a:r>
              <a:rPr lang="vi-VN" sz="1600">
                <a:latin typeface="Open Sans" panose="020B0606030504020204" pitchFamily="34" charset="0"/>
                <a:ea typeface="Open Sans" panose="020B0606030504020204" pitchFamily="34" charset="0"/>
                <a:cs typeface="Open Sans" panose="020B0606030504020204" pitchFamily="34" charset="0"/>
              </a:rPr>
              <a:t>: Cung cấp các đề xuất cho người dùng dựa trên hoạt động gần đây hoặc đầu vào của họ. Thường xuất hiện dưới một trường nhập liệu để thúc đẩy hành động của người dùng.</a:t>
            </a:r>
            <a:endParaRPr lang="en-US" sz="160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phone&#10;&#10;Description automatically generated">
            <a:extLst>
              <a:ext uri="{FF2B5EF4-FFF2-40B4-BE49-F238E27FC236}">
                <a16:creationId xmlns:a16="http://schemas.microsoft.com/office/drawing/2014/main" id="{37C8AD76-3CDE-DBD1-F428-3116D589A9E8}"/>
              </a:ext>
            </a:extLst>
          </p:cNvPr>
          <p:cNvPicPr>
            <a:picLocks noChangeAspect="1"/>
          </p:cNvPicPr>
          <p:nvPr/>
        </p:nvPicPr>
        <p:blipFill rotWithShape="1">
          <a:blip r:embed="rId3"/>
          <a:srcRect l="47623" t="1163" r="1901" b="-1163"/>
          <a:stretch/>
        </p:blipFill>
        <p:spPr>
          <a:xfrm>
            <a:off x="3121342" y="3469609"/>
            <a:ext cx="3464283" cy="1381283"/>
          </a:xfrm>
          <a:prstGeom prst="rect">
            <a:avLst/>
          </a:prstGeom>
        </p:spPr>
      </p:pic>
    </p:spTree>
    <p:extLst>
      <p:ext uri="{BB962C8B-B14F-4D97-AF65-F5344CB8AC3E}">
        <p14:creationId xmlns:p14="http://schemas.microsoft.com/office/powerpoint/2010/main" val="3570221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Chip</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422295"/>
          </a:xfrm>
          <a:prstGeom prst="rect">
            <a:avLst/>
          </a:prstGeom>
          <a:noFill/>
        </p:spPr>
        <p:txBody>
          <a:bodyPr wrap="square">
            <a:spAutoFit/>
          </a:bodyPr>
          <a:lstStyle/>
          <a:p>
            <a:pPr algn="just">
              <a:lnSpc>
                <a:spcPct val="150000"/>
              </a:lnSpc>
            </a:pPr>
            <a:r>
              <a:rPr lang="en-US" sz="1600">
                <a:highlight>
                  <a:srgbClr val="FFFF00"/>
                </a:highlight>
                <a:latin typeface="Open Sans" panose="020B0606030504020204" pitchFamily="34" charset="0"/>
                <a:ea typeface="Open Sans" panose="020B0606030504020204" pitchFamily="34" charset="0"/>
                <a:cs typeface="Open Sans" panose="020B0606030504020204" pitchFamily="34" charset="0"/>
              </a:rPr>
              <a:t>*</a:t>
            </a:r>
            <a:r>
              <a:rPr lang="vi-VN" sz="1600" b="1">
                <a:highlight>
                  <a:srgbClr val="FFFF00"/>
                </a:highlight>
                <a:latin typeface="Open Sans" panose="020B0606030504020204" pitchFamily="34" charset="0"/>
                <a:ea typeface="Open Sans" panose="020B0606030504020204" pitchFamily="34" charset="0"/>
                <a:cs typeface="Open Sans" panose="020B0606030504020204" pitchFamily="34" charset="0"/>
              </a:rPr>
              <a:t>Assist Chip</a:t>
            </a:r>
            <a:endParaRPr lang="en-US" sz="1600">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0159B8EB-0AA8-92BC-E45B-3FFDCB43A3ED}"/>
              </a:ext>
            </a:extLst>
          </p:cNvPr>
          <p:cNvSpPr txBox="1"/>
          <p:nvPr/>
        </p:nvSpPr>
        <p:spPr>
          <a:xfrm>
            <a:off x="603114" y="1813492"/>
            <a:ext cx="6672785" cy="3108543"/>
          </a:xfrm>
          <a:prstGeom prst="rect">
            <a:avLst/>
          </a:prstGeom>
          <a:noFill/>
        </p:spPr>
        <p:txBody>
          <a:bodyPr wrap="square">
            <a:spAutoFit/>
          </a:bodyPr>
          <a:lstStyle/>
          <a:p>
            <a: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cs typeface="JetBrains Mono Medium" panose="02000009000000000000" pitchFamily="2" charset="0"/>
              </a:rPr>
              <a:t>AssistChipExample</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AssistChip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Log</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.d(</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"Assist chip"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"hello world"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label =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"Assist chip"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leadingIcon =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Icon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Icons</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Filled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Settings</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"Localized description"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AssistChipDefaults</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IconSize</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descr="A screenshot of a computer&#10;&#10;Description automatically generated">
            <a:extLst>
              <a:ext uri="{FF2B5EF4-FFF2-40B4-BE49-F238E27FC236}">
                <a16:creationId xmlns:a16="http://schemas.microsoft.com/office/drawing/2014/main" id="{A7482229-0320-C52E-795F-47DCCDE5D72B}"/>
              </a:ext>
            </a:extLst>
          </p:cNvPr>
          <p:cNvPicPr>
            <a:picLocks noChangeAspect="1"/>
          </p:cNvPicPr>
          <p:nvPr/>
        </p:nvPicPr>
        <p:blipFill>
          <a:blip r:embed="rId3"/>
          <a:stretch>
            <a:fillRect/>
          </a:stretch>
        </p:blipFill>
        <p:spPr>
          <a:xfrm>
            <a:off x="6833141" y="1135720"/>
            <a:ext cx="1625600" cy="1092200"/>
          </a:xfrm>
          <a:prstGeom prst="rect">
            <a:avLst/>
          </a:prstGeom>
        </p:spPr>
      </p:pic>
    </p:spTree>
    <p:extLst>
      <p:ext uri="{BB962C8B-B14F-4D97-AF65-F5344CB8AC3E}">
        <p14:creationId xmlns:p14="http://schemas.microsoft.com/office/powerpoint/2010/main" val="170371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Chip</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422295"/>
          </a:xfrm>
          <a:prstGeom prst="rect">
            <a:avLst/>
          </a:prstGeom>
          <a:noFill/>
        </p:spPr>
        <p:txBody>
          <a:bodyPr wrap="square">
            <a:spAutoFit/>
          </a:bodyPr>
          <a:lstStyle/>
          <a:p>
            <a:pPr algn="just">
              <a:lnSpc>
                <a:spcPct val="150000"/>
              </a:lnSpc>
            </a:pPr>
            <a:r>
              <a:rPr lang="en-US" sz="1600">
                <a:highlight>
                  <a:srgbClr val="FFFF00"/>
                </a:highlight>
                <a:latin typeface="Open Sans" panose="020B0606030504020204" pitchFamily="34" charset="0"/>
                <a:ea typeface="Open Sans" panose="020B0606030504020204" pitchFamily="34" charset="0"/>
                <a:cs typeface="Open Sans" panose="020B0606030504020204" pitchFamily="34" charset="0"/>
              </a:rPr>
              <a:t>*</a:t>
            </a:r>
            <a:r>
              <a:rPr lang="vi-VN" sz="1600" b="1">
                <a:highlight>
                  <a:srgbClr val="FFFF00"/>
                </a:highlight>
                <a:latin typeface="Open Sans" panose="020B0606030504020204" pitchFamily="34" charset="0"/>
                <a:ea typeface="Open Sans" panose="020B0606030504020204" pitchFamily="34" charset="0"/>
                <a:cs typeface="Open Sans" panose="020B0606030504020204" pitchFamily="34" charset="0"/>
              </a:rPr>
              <a:t>Filter Chip</a:t>
            </a:r>
            <a:endParaRPr lang="en-US" sz="1600">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0159B8EB-0AA8-92BC-E45B-3FFDCB43A3ED}"/>
              </a:ext>
            </a:extLst>
          </p:cNvPr>
          <p:cNvSpPr txBox="1"/>
          <p:nvPr/>
        </p:nvSpPr>
        <p:spPr>
          <a:xfrm>
            <a:off x="1653701" y="292608"/>
            <a:ext cx="7305084" cy="4524315"/>
          </a:xfrm>
          <a:prstGeom prst="rect">
            <a:avLst/>
          </a:prstGeom>
          <a:noFill/>
        </p:spPr>
        <p:txBody>
          <a:bodyPr wrap="square">
            <a:spAutoFit/>
          </a:bodyPr>
          <a:lstStyle/>
          <a:p>
            <a: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t>@OptIn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t>ExperimentalMaterial3Api</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class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200">
                <a:solidFill>
                  <a:srgbClr val="00627A"/>
                </a:solidFill>
                <a:effectLst/>
                <a:highlight>
                  <a:srgbClr val="FFFFFF"/>
                </a:highlight>
                <a:latin typeface="JetBrains Mono Medium" panose="02000009000000000000" pitchFamily="2" charset="0"/>
                <a:cs typeface="JetBrains Mono Medium" panose="02000009000000000000" pitchFamily="2" charset="0"/>
              </a:rPr>
              <a:t>FilterChipExample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var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selected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by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remember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mutableStateOf</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false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FilterChip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selected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selected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label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"Filter chip"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selected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selected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leadingIcon =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if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selected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Icon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imageVector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Icons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Filled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Done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"Done icon"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FilterChipDefaults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IconSize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else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null</a:t>
            </a:r>
            <a:b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4" name="Picture 3" descr="A black text on a white background&#10;&#10;Description automatically generated">
            <a:extLst>
              <a:ext uri="{FF2B5EF4-FFF2-40B4-BE49-F238E27FC236}">
                <a16:creationId xmlns:a16="http://schemas.microsoft.com/office/drawing/2014/main" id="{1E18AED8-AF34-3D7C-B2F5-5BEA75AAC470}"/>
              </a:ext>
            </a:extLst>
          </p:cNvPr>
          <p:cNvPicPr>
            <a:picLocks noChangeAspect="1"/>
          </p:cNvPicPr>
          <p:nvPr/>
        </p:nvPicPr>
        <p:blipFill>
          <a:blip r:embed="rId3"/>
          <a:stretch>
            <a:fillRect/>
          </a:stretch>
        </p:blipFill>
        <p:spPr>
          <a:xfrm>
            <a:off x="3888509" y="4015648"/>
            <a:ext cx="1965109" cy="764209"/>
          </a:xfrm>
          <a:prstGeom prst="rect">
            <a:avLst/>
          </a:prstGeom>
        </p:spPr>
      </p:pic>
      <p:pic>
        <p:nvPicPr>
          <p:cNvPr id="8" name="Picture 7" descr="A purple sign with black text&#10;&#10;Description automatically generated">
            <a:extLst>
              <a:ext uri="{FF2B5EF4-FFF2-40B4-BE49-F238E27FC236}">
                <a16:creationId xmlns:a16="http://schemas.microsoft.com/office/drawing/2014/main" id="{856BB1AB-A51F-AEEC-1C7C-0C30D2E0C351}"/>
              </a:ext>
            </a:extLst>
          </p:cNvPr>
          <p:cNvPicPr>
            <a:picLocks noChangeAspect="1"/>
          </p:cNvPicPr>
          <p:nvPr/>
        </p:nvPicPr>
        <p:blipFill>
          <a:blip r:embed="rId4"/>
          <a:stretch>
            <a:fillRect/>
          </a:stretch>
        </p:blipFill>
        <p:spPr>
          <a:xfrm>
            <a:off x="6050746" y="4015649"/>
            <a:ext cx="2080107" cy="696234"/>
          </a:xfrm>
          <a:prstGeom prst="rect">
            <a:avLst/>
          </a:prstGeom>
        </p:spPr>
      </p:pic>
    </p:spTree>
    <p:extLst>
      <p:ext uri="{BB962C8B-B14F-4D97-AF65-F5344CB8AC3E}">
        <p14:creationId xmlns:p14="http://schemas.microsoft.com/office/powerpoint/2010/main" val="392330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Chip</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991665"/>
            <a:ext cx="8773571" cy="422295"/>
          </a:xfrm>
          <a:prstGeom prst="rect">
            <a:avLst/>
          </a:prstGeom>
          <a:noFill/>
        </p:spPr>
        <p:txBody>
          <a:bodyPr wrap="square">
            <a:spAutoFit/>
          </a:bodyPr>
          <a:lstStyle/>
          <a:p>
            <a:pPr algn="just">
              <a:lnSpc>
                <a:spcPct val="150000"/>
              </a:lnSpc>
            </a:pPr>
            <a:r>
              <a:rPr lang="en-US" sz="1600">
                <a:highlight>
                  <a:srgbClr val="FFFF00"/>
                </a:highlight>
                <a:latin typeface="Open Sans" panose="020B0606030504020204" pitchFamily="34" charset="0"/>
                <a:ea typeface="Open Sans" panose="020B0606030504020204" pitchFamily="34" charset="0"/>
                <a:cs typeface="Open Sans" panose="020B0606030504020204" pitchFamily="34" charset="0"/>
              </a:rPr>
              <a:t>*</a:t>
            </a:r>
            <a:r>
              <a:rPr lang="vi-VN" sz="1600" b="1">
                <a:highlight>
                  <a:srgbClr val="FFFF00"/>
                </a:highlight>
                <a:latin typeface="Open Sans" panose="020B0606030504020204" pitchFamily="34" charset="0"/>
                <a:ea typeface="Open Sans" panose="020B0606030504020204" pitchFamily="34" charset="0"/>
                <a:cs typeface="Open Sans" panose="020B0606030504020204" pitchFamily="34" charset="0"/>
              </a:rPr>
              <a:t>Input Chip</a:t>
            </a:r>
            <a:endParaRPr lang="en-US" sz="1600">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C32E4DCD-621E-E28F-2D99-0CF667F6A1CA}"/>
              </a:ext>
            </a:extLst>
          </p:cNvPr>
          <p:cNvSpPr txBox="1"/>
          <p:nvPr/>
        </p:nvSpPr>
        <p:spPr>
          <a:xfrm>
            <a:off x="1616094" y="126742"/>
            <a:ext cx="5856828" cy="5016758"/>
          </a:xfrm>
          <a:prstGeom prst="rect">
            <a:avLst/>
          </a:prstGeom>
          <a:noFill/>
        </p:spPr>
        <p:txBody>
          <a:bodyPr wrap="square">
            <a:spAutoFit/>
          </a:bodyPr>
          <a:lstStyle/>
          <a:p>
            <a:r>
              <a:rPr lang="en-US" sz="1000">
                <a:solidFill>
                  <a:srgbClr val="9E880D"/>
                </a:solidFill>
                <a:effectLst/>
                <a:highlight>
                  <a:srgbClr val="FFFFFF"/>
                </a:highlight>
                <a:latin typeface="JetBrains Mono Medium" panose="02000009000000000000" pitchFamily="2" charset="0"/>
                <a:cs typeface="JetBrains Mono Medium" panose="02000009000000000000" pitchFamily="2" charset="0"/>
              </a:rPr>
              <a:t>@OptIn</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a:solidFill>
                  <a:srgbClr val="9E880D"/>
                </a:solidFill>
                <a:effectLst/>
                <a:highlight>
                  <a:srgbClr val="FFFFFF"/>
                </a:highlight>
                <a:latin typeface="JetBrains Mono Medium" panose="02000009000000000000" pitchFamily="2" charset="0"/>
                <a:cs typeface="JetBrains Mono Medium" panose="02000009000000000000" pitchFamily="2" charset="0"/>
              </a:rPr>
              <a:t>ExperimentalMaterial3Api</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a:solidFill>
                  <a:srgbClr val="0033B3"/>
                </a:solidFill>
                <a:effectLst/>
                <a:highlight>
                  <a:srgbClr val="FFFFFF"/>
                </a:highlight>
                <a:latin typeface="JetBrains Mono Medium" panose="02000009000000000000" pitchFamily="2" charset="0"/>
                <a:cs typeface="JetBrains Mono Medium" panose="02000009000000000000" pitchFamily="2" charset="0"/>
              </a:rPr>
              <a:t>class</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0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000">
                <a:solidFill>
                  <a:srgbClr val="00627A"/>
                </a:solidFill>
                <a:effectLst/>
                <a:highlight>
                  <a:srgbClr val="FFFFFF"/>
                </a:highlight>
                <a:latin typeface="JetBrains Mono Medium" panose="02000009000000000000" pitchFamily="2" charset="0"/>
                <a:cs typeface="JetBrains Mono Medium" panose="02000009000000000000" pitchFamily="2" charset="0"/>
              </a:rPr>
              <a:t>InputChipExample</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text: </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String</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onDismiss: () -&gt; </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Unit</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0033B3"/>
                </a:solidFill>
                <a:effectLst/>
                <a:highlight>
                  <a:srgbClr val="FFFFFF"/>
                </a:highlight>
                <a:latin typeface="JetBrains Mono Medium" panose="02000009000000000000" pitchFamily="2" charset="0"/>
                <a:cs typeface="JetBrains Mono Medium" panose="02000009000000000000" pitchFamily="2" charset="0"/>
              </a:rPr>
              <a:t>var </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enabled </a:t>
            </a:r>
            <a:r>
              <a:rPr lang="en-US" sz="1000">
                <a:solidFill>
                  <a:srgbClr val="0033B3"/>
                </a:solidFill>
                <a:effectLst/>
                <a:highlight>
                  <a:srgbClr val="FFFFFF"/>
                </a:highlight>
                <a:latin typeface="JetBrains Mono Medium" panose="02000009000000000000" pitchFamily="2" charset="0"/>
                <a:cs typeface="JetBrains Mono Medium" panose="02000009000000000000" pitchFamily="2" charset="0"/>
              </a:rPr>
              <a:t>by </a:t>
            </a:r>
            <a:r>
              <a:rPr lang="en-US" sz="1000">
                <a:solidFill>
                  <a:srgbClr val="009900"/>
                </a:solidFill>
                <a:effectLst/>
                <a:highlight>
                  <a:srgbClr val="FFFFFF"/>
                </a:highlight>
                <a:latin typeface="JetBrains Mono Medium" panose="02000009000000000000" pitchFamily="2" charset="0"/>
                <a:cs typeface="JetBrains Mono Medium" panose="02000009000000000000" pitchFamily="2" charset="0"/>
              </a:rPr>
              <a:t>remember </a:t>
            </a: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0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mutableStateOf</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a:solidFill>
                  <a:srgbClr val="0033B3"/>
                </a:solidFill>
                <a:effectLst/>
                <a:highlight>
                  <a:srgbClr val="FFFFFF"/>
                </a:highlight>
                <a:latin typeface="JetBrains Mono Medium" panose="02000009000000000000" pitchFamily="2" charset="0"/>
                <a:cs typeface="JetBrains Mono Medium" panose="02000009000000000000" pitchFamily="2" charset="0"/>
              </a:rPr>
              <a:t>true</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000">
                <a:solidFill>
                  <a:srgbClr val="0033B3"/>
                </a:solidFill>
                <a:effectLst/>
                <a:highlight>
                  <a:srgbClr val="FFFFFF"/>
                </a:highlight>
                <a:latin typeface="JetBrains Mono Medium" panose="02000009000000000000" pitchFamily="2" charset="0"/>
                <a:cs typeface="JetBrains Mono Medium" panose="02000009000000000000" pitchFamily="2" charset="0"/>
              </a:rPr>
              <a:t>if </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enabled</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0033B3"/>
                </a:solidFill>
                <a:effectLst/>
                <a:highlight>
                  <a:srgbClr val="FFFFFF"/>
                </a:highlight>
                <a:latin typeface="JetBrains Mono Medium" panose="02000009000000000000" pitchFamily="2" charset="0"/>
                <a:cs typeface="JetBrains Mono Medium" panose="02000009000000000000" pitchFamily="2" charset="0"/>
              </a:rPr>
              <a:t>return</a:t>
            </a:r>
            <a:br>
              <a:rPr lang="en-US" sz="1000">
                <a:solidFill>
                  <a:srgbClr val="0033B3"/>
                </a:solidFill>
                <a:effectLst/>
                <a:highlight>
                  <a:srgbClr val="FFFFFF"/>
                </a:highlight>
                <a:latin typeface="JetBrains Mono Medium" panose="02000009000000000000" pitchFamily="2" charset="0"/>
                <a:cs typeface="JetBrains Mono Medium" panose="02000009000000000000" pitchFamily="2" charset="0"/>
              </a:rPr>
            </a:br>
            <a:br>
              <a:rPr lang="en-US" sz="1000">
                <a:solidFill>
                  <a:srgbClr val="0033B3"/>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033B3"/>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009900"/>
                </a:solidFill>
                <a:effectLst/>
                <a:highlight>
                  <a:srgbClr val="FFFFFF"/>
                </a:highlight>
                <a:latin typeface="JetBrains Mono Medium" panose="02000009000000000000" pitchFamily="2" charset="0"/>
                <a:cs typeface="JetBrains Mono Medium" panose="02000009000000000000" pitchFamily="2" charset="0"/>
              </a:rPr>
              <a:t>InputChip</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onDismiss</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enabled </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enabled</a:t>
            </a:r>
            <a:b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4A86E8"/>
                </a:solidFill>
                <a:effectLst/>
                <a:highlight>
                  <a:srgbClr val="FFFFFF"/>
                </a:highlight>
                <a:latin typeface="JetBrains Mono Medium" panose="02000009000000000000" pitchFamily="2" charset="0"/>
                <a:cs typeface="JetBrains Mono Medium" panose="02000009000000000000" pitchFamily="2" charset="0"/>
              </a:rPr>
              <a:t>label = </a:t>
            </a: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0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text</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4A86E8"/>
                </a:solidFill>
                <a:effectLst/>
                <a:highlight>
                  <a:srgbClr val="FFFFFF"/>
                </a:highlight>
                <a:latin typeface="JetBrains Mono Medium" panose="02000009000000000000" pitchFamily="2" charset="0"/>
                <a:cs typeface="JetBrains Mono Medium" panose="02000009000000000000" pitchFamily="2" charset="0"/>
              </a:rPr>
              <a:t>selected = </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enabled</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4A86E8"/>
                </a:solidFill>
                <a:effectLst/>
                <a:highlight>
                  <a:srgbClr val="FFFFFF"/>
                </a:highlight>
                <a:latin typeface="JetBrains Mono Medium" panose="02000009000000000000" pitchFamily="2" charset="0"/>
                <a:cs typeface="JetBrains Mono Medium" panose="02000009000000000000" pitchFamily="2" charset="0"/>
              </a:rPr>
              <a:t>avatar = </a:t>
            </a: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000">
                <a:solidFill>
                  <a:srgbClr val="009900"/>
                </a:solidFill>
                <a:effectLst/>
                <a:highlight>
                  <a:srgbClr val="FFFFFF"/>
                </a:highlight>
                <a:latin typeface="JetBrains Mono Medium" panose="02000009000000000000" pitchFamily="2" charset="0"/>
                <a:cs typeface="JetBrains Mono Medium" panose="02000009000000000000" pitchFamily="2" charset="0"/>
              </a:rPr>
              <a:t>Icon</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Icons</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Filled</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Person</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sz="1000">
                <a:solidFill>
                  <a:srgbClr val="067D17"/>
                </a:solidFill>
                <a:effectLst/>
                <a:highlight>
                  <a:srgbClr val="FFFFFF"/>
                </a:highlight>
                <a:latin typeface="JetBrains Mono Medium" panose="02000009000000000000" pitchFamily="2" charset="0"/>
                <a:cs typeface="JetBrains Mono Medium" panose="02000009000000000000" pitchFamily="2" charset="0"/>
              </a:rPr>
              <a:t>"Localized description"</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InputChipDefaults</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a:solidFill>
                  <a:srgbClr val="871094"/>
                </a:solidFill>
                <a:effectLst/>
                <a:highlight>
                  <a:srgbClr val="FFFFFF"/>
                </a:highlight>
                <a:latin typeface="JetBrains Mono Medium" panose="02000009000000000000" pitchFamily="2" charset="0"/>
                <a:cs typeface="JetBrains Mono Medium" panose="02000009000000000000" pitchFamily="2" charset="0"/>
              </a:rPr>
              <a:t>AvatarSize</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4A86E8"/>
                </a:solidFill>
                <a:effectLst/>
                <a:highlight>
                  <a:srgbClr val="FFFFFF"/>
                </a:highlight>
                <a:latin typeface="JetBrains Mono Medium" panose="02000009000000000000" pitchFamily="2" charset="0"/>
                <a:cs typeface="JetBrains Mono Medium" panose="02000009000000000000" pitchFamily="2" charset="0"/>
              </a:rPr>
              <a:t>trailingIcon = </a:t>
            </a: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000">
                <a:solidFill>
                  <a:srgbClr val="009900"/>
                </a:solidFill>
                <a:effectLst/>
                <a:highlight>
                  <a:srgbClr val="FFFFFF"/>
                </a:highlight>
                <a:latin typeface="JetBrains Mono Medium" panose="02000009000000000000" pitchFamily="2" charset="0"/>
                <a:cs typeface="JetBrains Mono Medium" panose="02000009000000000000" pitchFamily="2" charset="0"/>
              </a:rPr>
              <a:t>Icon</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Icons</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a:solidFill>
                  <a:srgbClr val="871094"/>
                </a:solidFill>
                <a:effectLst/>
                <a:highlight>
                  <a:srgbClr val="FFFFFF"/>
                </a:highlight>
                <a:latin typeface="JetBrains Mono Medium" panose="02000009000000000000" pitchFamily="2" charset="0"/>
                <a:cs typeface="JetBrains Mono Medium" panose="02000009000000000000" pitchFamily="2" charset="0"/>
              </a:rPr>
              <a:t>Default</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Close</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sz="1000">
                <a:solidFill>
                  <a:srgbClr val="067D17"/>
                </a:solidFill>
                <a:effectLst/>
                <a:highlight>
                  <a:srgbClr val="FFFFFF"/>
                </a:highlight>
                <a:latin typeface="JetBrains Mono Medium" panose="02000009000000000000" pitchFamily="2" charset="0"/>
                <a:cs typeface="JetBrains Mono Medium" panose="02000009000000000000" pitchFamily="2" charset="0"/>
              </a:rPr>
              <a:t>"Localized description"</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a:solidFill>
                  <a:srgbClr val="000000"/>
                </a:solidFill>
                <a:effectLst/>
                <a:highlight>
                  <a:srgbClr val="FFFFFF"/>
                </a:highlight>
                <a:latin typeface="JetBrains Mono Medium" panose="02000009000000000000" pitchFamily="2" charset="0"/>
                <a:cs typeface="JetBrains Mono Medium" panose="02000009000000000000" pitchFamily="2" charset="0"/>
              </a:rPr>
              <a:t>InputChipDefaults</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000">
                <a:solidFill>
                  <a:srgbClr val="871094"/>
                </a:solidFill>
                <a:effectLst/>
                <a:highlight>
                  <a:srgbClr val="FFFFFF"/>
                </a:highlight>
                <a:latin typeface="JetBrains Mono Medium" panose="02000009000000000000" pitchFamily="2" charset="0"/>
                <a:cs typeface="JetBrains Mono Medium" panose="02000009000000000000" pitchFamily="2" charset="0"/>
              </a:rPr>
              <a:t>AvatarSize</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0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0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9" name="Picture 8" descr="A screenshot of a computer&#10;&#10;Description automatically generated">
            <a:extLst>
              <a:ext uri="{FF2B5EF4-FFF2-40B4-BE49-F238E27FC236}">
                <a16:creationId xmlns:a16="http://schemas.microsoft.com/office/drawing/2014/main" id="{44ED5725-B96B-6E19-321D-F5B5F1B9D5D3}"/>
              </a:ext>
            </a:extLst>
          </p:cNvPr>
          <p:cNvPicPr>
            <a:picLocks noChangeAspect="1"/>
          </p:cNvPicPr>
          <p:nvPr/>
        </p:nvPicPr>
        <p:blipFill>
          <a:blip r:embed="rId3"/>
          <a:stretch>
            <a:fillRect/>
          </a:stretch>
        </p:blipFill>
        <p:spPr>
          <a:xfrm>
            <a:off x="6469622" y="1413960"/>
            <a:ext cx="2006600" cy="1270000"/>
          </a:xfrm>
          <a:prstGeom prst="rect">
            <a:avLst/>
          </a:prstGeom>
        </p:spPr>
      </p:pic>
    </p:spTree>
    <p:extLst>
      <p:ext uri="{BB962C8B-B14F-4D97-AF65-F5344CB8AC3E}">
        <p14:creationId xmlns:p14="http://schemas.microsoft.com/office/powerpoint/2010/main" val="88076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Chip</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991665"/>
            <a:ext cx="8773571" cy="422295"/>
          </a:xfrm>
          <a:prstGeom prst="rect">
            <a:avLst/>
          </a:prstGeom>
          <a:noFill/>
        </p:spPr>
        <p:txBody>
          <a:bodyPr wrap="square">
            <a:spAutoFit/>
          </a:bodyPr>
          <a:lstStyle/>
          <a:p>
            <a:pPr algn="just">
              <a:lnSpc>
                <a:spcPct val="150000"/>
              </a:lnSpc>
            </a:pPr>
            <a:r>
              <a:rPr lang="en-US" sz="1600">
                <a:highlight>
                  <a:srgbClr val="FFFF00"/>
                </a:highlight>
                <a:latin typeface="Open Sans" panose="020B0606030504020204" pitchFamily="34" charset="0"/>
                <a:ea typeface="Open Sans" panose="020B0606030504020204" pitchFamily="34" charset="0"/>
                <a:cs typeface="Open Sans" panose="020B0606030504020204" pitchFamily="34" charset="0"/>
              </a:rPr>
              <a:t>*</a:t>
            </a:r>
            <a:r>
              <a:rPr lang="vi-VN" sz="1600" b="1">
                <a:highlight>
                  <a:srgbClr val="FFFF00"/>
                </a:highlight>
                <a:latin typeface="Open Sans" panose="020B0606030504020204" pitchFamily="34" charset="0"/>
                <a:ea typeface="Open Sans" panose="020B0606030504020204" pitchFamily="34" charset="0"/>
                <a:cs typeface="Open Sans" panose="020B0606030504020204" pitchFamily="34" charset="0"/>
              </a:rPr>
              <a:t>Suggestion Chip</a:t>
            </a:r>
            <a:endParaRPr lang="en-US" sz="1600">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B6EE856A-8DE0-7073-FB03-27910738028E}"/>
              </a:ext>
            </a:extLst>
          </p:cNvPr>
          <p:cNvSpPr txBox="1"/>
          <p:nvPr/>
        </p:nvSpPr>
        <p:spPr>
          <a:xfrm>
            <a:off x="564204" y="2129103"/>
            <a:ext cx="6994187" cy="1600438"/>
          </a:xfrm>
          <a:prstGeom prst="rect">
            <a:avLst/>
          </a:prstGeom>
          <a:noFill/>
        </p:spPr>
        <p:txBody>
          <a:bodyPr wrap="square">
            <a:spAutoFit/>
          </a:bodyPr>
          <a:lstStyle/>
          <a:p>
            <a: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cs typeface="JetBrains Mono Medium" panose="02000009000000000000" pitchFamily="2" charset="0"/>
              </a:rPr>
              <a:t>SuggestionChipExample</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SuggestionChip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Log</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.d(</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"Suggestion chip"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"hello world"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label =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"Suggestion chip"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descr="A screenshot of a post&#10;&#10;Description automatically generated">
            <a:extLst>
              <a:ext uri="{FF2B5EF4-FFF2-40B4-BE49-F238E27FC236}">
                <a16:creationId xmlns:a16="http://schemas.microsoft.com/office/drawing/2014/main" id="{306A52DE-454D-3FD9-A38E-64EC174A4C64}"/>
              </a:ext>
            </a:extLst>
          </p:cNvPr>
          <p:cNvPicPr>
            <a:picLocks noChangeAspect="1"/>
          </p:cNvPicPr>
          <p:nvPr/>
        </p:nvPicPr>
        <p:blipFill>
          <a:blip r:embed="rId3"/>
          <a:stretch>
            <a:fillRect/>
          </a:stretch>
        </p:blipFill>
        <p:spPr>
          <a:xfrm>
            <a:off x="5779310" y="1053982"/>
            <a:ext cx="2235200" cy="1435100"/>
          </a:xfrm>
          <a:prstGeom prst="rect">
            <a:avLst/>
          </a:prstGeom>
        </p:spPr>
      </p:pic>
    </p:spTree>
    <p:extLst>
      <p:ext uri="{BB962C8B-B14F-4D97-AF65-F5344CB8AC3E}">
        <p14:creationId xmlns:p14="http://schemas.microsoft.com/office/powerpoint/2010/main" val="103193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Switch</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2268954"/>
          </a:xfrm>
          <a:prstGeom prst="rect">
            <a:avLst/>
          </a:prstGeom>
          <a:noFill/>
        </p:spPr>
        <p:txBody>
          <a:bodyPr wrap="square">
            <a:spAutoFit/>
          </a:bodyPr>
          <a:lstStyle/>
          <a:p>
            <a:pPr algn="just">
              <a:lnSpc>
                <a:spcPct val="150000"/>
              </a:lnSpc>
            </a:pPr>
            <a:r>
              <a:rPr lang="vi-VN" sz="1600">
                <a:latin typeface="Open Sans" panose="020B0606030504020204" pitchFamily="34" charset="0"/>
                <a:ea typeface="Open Sans" panose="020B0606030504020204" pitchFamily="34" charset="0"/>
                <a:cs typeface="Open Sans" panose="020B0606030504020204" pitchFamily="34" charset="0"/>
              </a:rPr>
              <a:t>Trong Jetpack Compose, Switch là một thành phần giao diện người dùng cho phép người dùng chuyển đổi giữa hai trạng thái: đã chọn (checked) và chưa chọn (unchecked). Bạn có thể sử dụng Switch để cho phép người dùng:</a:t>
            </a:r>
          </a:p>
          <a:p>
            <a:pPr marL="285750" indent="-285750" algn="just">
              <a:lnSpc>
                <a:spcPct val="15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Bật hoặc tắt một cài đặt.</a:t>
            </a:r>
          </a:p>
          <a:p>
            <a:pPr marL="285750" indent="-285750" algn="just">
              <a:lnSpc>
                <a:spcPct val="15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Kích hoạt hoặc vô hiệu hóa một tính năng.</a:t>
            </a:r>
          </a:p>
          <a:p>
            <a:pPr marL="285750" indent="-285750" algn="just">
              <a:lnSpc>
                <a:spcPct val="15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Chọn một tùy chọn.</a:t>
            </a:r>
          </a:p>
        </p:txBody>
      </p:sp>
    </p:spTree>
    <p:extLst>
      <p:ext uri="{BB962C8B-B14F-4D97-AF65-F5344CB8AC3E}">
        <p14:creationId xmlns:p14="http://schemas.microsoft.com/office/powerpoint/2010/main" val="3615458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Switch</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1530291"/>
          </a:xfrm>
          <a:prstGeom prst="rect">
            <a:avLst/>
          </a:prstGeom>
          <a:noFill/>
        </p:spPr>
        <p:txBody>
          <a:bodyPr wrap="square">
            <a:spAutoFit/>
          </a:bodyPr>
          <a:lstStyle/>
          <a:p>
            <a:pPr algn="just">
              <a:lnSpc>
                <a:spcPct val="150000"/>
              </a:lnSpc>
            </a:pPr>
            <a:r>
              <a:rPr lang="vi-VN" sz="1600">
                <a:latin typeface="Open Sans" panose="020B0606030504020204" pitchFamily="34" charset="0"/>
                <a:ea typeface="Open Sans" panose="020B0606030504020204" pitchFamily="34" charset="0"/>
                <a:cs typeface="Open Sans" panose="020B0606030504020204" pitchFamily="34" charset="0"/>
              </a:rPr>
              <a:t>Switch bao gồm hai phần: phần di chuyển (thumb) và phần nền (track). Phần di chuyển là phần có thể kéo của switch, và phần nền là nền đằng sau. Người dùng có thể kéo phần di chuyển sang trái hoặc phải để thay đổi trạng thái của switch, hoặc cũng có thể chạm vào switch để chọn hoặc bỏ chọn nó</a:t>
            </a:r>
            <a:endParaRPr lang="en-US" sz="160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black and white image of a clock&#10;&#10;Description automatically generated">
            <a:extLst>
              <a:ext uri="{FF2B5EF4-FFF2-40B4-BE49-F238E27FC236}">
                <a16:creationId xmlns:a16="http://schemas.microsoft.com/office/drawing/2014/main" id="{68C2805E-91A2-E30A-2218-EF9EBD68ABF5}"/>
              </a:ext>
            </a:extLst>
          </p:cNvPr>
          <p:cNvPicPr>
            <a:picLocks noChangeAspect="1"/>
          </p:cNvPicPr>
          <p:nvPr/>
        </p:nvPicPr>
        <p:blipFill>
          <a:blip r:embed="rId3"/>
          <a:stretch>
            <a:fillRect/>
          </a:stretch>
        </p:blipFill>
        <p:spPr>
          <a:xfrm>
            <a:off x="658308" y="2658143"/>
            <a:ext cx="7772400" cy="2271511"/>
          </a:xfrm>
          <a:prstGeom prst="rect">
            <a:avLst/>
          </a:prstGeom>
        </p:spPr>
      </p:pic>
    </p:spTree>
    <p:extLst>
      <p:ext uri="{BB962C8B-B14F-4D97-AF65-F5344CB8AC3E}">
        <p14:creationId xmlns:p14="http://schemas.microsoft.com/office/powerpoint/2010/main" val="4126344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Switch</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422295"/>
          </a:xfrm>
          <a:prstGeom prst="rect">
            <a:avLst/>
          </a:prstGeom>
          <a:noFill/>
        </p:spPr>
        <p:txBody>
          <a:bodyPr wrap="square">
            <a:spAutoFit/>
          </a:bodyPr>
          <a:lstStyle/>
          <a:p>
            <a:pPr algn="just">
              <a:lnSpc>
                <a:spcPct val="150000"/>
              </a:lnSpc>
            </a:pPr>
            <a:r>
              <a:rPr lang="vi-VN" sz="1600" b="1" u="sng">
                <a:latin typeface="Open Sans" panose="020B0606030504020204" pitchFamily="34" charset="0"/>
                <a:ea typeface="Open Sans" panose="020B0606030504020204" pitchFamily="34" charset="0"/>
                <a:cs typeface="Open Sans" panose="020B0606030504020204" pitchFamily="34" charset="0"/>
              </a:rPr>
              <a:t>Ví dụ:</a:t>
            </a:r>
            <a:endParaRPr lang="en-US" sz="1600" b="1" u="sng">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3C4CC1DC-673D-35B9-043F-871FF462A688}"/>
              </a:ext>
            </a:extLst>
          </p:cNvPr>
          <p:cNvSpPr txBox="1"/>
          <p:nvPr/>
        </p:nvSpPr>
        <p:spPr>
          <a:xfrm>
            <a:off x="292608" y="1710793"/>
            <a:ext cx="6031150" cy="2462213"/>
          </a:xfrm>
          <a:prstGeom prst="rect">
            <a:avLst/>
          </a:prstGeom>
          <a:noFill/>
        </p:spPr>
        <p:txBody>
          <a:bodyPr wrap="square">
            <a:spAutoFit/>
          </a:bodyPr>
          <a:lstStyle/>
          <a:p>
            <a:r>
              <a:rPr lang="en-US" sz="1400">
                <a:solidFill>
                  <a:srgbClr val="9E880D"/>
                </a:solidFill>
                <a:effectLst/>
                <a:highlight>
                  <a:srgbClr val="FFFFFF"/>
                </a:highlight>
                <a:latin typeface="JetBrains Mono Medium" panose="02000009000000000000" pitchFamily="2" charset="0"/>
              </a:rPr>
              <a:t>@Composable</a:t>
            </a:r>
            <a:br>
              <a:rPr lang="en-US" sz="1400">
                <a:solidFill>
                  <a:srgbClr val="9E880D"/>
                </a:solidFill>
                <a:effectLst/>
                <a:highlight>
                  <a:srgbClr val="FFFFFF"/>
                </a:highlight>
                <a:latin typeface="JetBrains Mono Medium" panose="02000009000000000000" pitchFamily="2" charset="0"/>
              </a:rPr>
            </a:br>
            <a:r>
              <a:rPr lang="en-US" sz="1400">
                <a:solidFill>
                  <a:srgbClr val="0033B3"/>
                </a:solidFill>
                <a:effectLst/>
                <a:highlight>
                  <a:srgbClr val="FFFFFF"/>
                </a:highlight>
                <a:latin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rPr>
              <a:t>SwitchMinimalExample</a:t>
            </a:r>
            <a:r>
              <a:rPr lang="en-US" sz="1400">
                <a:solidFill>
                  <a:srgbClr val="080808"/>
                </a:solidFill>
                <a:effectLst/>
                <a:highlight>
                  <a:srgbClr val="FFFFFF"/>
                </a:highlight>
                <a:latin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a:solidFill>
                  <a:srgbClr val="0033B3"/>
                </a:solidFill>
                <a:effectLst/>
                <a:highlight>
                  <a:srgbClr val="FFFFFF"/>
                </a:highlight>
                <a:latin typeface="JetBrains Mono Medium" panose="02000009000000000000" pitchFamily="2" charset="0"/>
              </a:rPr>
              <a:t>var </a:t>
            </a:r>
            <a:r>
              <a:rPr lang="en-US" sz="1400">
                <a:solidFill>
                  <a:srgbClr val="000000"/>
                </a:solidFill>
                <a:effectLst/>
                <a:highlight>
                  <a:srgbClr val="FFFFFF"/>
                </a:highlight>
                <a:latin typeface="JetBrains Mono Medium" panose="02000009000000000000" pitchFamily="2" charset="0"/>
              </a:rPr>
              <a:t>checked </a:t>
            </a:r>
            <a:r>
              <a:rPr lang="en-US" sz="1400">
                <a:solidFill>
                  <a:srgbClr val="0033B3"/>
                </a:solidFill>
                <a:effectLst/>
                <a:highlight>
                  <a:srgbClr val="FFFFFF"/>
                </a:highlight>
                <a:latin typeface="JetBrains Mono Medium" panose="02000009000000000000" pitchFamily="2" charset="0"/>
              </a:rPr>
              <a:t>by </a:t>
            </a:r>
            <a:r>
              <a:rPr lang="en-US" sz="1400">
                <a:solidFill>
                  <a:srgbClr val="009900"/>
                </a:solidFill>
                <a:effectLst/>
                <a:highlight>
                  <a:srgbClr val="FFFFFF"/>
                </a:highlight>
                <a:latin typeface="JetBrains Mono Medium" panose="02000009000000000000" pitchFamily="2" charset="0"/>
              </a:rPr>
              <a:t>remember </a:t>
            </a:r>
            <a:r>
              <a:rPr lang="en-US" sz="1400" b="1">
                <a:solidFill>
                  <a:srgbClr val="080808"/>
                </a:solidFill>
                <a:effectLst/>
                <a:highlight>
                  <a:srgbClr val="FFFFFF"/>
                </a:highlight>
                <a:latin typeface="JetBrains Mono ExtraBold" panose="02000009000000000000" pitchFamily="2" charset="0"/>
              </a:rPr>
              <a:t>{ </a:t>
            </a:r>
            <a:r>
              <a:rPr lang="en-US" sz="1400" i="1">
                <a:solidFill>
                  <a:srgbClr val="00627A"/>
                </a:solidFill>
                <a:effectLst/>
                <a:highlight>
                  <a:srgbClr val="FFFFFF"/>
                </a:highlight>
                <a:latin typeface="JetBrains Mono ExtraBold" panose="02000009000000000000" pitchFamily="2" charset="0"/>
              </a:rPr>
              <a:t>mutableStateOf</a:t>
            </a:r>
            <a:r>
              <a:rPr lang="en-US" sz="1400">
                <a:solidFill>
                  <a:srgbClr val="080808"/>
                </a:solidFill>
                <a:effectLst/>
                <a:highlight>
                  <a:srgbClr val="FFFFFF"/>
                </a:highlight>
                <a:latin typeface="JetBrains Mono Medium" panose="02000009000000000000" pitchFamily="2" charset="0"/>
              </a:rPr>
              <a:t>(</a:t>
            </a:r>
            <a:r>
              <a:rPr lang="en-US" sz="1400">
                <a:solidFill>
                  <a:srgbClr val="0033B3"/>
                </a:solidFill>
                <a:effectLst/>
                <a:highlight>
                  <a:srgbClr val="FFFFFF"/>
                </a:highlight>
                <a:latin typeface="JetBrains Mono Medium" panose="02000009000000000000" pitchFamily="2" charset="0"/>
              </a:rPr>
              <a:t>true</a:t>
            </a:r>
            <a:r>
              <a:rPr lang="en-US" sz="1400">
                <a:solidFill>
                  <a:srgbClr val="080808"/>
                </a:solidFill>
                <a:effectLst/>
                <a:highlight>
                  <a:srgbClr val="FFFFFF"/>
                </a:highlight>
                <a:latin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rPr>
            </a:br>
            <a:br>
              <a:rPr lang="en-US" sz="1400" b="1">
                <a:solidFill>
                  <a:srgbClr val="080808"/>
                </a:solidFill>
                <a:effectLst/>
                <a:highlight>
                  <a:srgbClr val="FFFFFF"/>
                </a:highlight>
                <a:latin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rPr>
              <a:t>Switch</a:t>
            </a:r>
            <a:r>
              <a:rPr lang="en-US" sz="1400">
                <a:solidFill>
                  <a:srgbClr val="080808"/>
                </a:solidFill>
                <a:effectLst/>
                <a:highlight>
                  <a:srgbClr val="FFFFFF"/>
                </a:highlight>
                <a:latin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rPr>
              <a:t>checked = </a:t>
            </a:r>
            <a:r>
              <a:rPr lang="en-US" sz="1400">
                <a:solidFill>
                  <a:srgbClr val="000000"/>
                </a:solidFill>
                <a:effectLst/>
                <a:highlight>
                  <a:srgbClr val="FFFFFF"/>
                </a:highlight>
                <a:latin typeface="JetBrains Mono Medium" panose="02000009000000000000" pitchFamily="2" charset="0"/>
              </a:rPr>
              <a:t>checked</a:t>
            </a:r>
            <a:r>
              <a:rPr lang="en-US" sz="1400">
                <a:solidFill>
                  <a:srgbClr val="080808"/>
                </a:solidFill>
                <a:effectLst/>
                <a:highlight>
                  <a:srgbClr val="FFFFFF"/>
                </a:highlight>
                <a:latin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rPr>
              <a:t>onCheckedChange = </a:t>
            </a:r>
            <a:r>
              <a:rPr lang="en-US" sz="1400" b="1">
                <a:solidFill>
                  <a:srgbClr val="080808"/>
                </a:solidFill>
                <a:effectLst/>
                <a:highlight>
                  <a:srgbClr val="FFFFFF"/>
                </a:highlight>
                <a:latin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rPr>
              <a:t>            </a:t>
            </a:r>
            <a:r>
              <a:rPr lang="en-US" sz="1400">
                <a:solidFill>
                  <a:srgbClr val="000000"/>
                </a:solidFill>
                <a:effectLst/>
                <a:highlight>
                  <a:srgbClr val="FFFFFF"/>
                </a:highlight>
                <a:latin typeface="JetBrains Mono Medium" panose="02000009000000000000" pitchFamily="2" charset="0"/>
              </a:rPr>
              <a:t>checked </a:t>
            </a:r>
            <a:r>
              <a:rPr lang="en-US" sz="1400">
                <a:solidFill>
                  <a:srgbClr val="080808"/>
                </a:solidFill>
                <a:effectLst/>
                <a:highlight>
                  <a:srgbClr val="FFFFFF"/>
                </a:highlight>
                <a:latin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rPr>
              <a:t>it</a:t>
            </a:r>
            <a:br>
              <a:rPr lang="en-US" sz="1400" b="1">
                <a:solidFill>
                  <a:srgbClr val="080808"/>
                </a:solidFill>
                <a:effectLst/>
                <a:highlight>
                  <a:srgbClr val="FFFFFF"/>
                </a:highlight>
                <a:latin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rPr>
              <a:t>        }</a:t>
            </a:r>
            <a:br>
              <a:rPr lang="en-US" sz="1400" b="1">
                <a:solidFill>
                  <a:srgbClr val="080808"/>
                </a:solidFill>
                <a:effectLst/>
                <a:highlight>
                  <a:srgbClr val="FFFFFF"/>
                </a:highlight>
                <a:latin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rPr>
              <a:t>    </a:t>
            </a:r>
            <a:r>
              <a:rPr lang="en-US" sz="1400">
                <a:solidFill>
                  <a:srgbClr val="080808"/>
                </a:solidFill>
                <a:effectLst/>
                <a:highlight>
                  <a:srgbClr val="FFFFFF"/>
                </a:highlight>
                <a:latin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a:t>
            </a:r>
          </a:p>
        </p:txBody>
      </p:sp>
      <p:pic>
        <p:nvPicPr>
          <p:cNvPr id="7" name="Picture 6" descr="A grey and white switch&#10;&#10;Description automatically generated">
            <a:extLst>
              <a:ext uri="{FF2B5EF4-FFF2-40B4-BE49-F238E27FC236}">
                <a16:creationId xmlns:a16="http://schemas.microsoft.com/office/drawing/2014/main" id="{03E416A4-A8ED-3B37-F519-F6E7C66B75C1}"/>
              </a:ext>
            </a:extLst>
          </p:cNvPr>
          <p:cNvPicPr>
            <a:picLocks noChangeAspect="1"/>
          </p:cNvPicPr>
          <p:nvPr/>
        </p:nvPicPr>
        <p:blipFill>
          <a:blip r:embed="rId3"/>
          <a:stretch>
            <a:fillRect/>
          </a:stretch>
        </p:blipFill>
        <p:spPr>
          <a:xfrm>
            <a:off x="4060758" y="2948848"/>
            <a:ext cx="1625600" cy="1066800"/>
          </a:xfrm>
          <a:prstGeom prst="rect">
            <a:avLst/>
          </a:prstGeom>
        </p:spPr>
      </p:pic>
      <p:pic>
        <p:nvPicPr>
          <p:cNvPr id="9" name="Picture 8" descr="A purple and white switch&#10;&#10;Description automatically generated">
            <a:extLst>
              <a:ext uri="{FF2B5EF4-FFF2-40B4-BE49-F238E27FC236}">
                <a16:creationId xmlns:a16="http://schemas.microsoft.com/office/drawing/2014/main" id="{6BD5AB1E-F000-EB81-F710-A92B62EF77D9}"/>
              </a:ext>
            </a:extLst>
          </p:cNvPr>
          <p:cNvPicPr>
            <a:picLocks noChangeAspect="1"/>
          </p:cNvPicPr>
          <p:nvPr/>
        </p:nvPicPr>
        <p:blipFill>
          <a:blip r:embed="rId4"/>
          <a:stretch>
            <a:fillRect/>
          </a:stretch>
        </p:blipFill>
        <p:spPr>
          <a:xfrm>
            <a:off x="6415404" y="2879386"/>
            <a:ext cx="1533953" cy="1136261"/>
          </a:xfrm>
          <a:prstGeom prst="rect">
            <a:avLst/>
          </a:prstGeom>
        </p:spPr>
      </p:pic>
    </p:spTree>
    <p:extLst>
      <p:ext uri="{BB962C8B-B14F-4D97-AF65-F5344CB8AC3E}">
        <p14:creationId xmlns:p14="http://schemas.microsoft.com/office/powerpoint/2010/main" val="133231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400"/>
              <a:buNone/>
            </a:pPr>
            <a:r>
              <a:rPr lang="en"/>
              <a:t>Nội dung</a:t>
            </a:r>
            <a:endParaRPr/>
          </a:p>
        </p:txBody>
      </p:sp>
      <p:sp>
        <p:nvSpPr>
          <p:cNvPr id="47" name="Google Shape;47;p11"/>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p>
            <a:pPr marL="457200" lvl="0" indent="-317500" algn="l" rtl="0">
              <a:lnSpc>
                <a:spcPct val="150000"/>
              </a:lnSpc>
              <a:spcBef>
                <a:spcPts val="0"/>
              </a:spcBef>
              <a:spcAft>
                <a:spcPts val="0"/>
              </a:spcAft>
              <a:buSzPts val="1400"/>
              <a:buChar char="●"/>
            </a:pPr>
            <a:r>
              <a:rPr lang="vi-VN"/>
              <a:t>Card, Chip</a:t>
            </a:r>
          </a:p>
          <a:p>
            <a:pPr marL="457200" lvl="0" indent="-317500" algn="l" rtl="0">
              <a:lnSpc>
                <a:spcPct val="150000"/>
              </a:lnSpc>
              <a:spcBef>
                <a:spcPts val="0"/>
              </a:spcBef>
              <a:spcAft>
                <a:spcPts val="0"/>
              </a:spcAft>
              <a:buSzPts val="1400"/>
              <a:buChar char="●"/>
            </a:pPr>
            <a:r>
              <a:rPr lang="vi-VN"/>
              <a:t>Switch, Snackbar</a:t>
            </a:r>
          </a:p>
          <a:p>
            <a:pPr marL="457200" lvl="0" indent="-317500" algn="l" rtl="0">
              <a:lnSpc>
                <a:spcPct val="150000"/>
              </a:lnSpc>
              <a:spcBef>
                <a:spcPts val="0"/>
              </a:spcBef>
              <a:spcAft>
                <a:spcPts val="0"/>
              </a:spcAft>
              <a:buSzPts val="1400"/>
              <a:buChar char="●"/>
            </a:pPr>
            <a:r>
              <a:rPr lang="vi-VN"/>
              <a:t>Dialog</a:t>
            </a:r>
          </a:p>
          <a:p>
            <a:pPr marL="457200" lvl="0" indent="-317500" algn="l" rtl="0">
              <a:lnSpc>
                <a:spcPct val="150000"/>
              </a:lnSpc>
              <a:spcBef>
                <a:spcPts val="0"/>
              </a:spcBef>
              <a:spcAft>
                <a:spcPts val="0"/>
              </a:spcAft>
              <a:buSzPts val="1400"/>
              <a:buChar char="●"/>
            </a:pPr>
            <a:r>
              <a:rPr lang="vi-VN"/>
              <a:t>Floating Action Button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Switch</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422295"/>
          </a:xfrm>
          <a:prstGeom prst="rect">
            <a:avLst/>
          </a:prstGeom>
          <a:noFill/>
        </p:spPr>
        <p:txBody>
          <a:bodyPr wrap="square">
            <a:spAutoFit/>
          </a:bodyPr>
          <a:lstStyle/>
          <a:p>
            <a:pPr algn="just">
              <a:lnSpc>
                <a:spcPct val="150000"/>
              </a:lnSpc>
            </a:pPr>
            <a:r>
              <a:rPr lang="vi-VN" sz="1600" b="1">
                <a:highlight>
                  <a:srgbClr val="FFFF00"/>
                </a:highlight>
                <a:latin typeface="Open Sans" panose="020B0606030504020204" pitchFamily="34" charset="0"/>
                <a:ea typeface="Open Sans" panose="020B0606030504020204" pitchFamily="34" charset="0"/>
                <a:cs typeface="Open Sans" panose="020B0606030504020204" pitchFamily="34" charset="0"/>
              </a:rPr>
              <a:t>*Custom Thumb</a:t>
            </a:r>
            <a:endPar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01875EBA-C8C7-9111-8970-520D76EF7777}"/>
              </a:ext>
            </a:extLst>
          </p:cNvPr>
          <p:cNvSpPr txBox="1"/>
          <p:nvPr/>
        </p:nvSpPr>
        <p:spPr>
          <a:xfrm>
            <a:off x="1724399" y="1627968"/>
            <a:ext cx="7324928" cy="3416320"/>
          </a:xfrm>
          <a:prstGeom prst="rect">
            <a:avLst/>
          </a:prstGeom>
          <a:noFill/>
        </p:spPr>
        <p:txBody>
          <a:bodyPr wrap="square">
            <a:spAutoFit/>
          </a:bodyPr>
          <a:lstStyle/>
          <a:p>
            <a: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200">
                <a:solidFill>
                  <a:srgbClr val="00627A"/>
                </a:solidFill>
                <a:effectLst/>
                <a:highlight>
                  <a:srgbClr val="FFFFFF"/>
                </a:highlight>
                <a:latin typeface="JetBrains Mono Medium" panose="02000009000000000000" pitchFamily="2" charset="0"/>
                <a:cs typeface="JetBrains Mono Medium" panose="02000009000000000000" pitchFamily="2" charset="0"/>
              </a:rPr>
              <a:t>SwitchWithIconExample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var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checked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by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remember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mutableStateOf</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true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Switch</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checked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checked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onCheckedChange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checked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it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thumbContent =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if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checked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Icon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imageVector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Icons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Filled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Check</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null</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SwitchDefaults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IconSize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else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null</a:t>
            </a:r>
            <a:b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8" name="Picture 7" descr="A purple and white switch with a check mark&#10;&#10;Description automatically generated">
            <a:extLst>
              <a:ext uri="{FF2B5EF4-FFF2-40B4-BE49-F238E27FC236}">
                <a16:creationId xmlns:a16="http://schemas.microsoft.com/office/drawing/2014/main" id="{E6628CD4-ABD5-70BA-7635-CBFF697E5D16}"/>
              </a:ext>
            </a:extLst>
          </p:cNvPr>
          <p:cNvPicPr>
            <a:picLocks noChangeAspect="1"/>
          </p:cNvPicPr>
          <p:nvPr/>
        </p:nvPicPr>
        <p:blipFill>
          <a:blip r:embed="rId3"/>
          <a:stretch>
            <a:fillRect/>
          </a:stretch>
        </p:blipFill>
        <p:spPr>
          <a:xfrm>
            <a:off x="6963789" y="2148326"/>
            <a:ext cx="1714500" cy="1041400"/>
          </a:xfrm>
          <a:prstGeom prst="rect">
            <a:avLst/>
          </a:prstGeom>
        </p:spPr>
      </p:pic>
    </p:spTree>
    <p:extLst>
      <p:ext uri="{BB962C8B-B14F-4D97-AF65-F5344CB8AC3E}">
        <p14:creationId xmlns:p14="http://schemas.microsoft.com/office/powerpoint/2010/main" val="177486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Switch</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422295"/>
          </a:xfrm>
          <a:prstGeom prst="rect">
            <a:avLst/>
          </a:prstGeom>
          <a:noFill/>
        </p:spPr>
        <p:txBody>
          <a:bodyPr wrap="square">
            <a:spAutoFit/>
          </a:bodyPr>
          <a:lstStyle/>
          <a:p>
            <a:pPr algn="just">
              <a:lnSpc>
                <a:spcPct val="150000"/>
              </a:lnSpc>
            </a:pPr>
            <a:r>
              <a:rPr lang="vi-VN" sz="1600" b="1">
                <a:highlight>
                  <a:srgbClr val="FFFF00"/>
                </a:highlight>
                <a:latin typeface="Open Sans" panose="020B0606030504020204" pitchFamily="34" charset="0"/>
                <a:ea typeface="Open Sans" panose="020B0606030504020204" pitchFamily="34" charset="0"/>
                <a:cs typeface="Open Sans" panose="020B0606030504020204" pitchFamily="34" charset="0"/>
              </a:rPr>
              <a:t>*Custom Colors</a:t>
            </a:r>
            <a:endPar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7FB7087A-1967-3668-494B-62F4282D0555}"/>
              </a:ext>
            </a:extLst>
          </p:cNvPr>
          <p:cNvSpPr txBox="1"/>
          <p:nvPr/>
        </p:nvSpPr>
        <p:spPr>
          <a:xfrm>
            <a:off x="398833" y="1838370"/>
            <a:ext cx="8025319" cy="2862322"/>
          </a:xfrm>
          <a:prstGeom prst="rect">
            <a:avLst/>
          </a:prstGeom>
          <a:noFill/>
        </p:spPr>
        <p:txBody>
          <a:bodyPr wrap="square">
            <a:spAutoFit/>
          </a:bodyPr>
          <a:lstStyle/>
          <a:p>
            <a: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200">
                <a:solidFill>
                  <a:srgbClr val="00627A"/>
                </a:solidFill>
                <a:effectLst/>
                <a:highlight>
                  <a:srgbClr val="FFFFFF"/>
                </a:highlight>
                <a:latin typeface="JetBrains Mono Medium" panose="02000009000000000000" pitchFamily="2" charset="0"/>
                <a:cs typeface="JetBrains Mono Medium" panose="02000009000000000000" pitchFamily="2" charset="0"/>
              </a:rPr>
              <a:t>SwitchWithCustomColors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var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checked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by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remember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mutableStateOf</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true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Switch</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checked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checked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onCheckedChange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checked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it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colors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SwitchDefaults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colors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checkedThumbColor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MaterialTheme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colorScheme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primary</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checkedTrackColor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MaterialTheme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colorScheme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primaryContainer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uncheckedThumbColor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MaterialTheme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colorScheme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secondary</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uncheckedTrackColor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MaterialTheme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colorScheme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secondaryContainer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descr="A blue and white logo&#10;&#10;Description automatically generated">
            <a:extLst>
              <a:ext uri="{FF2B5EF4-FFF2-40B4-BE49-F238E27FC236}">
                <a16:creationId xmlns:a16="http://schemas.microsoft.com/office/drawing/2014/main" id="{B36C5BD0-AEA9-7E98-C1F1-ACCD06CB1000}"/>
              </a:ext>
            </a:extLst>
          </p:cNvPr>
          <p:cNvPicPr>
            <a:picLocks noChangeAspect="1"/>
          </p:cNvPicPr>
          <p:nvPr/>
        </p:nvPicPr>
        <p:blipFill>
          <a:blip r:embed="rId3"/>
          <a:stretch>
            <a:fillRect/>
          </a:stretch>
        </p:blipFill>
        <p:spPr>
          <a:xfrm>
            <a:off x="6473622" y="1974131"/>
            <a:ext cx="1663700" cy="1295400"/>
          </a:xfrm>
          <a:prstGeom prst="rect">
            <a:avLst/>
          </a:prstGeom>
        </p:spPr>
      </p:pic>
    </p:spTree>
    <p:extLst>
      <p:ext uri="{BB962C8B-B14F-4D97-AF65-F5344CB8AC3E}">
        <p14:creationId xmlns:p14="http://schemas.microsoft.com/office/powerpoint/2010/main" val="73955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Snackbar</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1899687"/>
          </a:xfrm>
          <a:prstGeom prst="rect">
            <a:avLst/>
          </a:prstGeom>
          <a:noFill/>
        </p:spPr>
        <p:txBody>
          <a:bodyPr wrap="square">
            <a:spAutoFit/>
          </a:bodyPr>
          <a:lstStyle/>
          <a:p>
            <a:pPr algn="just">
              <a:lnSpc>
                <a:spcPct val="150000"/>
              </a:lnSpc>
            </a:pPr>
            <a:r>
              <a:rPr lang="vi-VN" sz="1600">
                <a:latin typeface="Open Sans" panose="020B0606030504020204" pitchFamily="34" charset="0"/>
                <a:ea typeface="Open Sans" panose="020B0606030504020204" pitchFamily="34" charset="0"/>
                <a:cs typeface="Open Sans" panose="020B0606030504020204" pitchFamily="34" charset="0"/>
              </a:rPr>
              <a:t>Snackbar trong Jetpack Compose là một thành phần giao diện người dùng cung cấp thông báo ngắn gọn xuất hiện ở phía dưới màn hình. Nó cung cấp phản hồi về một hoạt động hoặc hành động mà không làm gián đoạn trải nghiệm người dùng. Snackbar tự động biến mất sau vài giây, hoặc người dùng có thể loại bỏ nó bằng một hành động, chẳng hạn như nhấn vào một nút.</a:t>
            </a:r>
            <a:endParaRPr lang="en-US" sz="16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7450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Snackbar</a:t>
            </a:r>
            <a:endParaRPr/>
          </a:p>
        </p:txBody>
      </p:sp>
      <p:sp>
        <p:nvSpPr>
          <p:cNvPr id="4" name="TextBox 3">
            <a:extLst>
              <a:ext uri="{FF2B5EF4-FFF2-40B4-BE49-F238E27FC236}">
                <a16:creationId xmlns:a16="http://schemas.microsoft.com/office/drawing/2014/main" id="{9152852B-922A-A070-0526-6D2939B4270F}"/>
              </a:ext>
            </a:extLst>
          </p:cNvPr>
          <p:cNvSpPr txBox="1"/>
          <p:nvPr/>
        </p:nvSpPr>
        <p:spPr>
          <a:xfrm>
            <a:off x="292609" y="987759"/>
            <a:ext cx="8503800" cy="3785652"/>
          </a:xfrm>
          <a:prstGeom prst="rect">
            <a:avLst/>
          </a:prstGeom>
          <a:noFill/>
        </p:spPr>
        <p:txBody>
          <a:bodyPr wrap="square">
            <a:spAutoFit/>
          </a:bodyPr>
          <a:lstStyle/>
          <a:p>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val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scope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rememberCoroutineScope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val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snackbarHostState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remember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SnackbarHostState()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Scaffold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snackbarHost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SnackbarHost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hostState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snackbarHostState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floatingActionButton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ExtendedFloatingActionButton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"Show snackbar"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icon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Icon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Icons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Filled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Info</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scope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launch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snackbarHostState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.showSnackbar(</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"Snackbar"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contentPadding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-&gt;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Screen content</a:t>
            </a:r>
            <a:br>
              <a:rPr lang="en-US" sz="12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sz="12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endPar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1414352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Dialog</a:t>
            </a:r>
            <a:endParaRPr/>
          </a:p>
        </p:txBody>
      </p:sp>
      <p:sp>
        <p:nvSpPr>
          <p:cNvPr id="5" name="TextBox 4">
            <a:extLst>
              <a:ext uri="{FF2B5EF4-FFF2-40B4-BE49-F238E27FC236}">
                <a16:creationId xmlns:a16="http://schemas.microsoft.com/office/drawing/2014/main" id="{BF4C7827-08C3-4E71-6B3A-1BD116C9D5AB}"/>
              </a:ext>
            </a:extLst>
          </p:cNvPr>
          <p:cNvSpPr txBox="1"/>
          <p:nvPr/>
        </p:nvSpPr>
        <p:spPr>
          <a:xfrm>
            <a:off x="185214" y="1127852"/>
            <a:ext cx="8773571" cy="1899623"/>
          </a:xfrm>
          <a:prstGeom prst="rect">
            <a:avLst/>
          </a:prstGeom>
          <a:noFill/>
        </p:spPr>
        <p:txBody>
          <a:bodyPr wrap="square">
            <a:spAutoFit/>
          </a:bodyPr>
          <a:lstStyle/>
          <a:p>
            <a:pPr algn="just">
              <a:lnSpc>
                <a:spcPct val="150000"/>
              </a:lnSpc>
            </a:pPr>
            <a:r>
              <a:rPr lang="vi-VN" sz="1600">
                <a:latin typeface="Open Sans" panose="020B0606030504020204" pitchFamily="34" charset="0"/>
                <a:ea typeface="Open Sans" panose="020B0606030504020204" pitchFamily="34" charset="0"/>
                <a:cs typeface="Open Sans" panose="020B0606030504020204" pitchFamily="34" charset="0"/>
              </a:rPr>
              <a:t>Dialog trong Jetpack Compose là một thành phần giao diện người dùng hiển thị thông điệp hoặc yêu cầu nhập liệu từ người dùng trên một lớp phủ lên nội dung chính của ứng dụng. Nó tạo ra một trải nghiệm giao diện người dùng gián đoạn để thu hút sự chú ý của người dùng. Dialog có thể được sử dụng để xác nhận hành động của người dùng, yêu cầu nhập liệu, hoặc trình bày một danh sách các lựa chọn cho người dùng</a:t>
            </a:r>
            <a:endParaRPr lang="en-US" sz="1600">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descr="A screenshot of a phone&#10;&#10;Description automatically generated">
            <a:extLst>
              <a:ext uri="{FF2B5EF4-FFF2-40B4-BE49-F238E27FC236}">
                <a16:creationId xmlns:a16="http://schemas.microsoft.com/office/drawing/2014/main" id="{CF320D8A-B0AD-A455-6DE8-141C11CF26B0}"/>
              </a:ext>
            </a:extLst>
          </p:cNvPr>
          <p:cNvPicPr>
            <a:picLocks noChangeAspect="1"/>
          </p:cNvPicPr>
          <p:nvPr/>
        </p:nvPicPr>
        <p:blipFill>
          <a:blip r:embed="rId3"/>
          <a:stretch>
            <a:fillRect/>
          </a:stretch>
        </p:blipFill>
        <p:spPr>
          <a:xfrm>
            <a:off x="3266928" y="3027475"/>
            <a:ext cx="2610142" cy="2069302"/>
          </a:xfrm>
          <a:prstGeom prst="rect">
            <a:avLst/>
          </a:prstGeom>
        </p:spPr>
      </p:pic>
    </p:spTree>
    <p:extLst>
      <p:ext uri="{BB962C8B-B14F-4D97-AF65-F5344CB8AC3E}">
        <p14:creationId xmlns:p14="http://schemas.microsoft.com/office/powerpoint/2010/main" val="3524555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Dialog</a:t>
            </a:r>
            <a:endParaRPr/>
          </a:p>
        </p:txBody>
      </p:sp>
      <p:sp>
        <p:nvSpPr>
          <p:cNvPr id="3" name="TextBox 2">
            <a:extLst>
              <a:ext uri="{FF2B5EF4-FFF2-40B4-BE49-F238E27FC236}">
                <a16:creationId xmlns:a16="http://schemas.microsoft.com/office/drawing/2014/main" id="{36EB94A9-B879-BDA8-D321-5E4ED9C32F7C}"/>
              </a:ext>
            </a:extLst>
          </p:cNvPr>
          <p:cNvSpPr txBox="1"/>
          <p:nvPr/>
        </p:nvSpPr>
        <p:spPr>
          <a:xfrm>
            <a:off x="428017" y="1065240"/>
            <a:ext cx="6235431" cy="3785652"/>
          </a:xfrm>
          <a:prstGeom prst="rect">
            <a:avLst/>
          </a:prstGeom>
          <a:noFill/>
        </p:spPr>
        <p:txBody>
          <a:bodyPr wrap="square">
            <a:spAutoFit/>
          </a:bodyPr>
          <a:lstStyle/>
          <a:p>
            <a: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200">
                <a:solidFill>
                  <a:srgbClr val="00627A"/>
                </a:solidFill>
                <a:effectLst/>
                <a:highlight>
                  <a:srgbClr val="FFFFFF"/>
                </a:highlight>
                <a:latin typeface="JetBrains Mono Medium" panose="02000009000000000000" pitchFamily="2" charset="0"/>
                <a:cs typeface="JetBrains Mono Medium" panose="02000009000000000000" pitchFamily="2" charset="0"/>
              </a:rPr>
              <a:t>MinimalDialog</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(onDismissRequest: () -&gt;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Unit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Dialog</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onDismissRequest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onDismissRequest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Card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fillMaxWidth</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height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200</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16</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shape =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RoundedCornerShape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16</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"This is a minimal dialog"</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fillMaxSize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wrapContentSize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Alignment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Center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textAlign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TextAlign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Center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8" name="Picture 7" descr="A screenshot of a computer&#10;&#10;Description automatically generated">
            <a:extLst>
              <a:ext uri="{FF2B5EF4-FFF2-40B4-BE49-F238E27FC236}">
                <a16:creationId xmlns:a16="http://schemas.microsoft.com/office/drawing/2014/main" id="{FA3D171F-325C-1066-D88A-75003804F672}"/>
              </a:ext>
            </a:extLst>
          </p:cNvPr>
          <p:cNvPicPr>
            <a:picLocks noChangeAspect="1"/>
          </p:cNvPicPr>
          <p:nvPr/>
        </p:nvPicPr>
        <p:blipFill>
          <a:blip r:embed="rId3"/>
          <a:stretch>
            <a:fillRect/>
          </a:stretch>
        </p:blipFill>
        <p:spPr>
          <a:xfrm>
            <a:off x="5626442" y="1585608"/>
            <a:ext cx="3169966" cy="2315783"/>
          </a:xfrm>
          <a:prstGeom prst="rect">
            <a:avLst/>
          </a:prstGeom>
        </p:spPr>
      </p:pic>
    </p:spTree>
    <p:extLst>
      <p:ext uri="{BB962C8B-B14F-4D97-AF65-F5344CB8AC3E}">
        <p14:creationId xmlns:p14="http://schemas.microsoft.com/office/powerpoint/2010/main" val="1435284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Floating Action Button</a:t>
            </a:r>
            <a:endParaRPr/>
          </a:p>
        </p:txBody>
      </p:sp>
      <p:sp>
        <p:nvSpPr>
          <p:cNvPr id="5" name="TextBox 4">
            <a:extLst>
              <a:ext uri="{FF2B5EF4-FFF2-40B4-BE49-F238E27FC236}">
                <a16:creationId xmlns:a16="http://schemas.microsoft.com/office/drawing/2014/main" id="{BF4C7827-08C3-4E71-6B3A-1BD116C9D5AB}"/>
              </a:ext>
            </a:extLst>
          </p:cNvPr>
          <p:cNvSpPr txBox="1"/>
          <p:nvPr/>
        </p:nvSpPr>
        <p:spPr>
          <a:xfrm>
            <a:off x="185214" y="1127852"/>
            <a:ext cx="8773571" cy="1530291"/>
          </a:xfrm>
          <a:prstGeom prst="rect">
            <a:avLst/>
          </a:prstGeom>
          <a:noFill/>
        </p:spPr>
        <p:txBody>
          <a:bodyPr wrap="square">
            <a:spAutoFit/>
          </a:bodyPr>
          <a:lstStyle/>
          <a:p>
            <a:pPr algn="just">
              <a:lnSpc>
                <a:spcPct val="150000"/>
              </a:lnSpc>
            </a:pPr>
            <a:r>
              <a:rPr lang="vi-VN" sz="1600">
                <a:latin typeface="Open Sans" panose="020B0606030504020204" pitchFamily="34" charset="0"/>
                <a:ea typeface="Open Sans" panose="020B0606030504020204" pitchFamily="34" charset="0"/>
                <a:cs typeface="Open Sans" panose="020B0606030504020204" pitchFamily="34" charset="0"/>
              </a:rPr>
              <a:t>Floating Action Button (FAB) trong Jetpack Compose là một nút hành động nổi bật, thường được sử dụng để thúc đẩy hành động chính trong ứng dụng của bạn. Nó thường được đặt ở góc dưới bên phải của màn hình và thúc đẩy một hành động đơn lẻ, tập trung, là con đường phổ biến nhất mà người dùng có thể thực hiện</a:t>
            </a:r>
            <a:endParaRPr lang="en-US" sz="160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purple square with a pencil and a pen&#10;&#10;Description automatically generated">
            <a:extLst>
              <a:ext uri="{FF2B5EF4-FFF2-40B4-BE49-F238E27FC236}">
                <a16:creationId xmlns:a16="http://schemas.microsoft.com/office/drawing/2014/main" id="{8BFD7CB7-F47F-3306-ED8B-B2557C1FA3A6}"/>
              </a:ext>
            </a:extLst>
          </p:cNvPr>
          <p:cNvPicPr>
            <a:picLocks noChangeAspect="1"/>
          </p:cNvPicPr>
          <p:nvPr/>
        </p:nvPicPr>
        <p:blipFill>
          <a:blip r:embed="rId3"/>
          <a:stretch>
            <a:fillRect/>
          </a:stretch>
        </p:blipFill>
        <p:spPr>
          <a:xfrm>
            <a:off x="1990893" y="2966935"/>
            <a:ext cx="5162213" cy="1454916"/>
          </a:xfrm>
          <a:prstGeom prst="rect">
            <a:avLst/>
          </a:prstGeom>
        </p:spPr>
      </p:pic>
    </p:spTree>
    <p:extLst>
      <p:ext uri="{BB962C8B-B14F-4D97-AF65-F5344CB8AC3E}">
        <p14:creationId xmlns:p14="http://schemas.microsoft.com/office/powerpoint/2010/main" val="4181816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Floating Action Button</a:t>
            </a:r>
            <a:endParaRPr/>
          </a:p>
        </p:txBody>
      </p:sp>
      <p:sp>
        <p:nvSpPr>
          <p:cNvPr id="5" name="TextBox 4">
            <a:extLst>
              <a:ext uri="{FF2B5EF4-FFF2-40B4-BE49-F238E27FC236}">
                <a16:creationId xmlns:a16="http://schemas.microsoft.com/office/drawing/2014/main" id="{BF4C7827-08C3-4E71-6B3A-1BD116C9D5AB}"/>
              </a:ext>
            </a:extLst>
          </p:cNvPr>
          <p:cNvSpPr txBox="1"/>
          <p:nvPr/>
        </p:nvSpPr>
        <p:spPr>
          <a:xfrm>
            <a:off x="185214" y="1127852"/>
            <a:ext cx="8773571" cy="422295"/>
          </a:xfrm>
          <a:prstGeom prst="rect">
            <a:avLst/>
          </a:prstGeom>
          <a:noFill/>
        </p:spPr>
        <p:txBody>
          <a:bodyPr wrap="square">
            <a:spAutoFit/>
          </a:bodyPr>
          <a:lstStyle/>
          <a:p>
            <a:pPr algn="just">
              <a:lnSpc>
                <a:spcPct val="150000"/>
              </a:lnSpc>
            </a:pPr>
            <a:r>
              <a:rPr lang="vi-VN" sz="1600" b="1">
                <a:highlight>
                  <a:srgbClr val="FFFF00"/>
                </a:highlight>
                <a:latin typeface="Open Sans" panose="020B0606030504020204" pitchFamily="34" charset="0"/>
                <a:ea typeface="Open Sans" panose="020B0606030504020204" pitchFamily="34" charset="0"/>
                <a:cs typeface="Open Sans" panose="020B0606030504020204" pitchFamily="34" charset="0"/>
              </a:rPr>
              <a:t>*FAB đơn giản</a:t>
            </a:r>
            <a:endPar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96BC6F16-BD83-70EE-AB54-A9FDC88D20AE}"/>
              </a:ext>
            </a:extLst>
          </p:cNvPr>
          <p:cNvSpPr txBox="1"/>
          <p:nvPr/>
        </p:nvSpPr>
        <p:spPr>
          <a:xfrm>
            <a:off x="292608" y="1800376"/>
            <a:ext cx="6760723" cy="1815882"/>
          </a:xfrm>
          <a:prstGeom prst="rect">
            <a:avLst/>
          </a:prstGeom>
          <a:noFill/>
        </p:spPr>
        <p:txBody>
          <a:bodyPr wrap="square">
            <a:spAutoFit/>
          </a:bodyPr>
          <a:lstStyle/>
          <a:p>
            <a: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cs typeface="JetBrains Mono Medium" panose="02000009000000000000" pitchFamily="2" charset="0"/>
              </a:rPr>
              <a:t>Example</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(onClick: () -&gt;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Unit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FloatingActionButton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onClick</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Icon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Icons</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Filled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Add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"Floating action button."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9" name="Picture 8" descr="A blue square with a black cross&#10;&#10;Description automatically generated">
            <a:extLst>
              <a:ext uri="{FF2B5EF4-FFF2-40B4-BE49-F238E27FC236}">
                <a16:creationId xmlns:a16="http://schemas.microsoft.com/office/drawing/2014/main" id="{E3F6D184-643B-D66F-D494-0CE2431A7FD7}"/>
              </a:ext>
            </a:extLst>
          </p:cNvPr>
          <p:cNvPicPr>
            <a:picLocks noChangeAspect="1"/>
          </p:cNvPicPr>
          <p:nvPr/>
        </p:nvPicPr>
        <p:blipFill>
          <a:blip r:embed="rId3"/>
          <a:stretch>
            <a:fillRect/>
          </a:stretch>
        </p:blipFill>
        <p:spPr>
          <a:xfrm>
            <a:off x="6645342" y="3355248"/>
            <a:ext cx="1651000" cy="1320800"/>
          </a:xfrm>
          <a:prstGeom prst="rect">
            <a:avLst/>
          </a:prstGeom>
        </p:spPr>
      </p:pic>
    </p:spTree>
    <p:extLst>
      <p:ext uri="{BB962C8B-B14F-4D97-AF65-F5344CB8AC3E}">
        <p14:creationId xmlns:p14="http://schemas.microsoft.com/office/powerpoint/2010/main" val="918340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Floating Action Button</a:t>
            </a:r>
            <a:endParaRPr/>
          </a:p>
        </p:txBody>
      </p:sp>
      <p:sp>
        <p:nvSpPr>
          <p:cNvPr id="5" name="TextBox 4">
            <a:extLst>
              <a:ext uri="{FF2B5EF4-FFF2-40B4-BE49-F238E27FC236}">
                <a16:creationId xmlns:a16="http://schemas.microsoft.com/office/drawing/2014/main" id="{BF4C7827-08C3-4E71-6B3A-1BD116C9D5AB}"/>
              </a:ext>
            </a:extLst>
          </p:cNvPr>
          <p:cNvSpPr txBox="1"/>
          <p:nvPr/>
        </p:nvSpPr>
        <p:spPr>
          <a:xfrm>
            <a:off x="185214" y="1127852"/>
            <a:ext cx="8773571" cy="422295"/>
          </a:xfrm>
          <a:prstGeom prst="rect">
            <a:avLst/>
          </a:prstGeom>
          <a:noFill/>
        </p:spPr>
        <p:txBody>
          <a:bodyPr wrap="square">
            <a:spAutoFit/>
          </a:bodyPr>
          <a:lstStyle/>
          <a:p>
            <a:pPr algn="just">
              <a:lnSpc>
                <a:spcPct val="150000"/>
              </a:lnSpc>
            </a:pPr>
            <a:r>
              <a:rPr lang="vi-VN" sz="1600" b="1">
                <a:highlight>
                  <a:srgbClr val="FFFF00"/>
                </a:highlight>
                <a:latin typeface="Open Sans" panose="020B0606030504020204" pitchFamily="34" charset="0"/>
                <a:ea typeface="Open Sans" panose="020B0606030504020204" pitchFamily="34" charset="0"/>
                <a:cs typeface="Open Sans" panose="020B0606030504020204" pitchFamily="34" charset="0"/>
              </a:rPr>
              <a:t>*FAB nhỏ</a:t>
            </a:r>
            <a:endPar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BFB685DB-A807-7781-C90A-F8EADBFEC1FE}"/>
              </a:ext>
            </a:extLst>
          </p:cNvPr>
          <p:cNvSpPr txBox="1"/>
          <p:nvPr/>
        </p:nvSpPr>
        <p:spPr>
          <a:xfrm>
            <a:off x="800272" y="1928191"/>
            <a:ext cx="7996136" cy="2246769"/>
          </a:xfrm>
          <a:prstGeom prst="rect">
            <a:avLst/>
          </a:prstGeom>
          <a:noFill/>
        </p:spPr>
        <p:txBody>
          <a:bodyPr wrap="square">
            <a:spAutoFit/>
          </a:bodyPr>
          <a:lstStyle/>
          <a:p>
            <a:r>
              <a:rPr lang="en-US" sz="1400">
                <a:solidFill>
                  <a:srgbClr val="9E880D"/>
                </a:solidFill>
                <a:effectLst/>
                <a:highlight>
                  <a:srgbClr val="FFFFFF"/>
                </a:highlight>
                <a:latin typeface="JetBrains Mono Medium" panose="02000009000000000000" pitchFamily="2" charset="0"/>
              </a:rPr>
              <a:t>@Composable</a:t>
            </a:r>
            <a:br>
              <a:rPr lang="en-US" sz="1400">
                <a:solidFill>
                  <a:srgbClr val="9E880D"/>
                </a:solidFill>
                <a:effectLst/>
                <a:highlight>
                  <a:srgbClr val="FFFFFF"/>
                </a:highlight>
                <a:latin typeface="JetBrains Mono Medium" panose="02000009000000000000" pitchFamily="2" charset="0"/>
              </a:rPr>
            </a:br>
            <a:r>
              <a:rPr lang="en-US" sz="1400">
                <a:solidFill>
                  <a:srgbClr val="0033B3"/>
                </a:solidFill>
                <a:effectLst/>
                <a:highlight>
                  <a:srgbClr val="FFFFFF"/>
                </a:highlight>
                <a:latin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rPr>
              <a:t>SmallExample</a:t>
            </a:r>
            <a:r>
              <a:rPr lang="en-US" sz="1400">
                <a:solidFill>
                  <a:srgbClr val="080808"/>
                </a:solidFill>
                <a:effectLst/>
                <a:highlight>
                  <a:srgbClr val="FFFFFF"/>
                </a:highlight>
                <a:latin typeface="JetBrains Mono Medium" panose="02000009000000000000" pitchFamily="2" charset="0"/>
              </a:rPr>
              <a:t>(onClick: () -&gt; </a:t>
            </a:r>
            <a:r>
              <a:rPr lang="en-US" sz="1400">
                <a:solidFill>
                  <a:srgbClr val="000000"/>
                </a:solidFill>
                <a:effectLst/>
                <a:highlight>
                  <a:srgbClr val="FFFFFF"/>
                </a:highlight>
                <a:latin typeface="JetBrains Mono Medium" panose="02000009000000000000" pitchFamily="2" charset="0"/>
              </a:rPr>
              <a:t>Unit</a:t>
            </a:r>
            <a:r>
              <a:rPr lang="en-US" sz="1400">
                <a:solidFill>
                  <a:srgbClr val="080808"/>
                </a:solidFill>
                <a:effectLst/>
                <a:highlight>
                  <a:srgbClr val="FFFFFF"/>
                </a:highlight>
                <a:latin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rPr>
              <a:t>SmallFloatingActionButton</a:t>
            </a:r>
            <a:r>
              <a:rPr lang="en-US" sz="1400">
                <a:solidFill>
                  <a:srgbClr val="080808"/>
                </a:solidFill>
                <a:effectLst/>
                <a:highlight>
                  <a:srgbClr val="FFFFFF"/>
                </a:highlight>
                <a:latin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rPr>
              <a:t>onClick = </a:t>
            </a:r>
            <a:r>
              <a:rPr lang="en-US" sz="1400" b="1">
                <a:solidFill>
                  <a:srgbClr val="080808"/>
                </a:solidFill>
                <a:effectLst/>
                <a:highlight>
                  <a:srgbClr val="FFFFFF"/>
                </a:highlight>
                <a:latin typeface="JetBrains Mono ExtraBold" panose="02000009000000000000" pitchFamily="2" charset="0"/>
              </a:rPr>
              <a:t>{ </a:t>
            </a:r>
            <a:r>
              <a:rPr lang="en-US" sz="1400">
                <a:solidFill>
                  <a:srgbClr val="000000"/>
                </a:solidFill>
                <a:effectLst/>
                <a:highlight>
                  <a:srgbClr val="FFFFFF"/>
                </a:highlight>
                <a:latin typeface="JetBrains Mono Medium" panose="02000009000000000000" pitchFamily="2" charset="0"/>
              </a:rPr>
              <a:t>onClick</a:t>
            </a:r>
            <a:r>
              <a:rPr lang="en-US" sz="1400">
                <a:solidFill>
                  <a:srgbClr val="080808"/>
                </a:solidFill>
                <a:effectLst/>
                <a:highlight>
                  <a:srgbClr val="FFFFFF"/>
                </a:highlight>
                <a:latin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rPr>
              <a:t>}</a:t>
            </a:r>
            <a:r>
              <a:rPr lang="en-US" sz="1400">
                <a:solidFill>
                  <a:srgbClr val="080808"/>
                </a:solidFill>
                <a:effectLst/>
                <a:highlight>
                  <a:srgbClr val="FFFFFF"/>
                </a:highlight>
                <a:latin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rPr>
              <a:t>containerColor = </a:t>
            </a:r>
            <a:r>
              <a:rPr lang="en-US" sz="1400">
                <a:solidFill>
                  <a:srgbClr val="000000"/>
                </a:solidFill>
                <a:effectLst/>
                <a:highlight>
                  <a:srgbClr val="FFFFFF"/>
                </a:highlight>
                <a:latin typeface="JetBrains Mono Medium" panose="02000009000000000000" pitchFamily="2" charset="0"/>
              </a:rPr>
              <a:t>MaterialTheme</a:t>
            </a:r>
            <a:r>
              <a:rPr lang="en-US" sz="1400">
                <a:solidFill>
                  <a:srgbClr val="080808"/>
                </a:solidFill>
                <a:effectLst/>
                <a:highlight>
                  <a:srgbClr val="FFFFFF"/>
                </a:highlight>
                <a:latin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rPr>
              <a:t>colorScheme</a:t>
            </a:r>
            <a:r>
              <a:rPr lang="en-US" sz="1400">
                <a:solidFill>
                  <a:srgbClr val="080808"/>
                </a:solidFill>
                <a:effectLst/>
                <a:highlight>
                  <a:srgbClr val="FFFFFF"/>
                </a:highlight>
                <a:latin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rPr>
              <a:t>secondaryContainer</a:t>
            </a:r>
            <a:r>
              <a:rPr lang="en-US" sz="1400">
                <a:solidFill>
                  <a:srgbClr val="080808"/>
                </a:solidFill>
                <a:effectLst/>
                <a:highlight>
                  <a:srgbClr val="FFFFFF"/>
                </a:highlight>
                <a:latin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rPr>
              <a:t>contentColor = </a:t>
            </a:r>
            <a:r>
              <a:rPr lang="en-US" sz="1400">
                <a:solidFill>
                  <a:srgbClr val="000000"/>
                </a:solidFill>
                <a:effectLst/>
                <a:highlight>
                  <a:srgbClr val="FFFFFF"/>
                </a:highlight>
                <a:latin typeface="JetBrains Mono Medium" panose="02000009000000000000" pitchFamily="2" charset="0"/>
              </a:rPr>
              <a:t>MaterialTheme</a:t>
            </a:r>
            <a:r>
              <a:rPr lang="en-US" sz="1400">
                <a:solidFill>
                  <a:srgbClr val="080808"/>
                </a:solidFill>
                <a:effectLst/>
                <a:highlight>
                  <a:srgbClr val="FFFFFF"/>
                </a:highlight>
                <a:latin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rPr>
              <a:t>colorScheme</a:t>
            </a:r>
            <a:r>
              <a:rPr lang="en-US" sz="1400">
                <a:solidFill>
                  <a:srgbClr val="080808"/>
                </a:solidFill>
                <a:effectLst/>
                <a:highlight>
                  <a:srgbClr val="FFFFFF"/>
                </a:highlight>
                <a:latin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rPr>
              <a:t>secondary</a:t>
            </a:r>
            <a:br>
              <a:rPr lang="en-US" sz="1400">
                <a:solidFill>
                  <a:srgbClr val="871094"/>
                </a:solidFill>
                <a:effectLst/>
                <a:highlight>
                  <a:srgbClr val="FFFFFF"/>
                </a:highlight>
                <a:latin typeface="JetBrains Mono Medium" panose="02000009000000000000" pitchFamily="2" charset="0"/>
              </a:rPr>
            </a:br>
            <a:r>
              <a:rPr lang="en-US" sz="1400">
                <a:solidFill>
                  <a:srgbClr val="871094"/>
                </a:solidFill>
                <a:effectLst/>
                <a:highlight>
                  <a:srgbClr val="FFFFFF"/>
                </a:highlight>
                <a:latin typeface="JetBrains Mono Medium" panose="02000009000000000000" pitchFamily="2" charset="0"/>
              </a:rPr>
              <a:t>    </a:t>
            </a:r>
            <a:r>
              <a:rPr lang="en-US" sz="1400">
                <a:solidFill>
                  <a:srgbClr val="080808"/>
                </a:solidFill>
                <a:effectLst/>
                <a:highlight>
                  <a:srgbClr val="FFFFFF"/>
                </a:highlight>
                <a:latin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rPr>
              <a:t>Icon</a:t>
            </a:r>
            <a:r>
              <a:rPr lang="en-US" sz="1400">
                <a:solidFill>
                  <a:srgbClr val="080808"/>
                </a:solidFill>
                <a:effectLst/>
                <a:highlight>
                  <a:srgbClr val="FFFFFF"/>
                </a:highlight>
                <a:latin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rPr>
              <a:t>Icons</a:t>
            </a:r>
            <a:r>
              <a:rPr lang="en-US" sz="1400">
                <a:solidFill>
                  <a:srgbClr val="080808"/>
                </a:solidFill>
                <a:effectLst/>
                <a:highlight>
                  <a:srgbClr val="FFFFFF"/>
                </a:highlight>
                <a:latin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rPr>
              <a:t>Filled</a:t>
            </a:r>
            <a:r>
              <a:rPr lang="en-US" sz="1400">
                <a:solidFill>
                  <a:srgbClr val="080808"/>
                </a:solidFill>
                <a:effectLst/>
                <a:highlight>
                  <a:srgbClr val="FFFFFF"/>
                </a:highlight>
                <a:latin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rPr>
              <a:t>Add</a:t>
            </a:r>
            <a:r>
              <a:rPr lang="en-US" sz="1400">
                <a:solidFill>
                  <a:srgbClr val="080808"/>
                </a:solidFill>
                <a:effectLst/>
                <a:highlight>
                  <a:srgbClr val="FFFFFF"/>
                </a:highlight>
                <a:latin typeface="JetBrains Mono Medium" panose="02000009000000000000" pitchFamily="2" charset="0"/>
              </a:rPr>
              <a:t>, </a:t>
            </a:r>
            <a:r>
              <a:rPr lang="en-US" sz="1400">
                <a:solidFill>
                  <a:srgbClr val="067D17"/>
                </a:solidFill>
                <a:effectLst/>
                <a:highlight>
                  <a:srgbClr val="FFFFFF"/>
                </a:highlight>
                <a:latin typeface="JetBrains Mono Medium" panose="02000009000000000000" pitchFamily="2" charset="0"/>
              </a:rPr>
              <a:t>"Small floating action button."</a:t>
            </a:r>
            <a:r>
              <a:rPr lang="en-US" sz="1400">
                <a:solidFill>
                  <a:srgbClr val="080808"/>
                </a:solidFill>
                <a:effectLst/>
                <a:highlight>
                  <a:srgbClr val="FFFFFF"/>
                </a:highlight>
                <a:latin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rPr>
            </a:br>
            <a:r>
              <a:rPr lang="en-US" sz="1400">
                <a:solidFill>
                  <a:srgbClr val="080808"/>
                </a:solidFill>
                <a:effectLst/>
                <a:highlight>
                  <a:srgbClr val="FFFFFF"/>
                </a:highlight>
                <a:latin typeface="JetBrains Mono Medium" panose="02000009000000000000" pitchFamily="2" charset="0"/>
              </a:rPr>
              <a:t>}</a:t>
            </a:r>
          </a:p>
        </p:txBody>
      </p:sp>
    </p:spTree>
    <p:extLst>
      <p:ext uri="{BB962C8B-B14F-4D97-AF65-F5344CB8AC3E}">
        <p14:creationId xmlns:p14="http://schemas.microsoft.com/office/powerpoint/2010/main" val="1979123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Floating Action Button</a:t>
            </a:r>
            <a:endParaRPr/>
          </a:p>
        </p:txBody>
      </p:sp>
      <p:sp>
        <p:nvSpPr>
          <p:cNvPr id="5" name="TextBox 4">
            <a:extLst>
              <a:ext uri="{FF2B5EF4-FFF2-40B4-BE49-F238E27FC236}">
                <a16:creationId xmlns:a16="http://schemas.microsoft.com/office/drawing/2014/main" id="{BF4C7827-08C3-4E71-6B3A-1BD116C9D5AB}"/>
              </a:ext>
            </a:extLst>
          </p:cNvPr>
          <p:cNvSpPr txBox="1"/>
          <p:nvPr/>
        </p:nvSpPr>
        <p:spPr>
          <a:xfrm>
            <a:off x="185214" y="1127852"/>
            <a:ext cx="8773571" cy="422295"/>
          </a:xfrm>
          <a:prstGeom prst="rect">
            <a:avLst/>
          </a:prstGeom>
          <a:noFill/>
        </p:spPr>
        <p:txBody>
          <a:bodyPr wrap="square">
            <a:spAutoFit/>
          </a:bodyPr>
          <a:lstStyle/>
          <a:p>
            <a:pPr algn="just">
              <a:lnSpc>
                <a:spcPct val="150000"/>
              </a:lnSpc>
            </a:pPr>
            <a:r>
              <a:rPr lang="vi-VN" sz="1600" b="1">
                <a:highlight>
                  <a:srgbClr val="FFFF00"/>
                </a:highlight>
                <a:latin typeface="Open Sans" panose="020B0606030504020204" pitchFamily="34" charset="0"/>
                <a:ea typeface="Open Sans" panose="020B0606030504020204" pitchFamily="34" charset="0"/>
                <a:cs typeface="Open Sans" panose="020B0606030504020204" pitchFamily="34" charset="0"/>
              </a:rPr>
              <a:t>*FAB lớn</a:t>
            </a:r>
            <a:endPar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97E84E25-AD90-3ABA-5237-238FFC27A6A2}"/>
              </a:ext>
            </a:extLst>
          </p:cNvPr>
          <p:cNvSpPr txBox="1"/>
          <p:nvPr/>
        </p:nvSpPr>
        <p:spPr>
          <a:xfrm>
            <a:off x="1076597" y="1984323"/>
            <a:ext cx="6935822" cy="2031325"/>
          </a:xfrm>
          <a:prstGeom prst="rect">
            <a:avLst/>
          </a:prstGeom>
          <a:noFill/>
        </p:spPr>
        <p:txBody>
          <a:bodyPr wrap="square">
            <a:spAutoFit/>
          </a:bodyPr>
          <a:lstStyle/>
          <a:p>
            <a: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cs typeface="JetBrains Mono Medium" panose="02000009000000000000" pitchFamily="2" charset="0"/>
              </a:rPr>
              <a:t>LargeExample</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(onClick: () -&gt;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Unit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LargeFloatingActionButton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onClick</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shape = </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CircleShape</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Icon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Icons</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Filled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Add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"Large floating action button"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23860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Card</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2966389"/>
          </a:xfrm>
          <a:prstGeom prst="rect">
            <a:avLst/>
          </a:prstGeom>
          <a:noFill/>
        </p:spPr>
        <p:txBody>
          <a:bodyPr wrap="square">
            <a:spAutoFit/>
          </a:bodyPr>
          <a:lstStyle/>
          <a:p>
            <a:pPr algn="just">
              <a:lnSpc>
                <a:spcPct val="150000"/>
              </a:lnSpc>
            </a:pPr>
            <a:r>
              <a:rPr lang="vi-VN">
                <a:latin typeface="Open Sans" panose="020B0606030504020204" pitchFamily="34" charset="0"/>
                <a:ea typeface="Open Sans" panose="020B0606030504020204" pitchFamily="34" charset="0"/>
                <a:cs typeface="Open Sans" panose="020B0606030504020204" pitchFamily="34" charset="0"/>
              </a:rPr>
              <a:t>Trong Jetpack Compose, Card là một container theo thiết kế Material Design, thường dùng để hiển thị nội dung đồng nhất và có liên quan, như sản phẩm trong ứng dụng mua sắm hoặc tin tức trong ứng dụng tin tức. Card khác biệt với các container khác như Column hay Row bởi nó cung cấp một API đơn giản và chung chung hơn.</a:t>
            </a:r>
          </a:p>
          <a:p>
            <a:pPr algn="just">
              <a:lnSpc>
                <a:spcPct val="150000"/>
              </a:lnSpc>
            </a:pPr>
            <a:endParaRPr lang="vi-VN">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vi-VN" b="1">
                <a:latin typeface="Open Sans" panose="020B0606030504020204" pitchFamily="34" charset="0"/>
                <a:ea typeface="Open Sans" panose="020B0606030504020204" pitchFamily="34" charset="0"/>
                <a:cs typeface="Open Sans" panose="020B0606030504020204" pitchFamily="34" charset="0"/>
              </a:rPr>
              <a:t>Đặc điểm:</a:t>
            </a:r>
          </a:p>
          <a:p>
            <a:pPr marL="285750" indent="-285750" algn="just">
              <a:lnSpc>
                <a:spcPct val="150000"/>
              </a:lnSpc>
              <a:buFont typeface="Arial" panose="020B0604020202020204" pitchFamily="34" charset="0"/>
              <a:buChar char="•"/>
            </a:pPr>
            <a:r>
              <a:rPr lang="vi-VN">
                <a:latin typeface="Open Sans" panose="020B0606030504020204" pitchFamily="34" charset="0"/>
                <a:ea typeface="Open Sans" panose="020B0606030504020204" pitchFamily="34" charset="0"/>
                <a:cs typeface="Open Sans" panose="020B0606030504020204" pitchFamily="34" charset="0"/>
              </a:rPr>
              <a:t>Hiển thị nội dung với bố cục dạng hộp chữ nhật có viền và bóng đổ.</a:t>
            </a:r>
          </a:p>
          <a:p>
            <a:pPr marL="285750" indent="-285750" algn="just">
              <a:lnSpc>
                <a:spcPct val="150000"/>
              </a:lnSpc>
              <a:buFont typeface="Arial" panose="020B0604020202020204" pitchFamily="34" charset="0"/>
              <a:buChar char="•"/>
            </a:pPr>
            <a:r>
              <a:rPr lang="vi-VN">
                <a:latin typeface="Open Sans" panose="020B0606030504020204" pitchFamily="34" charset="0"/>
                <a:ea typeface="Open Sans" panose="020B0606030504020204" pitchFamily="34" charset="0"/>
                <a:cs typeface="Open Sans" panose="020B0606030504020204" pitchFamily="34" charset="0"/>
              </a:rPr>
              <a:t>Có thể chứa nhiều loại nội dung khác nhau như ảnh, văn bản, nút, v.v.</a:t>
            </a:r>
          </a:p>
          <a:p>
            <a:pPr marL="285750" indent="-285750" algn="just">
              <a:lnSpc>
                <a:spcPct val="150000"/>
              </a:lnSpc>
              <a:buFont typeface="Arial" panose="020B0604020202020204" pitchFamily="34" charset="0"/>
              <a:buChar char="•"/>
            </a:pPr>
            <a:r>
              <a:rPr lang="vi-VN">
                <a:latin typeface="Open Sans" panose="020B0606030504020204" pitchFamily="34" charset="0"/>
                <a:ea typeface="Open Sans" panose="020B0606030504020204" pitchFamily="34" charset="0"/>
                <a:cs typeface="Open Sans" panose="020B0606030504020204" pitchFamily="34" charset="0"/>
              </a:rPr>
              <a:t>Dễ dàng tùy chỉnh giao diện với các thuộc tính như màu sắc, độ cao, v.v.</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CE0741D4-D17C-9864-81EC-81364E79CD11}"/>
              </a:ext>
            </a:extLst>
          </p:cNvPr>
          <p:cNvSpPr txBox="1"/>
          <p:nvPr/>
        </p:nvSpPr>
        <p:spPr>
          <a:xfrm>
            <a:off x="2133600" y="4318396"/>
            <a:ext cx="4572000" cy="307777"/>
          </a:xfrm>
          <a:prstGeom prst="rect">
            <a:avLst/>
          </a:prstGeom>
          <a:noFill/>
        </p:spPr>
        <p:txBody>
          <a:bodyPr wrap="square">
            <a:spAutoFit/>
          </a:bodyPr>
          <a:lstStyle/>
          <a:p>
            <a:pPr algn="ctr"/>
            <a:r>
              <a:rPr lang="en-US" b="0" i="0">
                <a:solidFill>
                  <a:srgbClr val="FFFFFF"/>
                </a:solidFill>
                <a:effectLst/>
                <a:highlight>
                  <a:srgbClr val="211E1E"/>
                </a:highlight>
                <a:latin typeface="Open Sans" panose="020B0606030504020204" pitchFamily="34" charset="0"/>
                <a:ea typeface="Open Sans" panose="020B0606030504020204" pitchFamily="34" charset="0"/>
                <a:cs typeface="Open Sans" panose="020B0606030504020204" pitchFamily="34" charset="0"/>
              </a:rPr>
              <a:t>If you are an Android developer, It's a </a:t>
            </a:r>
            <a:r>
              <a:rPr lang="en-US" b="1" i="0">
                <a:solidFill>
                  <a:srgbClr val="FFFFFF"/>
                </a:solidFill>
                <a:effectLst/>
                <a:highlight>
                  <a:srgbClr val="211E1E"/>
                </a:highlight>
                <a:latin typeface="Open Sans" panose="020B0606030504020204" pitchFamily="34" charset="0"/>
                <a:ea typeface="Open Sans" panose="020B0606030504020204" pitchFamily="34" charset="0"/>
                <a:cs typeface="Open Sans" panose="020B0606030504020204" pitchFamily="34" charset="0"/>
              </a:rPr>
              <a:t>CardView.</a:t>
            </a:r>
            <a:endParaRPr lang="en-VN">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Floating Action Button</a:t>
            </a:r>
            <a:endParaRPr/>
          </a:p>
        </p:txBody>
      </p:sp>
      <p:sp>
        <p:nvSpPr>
          <p:cNvPr id="5" name="TextBox 4">
            <a:extLst>
              <a:ext uri="{FF2B5EF4-FFF2-40B4-BE49-F238E27FC236}">
                <a16:creationId xmlns:a16="http://schemas.microsoft.com/office/drawing/2014/main" id="{BF4C7827-08C3-4E71-6B3A-1BD116C9D5AB}"/>
              </a:ext>
            </a:extLst>
          </p:cNvPr>
          <p:cNvSpPr txBox="1"/>
          <p:nvPr/>
        </p:nvSpPr>
        <p:spPr>
          <a:xfrm>
            <a:off x="185214" y="1127852"/>
            <a:ext cx="8773571" cy="422295"/>
          </a:xfrm>
          <a:prstGeom prst="rect">
            <a:avLst/>
          </a:prstGeom>
          <a:noFill/>
        </p:spPr>
        <p:txBody>
          <a:bodyPr wrap="square">
            <a:spAutoFit/>
          </a:bodyPr>
          <a:lstStyle/>
          <a:p>
            <a:pPr algn="just">
              <a:lnSpc>
                <a:spcPct val="150000"/>
              </a:lnSpc>
            </a:pPr>
            <a:r>
              <a:rPr lang="vi-VN" sz="1600" b="1">
                <a:highlight>
                  <a:srgbClr val="FFFF00"/>
                </a:highlight>
                <a:latin typeface="Open Sans" panose="020B0606030504020204" pitchFamily="34" charset="0"/>
                <a:ea typeface="Open Sans" panose="020B0606030504020204" pitchFamily="34" charset="0"/>
                <a:cs typeface="Open Sans" panose="020B0606030504020204" pitchFamily="34" charset="0"/>
              </a:rPr>
              <a:t>*Extended button</a:t>
            </a:r>
            <a:endPar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4657EFA-38EF-B1EF-AFD8-75DAEDAE3B73}"/>
              </a:ext>
            </a:extLst>
          </p:cNvPr>
          <p:cNvSpPr txBox="1"/>
          <p:nvPr/>
        </p:nvSpPr>
        <p:spPr>
          <a:xfrm>
            <a:off x="185215" y="2199766"/>
            <a:ext cx="8611194" cy="1815882"/>
          </a:xfrm>
          <a:prstGeom prst="rect">
            <a:avLst/>
          </a:prstGeom>
          <a:noFill/>
        </p:spPr>
        <p:txBody>
          <a:bodyPr wrap="square">
            <a:spAutoFit/>
          </a:bodyPr>
          <a:lstStyle/>
          <a:p>
            <a:r>
              <a:rPr lang="en-US" sz="1400">
                <a:solidFill>
                  <a:srgbClr val="9E880D"/>
                </a:solidFill>
                <a:effectLst/>
                <a:highlight>
                  <a:srgbClr val="FFFFFF"/>
                </a:highlight>
                <a:latin typeface="JetBrains Mono Medium" panose="02000009000000000000" pitchFamily="2" charset="0"/>
              </a:rPr>
              <a:t>@Composable</a:t>
            </a:r>
            <a:br>
              <a:rPr lang="en-US" sz="1400">
                <a:solidFill>
                  <a:srgbClr val="9E880D"/>
                </a:solidFill>
                <a:effectLst/>
                <a:highlight>
                  <a:srgbClr val="FFFFFF"/>
                </a:highlight>
                <a:latin typeface="JetBrains Mono Medium" panose="02000009000000000000" pitchFamily="2" charset="0"/>
              </a:rPr>
            </a:br>
            <a:r>
              <a:rPr lang="en-US" sz="1400">
                <a:solidFill>
                  <a:srgbClr val="0033B3"/>
                </a:solidFill>
                <a:effectLst/>
                <a:highlight>
                  <a:srgbClr val="FFFFFF"/>
                </a:highlight>
                <a:latin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rPr>
              <a:t>ExtendedExample</a:t>
            </a:r>
            <a:r>
              <a:rPr lang="en-US" sz="1400">
                <a:solidFill>
                  <a:srgbClr val="080808"/>
                </a:solidFill>
                <a:effectLst/>
                <a:highlight>
                  <a:srgbClr val="FFFFFF"/>
                </a:highlight>
                <a:latin typeface="JetBrains Mono Medium" panose="02000009000000000000" pitchFamily="2" charset="0"/>
              </a:rPr>
              <a:t>(onClick: () -&gt; </a:t>
            </a:r>
            <a:r>
              <a:rPr lang="en-US" sz="1400">
                <a:solidFill>
                  <a:srgbClr val="000000"/>
                </a:solidFill>
                <a:effectLst/>
                <a:highlight>
                  <a:srgbClr val="FFFFFF"/>
                </a:highlight>
                <a:latin typeface="JetBrains Mono Medium" panose="02000009000000000000" pitchFamily="2" charset="0"/>
              </a:rPr>
              <a:t>Unit</a:t>
            </a:r>
            <a:r>
              <a:rPr lang="en-US" sz="1400">
                <a:solidFill>
                  <a:srgbClr val="080808"/>
                </a:solidFill>
                <a:effectLst/>
                <a:highlight>
                  <a:srgbClr val="FFFFFF"/>
                </a:highlight>
                <a:latin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rPr>
              <a:t>ExtendedFloatingActionButton</a:t>
            </a:r>
            <a:r>
              <a:rPr lang="en-US" sz="1400">
                <a:solidFill>
                  <a:srgbClr val="080808"/>
                </a:solidFill>
                <a:effectLst/>
                <a:highlight>
                  <a:srgbClr val="FFFFFF"/>
                </a:highlight>
                <a:latin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rPr>
              <a:t>onClick = </a:t>
            </a:r>
            <a:r>
              <a:rPr lang="en-US" sz="1400" b="1">
                <a:solidFill>
                  <a:srgbClr val="080808"/>
                </a:solidFill>
                <a:effectLst/>
                <a:highlight>
                  <a:srgbClr val="FFFFFF"/>
                </a:highlight>
                <a:latin typeface="JetBrains Mono ExtraBold" panose="02000009000000000000" pitchFamily="2" charset="0"/>
              </a:rPr>
              <a:t>{ </a:t>
            </a:r>
            <a:r>
              <a:rPr lang="en-US" sz="1400">
                <a:solidFill>
                  <a:srgbClr val="000000"/>
                </a:solidFill>
                <a:effectLst/>
                <a:highlight>
                  <a:srgbClr val="FFFFFF"/>
                </a:highlight>
                <a:latin typeface="JetBrains Mono Medium" panose="02000009000000000000" pitchFamily="2" charset="0"/>
              </a:rPr>
              <a:t>onClick</a:t>
            </a:r>
            <a:r>
              <a:rPr lang="en-US" sz="1400">
                <a:solidFill>
                  <a:srgbClr val="080808"/>
                </a:solidFill>
                <a:effectLst/>
                <a:highlight>
                  <a:srgbClr val="FFFFFF"/>
                </a:highlight>
                <a:latin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rPr>
              <a:t>}</a:t>
            </a:r>
            <a:r>
              <a:rPr lang="en-US" sz="1400">
                <a:solidFill>
                  <a:srgbClr val="080808"/>
                </a:solidFill>
                <a:effectLst/>
                <a:highlight>
                  <a:srgbClr val="FFFFFF"/>
                </a:highlight>
                <a:latin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rPr>
              <a:t>icon = </a:t>
            </a:r>
            <a:r>
              <a:rPr lang="en-US" sz="1400" b="1">
                <a:solidFill>
                  <a:srgbClr val="080808"/>
                </a:solidFill>
                <a:effectLst/>
                <a:highlight>
                  <a:srgbClr val="FFFFFF"/>
                </a:highlight>
                <a:latin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rPr>
              <a:t>Icon</a:t>
            </a:r>
            <a:r>
              <a:rPr lang="en-US" sz="1400">
                <a:solidFill>
                  <a:srgbClr val="080808"/>
                </a:solidFill>
                <a:effectLst/>
                <a:highlight>
                  <a:srgbClr val="FFFFFF"/>
                </a:highlight>
                <a:latin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rPr>
              <a:t>Icons</a:t>
            </a:r>
            <a:r>
              <a:rPr lang="en-US" sz="1400">
                <a:solidFill>
                  <a:srgbClr val="080808"/>
                </a:solidFill>
                <a:effectLst/>
                <a:highlight>
                  <a:srgbClr val="FFFFFF"/>
                </a:highlight>
                <a:latin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rPr>
              <a:t>Filled</a:t>
            </a:r>
            <a:r>
              <a:rPr lang="en-US" sz="1400">
                <a:solidFill>
                  <a:srgbClr val="080808"/>
                </a:solidFill>
                <a:effectLst/>
                <a:highlight>
                  <a:srgbClr val="FFFFFF"/>
                </a:highlight>
                <a:latin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rPr>
              <a:t>Edit</a:t>
            </a:r>
            <a:r>
              <a:rPr lang="en-US" sz="1400">
                <a:solidFill>
                  <a:srgbClr val="080808"/>
                </a:solidFill>
                <a:effectLst/>
                <a:highlight>
                  <a:srgbClr val="FFFFFF"/>
                </a:highlight>
                <a:latin typeface="JetBrains Mono Medium" panose="02000009000000000000" pitchFamily="2" charset="0"/>
              </a:rPr>
              <a:t>, </a:t>
            </a:r>
            <a:r>
              <a:rPr lang="en-US" sz="1400">
                <a:solidFill>
                  <a:srgbClr val="067D17"/>
                </a:solidFill>
                <a:effectLst/>
                <a:highlight>
                  <a:srgbClr val="FFFFFF"/>
                </a:highlight>
                <a:latin typeface="JetBrains Mono Medium" panose="02000009000000000000" pitchFamily="2" charset="0"/>
              </a:rPr>
              <a:t>"Extended floating action button."</a:t>
            </a:r>
            <a:r>
              <a:rPr lang="en-US" sz="1400">
                <a:solidFill>
                  <a:srgbClr val="080808"/>
                </a:solidFill>
                <a:effectLst/>
                <a:highlight>
                  <a:srgbClr val="FFFFFF"/>
                </a:highlight>
                <a:latin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rPr>
              <a:t>}</a:t>
            </a:r>
            <a:r>
              <a:rPr lang="en-US" sz="1400">
                <a:solidFill>
                  <a:srgbClr val="080808"/>
                </a:solidFill>
                <a:effectLst/>
                <a:highlight>
                  <a:srgbClr val="FFFFFF"/>
                </a:highlight>
                <a:latin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rPr>
              <a:t>text = </a:t>
            </a:r>
            <a:r>
              <a:rPr lang="en-US" sz="1400" b="1">
                <a:solidFill>
                  <a:srgbClr val="080808"/>
                </a:solidFill>
                <a:effectLst/>
                <a:highlight>
                  <a:srgbClr val="FFFFFF"/>
                </a:highlight>
                <a:latin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rPr>
              <a:t>Text</a:t>
            </a:r>
            <a:r>
              <a:rPr lang="en-US" sz="1400">
                <a:solidFill>
                  <a:srgbClr val="080808"/>
                </a:solidFill>
                <a:effectLst/>
                <a:highlight>
                  <a:srgbClr val="FFFFFF"/>
                </a:highlight>
                <a:latin typeface="JetBrains Mono Medium" panose="02000009000000000000" pitchFamily="2" charset="0"/>
              </a:rPr>
              <a:t>(</a:t>
            </a:r>
            <a:r>
              <a:rPr lang="en-US" sz="1400">
                <a:solidFill>
                  <a:srgbClr val="4A86E8"/>
                </a:solidFill>
                <a:effectLst/>
                <a:highlight>
                  <a:srgbClr val="FFFFFF"/>
                </a:highlight>
                <a:latin typeface="JetBrains Mono Medium" panose="02000009000000000000" pitchFamily="2" charset="0"/>
              </a:rPr>
              <a:t>text = </a:t>
            </a:r>
            <a:r>
              <a:rPr lang="en-US" sz="1400">
                <a:solidFill>
                  <a:srgbClr val="067D17"/>
                </a:solidFill>
                <a:effectLst/>
                <a:highlight>
                  <a:srgbClr val="FFFFFF"/>
                </a:highlight>
                <a:latin typeface="JetBrains Mono Medium" panose="02000009000000000000" pitchFamily="2" charset="0"/>
              </a:rPr>
              <a:t>"Extended FAB"</a:t>
            </a:r>
            <a:r>
              <a:rPr lang="en-US" sz="1400">
                <a:solidFill>
                  <a:srgbClr val="080808"/>
                </a:solidFill>
                <a:effectLst/>
                <a:highlight>
                  <a:srgbClr val="FFFFFF"/>
                </a:highlight>
                <a:latin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rPr>
              <a:t>}</a:t>
            </a:r>
            <a:r>
              <a:rPr lang="en-US" sz="1400">
                <a:solidFill>
                  <a:srgbClr val="080808"/>
                </a:solidFill>
                <a:effectLst/>
                <a:highlight>
                  <a:srgbClr val="FFFFFF"/>
                </a:highlight>
                <a:latin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rPr>
              <a:t>}</a:t>
            </a:r>
          </a:p>
        </p:txBody>
      </p:sp>
      <p:pic>
        <p:nvPicPr>
          <p:cNvPr id="10" name="Picture 9" descr="A close-up of a blue box&#10;&#10;Description automatically generated">
            <a:extLst>
              <a:ext uri="{FF2B5EF4-FFF2-40B4-BE49-F238E27FC236}">
                <a16:creationId xmlns:a16="http://schemas.microsoft.com/office/drawing/2014/main" id="{F740A921-35A3-6825-0B01-5AFC3D89B8C7}"/>
              </a:ext>
            </a:extLst>
          </p:cNvPr>
          <p:cNvPicPr>
            <a:picLocks noChangeAspect="1"/>
          </p:cNvPicPr>
          <p:nvPr/>
        </p:nvPicPr>
        <p:blipFill>
          <a:blip r:embed="rId3"/>
          <a:stretch>
            <a:fillRect/>
          </a:stretch>
        </p:blipFill>
        <p:spPr>
          <a:xfrm>
            <a:off x="5514502" y="1399427"/>
            <a:ext cx="2336800" cy="1346200"/>
          </a:xfrm>
          <a:prstGeom prst="rect">
            <a:avLst/>
          </a:prstGeom>
        </p:spPr>
      </p:pic>
    </p:spTree>
    <p:extLst>
      <p:ext uri="{BB962C8B-B14F-4D97-AF65-F5344CB8AC3E}">
        <p14:creationId xmlns:p14="http://schemas.microsoft.com/office/powerpoint/2010/main" val="2002471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05"/>
        <p:cNvGrpSpPr/>
        <p:nvPr/>
      </p:nvGrpSpPr>
      <p:grpSpPr>
        <a:xfrm>
          <a:off x="0" y="0"/>
          <a:ext cx="0" cy="0"/>
          <a:chOff x="0" y="0"/>
          <a:chExt cx="0" cy="0"/>
        </a:xfrm>
      </p:grpSpPr>
      <p:sp>
        <p:nvSpPr>
          <p:cNvPr id="206" name="Google Shape;206;p35"/>
          <p:cNvSpPr txBox="1"/>
          <p:nvPr/>
        </p:nvSpPr>
        <p:spPr>
          <a:xfrm>
            <a:off x="276225" y="285750"/>
            <a:ext cx="7153200" cy="19053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Card</a:t>
            </a:r>
            <a:endParaRPr/>
          </a:p>
        </p:txBody>
      </p:sp>
      <p:sp>
        <p:nvSpPr>
          <p:cNvPr id="8" name="TextBox 7">
            <a:extLst>
              <a:ext uri="{FF2B5EF4-FFF2-40B4-BE49-F238E27FC236}">
                <a16:creationId xmlns:a16="http://schemas.microsoft.com/office/drawing/2014/main" id="{E9C24C41-7A32-2FD9-4F03-8BAFAB0391C0}"/>
              </a:ext>
            </a:extLst>
          </p:cNvPr>
          <p:cNvSpPr txBox="1"/>
          <p:nvPr/>
        </p:nvSpPr>
        <p:spPr>
          <a:xfrm>
            <a:off x="185214" y="1127852"/>
            <a:ext cx="8773571" cy="422360"/>
          </a:xfrm>
          <a:prstGeom prst="rect">
            <a:avLst/>
          </a:prstGeom>
          <a:noFill/>
        </p:spPr>
        <p:txBody>
          <a:bodyPr wrap="square">
            <a:spAutoFit/>
          </a:bodyPr>
          <a:lstStyle/>
          <a:p>
            <a:pPr algn="just">
              <a:lnSpc>
                <a:spcPct val="150000"/>
              </a:lnSpc>
            </a:pPr>
            <a:r>
              <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rPr>
              <a:t>*Card đơn giản</a:t>
            </a:r>
            <a:endParaRPr lang="en-VN" sz="1600" b="1">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A03779E8-E310-3F15-0058-24B4F5D545F7}"/>
              </a:ext>
            </a:extLst>
          </p:cNvPr>
          <p:cNvSpPr txBox="1"/>
          <p:nvPr/>
        </p:nvSpPr>
        <p:spPr>
          <a:xfrm>
            <a:off x="1031131" y="1773464"/>
            <a:ext cx="5680953" cy="1754326"/>
          </a:xfrm>
          <a:prstGeom prst="rect">
            <a:avLst/>
          </a:prstGeom>
          <a:noFill/>
        </p:spPr>
        <p:txBody>
          <a:bodyPr wrap="square">
            <a:spAutoFit/>
          </a:bodyPr>
          <a:lstStyle/>
          <a:p>
            <a:r>
              <a:rPr lang="en-US" sz="18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8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8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800">
                <a:solidFill>
                  <a:srgbClr val="00627A"/>
                </a:solidFill>
                <a:effectLst/>
                <a:highlight>
                  <a:srgbClr val="FFFFFF"/>
                </a:highlight>
                <a:latin typeface="JetBrains Mono Medium" panose="02000009000000000000" pitchFamily="2" charset="0"/>
                <a:cs typeface="JetBrains Mono Medium" panose="02000009000000000000" pitchFamily="2" charset="0"/>
              </a:rPr>
              <a:t>CardMinimalExample</a:t>
            </a:r>
            <a:r>
              <a:rPr lang="en-US" sz="18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8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8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800">
                <a:solidFill>
                  <a:srgbClr val="009900"/>
                </a:solidFill>
                <a:effectLst/>
                <a:highlight>
                  <a:srgbClr val="FFFFFF"/>
                </a:highlight>
                <a:latin typeface="JetBrains Mono Medium" panose="02000009000000000000" pitchFamily="2" charset="0"/>
                <a:cs typeface="JetBrains Mono Medium" panose="02000009000000000000" pitchFamily="2" charset="0"/>
              </a:rPr>
              <a:t>Card</a:t>
            </a:r>
            <a:r>
              <a:rPr lang="en-US" sz="1800">
                <a:solidFill>
                  <a:srgbClr val="808080"/>
                </a:solidFill>
                <a:effectLst/>
                <a:highlight>
                  <a:srgbClr val="FFFFFF"/>
                </a:highlight>
                <a:latin typeface="JetBrains Mono Medium" panose="02000009000000000000" pitchFamily="2" charset="0"/>
                <a:cs typeface="JetBrains Mono Medium" panose="02000009000000000000" pitchFamily="2" charset="0"/>
              </a:rPr>
              <a:t>() </a:t>
            </a:r>
            <a:r>
              <a:rPr lang="en-US" sz="18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8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8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8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8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8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800">
                <a:solidFill>
                  <a:srgbClr val="067D17"/>
                </a:solidFill>
                <a:effectLst/>
                <a:highlight>
                  <a:srgbClr val="FFFFFF"/>
                </a:highlight>
                <a:latin typeface="JetBrains Mono Medium" panose="02000009000000000000" pitchFamily="2" charset="0"/>
                <a:cs typeface="JetBrains Mono Medium" panose="02000009000000000000" pitchFamily="2" charset="0"/>
              </a:rPr>
              <a:t>"Hello, world!"</a:t>
            </a:r>
            <a:r>
              <a:rPr lang="en-US" sz="18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8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8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8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8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8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2950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Card</a:t>
            </a:r>
            <a:endParaRPr/>
          </a:p>
        </p:txBody>
      </p:sp>
      <p:sp>
        <p:nvSpPr>
          <p:cNvPr id="8" name="TextBox 7">
            <a:extLst>
              <a:ext uri="{FF2B5EF4-FFF2-40B4-BE49-F238E27FC236}">
                <a16:creationId xmlns:a16="http://schemas.microsoft.com/office/drawing/2014/main" id="{E9C24C41-7A32-2FD9-4F03-8BAFAB0391C0}"/>
              </a:ext>
            </a:extLst>
          </p:cNvPr>
          <p:cNvSpPr txBox="1"/>
          <p:nvPr/>
        </p:nvSpPr>
        <p:spPr>
          <a:xfrm>
            <a:off x="185214" y="1127852"/>
            <a:ext cx="8773571" cy="422360"/>
          </a:xfrm>
          <a:prstGeom prst="rect">
            <a:avLst/>
          </a:prstGeom>
          <a:noFill/>
        </p:spPr>
        <p:txBody>
          <a:bodyPr wrap="square">
            <a:spAutoFit/>
          </a:bodyPr>
          <a:lstStyle/>
          <a:p>
            <a:pPr algn="just">
              <a:lnSpc>
                <a:spcPct val="150000"/>
              </a:lnSpc>
            </a:pPr>
            <a:r>
              <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rPr>
              <a:t>*Card với Elevation (shadow)</a:t>
            </a:r>
            <a:endParaRPr lang="en-VN" sz="1600" b="1">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C4E14D90-9B7C-86E5-6426-4FF0B391805C}"/>
              </a:ext>
            </a:extLst>
          </p:cNvPr>
          <p:cNvSpPr txBox="1"/>
          <p:nvPr/>
        </p:nvSpPr>
        <p:spPr>
          <a:xfrm>
            <a:off x="554088" y="1747737"/>
            <a:ext cx="8404697" cy="2281074"/>
          </a:xfrm>
          <a:prstGeom prst="rect">
            <a:avLst/>
          </a:prstGeom>
          <a:noFill/>
        </p:spPr>
        <p:txBody>
          <a:bodyPr wrap="square">
            <a:spAutoFit/>
          </a:bodyPr>
          <a:lstStyle/>
          <a:p>
            <a:pPr>
              <a:lnSpc>
                <a:spcPct val="150000"/>
              </a:lnSpc>
            </a:pPr>
            <a: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200">
                <a:solidFill>
                  <a:srgbClr val="00627A"/>
                </a:solidFill>
                <a:effectLst/>
                <a:highlight>
                  <a:srgbClr val="FFFFFF"/>
                </a:highlight>
                <a:latin typeface="JetBrains Mono Medium" panose="02000009000000000000" pitchFamily="2" charset="0"/>
                <a:cs typeface="JetBrains Mono Medium" panose="02000009000000000000" pitchFamily="2" charset="0"/>
              </a:rPr>
              <a:t>SimpleCard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val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Card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elevation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CardDefaults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cardElevation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"Simple Card with elevation"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5" name="Picture 4" descr="A screenshot of a screenshot of a card&#10;&#10;Description automatically generated">
            <a:extLst>
              <a:ext uri="{FF2B5EF4-FFF2-40B4-BE49-F238E27FC236}">
                <a16:creationId xmlns:a16="http://schemas.microsoft.com/office/drawing/2014/main" id="{294E72A6-053B-D522-C286-6B35176D8C45}"/>
              </a:ext>
            </a:extLst>
          </p:cNvPr>
          <p:cNvPicPr>
            <a:picLocks noChangeAspect="1"/>
          </p:cNvPicPr>
          <p:nvPr/>
        </p:nvPicPr>
        <p:blipFill>
          <a:blip r:embed="rId3"/>
          <a:stretch>
            <a:fillRect/>
          </a:stretch>
        </p:blipFill>
        <p:spPr>
          <a:xfrm>
            <a:off x="5136339" y="3395763"/>
            <a:ext cx="3365500" cy="1562100"/>
          </a:xfrm>
          <a:prstGeom prst="rect">
            <a:avLst/>
          </a:prstGeom>
        </p:spPr>
      </p:pic>
    </p:spTree>
    <p:extLst>
      <p:ext uri="{BB962C8B-B14F-4D97-AF65-F5344CB8AC3E}">
        <p14:creationId xmlns:p14="http://schemas.microsoft.com/office/powerpoint/2010/main" val="308489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Card</a:t>
            </a:r>
            <a:endParaRPr/>
          </a:p>
        </p:txBody>
      </p:sp>
      <p:sp>
        <p:nvSpPr>
          <p:cNvPr id="8" name="TextBox 7">
            <a:extLst>
              <a:ext uri="{FF2B5EF4-FFF2-40B4-BE49-F238E27FC236}">
                <a16:creationId xmlns:a16="http://schemas.microsoft.com/office/drawing/2014/main" id="{E9C24C41-7A32-2FD9-4F03-8BAFAB0391C0}"/>
              </a:ext>
            </a:extLst>
          </p:cNvPr>
          <p:cNvSpPr txBox="1"/>
          <p:nvPr/>
        </p:nvSpPr>
        <p:spPr>
          <a:xfrm>
            <a:off x="185214" y="1127852"/>
            <a:ext cx="8773571" cy="3007618"/>
          </a:xfrm>
          <a:prstGeom prst="rect">
            <a:avLst/>
          </a:prstGeom>
          <a:noFill/>
        </p:spPr>
        <p:txBody>
          <a:bodyPr wrap="square">
            <a:spAutoFit/>
          </a:bodyPr>
          <a:lstStyle/>
          <a:p>
            <a:pPr algn="just">
              <a:lnSpc>
                <a:spcPct val="150000"/>
              </a:lnSpc>
            </a:pPr>
            <a:r>
              <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rPr>
              <a:t>*Card với shape</a:t>
            </a:r>
          </a:p>
          <a:p>
            <a:pPr algn="just">
              <a:lnSpc>
                <a:spcPct val="150000"/>
              </a:lnSpc>
            </a:pPr>
            <a:r>
              <a:rPr lang="en-US" sz="1600">
                <a:latin typeface="Open Sans" panose="020B0606030504020204" pitchFamily="34" charset="0"/>
                <a:ea typeface="Open Sans" panose="020B0606030504020204" pitchFamily="34" charset="0"/>
                <a:cs typeface="Open Sans" panose="020B0606030504020204" pitchFamily="34" charset="0"/>
              </a:rPr>
              <a:t>Ta có thể set được shape của Card, nếu không set shape cho Card, mặc định sẽ nhận giá trị là </a:t>
            </a:r>
            <a:r>
              <a:rPr lang="en-US" sz="1600" b="1">
                <a:latin typeface="Open Sans" panose="020B0606030504020204" pitchFamily="34" charset="0"/>
                <a:ea typeface="Open Sans" panose="020B0606030504020204" pitchFamily="34" charset="0"/>
                <a:cs typeface="Open Sans" panose="020B0606030504020204" pitchFamily="34" charset="0"/>
              </a:rPr>
              <a:t>RoundedCornerShape(4.dp)</a:t>
            </a:r>
          </a:p>
          <a:p>
            <a:pPr algn="just">
              <a:lnSpc>
                <a:spcPct val="150000"/>
              </a:lnSpc>
            </a:pPr>
            <a:r>
              <a:rPr lang="en-US" sz="1600">
                <a:latin typeface="Open Sans" panose="020B0606030504020204" pitchFamily="34" charset="0"/>
                <a:ea typeface="Open Sans" panose="020B0606030504020204" pitchFamily="34" charset="0"/>
                <a:cs typeface="Open Sans" panose="020B0606030504020204" pitchFamily="34" charset="0"/>
              </a:rPr>
              <a:t>Một số shape có thể sử dụng:</a:t>
            </a:r>
          </a:p>
          <a:p>
            <a:pPr marL="285750" indent="-285750" algn="just">
              <a:lnSpc>
                <a:spcPct val="150000"/>
              </a:lnSpc>
              <a:buFont typeface="Arial" panose="020B0604020202020204" pitchFamily="34" charset="0"/>
              <a:buChar char="•"/>
            </a:pPr>
            <a:r>
              <a:rPr lang="en-US" sz="1600">
                <a:latin typeface="Open Sans" panose="020B0606030504020204" pitchFamily="34" charset="0"/>
                <a:ea typeface="Open Sans" panose="020B0606030504020204" pitchFamily="34" charset="0"/>
                <a:cs typeface="Open Sans" panose="020B0606030504020204" pitchFamily="34" charset="0"/>
              </a:rPr>
              <a:t>RectangleShape</a:t>
            </a:r>
          </a:p>
          <a:p>
            <a:pPr marL="285750" indent="-285750" algn="just">
              <a:lnSpc>
                <a:spcPct val="150000"/>
              </a:lnSpc>
              <a:buFont typeface="Arial" panose="020B0604020202020204" pitchFamily="34" charset="0"/>
              <a:buChar char="•"/>
            </a:pPr>
            <a:r>
              <a:rPr lang="en-US" sz="1600">
                <a:latin typeface="Open Sans" panose="020B0606030504020204" pitchFamily="34" charset="0"/>
                <a:ea typeface="Open Sans" panose="020B0606030504020204" pitchFamily="34" charset="0"/>
                <a:cs typeface="Open Sans" panose="020B0606030504020204" pitchFamily="34" charset="0"/>
              </a:rPr>
              <a:t>CircleShape</a:t>
            </a:r>
          </a:p>
          <a:p>
            <a:pPr marL="285750" indent="-285750" algn="just">
              <a:lnSpc>
                <a:spcPct val="150000"/>
              </a:lnSpc>
              <a:buFont typeface="Arial" panose="020B0604020202020204" pitchFamily="34" charset="0"/>
              <a:buChar char="•"/>
            </a:pPr>
            <a:r>
              <a:rPr lang="en-US" sz="1600">
                <a:latin typeface="Open Sans" panose="020B0606030504020204" pitchFamily="34" charset="0"/>
                <a:ea typeface="Open Sans" panose="020B0606030504020204" pitchFamily="34" charset="0"/>
                <a:cs typeface="Open Sans" panose="020B0606030504020204" pitchFamily="34" charset="0"/>
              </a:rPr>
              <a:t>RoundedCornerShape</a:t>
            </a:r>
          </a:p>
          <a:p>
            <a:pPr marL="285750" indent="-285750" algn="just">
              <a:lnSpc>
                <a:spcPct val="150000"/>
              </a:lnSpc>
              <a:buFont typeface="Arial" panose="020B0604020202020204" pitchFamily="34" charset="0"/>
              <a:buChar char="•"/>
            </a:pPr>
            <a:r>
              <a:rPr lang="en-US" sz="1600">
                <a:latin typeface="Open Sans" panose="020B0606030504020204" pitchFamily="34" charset="0"/>
                <a:ea typeface="Open Sans" panose="020B0606030504020204" pitchFamily="34" charset="0"/>
                <a:cs typeface="Open Sans" panose="020B0606030504020204" pitchFamily="34" charset="0"/>
              </a:rPr>
              <a:t>CutCornerShape</a:t>
            </a:r>
            <a:endParaRPr lang="en-VN" sz="16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5492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Card</a:t>
            </a:r>
            <a:endParaRPr/>
          </a:p>
        </p:txBody>
      </p:sp>
      <p:sp>
        <p:nvSpPr>
          <p:cNvPr id="3" name="TextBox 2">
            <a:extLst>
              <a:ext uri="{FF2B5EF4-FFF2-40B4-BE49-F238E27FC236}">
                <a16:creationId xmlns:a16="http://schemas.microsoft.com/office/drawing/2014/main" id="{C4E14D90-9B7C-86E5-6426-4FF0B391805C}"/>
              </a:ext>
            </a:extLst>
          </p:cNvPr>
          <p:cNvSpPr txBox="1"/>
          <p:nvPr/>
        </p:nvSpPr>
        <p:spPr>
          <a:xfrm>
            <a:off x="292608" y="1720559"/>
            <a:ext cx="8666177" cy="1526123"/>
          </a:xfrm>
          <a:prstGeom prst="rect">
            <a:avLst/>
          </a:prstGeom>
          <a:noFill/>
        </p:spPr>
        <p:txBody>
          <a:bodyPr wrap="square">
            <a:spAutoFit/>
          </a:bodyPr>
          <a:lstStyle/>
          <a:p>
            <a:pPr>
              <a:lnSpc>
                <a:spcPct val="150000"/>
              </a:lnSpc>
            </a:pPr>
            <a:r>
              <a:rPr lang="en-US" sz="9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9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9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900">
                <a:solidFill>
                  <a:srgbClr val="00627A"/>
                </a:solidFill>
                <a:effectLst/>
                <a:highlight>
                  <a:srgbClr val="FFFFFF"/>
                </a:highlight>
                <a:latin typeface="JetBrains Mono Medium" panose="02000009000000000000" pitchFamily="2" charset="0"/>
                <a:cs typeface="JetBrains Mono Medium" panose="02000009000000000000" pitchFamily="2" charset="0"/>
              </a:rPr>
              <a:t>CardWithShape</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900">
                <a:solidFill>
                  <a:srgbClr val="0033B3"/>
                </a:solidFill>
                <a:effectLst/>
                <a:highlight>
                  <a:srgbClr val="FFFFFF"/>
                </a:highlight>
                <a:latin typeface="JetBrains Mono Medium" panose="02000009000000000000" pitchFamily="2" charset="0"/>
                <a:cs typeface="JetBrains Mono Medium" panose="02000009000000000000" pitchFamily="2" charset="0"/>
              </a:rPr>
              <a:t>val </a:t>
            </a:r>
            <a:r>
              <a:rPr lang="en-US" sz="9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 </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9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9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9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9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900">
                <a:solidFill>
                  <a:srgbClr val="009900"/>
                </a:solidFill>
                <a:effectLst/>
                <a:highlight>
                  <a:srgbClr val="FFFFFF"/>
                </a:highlight>
                <a:latin typeface="JetBrains Mono Medium" panose="02000009000000000000" pitchFamily="2" charset="0"/>
                <a:cs typeface="JetBrains Mono Medium" panose="02000009000000000000" pitchFamily="2" charset="0"/>
              </a:rPr>
              <a:t>Card</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900">
                <a:solidFill>
                  <a:srgbClr val="4A86E8"/>
                </a:solidFill>
                <a:effectLst/>
                <a:highlight>
                  <a:srgbClr val="FFFFFF"/>
                </a:highlight>
                <a:latin typeface="JetBrains Mono Medium" panose="02000009000000000000" pitchFamily="2" charset="0"/>
                <a:cs typeface="JetBrains Mono Medium" panose="02000009000000000000" pitchFamily="2" charset="0"/>
              </a:rPr>
              <a:t>shape = </a:t>
            </a:r>
            <a:r>
              <a:rPr lang="en-US" sz="9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RoundedCornerShape</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900">
                <a:solidFill>
                  <a:srgbClr val="1750EB"/>
                </a:solidFill>
                <a:effectLst/>
                <a:highlight>
                  <a:srgbClr val="FFFFFF"/>
                </a:highlight>
                <a:latin typeface="JetBrains Mono Medium" panose="02000009000000000000" pitchFamily="2" charset="0"/>
                <a:cs typeface="JetBrains Mono Medium" panose="02000009000000000000" pitchFamily="2" charset="0"/>
              </a:rPr>
              <a:t>20</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9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900">
                <a:solidFill>
                  <a:srgbClr val="4A86E8"/>
                </a:solidFill>
                <a:effectLst/>
                <a:highlight>
                  <a:srgbClr val="FFFFFF"/>
                </a:highlight>
                <a:latin typeface="JetBrains Mono Medium" panose="02000009000000000000" pitchFamily="2" charset="0"/>
                <a:cs typeface="JetBrains Mono Medium" panose="02000009000000000000" pitchFamily="2" charset="0"/>
              </a:rPr>
              <a:t>elevation = </a:t>
            </a:r>
            <a:r>
              <a:rPr lang="en-US" sz="900">
                <a:solidFill>
                  <a:srgbClr val="000000"/>
                </a:solidFill>
                <a:effectLst/>
                <a:highlight>
                  <a:srgbClr val="FFFFFF"/>
                </a:highlight>
                <a:latin typeface="JetBrains Mono Medium" panose="02000009000000000000" pitchFamily="2" charset="0"/>
                <a:cs typeface="JetBrains Mono Medium" panose="02000009000000000000" pitchFamily="2" charset="0"/>
              </a:rPr>
              <a:t>CardDefaults</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900">
                <a:solidFill>
                  <a:srgbClr val="009900"/>
                </a:solidFill>
                <a:effectLst/>
                <a:highlight>
                  <a:srgbClr val="FFFFFF"/>
                </a:highlight>
                <a:latin typeface="JetBrains Mono Medium" panose="02000009000000000000" pitchFamily="2" charset="0"/>
                <a:cs typeface="JetBrains Mono Medium" panose="02000009000000000000" pitchFamily="2" charset="0"/>
              </a:rPr>
              <a:t>cardElevation</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9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9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9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9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9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9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9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9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9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900">
                <a:solidFill>
                  <a:srgbClr val="067D17"/>
                </a:solidFill>
                <a:effectLst/>
                <a:highlight>
                  <a:srgbClr val="FFFFFF"/>
                </a:highlight>
                <a:latin typeface="JetBrains Mono Medium" panose="02000009000000000000" pitchFamily="2" charset="0"/>
                <a:cs typeface="JetBrains Mono Medium" panose="02000009000000000000" pitchFamily="2" charset="0"/>
              </a:rPr>
              <a:t>"Round corner shape"</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9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9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a:t>
            </a: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9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9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9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4" name="Picture 3">
            <a:extLst>
              <a:ext uri="{FF2B5EF4-FFF2-40B4-BE49-F238E27FC236}">
                <a16:creationId xmlns:a16="http://schemas.microsoft.com/office/drawing/2014/main" id="{0F58B091-2E61-9531-7A5B-B0DF368C9F06}"/>
              </a:ext>
            </a:extLst>
          </p:cNvPr>
          <p:cNvPicPr>
            <a:picLocks noChangeAspect="1"/>
          </p:cNvPicPr>
          <p:nvPr/>
        </p:nvPicPr>
        <p:blipFill>
          <a:blip r:embed="rId3"/>
          <a:stretch>
            <a:fillRect/>
          </a:stretch>
        </p:blipFill>
        <p:spPr>
          <a:xfrm>
            <a:off x="5155659" y="2936517"/>
            <a:ext cx="2488659" cy="1244330"/>
          </a:xfrm>
          <a:prstGeom prst="rect">
            <a:avLst/>
          </a:prstGeom>
        </p:spPr>
      </p:pic>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422360"/>
          </a:xfrm>
          <a:prstGeom prst="rect">
            <a:avLst/>
          </a:prstGeom>
          <a:noFill/>
        </p:spPr>
        <p:txBody>
          <a:bodyPr wrap="square">
            <a:spAutoFit/>
          </a:bodyPr>
          <a:lstStyle/>
          <a:p>
            <a:pPr algn="just">
              <a:lnSpc>
                <a:spcPct val="150000"/>
              </a:lnSpc>
            </a:pPr>
            <a:r>
              <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rPr>
              <a:t>*Card với shape</a:t>
            </a:r>
          </a:p>
        </p:txBody>
      </p:sp>
    </p:spTree>
    <p:extLst>
      <p:ext uri="{BB962C8B-B14F-4D97-AF65-F5344CB8AC3E}">
        <p14:creationId xmlns:p14="http://schemas.microsoft.com/office/powerpoint/2010/main" val="110127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Card</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422360"/>
          </a:xfrm>
          <a:prstGeom prst="rect">
            <a:avLst/>
          </a:prstGeom>
          <a:noFill/>
        </p:spPr>
        <p:txBody>
          <a:bodyPr wrap="square">
            <a:spAutoFit/>
          </a:bodyPr>
          <a:lstStyle/>
          <a:p>
            <a:pPr algn="just">
              <a:lnSpc>
                <a:spcPct val="150000"/>
              </a:lnSpc>
            </a:pPr>
            <a:r>
              <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rPr>
              <a:t>*Card với border</a:t>
            </a:r>
          </a:p>
        </p:txBody>
      </p:sp>
      <p:sp>
        <p:nvSpPr>
          <p:cNvPr id="6" name="TextBox 5">
            <a:extLst>
              <a:ext uri="{FF2B5EF4-FFF2-40B4-BE49-F238E27FC236}">
                <a16:creationId xmlns:a16="http://schemas.microsoft.com/office/drawing/2014/main" id="{F1E983F6-1237-66B3-A671-B0551811DE8F}"/>
              </a:ext>
            </a:extLst>
          </p:cNvPr>
          <p:cNvSpPr txBox="1"/>
          <p:nvPr/>
        </p:nvSpPr>
        <p:spPr>
          <a:xfrm>
            <a:off x="389105" y="2030371"/>
            <a:ext cx="8025319" cy="2246769"/>
          </a:xfrm>
          <a:prstGeom prst="rect">
            <a:avLst/>
          </a:prstGeom>
          <a:noFill/>
        </p:spPr>
        <p:txBody>
          <a:bodyPr wrap="square">
            <a:spAutoFit/>
          </a:bodyPr>
          <a:lstStyle/>
          <a:p>
            <a:r>
              <a:rPr lang="en-US" sz="14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cs typeface="JetBrains Mono Medium" panose="02000009000000000000" pitchFamily="2" charset="0"/>
              </a:rPr>
              <a:t>CardWithBorder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33B3"/>
                </a:solidFill>
                <a:effectLst/>
                <a:highlight>
                  <a:srgbClr val="FFFFFF"/>
                </a:highlight>
                <a:latin typeface="JetBrains Mono Medium" panose="02000009000000000000" pitchFamily="2" charset="0"/>
                <a:cs typeface="JetBrains Mono Medium" panose="02000009000000000000" pitchFamily="2" charset="0"/>
              </a:rPr>
              <a:t>val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 </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Card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elevation =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CardDefaults</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cardElevation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border = </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BorderStroke</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1750EB"/>
                </a:solidFill>
                <a:effectLst/>
                <a:highlight>
                  <a:srgbClr val="FFFFFF"/>
                </a:highlight>
                <a:latin typeface="JetBrains Mono Medium" panose="02000009000000000000" pitchFamily="2" charset="0"/>
                <a:cs typeface="JetBrains Mono Medium" panose="02000009000000000000" pitchFamily="2" charset="0"/>
              </a:rPr>
              <a:t>1</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Blue</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a:t>
            </a:r>
            <a:b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"Card with blue border"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8" name="Picture 7" descr="A screenshot of a computer&#10;&#10;Description automatically generated">
            <a:extLst>
              <a:ext uri="{FF2B5EF4-FFF2-40B4-BE49-F238E27FC236}">
                <a16:creationId xmlns:a16="http://schemas.microsoft.com/office/drawing/2014/main" id="{1AB4ACE4-C109-DA9C-1AE9-09060926C0CB}"/>
              </a:ext>
            </a:extLst>
          </p:cNvPr>
          <p:cNvPicPr>
            <a:picLocks noChangeAspect="1"/>
          </p:cNvPicPr>
          <p:nvPr/>
        </p:nvPicPr>
        <p:blipFill>
          <a:blip r:embed="rId3"/>
          <a:stretch>
            <a:fillRect/>
          </a:stretch>
        </p:blipFill>
        <p:spPr>
          <a:xfrm>
            <a:off x="5808495" y="663230"/>
            <a:ext cx="2946400" cy="1409700"/>
          </a:xfrm>
          <a:prstGeom prst="rect">
            <a:avLst/>
          </a:prstGeom>
        </p:spPr>
      </p:pic>
    </p:spTree>
    <p:extLst>
      <p:ext uri="{BB962C8B-B14F-4D97-AF65-F5344CB8AC3E}">
        <p14:creationId xmlns:p14="http://schemas.microsoft.com/office/powerpoint/2010/main" val="32808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Card</a:t>
            </a:r>
            <a:endParaRPr/>
          </a:p>
        </p:txBody>
      </p:sp>
      <p:sp>
        <p:nvSpPr>
          <p:cNvPr id="2" name="TextBox 1">
            <a:extLst>
              <a:ext uri="{FF2B5EF4-FFF2-40B4-BE49-F238E27FC236}">
                <a16:creationId xmlns:a16="http://schemas.microsoft.com/office/drawing/2014/main" id="{67FC64B6-22C9-92A2-9E34-C3B24344CFBA}"/>
              </a:ext>
            </a:extLst>
          </p:cNvPr>
          <p:cNvSpPr txBox="1"/>
          <p:nvPr/>
        </p:nvSpPr>
        <p:spPr>
          <a:xfrm>
            <a:off x="185214" y="1127852"/>
            <a:ext cx="8773571" cy="422360"/>
          </a:xfrm>
          <a:prstGeom prst="rect">
            <a:avLst/>
          </a:prstGeom>
          <a:noFill/>
        </p:spPr>
        <p:txBody>
          <a:bodyPr wrap="square">
            <a:spAutoFit/>
          </a:bodyPr>
          <a:lstStyle/>
          <a:p>
            <a:pPr algn="just">
              <a:lnSpc>
                <a:spcPct val="150000"/>
              </a:lnSpc>
            </a:pPr>
            <a:r>
              <a:rPr lang="en-US" sz="1600" b="1">
                <a:highlight>
                  <a:srgbClr val="FFFF00"/>
                </a:highlight>
                <a:latin typeface="Open Sans" panose="020B0606030504020204" pitchFamily="34" charset="0"/>
                <a:ea typeface="Open Sans" panose="020B0606030504020204" pitchFamily="34" charset="0"/>
                <a:cs typeface="Open Sans" panose="020B0606030504020204" pitchFamily="34" charset="0"/>
              </a:rPr>
              <a:t>*Card với Multiple views</a:t>
            </a:r>
          </a:p>
        </p:txBody>
      </p:sp>
      <p:sp>
        <p:nvSpPr>
          <p:cNvPr id="4" name="TextBox 3">
            <a:extLst>
              <a:ext uri="{FF2B5EF4-FFF2-40B4-BE49-F238E27FC236}">
                <a16:creationId xmlns:a16="http://schemas.microsoft.com/office/drawing/2014/main" id="{9EB67F17-9157-D1CC-72BC-B84E828731D5}"/>
              </a:ext>
            </a:extLst>
          </p:cNvPr>
          <p:cNvSpPr txBox="1"/>
          <p:nvPr/>
        </p:nvSpPr>
        <p:spPr>
          <a:xfrm>
            <a:off x="408562" y="1909579"/>
            <a:ext cx="6079787" cy="2893100"/>
          </a:xfrm>
          <a:prstGeom prst="rect">
            <a:avLst/>
          </a:prstGeom>
          <a:noFill/>
        </p:spPr>
        <p:txBody>
          <a:bodyPr wrap="square">
            <a:spAutoFit/>
          </a:bodyPr>
          <a:lstStyle/>
          <a:p>
            <a: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cs typeface="JetBrains Mono Medium" panose="02000009000000000000" pitchFamily="2" charset="0"/>
              </a:rPr>
              <a:t>CardWithMultipleViews</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33B3"/>
                </a:solidFill>
                <a:effectLst/>
                <a:highlight>
                  <a:srgbClr val="FFFFFF"/>
                </a:highlight>
                <a:latin typeface="JetBrains Mono Medium" panose="02000009000000000000" pitchFamily="2" charset="0"/>
                <a:cs typeface="JetBrains Mono Medium" panose="02000009000000000000" pitchFamily="2" charset="0"/>
              </a:rPr>
              <a:t>val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 </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Card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elevation =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CardDefaults</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cardElevation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a:t>
            </a:r>
            <a:b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Column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paddingModifier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"First 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"Second 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descr="A screenshot of a message&#10;&#10;Description automatically generated">
            <a:extLst>
              <a:ext uri="{FF2B5EF4-FFF2-40B4-BE49-F238E27FC236}">
                <a16:creationId xmlns:a16="http://schemas.microsoft.com/office/drawing/2014/main" id="{38598E76-FB5B-AE12-D769-CABECC176C79}"/>
              </a:ext>
            </a:extLst>
          </p:cNvPr>
          <p:cNvPicPr>
            <a:picLocks noChangeAspect="1"/>
          </p:cNvPicPr>
          <p:nvPr/>
        </p:nvPicPr>
        <p:blipFill>
          <a:blip r:embed="rId3"/>
          <a:stretch>
            <a:fillRect/>
          </a:stretch>
        </p:blipFill>
        <p:spPr>
          <a:xfrm>
            <a:off x="6642640" y="3113661"/>
            <a:ext cx="2006600" cy="1562100"/>
          </a:xfrm>
          <a:prstGeom prst="rect">
            <a:avLst/>
          </a:prstGeom>
        </p:spPr>
      </p:pic>
    </p:spTree>
    <p:extLst>
      <p:ext uri="{BB962C8B-B14F-4D97-AF65-F5344CB8AC3E}">
        <p14:creationId xmlns:p14="http://schemas.microsoft.com/office/powerpoint/2010/main" val="2218652606"/>
      </p:ext>
    </p:extLst>
  </p:cSld>
  <p:clrMapOvr>
    <a:masterClrMapping/>
  </p:clrMapOvr>
</p:sld>
</file>

<file path=ppt/theme/theme1.xml><?xml version="1.0" encoding="utf-8"?>
<a:theme xmlns:a="http://schemas.openxmlformats.org/drawingml/2006/main"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2445</Words>
  <Application>Microsoft Macintosh PowerPoint</Application>
  <PresentationFormat>On-screen Show (16:9)</PresentationFormat>
  <Paragraphs>104</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JetBrains Mono</vt:lpstr>
      <vt:lpstr>Open Sans</vt:lpstr>
      <vt:lpstr>JetBrains Mono ExtraBold</vt:lpstr>
      <vt:lpstr>JetBrains Mono Medium</vt:lpstr>
      <vt:lpstr>Raleway</vt:lpstr>
      <vt:lpstr>Inter</vt:lpstr>
      <vt:lpstr>Standard White Theme</vt:lpstr>
      <vt:lpstr>PowerPoint Presentation</vt:lpstr>
      <vt:lpstr>Nội dung</vt:lpstr>
      <vt:lpstr>Card</vt:lpstr>
      <vt:lpstr>Card</vt:lpstr>
      <vt:lpstr>Card</vt:lpstr>
      <vt:lpstr>Card</vt:lpstr>
      <vt:lpstr>Card</vt:lpstr>
      <vt:lpstr>Card</vt:lpstr>
      <vt:lpstr>Card</vt:lpstr>
      <vt:lpstr>Chip</vt:lpstr>
      <vt:lpstr>Chip</vt:lpstr>
      <vt:lpstr>Chip</vt:lpstr>
      <vt:lpstr>Chip</vt:lpstr>
      <vt:lpstr>Chip</vt:lpstr>
      <vt:lpstr>Chip</vt:lpstr>
      <vt:lpstr>Chip</vt:lpstr>
      <vt:lpstr>Switch</vt:lpstr>
      <vt:lpstr>Switch</vt:lpstr>
      <vt:lpstr>Switch</vt:lpstr>
      <vt:lpstr>Switch</vt:lpstr>
      <vt:lpstr>Switch</vt:lpstr>
      <vt:lpstr>Snackbar</vt:lpstr>
      <vt:lpstr>Snackbar</vt:lpstr>
      <vt:lpstr>Dialog</vt:lpstr>
      <vt:lpstr>Dialog</vt:lpstr>
      <vt:lpstr>Floating Action Button</vt:lpstr>
      <vt:lpstr>Floating Action Button</vt:lpstr>
      <vt:lpstr>Floating Action Button</vt:lpstr>
      <vt:lpstr>Floating Action Button</vt:lpstr>
      <vt:lpstr>Floating Action Button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Dinh Nguyen</cp:lastModifiedBy>
  <cp:revision>52</cp:revision>
  <dcterms:modified xsi:type="dcterms:W3CDTF">2024-04-08T15:29:12Z</dcterms:modified>
</cp:coreProperties>
</file>