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6" r:id="rId1"/>
  </p:sldMasterIdLst>
  <p:notesMasterIdLst>
    <p:notesMasterId r:id="rId42"/>
  </p:notesMasterIdLst>
  <p:sldIdLst>
    <p:sldId id="256" r:id="rId2"/>
    <p:sldId id="257" r:id="rId3"/>
    <p:sldId id="265" r:id="rId4"/>
    <p:sldId id="282" r:id="rId5"/>
    <p:sldId id="283" r:id="rId6"/>
    <p:sldId id="284" r:id="rId7"/>
    <p:sldId id="285" r:id="rId8"/>
    <p:sldId id="286" r:id="rId9"/>
    <p:sldId id="287" r:id="rId10"/>
    <p:sldId id="288" r:id="rId11"/>
    <p:sldId id="289" r:id="rId12"/>
    <p:sldId id="290" r:id="rId13"/>
    <p:sldId id="291" r:id="rId14"/>
    <p:sldId id="292" r:id="rId15"/>
    <p:sldId id="293" r:id="rId16"/>
    <p:sldId id="294" r:id="rId17"/>
    <p:sldId id="295" r:id="rId18"/>
    <p:sldId id="296" r:id="rId19"/>
    <p:sldId id="297" r:id="rId20"/>
    <p:sldId id="298" r:id="rId21"/>
    <p:sldId id="299" r:id="rId22"/>
    <p:sldId id="300" r:id="rId23"/>
    <p:sldId id="301" r:id="rId24"/>
    <p:sldId id="302" r:id="rId25"/>
    <p:sldId id="303" r:id="rId26"/>
    <p:sldId id="304" r:id="rId27"/>
    <p:sldId id="305" r:id="rId28"/>
    <p:sldId id="306" r:id="rId29"/>
    <p:sldId id="307" r:id="rId30"/>
    <p:sldId id="308" r:id="rId31"/>
    <p:sldId id="309" r:id="rId32"/>
    <p:sldId id="310" r:id="rId33"/>
    <p:sldId id="311" r:id="rId34"/>
    <p:sldId id="312" r:id="rId35"/>
    <p:sldId id="314" r:id="rId36"/>
    <p:sldId id="313" r:id="rId37"/>
    <p:sldId id="315" r:id="rId38"/>
    <p:sldId id="316" r:id="rId39"/>
    <p:sldId id="317" r:id="rId40"/>
    <p:sldId id="281" r:id="rId41"/>
  </p:sldIdLst>
  <p:sldSz cx="9144000" cy="5143500" type="screen16x9"/>
  <p:notesSz cx="6858000" cy="9144000"/>
  <p:embeddedFontLst>
    <p:embeddedFont>
      <p:font typeface="Inter" panose="02000503000000020004" pitchFamily="2" charset="0"/>
      <p:regular r:id="rId43"/>
      <p:bold r:id="rId44"/>
    </p:embeddedFont>
    <p:embeddedFont>
      <p:font typeface="JetBrains Mono" panose="02000009000000000000" pitchFamily="2" charset="0"/>
      <p:regular r:id="rId45"/>
      <p:bold r:id="rId46"/>
      <p:italic r:id="rId47"/>
      <p:boldItalic r:id="rId48"/>
    </p:embeddedFont>
    <p:embeddedFont>
      <p:font typeface="JetBrains Mono ExtraBold" panose="02000009000000000000" pitchFamily="2" charset="0"/>
      <p:bold r:id="rId49"/>
      <p:italic r:id="rId50"/>
      <p:boldItalic r:id="rId51"/>
    </p:embeddedFont>
    <p:embeddedFont>
      <p:font typeface="JetBrains Mono Medium" panose="02000009000000000000" pitchFamily="2" charset="0"/>
      <p:regular r:id="rId52"/>
      <p:italic r:id="rId53"/>
    </p:embeddedFont>
    <p:embeddedFont>
      <p:font typeface="Open Sans" panose="020B0606030504020204" pitchFamily="34" charset="0"/>
      <p:regular r:id="rId54"/>
      <p:bold r:id="rId55"/>
      <p:italic r:id="rId56"/>
      <p:boldItalic r:id="rId57"/>
    </p:embeddedFont>
    <p:embeddedFont>
      <p:font typeface="Raleway" pitchFamily="2" charset="77"/>
      <p:regular r:id="rId58"/>
      <p:bold r:id="rId59"/>
      <p:italic r:id="rId60"/>
      <p:boldItalic r:id="rId6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49"/>
    <p:restoredTop sz="88092"/>
  </p:normalViewPr>
  <p:slideViewPr>
    <p:cSldViewPr snapToGrid="0">
      <p:cViewPr varScale="1">
        <p:scale>
          <a:sx n="131" d="100"/>
          <a:sy n="131" d="100"/>
        </p:scale>
        <p:origin x="848" y="168"/>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89" d="100"/>
          <a:sy n="89" d="100"/>
        </p:scale>
        <p:origin x="3840" y="16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font" Target="fonts/font8.fntdata"/><Relationship Id="rId55" Type="http://schemas.openxmlformats.org/officeDocument/2006/relationships/font" Target="fonts/font13.fntdata"/><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3" Type="http://schemas.openxmlformats.org/officeDocument/2006/relationships/font" Target="fonts/font11.fntdata"/><Relationship Id="rId58" Type="http://schemas.openxmlformats.org/officeDocument/2006/relationships/font" Target="fonts/font16.fntdata"/><Relationship Id="rId5" Type="http://schemas.openxmlformats.org/officeDocument/2006/relationships/slide" Target="slides/slide4.xml"/><Relationship Id="rId61" Type="http://schemas.openxmlformats.org/officeDocument/2006/relationships/font" Target="fonts/font19.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font" Target="fonts/font6.fntdata"/><Relationship Id="rId56" Type="http://schemas.openxmlformats.org/officeDocument/2006/relationships/font" Target="fonts/font14.fntdata"/><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59" Type="http://schemas.openxmlformats.org/officeDocument/2006/relationships/font" Target="fonts/font17.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2.fntdata"/><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7.fntdata"/><Relationship Id="rId57" Type="http://schemas.openxmlformats.org/officeDocument/2006/relationships/font" Target="fonts/font15.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2.fntdata"/><Relationship Id="rId52" Type="http://schemas.openxmlformats.org/officeDocument/2006/relationships/font" Target="fonts/font10.fntdata"/><Relationship Id="rId60" Type="http://schemas.openxmlformats.org/officeDocument/2006/relationships/font" Target="fonts/font18.fntdata"/><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Google Shape;34;g29017cd9362_27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 name="Google Shape;35;g29017cd9362_27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15068049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39409926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38601918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40532858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39822108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5307224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8882603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14366639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40970293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1181490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 name="Google Shape;4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7925553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16370389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15404352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39686567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40256968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34004501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2592358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32894647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24267381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26689482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42023237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3559221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42393588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12265955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25586381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32214046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114478983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32460985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3811561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68217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21260428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9017cd9362_27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9017cd9362_27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579387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20567759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3917949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28120760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1633061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6. Lots of code">
  <p:cSld name="CUSTOM_4_1">
    <p:spTree>
      <p:nvGrpSpPr>
        <p:cNvPr id="1" name="Shape 12"/>
        <p:cNvGrpSpPr/>
        <p:nvPr/>
      </p:nvGrpSpPr>
      <p:grpSpPr>
        <a:xfrm>
          <a:off x="0" y="0"/>
          <a:ext cx="0" cy="0"/>
          <a:chOff x="0" y="0"/>
          <a:chExt cx="0" cy="0"/>
        </a:xfrm>
      </p:grpSpPr>
      <p:sp>
        <p:nvSpPr>
          <p:cNvPr id="13" name="Google Shape;13;p3"/>
          <p:cNvSpPr txBox="1">
            <a:spLocks noGrp="1"/>
          </p:cNvSpPr>
          <p:nvPr>
            <p:ph type="body" idx="1"/>
          </p:nvPr>
        </p:nvSpPr>
        <p:spPr>
          <a:xfrm>
            <a:off x="292608" y="1335024"/>
            <a:ext cx="8326800" cy="2853000"/>
          </a:xfrm>
          <a:prstGeom prst="rect">
            <a:avLst/>
          </a:prstGeom>
        </p:spPr>
        <p:txBody>
          <a:bodyPr spcFirstLastPara="1" wrap="square" lIns="0" tIns="146300" rIns="0" bIns="0" anchor="t" anchorCtr="0">
            <a:noAutofit/>
          </a:bodyPr>
          <a:lstStyle>
            <a:lvl1pPr marL="457200" lvl="0" indent="-279400" rtl="0">
              <a:spcBef>
                <a:spcPts val="0"/>
              </a:spcBef>
              <a:spcAft>
                <a:spcPts val="0"/>
              </a:spcAft>
              <a:buSzPts val="800"/>
              <a:buFont typeface="JetBrains Mono"/>
              <a:buChar char="●"/>
              <a:defRPr sz="800">
                <a:latin typeface="JetBrains Mono Medium"/>
                <a:ea typeface="JetBrains Mono Medium"/>
                <a:cs typeface="JetBrains Mono Medium"/>
                <a:sym typeface="JetBrains Mono"/>
              </a:defRPr>
            </a:lvl1pPr>
            <a:lvl2pPr marL="914400" lvl="1" indent="-279400" rtl="0">
              <a:spcBef>
                <a:spcPts val="600"/>
              </a:spcBef>
              <a:spcAft>
                <a:spcPts val="0"/>
              </a:spcAft>
              <a:buSzPts val="800"/>
              <a:buFont typeface="JetBrains Mono"/>
              <a:buChar char="○"/>
              <a:defRPr sz="800">
                <a:latin typeface="JetBrains Mono Medium"/>
                <a:ea typeface="JetBrains Mono Medium"/>
                <a:cs typeface="JetBrains Mono Medium"/>
                <a:sym typeface="JetBrains Mono"/>
              </a:defRPr>
            </a:lvl2pPr>
            <a:lvl3pPr marL="1371600" lvl="2" indent="-279400" rtl="0">
              <a:spcBef>
                <a:spcPts val="600"/>
              </a:spcBef>
              <a:spcAft>
                <a:spcPts val="0"/>
              </a:spcAft>
              <a:buSzPts val="800"/>
              <a:buFont typeface="JetBrains Mono"/>
              <a:buChar char="■"/>
              <a:defRPr sz="800">
                <a:latin typeface="JetBrains Mono Medium"/>
                <a:ea typeface="JetBrains Mono Medium"/>
                <a:cs typeface="JetBrains Mono Medium"/>
                <a:sym typeface="JetBrains Mono"/>
              </a:defRPr>
            </a:lvl3pPr>
            <a:lvl4pPr marL="1828800" lvl="3" indent="-279400" rtl="0">
              <a:spcBef>
                <a:spcPts val="600"/>
              </a:spcBef>
              <a:spcAft>
                <a:spcPts val="0"/>
              </a:spcAft>
              <a:buSzPts val="800"/>
              <a:buFont typeface="JetBrains Mono"/>
              <a:buChar char="●"/>
              <a:defRPr sz="800">
                <a:latin typeface="JetBrains Mono Medium"/>
                <a:ea typeface="JetBrains Mono Medium"/>
                <a:cs typeface="JetBrains Mono Medium"/>
                <a:sym typeface="JetBrains Mono"/>
              </a:defRPr>
            </a:lvl4pPr>
            <a:lvl5pPr marL="2286000" lvl="4" indent="-279400" rtl="0">
              <a:spcBef>
                <a:spcPts val="600"/>
              </a:spcBef>
              <a:spcAft>
                <a:spcPts val="0"/>
              </a:spcAft>
              <a:buSzPts val="800"/>
              <a:buFont typeface="JetBrains Mono"/>
              <a:buChar char="○"/>
              <a:defRPr sz="800">
                <a:latin typeface="JetBrains Mono Medium"/>
                <a:ea typeface="JetBrains Mono Medium"/>
                <a:cs typeface="JetBrains Mono Medium"/>
                <a:sym typeface="JetBrains Mono"/>
              </a:defRPr>
            </a:lvl5pPr>
            <a:lvl6pPr marL="2743200" lvl="5" indent="-279400" rtl="0">
              <a:spcBef>
                <a:spcPts val="600"/>
              </a:spcBef>
              <a:spcAft>
                <a:spcPts val="0"/>
              </a:spcAft>
              <a:buSzPts val="800"/>
              <a:buFont typeface="JetBrains Mono"/>
              <a:buChar char="■"/>
              <a:defRPr sz="800">
                <a:latin typeface="JetBrains Mono Medium"/>
                <a:ea typeface="JetBrains Mono Medium"/>
                <a:cs typeface="JetBrains Mono Medium"/>
                <a:sym typeface="JetBrains Mono"/>
              </a:defRPr>
            </a:lvl6pPr>
            <a:lvl7pPr marL="3200400" lvl="6" indent="-279400" rtl="0">
              <a:spcBef>
                <a:spcPts val="600"/>
              </a:spcBef>
              <a:spcAft>
                <a:spcPts val="0"/>
              </a:spcAft>
              <a:buSzPts val="800"/>
              <a:buFont typeface="JetBrains Mono"/>
              <a:buChar char="●"/>
              <a:defRPr sz="800">
                <a:latin typeface="JetBrains Mono Medium"/>
                <a:ea typeface="JetBrains Mono Medium"/>
                <a:cs typeface="JetBrains Mono Medium"/>
                <a:sym typeface="JetBrains Mono"/>
              </a:defRPr>
            </a:lvl7pPr>
            <a:lvl8pPr marL="3657600" lvl="7" indent="-279400" rtl="0">
              <a:spcBef>
                <a:spcPts val="600"/>
              </a:spcBef>
              <a:spcAft>
                <a:spcPts val="0"/>
              </a:spcAft>
              <a:buSzPts val="800"/>
              <a:buFont typeface="JetBrains Mono"/>
              <a:buChar char="○"/>
              <a:defRPr sz="800">
                <a:latin typeface="JetBrains Mono Medium"/>
                <a:ea typeface="JetBrains Mono Medium"/>
                <a:cs typeface="JetBrains Mono Medium"/>
                <a:sym typeface="JetBrains Mono"/>
              </a:defRPr>
            </a:lvl8pPr>
            <a:lvl9pPr marL="4114800" lvl="8" indent="-279400" rtl="0">
              <a:spcBef>
                <a:spcPts val="600"/>
              </a:spcBef>
              <a:spcAft>
                <a:spcPts val="600"/>
              </a:spcAft>
              <a:buSzPts val="800"/>
              <a:buFont typeface="JetBrains Mono"/>
              <a:buChar char="■"/>
              <a:defRPr sz="800">
                <a:latin typeface="JetBrains Mono Medium"/>
                <a:ea typeface="JetBrains Mono Medium"/>
                <a:cs typeface="JetBrains Mono Medium"/>
                <a:sym typeface="JetBrains Mono"/>
              </a:defRPr>
            </a:lvl9pPr>
          </a:lstStyle>
          <a:p>
            <a:endParaRPr/>
          </a:p>
        </p:txBody>
      </p:sp>
      <p:sp>
        <p:nvSpPr>
          <p:cNvPr id="14" name="Google Shape;14;p3"/>
          <p:cNvSpPr txBox="1">
            <a:spLocks noGrp="1"/>
          </p:cNvSpPr>
          <p:nvPr>
            <p:ph type="title"/>
          </p:nvPr>
        </p:nvSpPr>
        <p:spPr>
          <a:xfrm>
            <a:off x="292608" y="292608"/>
            <a:ext cx="8503800" cy="457200"/>
          </a:xfrm>
          <a:prstGeom prst="rect">
            <a:avLst/>
          </a:prstGeom>
        </p:spPr>
        <p:txBody>
          <a:bodyPr spcFirstLastPara="1" wrap="square" lIns="0" tIns="91425" rIns="0" bIns="91425" anchor="t" anchorCtr="0">
            <a:noAutofit/>
          </a:bodyPr>
          <a:lstStyle>
            <a:lvl1pPr lvl="0"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7. Main point">
  <p:cSld name="CUSTOM_5">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411475" y="1626682"/>
            <a:ext cx="8321100" cy="1664400"/>
          </a:xfrm>
          <a:prstGeom prst="rect">
            <a:avLst/>
          </a:prstGeom>
        </p:spPr>
        <p:txBody>
          <a:bodyPr spcFirstLastPara="1" wrap="square" lIns="0" tIns="91425" rIns="0" bIns="91425" anchor="ctr" anchorCtr="0">
            <a:noAutofit/>
          </a:bodyPr>
          <a:lstStyle>
            <a:lvl1pPr lvl="0" algn="ctr">
              <a:spcBef>
                <a:spcPts val="0"/>
              </a:spcBef>
              <a:spcAft>
                <a:spcPts val="0"/>
              </a:spcAft>
              <a:buSzPts val="3300"/>
              <a:buNone/>
              <a:defRPr/>
            </a:lvl1pPr>
            <a:lvl2pPr lvl="1" algn="ctr">
              <a:spcBef>
                <a:spcPts val="0"/>
              </a:spcBef>
              <a:spcAft>
                <a:spcPts val="0"/>
              </a:spcAft>
              <a:buSzPts val="3300"/>
              <a:buNone/>
              <a:defRPr/>
            </a:lvl2pPr>
            <a:lvl3pPr lvl="2" algn="ctr">
              <a:spcBef>
                <a:spcPts val="0"/>
              </a:spcBef>
              <a:spcAft>
                <a:spcPts val="0"/>
              </a:spcAft>
              <a:buSzPts val="3300"/>
              <a:buNone/>
              <a:defRPr/>
            </a:lvl3pPr>
            <a:lvl4pPr lvl="3" algn="ctr">
              <a:spcBef>
                <a:spcPts val="0"/>
              </a:spcBef>
              <a:spcAft>
                <a:spcPts val="0"/>
              </a:spcAft>
              <a:buSzPts val="3300"/>
              <a:buNone/>
              <a:defRPr/>
            </a:lvl4pPr>
            <a:lvl5pPr lvl="4" algn="ctr">
              <a:spcBef>
                <a:spcPts val="0"/>
              </a:spcBef>
              <a:spcAft>
                <a:spcPts val="0"/>
              </a:spcAft>
              <a:buSzPts val="3300"/>
              <a:buNone/>
              <a:defRPr/>
            </a:lvl5pPr>
            <a:lvl6pPr lvl="5" algn="ctr">
              <a:spcBef>
                <a:spcPts val="0"/>
              </a:spcBef>
              <a:spcAft>
                <a:spcPts val="0"/>
              </a:spcAft>
              <a:buSzPts val="3300"/>
              <a:buNone/>
              <a:defRPr/>
            </a:lvl6pPr>
            <a:lvl7pPr lvl="6" algn="ctr">
              <a:spcBef>
                <a:spcPts val="0"/>
              </a:spcBef>
              <a:spcAft>
                <a:spcPts val="0"/>
              </a:spcAft>
              <a:buSzPts val="3300"/>
              <a:buNone/>
              <a:defRPr/>
            </a:lvl7pPr>
            <a:lvl8pPr lvl="7" algn="ctr">
              <a:spcBef>
                <a:spcPts val="0"/>
              </a:spcBef>
              <a:spcAft>
                <a:spcPts val="0"/>
              </a:spcAft>
              <a:buSzPts val="3300"/>
              <a:buNone/>
              <a:defRPr/>
            </a:lvl8pPr>
            <a:lvl9pPr lvl="8" algn="ctr">
              <a:spcBef>
                <a:spcPts val="0"/>
              </a:spcBef>
              <a:spcAft>
                <a:spcPts val="0"/>
              </a:spcAft>
              <a:buSzPts val="33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0. Text slide">
  <p:cSld name="CUSTOM_7_1">
    <p:spTree>
      <p:nvGrpSpPr>
        <p:cNvPr id="1" name="Shape 17"/>
        <p:cNvGrpSpPr/>
        <p:nvPr/>
      </p:nvGrpSpPr>
      <p:grpSpPr>
        <a:xfrm>
          <a:off x="0" y="0"/>
          <a:ext cx="0" cy="0"/>
          <a:chOff x="0" y="0"/>
          <a:chExt cx="0" cy="0"/>
        </a:xfrm>
      </p:grpSpPr>
      <p:sp>
        <p:nvSpPr>
          <p:cNvPr id="18" name="Google Shape;18;p5"/>
          <p:cNvSpPr txBox="1">
            <a:spLocks noGrp="1"/>
          </p:cNvSpPr>
          <p:nvPr>
            <p:ph type="body" idx="1"/>
          </p:nvPr>
        </p:nvSpPr>
        <p:spPr>
          <a:xfrm>
            <a:off x="292600" y="292598"/>
            <a:ext cx="8328900" cy="4485900"/>
          </a:xfrm>
          <a:prstGeom prst="rect">
            <a:avLst/>
          </a:prstGeom>
        </p:spPr>
        <p:txBody>
          <a:bodyPr spcFirstLastPara="1" wrap="square" lIns="0" tIns="73150" rIns="0" bIns="0" anchor="t" anchorCtr="0">
            <a:noAutofit/>
          </a:bodyPr>
          <a:lstStyle>
            <a:lvl1pPr marL="457200" lvl="0" indent="-317500" rtl="0">
              <a:spcBef>
                <a:spcPts val="0"/>
              </a:spcBef>
              <a:spcAft>
                <a:spcPts val="0"/>
              </a:spcAft>
              <a:buSzPts val="1400"/>
              <a:buChar char="●"/>
              <a:defRPr/>
            </a:lvl1pPr>
            <a:lvl2pPr marL="914400" lvl="1" indent="-317500" rtl="0">
              <a:spcBef>
                <a:spcPts val="600"/>
              </a:spcBef>
              <a:spcAft>
                <a:spcPts val="0"/>
              </a:spcAft>
              <a:buSzPts val="1400"/>
              <a:buChar char="○"/>
              <a:defRPr/>
            </a:lvl2pPr>
            <a:lvl3pPr marL="1371600" lvl="2" indent="-317500" rtl="0">
              <a:spcBef>
                <a:spcPts val="600"/>
              </a:spcBef>
              <a:spcAft>
                <a:spcPts val="0"/>
              </a:spcAft>
              <a:buSzPts val="1400"/>
              <a:buChar char="■"/>
              <a:defRPr/>
            </a:lvl3pPr>
            <a:lvl4pPr marL="1828800" lvl="3" indent="-317500" rtl="0">
              <a:spcBef>
                <a:spcPts val="600"/>
              </a:spcBef>
              <a:spcAft>
                <a:spcPts val="0"/>
              </a:spcAft>
              <a:buSzPts val="1400"/>
              <a:buChar char="●"/>
              <a:defRPr/>
            </a:lvl4pPr>
            <a:lvl5pPr marL="2286000" lvl="4" indent="-317500" rtl="0">
              <a:spcBef>
                <a:spcPts val="600"/>
              </a:spcBef>
              <a:spcAft>
                <a:spcPts val="0"/>
              </a:spcAft>
              <a:buSzPts val="1400"/>
              <a:buChar char="○"/>
              <a:defRPr/>
            </a:lvl5pPr>
            <a:lvl6pPr marL="2743200" lvl="5" indent="-317500" rtl="0">
              <a:spcBef>
                <a:spcPts val="600"/>
              </a:spcBef>
              <a:spcAft>
                <a:spcPts val="0"/>
              </a:spcAft>
              <a:buSzPts val="1400"/>
              <a:buChar char="■"/>
              <a:defRPr/>
            </a:lvl6pPr>
            <a:lvl7pPr marL="3200400" lvl="6" indent="-317500" rtl="0">
              <a:spcBef>
                <a:spcPts val="600"/>
              </a:spcBef>
              <a:spcAft>
                <a:spcPts val="0"/>
              </a:spcAft>
              <a:buSzPts val="1400"/>
              <a:buChar char="●"/>
              <a:defRPr/>
            </a:lvl7pPr>
            <a:lvl8pPr marL="3657600" lvl="7" indent="-317500" rtl="0">
              <a:spcBef>
                <a:spcPts val="600"/>
              </a:spcBef>
              <a:spcAft>
                <a:spcPts val="0"/>
              </a:spcAft>
              <a:buSzPts val="1400"/>
              <a:buChar char="○"/>
              <a:defRPr/>
            </a:lvl8pPr>
            <a:lvl9pPr marL="4114800" lvl="8" indent="-317500" rtl="0">
              <a:spcBef>
                <a:spcPts val="600"/>
              </a:spcBef>
              <a:spcAft>
                <a:spcPts val="60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dpi="0" rotWithShape="1">
          <a:blip r:embed="rId2">
            <a:lum/>
          </a:blip>
          <a:srcRect/>
          <a:stretch>
            <a:fillRect/>
          </a:stretch>
        </a:blipFill>
        <a:effectLst/>
      </p:bgPr>
    </p:bg>
    <p:spTree>
      <p:nvGrpSpPr>
        <p:cNvPr id="1" name="Shape 19"/>
        <p:cNvGrpSpPr/>
        <p:nvPr/>
      </p:nvGrpSpPr>
      <p:grpSpPr>
        <a:xfrm>
          <a:off x="0" y="0"/>
          <a:ext cx="0" cy="0"/>
          <a:chOff x="0" y="0"/>
          <a:chExt cx="0" cy="0"/>
        </a:xfrm>
      </p:grpSpPr>
      <p:sp>
        <p:nvSpPr>
          <p:cNvPr id="20" name="Google Shape;20;p6"/>
          <p:cNvSpPr txBox="1">
            <a:spLocks noGrp="1"/>
          </p:cNvSpPr>
          <p:nvPr>
            <p:ph type="sldNum" idx="12"/>
          </p:nvPr>
        </p:nvSpPr>
        <p:spPr>
          <a:xfrm>
            <a:off x="8472458" y="4663217"/>
            <a:ext cx="548700" cy="393600"/>
          </a:xfrm>
          <a:prstGeom prst="rect">
            <a:avLst/>
          </a:prstGeom>
        </p:spPr>
        <p:txBody>
          <a:bodyPr spcFirstLastPara="1" wrap="square" lIns="0" tIns="91425" rIns="0"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9. Text and header 1">
  <p:cSld name="CUSTOM_7_2">
    <p:spTree>
      <p:nvGrpSpPr>
        <p:cNvPr id="1" name="Shape 22"/>
        <p:cNvGrpSpPr/>
        <p:nvPr/>
      </p:nvGrpSpPr>
      <p:grpSpPr>
        <a:xfrm>
          <a:off x="0" y="0"/>
          <a:ext cx="0" cy="0"/>
          <a:chOff x="0" y="0"/>
          <a:chExt cx="0" cy="0"/>
        </a:xfrm>
      </p:grpSpPr>
      <p:sp>
        <p:nvSpPr>
          <p:cNvPr id="23" name="Google Shape;23;p7"/>
          <p:cNvSpPr txBox="1">
            <a:spLocks noGrp="1"/>
          </p:cNvSpPr>
          <p:nvPr>
            <p:ph type="body" idx="1"/>
          </p:nvPr>
        </p:nvSpPr>
        <p:spPr>
          <a:xfrm>
            <a:off x="292608" y="1335024"/>
            <a:ext cx="8328900" cy="2395800"/>
          </a:xfrm>
          <a:prstGeom prst="rect">
            <a:avLst/>
          </a:prstGeom>
        </p:spPr>
        <p:txBody>
          <a:bodyPr spcFirstLastPara="1" wrap="square" lIns="0" tIns="73150" rIns="0" bIns="0" anchor="t" anchorCtr="0">
            <a:noAutofit/>
          </a:bodyPr>
          <a:lstStyle>
            <a:lvl1pPr marL="457200" lvl="0" indent="-317500" rtl="0">
              <a:spcBef>
                <a:spcPts val="0"/>
              </a:spcBef>
              <a:spcAft>
                <a:spcPts val="0"/>
              </a:spcAft>
              <a:buSzPts val="1400"/>
              <a:buChar char="●"/>
              <a:defRPr/>
            </a:lvl1pPr>
            <a:lvl2pPr marL="914400" lvl="1" indent="-317500" rtl="0">
              <a:spcBef>
                <a:spcPts val="600"/>
              </a:spcBef>
              <a:spcAft>
                <a:spcPts val="0"/>
              </a:spcAft>
              <a:buSzPts val="1400"/>
              <a:buChar char="○"/>
              <a:defRPr/>
            </a:lvl2pPr>
            <a:lvl3pPr marL="1371600" lvl="2" indent="-317500" rtl="0">
              <a:spcBef>
                <a:spcPts val="600"/>
              </a:spcBef>
              <a:spcAft>
                <a:spcPts val="0"/>
              </a:spcAft>
              <a:buSzPts val="1400"/>
              <a:buChar char="■"/>
              <a:defRPr/>
            </a:lvl3pPr>
            <a:lvl4pPr marL="1828800" lvl="3" indent="-317500" rtl="0">
              <a:spcBef>
                <a:spcPts val="600"/>
              </a:spcBef>
              <a:spcAft>
                <a:spcPts val="0"/>
              </a:spcAft>
              <a:buSzPts val="1400"/>
              <a:buChar char="●"/>
              <a:defRPr/>
            </a:lvl4pPr>
            <a:lvl5pPr marL="2286000" lvl="4" indent="-317500" rtl="0">
              <a:spcBef>
                <a:spcPts val="600"/>
              </a:spcBef>
              <a:spcAft>
                <a:spcPts val="0"/>
              </a:spcAft>
              <a:buSzPts val="1400"/>
              <a:buChar char="○"/>
              <a:defRPr/>
            </a:lvl5pPr>
            <a:lvl6pPr marL="2743200" lvl="5" indent="-317500" rtl="0">
              <a:spcBef>
                <a:spcPts val="600"/>
              </a:spcBef>
              <a:spcAft>
                <a:spcPts val="0"/>
              </a:spcAft>
              <a:buSzPts val="1400"/>
              <a:buChar char="■"/>
              <a:defRPr/>
            </a:lvl6pPr>
            <a:lvl7pPr marL="3200400" lvl="6" indent="-317500" rtl="0">
              <a:spcBef>
                <a:spcPts val="600"/>
              </a:spcBef>
              <a:spcAft>
                <a:spcPts val="0"/>
              </a:spcAft>
              <a:buSzPts val="1400"/>
              <a:buChar char="●"/>
              <a:defRPr/>
            </a:lvl7pPr>
            <a:lvl8pPr marL="3657600" lvl="7" indent="-317500" rtl="0">
              <a:spcBef>
                <a:spcPts val="600"/>
              </a:spcBef>
              <a:spcAft>
                <a:spcPts val="0"/>
              </a:spcAft>
              <a:buSzPts val="1400"/>
              <a:buChar char="○"/>
              <a:defRPr/>
            </a:lvl8pPr>
            <a:lvl9pPr marL="4114800" lvl="8" indent="-317500" rtl="0">
              <a:spcBef>
                <a:spcPts val="600"/>
              </a:spcBef>
              <a:spcAft>
                <a:spcPts val="600"/>
              </a:spcAft>
              <a:buSzPts val="1400"/>
              <a:buChar char="■"/>
              <a:defRPr/>
            </a:lvl9pPr>
          </a:lstStyle>
          <a:p>
            <a:endParaRPr/>
          </a:p>
        </p:txBody>
      </p:sp>
      <p:sp>
        <p:nvSpPr>
          <p:cNvPr id="24" name="Google Shape;24;p7"/>
          <p:cNvSpPr txBox="1">
            <a:spLocks noGrp="1"/>
          </p:cNvSpPr>
          <p:nvPr>
            <p:ph type="title"/>
          </p:nvPr>
        </p:nvSpPr>
        <p:spPr>
          <a:xfrm>
            <a:off x="292608" y="292608"/>
            <a:ext cx="8503800" cy="457200"/>
          </a:xfrm>
          <a:prstGeom prst="rect">
            <a:avLst/>
          </a:prstGeom>
        </p:spPr>
        <p:txBody>
          <a:bodyPr spcFirstLastPara="1" wrap="square" lIns="0" tIns="91425" rIns="0" bIns="91425" anchor="t" anchorCtr="0">
            <a:noAutofit/>
          </a:bodyPr>
          <a:lstStyle>
            <a:lvl1pPr lvl="0"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1">
  <p:cSld name="TITLE_1">
    <p:spTree>
      <p:nvGrpSpPr>
        <p:cNvPr id="1" name="Shape 25"/>
        <p:cNvGrpSpPr/>
        <p:nvPr/>
      </p:nvGrpSpPr>
      <p:grpSpPr>
        <a:xfrm>
          <a:off x="0" y="0"/>
          <a:ext cx="0" cy="0"/>
          <a:chOff x="0" y="0"/>
          <a:chExt cx="0" cy="0"/>
        </a:xfrm>
      </p:grpSpPr>
      <p:sp>
        <p:nvSpPr>
          <p:cNvPr id="26" name="Google Shape;26;p8"/>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5200"/>
              <a:buNone/>
              <a:defRPr sz="5200"/>
            </a:lvl1pPr>
            <a:lvl2pPr lvl="1" algn="ctr" rtl="0">
              <a:lnSpc>
                <a:spcPct val="100000"/>
              </a:lnSpc>
              <a:spcBef>
                <a:spcPts val="0"/>
              </a:spcBef>
              <a:spcAft>
                <a:spcPts val="0"/>
              </a:spcAft>
              <a:buSzPts val="5200"/>
              <a:buNone/>
              <a:defRPr sz="5200"/>
            </a:lvl2pPr>
            <a:lvl3pPr lvl="2" algn="ctr" rtl="0">
              <a:lnSpc>
                <a:spcPct val="100000"/>
              </a:lnSpc>
              <a:spcBef>
                <a:spcPts val="0"/>
              </a:spcBef>
              <a:spcAft>
                <a:spcPts val="0"/>
              </a:spcAft>
              <a:buSzPts val="5200"/>
              <a:buNone/>
              <a:defRPr sz="5200"/>
            </a:lvl3pPr>
            <a:lvl4pPr lvl="3" algn="ctr" rtl="0">
              <a:lnSpc>
                <a:spcPct val="100000"/>
              </a:lnSpc>
              <a:spcBef>
                <a:spcPts val="0"/>
              </a:spcBef>
              <a:spcAft>
                <a:spcPts val="0"/>
              </a:spcAft>
              <a:buSzPts val="5200"/>
              <a:buNone/>
              <a:defRPr sz="5200"/>
            </a:lvl4pPr>
            <a:lvl5pPr lvl="4" algn="ctr" rtl="0">
              <a:lnSpc>
                <a:spcPct val="100000"/>
              </a:lnSpc>
              <a:spcBef>
                <a:spcPts val="0"/>
              </a:spcBef>
              <a:spcAft>
                <a:spcPts val="0"/>
              </a:spcAft>
              <a:buSzPts val="5200"/>
              <a:buNone/>
              <a:defRPr sz="5200"/>
            </a:lvl5pPr>
            <a:lvl6pPr lvl="5" algn="ctr" rtl="0">
              <a:lnSpc>
                <a:spcPct val="100000"/>
              </a:lnSpc>
              <a:spcBef>
                <a:spcPts val="0"/>
              </a:spcBef>
              <a:spcAft>
                <a:spcPts val="0"/>
              </a:spcAft>
              <a:buSzPts val="5200"/>
              <a:buNone/>
              <a:defRPr sz="5200"/>
            </a:lvl6pPr>
            <a:lvl7pPr lvl="6" algn="ctr" rtl="0">
              <a:lnSpc>
                <a:spcPct val="100000"/>
              </a:lnSpc>
              <a:spcBef>
                <a:spcPts val="0"/>
              </a:spcBef>
              <a:spcAft>
                <a:spcPts val="0"/>
              </a:spcAft>
              <a:buSzPts val="5200"/>
              <a:buNone/>
              <a:defRPr sz="5200"/>
            </a:lvl7pPr>
            <a:lvl8pPr lvl="7" algn="ctr" rtl="0">
              <a:lnSpc>
                <a:spcPct val="100000"/>
              </a:lnSpc>
              <a:spcBef>
                <a:spcPts val="0"/>
              </a:spcBef>
              <a:spcAft>
                <a:spcPts val="0"/>
              </a:spcAft>
              <a:buSzPts val="5200"/>
              <a:buNone/>
              <a:defRPr sz="5200"/>
            </a:lvl8pPr>
            <a:lvl9pPr lvl="8" algn="ctr" rtl="0">
              <a:lnSpc>
                <a:spcPct val="100000"/>
              </a:lnSpc>
              <a:spcBef>
                <a:spcPts val="0"/>
              </a:spcBef>
              <a:spcAft>
                <a:spcPts val="0"/>
              </a:spcAft>
              <a:buSzPts val="5200"/>
              <a:buNone/>
              <a:defRPr sz="5200"/>
            </a:lvl9pPr>
          </a:lstStyle>
          <a:p>
            <a:endParaRPr/>
          </a:p>
        </p:txBody>
      </p:sp>
      <p:sp>
        <p:nvSpPr>
          <p:cNvPr id="27" name="Google Shape;27;p8"/>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8" name="Google Shape;28;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aleway"/>
                <a:ea typeface="Raleway"/>
                <a:cs typeface="Raleway"/>
                <a:sym typeface="Raleway"/>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aleway"/>
                <a:ea typeface="Raleway"/>
                <a:cs typeface="Raleway"/>
                <a:sym typeface="Raleway"/>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aleway"/>
                <a:ea typeface="Raleway"/>
                <a:cs typeface="Raleway"/>
                <a:sym typeface="Raleway"/>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aleway"/>
                <a:ea typeface="Raleway"/>
                <a:cs typeface="Raleway"/>
                <a:sym typeface="Raleway"/>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aleway"/>
                <a:ea typeface="Raleway"/>
                <a:cs typeface="Raleway"/>
                <a:sym typeface="Raleway"/>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aleway"/>
                <a:ea typeface="Raleway"/>
                <a:cs typeface="Raleway"/>
                <a:sym typeface="Raleway"/>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aleway"/>
                <a:ea typeface="Raleway"/>
                <a:cs typeface="Raleway"/>
                <a:sym typeface="Raleway"/>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aleway"/>
                <a:ea typeface="Raleway"/>
                <a:cs typeface="Raleway"/>
                <a:sym typeface="Raleway"/>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aleway"/>
                <a:ea typeface="Raleway"/>
                <a:cs typeface="Raleway"/>
                <a:sym typeface="Raleway"/>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9"/>
        <p:cNvGrpSpPr/>
        <p:nvPr/>
      </p:nvGrpSpPr>
      <p:grpSpPr>
        <a:xfrm>
          <a:off x="0" y="0"/>
          <a:ext cx="0" cy="0"/>
          <a:chOff x="0" y="0"/>
          <a:chExt cx="0" cy="0"/>
        </a:xfrm>
      </p:grpSpPr>
      <p:sp>
        <p:nvSpPr>
          <p:cNvPr id="30" name="Google Shape;3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aleway"/>
                <a:ea typeface="Raleway"/>
                <a:cs typeface="Raleway"/>
                <a:sym typeface="Raleway"/>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aleway"/>
                <a:ea typeface="Raleway"/>
                <a:cs typeface="Raleway"/>
                <a:sym typeface="Raleway"/>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aleway"/>
                <a:ea typeface="Raleway"/>
                <a:cs typeface="Raleway"/>
                <a:sym typeface="Raleway"/>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aleway"/>
                <a:ea typeface="Raleway"/>
                <a:cs typeface="Raleway"/>
                <a:sym typeface="Raleway"/>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aleway"/>
                <a:ea typeface="Raleway"/>
                <a:cs typeface="Raleway"/>
                <a:sym typeface="Raleway"/>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aleway"/>
                <a:ea typeface="Raleway"/>
                <a:cs typeface="Raleway"/>
                <a:sym typeface="Raleway"/>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aleway"/>
                <a:ea typeface="Raleway"/>
                <a:cs typeface="Raleway"/>
                <a:sym typeface="Raleway"/>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aleway"/>
                <a:ea typeface="Raleway"/>
                <a:cs typeface="Raleway"/>
                <a:sym typeface="Raleway"/>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aleway"/>
                <a:ea typeface="Raleway"/>
                <a:cs typeface="Raleway"/>
                <a:sym typeface="Raleway"/>
              </a:defRPr>
            </a:lvl9pPr>
          </a:lstStyle>
          <a:p>
            <a:pPr marL="0" lvl="0" indent="0" algn="r" rtl="0">
              <a:spcBef>
                <a:spcPts val="0"/>
              </a:spcBef>
              <a:spcAft>
                <a:spcPts val="0"/>
              </a:spcAft>
              <a:buNone/>
            </a:pPr>
            <a:fld id="{00000000-1234-1234-1234-123412341234}" type="slidenum">
              <a:rPr lang="en"/>
              <a:t>‹#›</a:t>
            </a:fld>
            <a:endParaRPr/>
          </a:p>
        </p:txBody>
      </p:sp>
      <p:sp>
        <p:nvSpPr>
          <p:cNvPr id="31" name="Google Shape;31;p9"/>
          <p:cNvSpPr txBox="1">
            <a:spLocks noGrp="1"/>
          </p:cNvSpPr>
          <p:nvPr>
            <p:ph type="title"/>
          </p:nvPr>
        </p:nvSpPr>
        <p:spPr>
          <a:xfrm>
            <a:off x="292608" y="292608"/>
            <a:ext cx="8503800" cy="457200"/>
          </a:xfrm>
          <a:prstGeom prst="rect">
            <a:avLst/>
          </a:prstGeom>
        </p:spPr>
        <p:txBody>
          <a:bodyPr spcFirstLastPara="1" wrap="square" lIns="0" tIns="91425" rIns="0" bIns="91425" anchor="t" anchorCtr="0">
            <a:noAutofit/>
          </a:bodyPr>
          <a:lstStyle>
            <a:lvl1pPr lvl="0"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a:endParaRPr/>
          </a:p>
        </p:txBody>
      </p:sp>
      <p:sp>
        <p:nvSpPr>
          <p:cNvPr id="32" name="Google Shape;32;p9"/>
          <p:cNvSpPr txBox="1">
            <a:spLocks noGrp="1"/>
          </p:cNvSpPr>
          <p:nvPr>
            <p:ph type="body" idx="1"/>
          </p:nvPr>
        </p:nvSpPr>
        <p:spPr>
          <a:xfrm>
            <a:off x="292608" y="1335024"/>
            <a:ext cx="8419800" cy="2615400"/>
          </a:xfrm>
          <a:prstGeom prst="rect">
            <a:avLst/>
          </a:prstGeom>
        </p:spPr>
        <p:txBody>
          <a:bodyPr spcFirstLastPara="1" wrap="square" lIns="0" tIns="73150" rIns="0" bIns="0" anchor="t" anchorCtr="0">
            <a:noAutofit/>
          </a:bodyPr>
          <a:lstStyle>
            <a:lvl1pPr marL="457200" lvl="0" indent="-317500" rtl="0">
              <a:lnSpc>
                <a:spcPct val="115000"/>
              </a:lnSpc>
              <a:spcBef>
                <a:spcPts val="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1pPr>
            <a:lvl2pPr marL="914400" lvl="1" indent="-317500" rtl="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2pPr>
            <a:lvl3pPr marL="1371600" lvl="2" indent="-317500" rtl="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3pPr>
            <a:lvl4pPr marL="1828800" lvl="3" indent="-317500" rtl="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4pPr>
            <a:lvl5pPr marL="2286000" lvl="4" indent="-317500" rtl="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5pPr>
            <a:lvl6pPr marL="2743200" lvl="5" indent="-317500" rtl="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6pPr>
            <a:lvl7pPr marL="3200400" lvl="6" indent="-317500" rtl="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7pPr>
            <a:lvl8pPr marL="3657600" lvl="7" indent="-317500" rtl="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8pPr>
            <a:lvl9pPr marL="4114800" lvl="8" indent="-317500" rtl="0">
              <a:lnSpc>
                <a:spcPct val="115000"/>
              </a:lnSpc>
              <a:spcBef>
                <a:spcPts val="600"/>
              </a:spcBef>
              <a:spcAft>
                <a:spcPts val="600"/>
              </a:spcAft>
              <a:buClr>
                <a:schemeClr val="dk1"/>
              </a:buClr>
              <a:buSzPts val="1400"/>
              <a:buFont typeface="Open Sans"/>
              <a:buChar char="■"/>
              <a:defRPr sz="1400">
                <a:solidFill>
                  <a:schemeClr val="dk1"/>
                </a:solidFill>
                <a:latin typeface="Open Sans"/>
                <a:ea typeface="Open Sans"/>
                <a:cs typeface="Open Sans"/>
                <a:sym typeface="Open Sans"/>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lvl1pPr lv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a:endParaRPr/>
          </a:p>
        </p:txBody>
      </p:sp>
      <p:sp>
        <p:nvSpPr>
          <p:cNvPr id="7" name="Google Shape;7;p1"/>
          <p:cNvSpPr txBox="1">
            <a:spLocks noGrp="1"/>
          </p:cNvSpPr>
          <p:nvPr>
            <p:ph type="body" idx="1"/>
          </p:nvPr>
        </p:nvSpPr>
        <p:spPr>
          <a:xfrm>
            <a:off x="292608" y="1335024"/>
            <a:ext cx="8419800" cy="2615400"/>
          </a:xfrm>
          <a:prstGeom prst="rect">
            <a:avLst/>
          </a:prstGeom>
          <a:noFill/>
          <a:ln>
            <a:noFill/>
          </a:ln>
        </p:spPr>
        <p:txBody>
          <a:bodyPr spcFirstLastPara="1" wrap="square" lIns="0" tIns="73150" rIns="0" bIns="0" anchor="t" anchorCtr="0">
            <a:noAutofit/>
          </a:bodyPr>
          <a:lstStyle>
            <a:lvl1pPr marL="457200" lvl="0" indent="-317500">
              <a:lnSpc>
                <a:spcPct val="115000"/>
              </a:lnSpc>
              <a:spcBef>
                <a:spcPts val="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1pPr>
            <a:lvl2pPr marL="914400" lvl="1" indent="-31750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2pPr>
            <a:lvl3pPr marL="1371600" lvl="2" indent="-31750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3pPr>
            <a:lvl4pPr marL="1828800" lvl="3" indent="-31750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4pPr>
            <a:lvl5pPr marL="2286000" lvl="4" indent="-31750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5pPr>
            <a:lvl6pPr marL="2743200" lvl="5" indent="-31750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6pPr>
            <a:lvl7pPr marL="3200400" lvl="6" indent="-31750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7pPr>
            <a:lvl8pPr marL="3657600" lvl="7" indent="-31750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8pPr>
            <a:lvl9pPr marL="4114800" lvl="8" indent="-317500">
              <a:lnSpc>
                <a:spcPct val="115000"/>
              </a:lnSpc>
              <a:spcBef>
                <a:spcPts val="600"/>
              </a:spcBef>
              <a:spcAft>
                <a:spcPts val="600"/>
              </a:spcAft>
              <a:buClr>
                <a:schemeClr val="dk1"/>
              </a:buClr>
              <a:buSzPts val="1400"/>
              <a:buFont typeface="Open Sans"/>
              <a:buChar char="■"/>
              <a:defRPr sz="1400">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183880" y="4114800"/>
            <a:ext cx="548700" cy="393600"/>
          </a:xfrm>
          <a:prstGeom prst="rect">
            <a:avLst/>
          </a:prstGeom>
          <a:noFill/>
          <a:ln>
            <a:noFill/>
          </a:ln>
        </p:spPr>
        <p:txBody>
          <a:bodyPr spcFirstLastPara="1" wrap="square" lIns="0" tIns="91425" rIns="0"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432">
          <p15:clr>
            <a:srgbClr val="EA4335"/>
          </p15:clr>
        </p15:guide>
        <p15:guide id="2" pos="259">
          <p15:clr>
            <a:srgbClr val="EA4335"/>
          </p15:clr>
        </p15:guide>
        <p15:guide id="3" pos="1037">
          <p15:clr>
            <a:srgbClr val="EA4335"/>
          </p15:clr>
        </p15:guide>
        <p15:guide id="4" pos="1152">
          <p15:clr>
            <a:srgbClr val="EA4335"/>
          </p15:clr>
        </p15:guide>
        <p15:guide id="5" pos="1930">
          <p15:clr>
            <a:srgbClr val="EA4335"/>
          </p15:clr>
        </p15:guide>
        <p15:guide id="6" pos="2045">
          <p15:clr>
            <a:srgbClr val="EA4335"/>
          </p15:clr>
        </p15:guide>
        <p15:guide id="7" pos="2822">
          <p15:clr>
            <a:srgbClr val="EA4335"/>
          </p15:clr>
        </p15:guide>
        <p15:guide id="8" pos="2938">
          <p15:clr>
            <a:srgbClr val="EA4335"/>
          </p15:clr>
        </p15:guide>
        <p15:guide id="9" pos="3715">
          <p15:clr>
            <a:srgbClr val="EA4335"/>
          </p15:clr>
        </p15:guide>
        <p15:guide id="10" pos="3830">
          <p15:clr>
            <a:srgbClr val="EA4335"/>
          </p15:clr>
        </p15:guide>
        <p15:guide id="11" pos="4608">
          <p15:clr>
            <a:srgbClr val="EA4335"/>
          </p15:clr>
        </p15:guide>
        <p15:guide id="12" pos="4723">
          <p15:clr>
            <a:srgbClr val="EA4335"/>
          </p15:clr>
        </p15:guide>
        <p15:guide id="13" pos="5501">
          <p15:clr>
            <a:srgbClr val="EA4335"/>
          </p15:clr>
        </p15:guide>
        <p15:guide id="14" orient="horz" pos="582">
          <p15:clr>
            <a:srgbClr val="EA4335"/>
          </p15:clr>
        </p15:guide>
        <p15:guide id="15" orient="horz" pos="732">
          <p15:clr>
            <a:srgbClr val="EA4335"/>
          </p15:clr>
        </p15:guide>
        <p15:guide id="16" orient="horz" pos="881">
          <p15:clr>
            <a:srgbClr val="EA4335"/>
          </p15:clr>
        </p15:guide>
        <p15:guide id="17" orient="horz" pos="1031">
          <p15:clr>
            <a:srgbClr val="EA4335"/>
          </p15:clr>
        </p15:guide>
        <p15:guide id="18" orient="horz" pos="1181">
          <p15:clr>
            <a:srgbClr val="EA4335"/>
          </p15:clr>
        </p15:guide>
        <p15:guide id="19" orient="horz" pos="1331">
          <p15:clr>
            <a:srgbClr val="EA4335"/>
          </p15:clr>
        </p15:guide>
        <p15:guide id="20" orient="horz" pos="1480">
          <p15:clr>
            <a:srgbClr val="EA4335"/>
          </p15:clr>
        </p15:guide>
        <p15:guide id="21" orient="horz" pos="1630">
          <p15:clr>
            <a:srgbClr val="EA4335"/>
          </p15:clr>
        </p15:guide>
        <p15:guide id="22" orient="horz" pos="1780">
          <p15:clr>
            <a:srgbClr val="EA4335"/>
          </p15:clr>
        </p15:guide>
        <p15:guide id="23" orient="horz" pos="1930">
          <p15:clr>
            <a:srgbClr val="EA4335"/>
          </p15:clr>
        </p15:guide>
        <p15:guide id="24" orient="horz" pos="2079">
          <p15:clr>
            <a:srgbClr val="EA4335"/>
          </p15:clr>
        </p15:guide>
        <p15:guide id="25" orient="horz" pos="2229">
          <p15:clr>
            <a:srgbClr val="EA4335"/>
          </p15:clr>
        </p15:guide>
        <p15:guide id="26" orient="horz" pos="2379">
          <p15:clr>
            <a:srgbClr val="EA4335"/>
          </p15:clr>
        </p15:guide>
        <p15:guide id="27" orient="horz" pos="2529">
          <p15:clr>
            <a:srgbClr val="EA4335"/>
          </p15:clr>
        </p15:guide>
        <p15:guide id="28" orient="horz" pos="2678">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6"/>
        <p:cNvGrpSpPr/>
        <p:nvPr/>
      </p:nvGrpSpPr>
      <p:grpSpPr>
        <a:xfrm>
          <a:off x="0" y="0"/>
          <a:ext cx="0" cy="0"/>
          <a:chOff x="0" y="0"/>
          <a:chExt cx="0" cy="0"/>
        </a:xfrm>
      </p:grpSpPr>
      <p:sp>
        <p:nvSpPr>
          <p:cNvPr id="38" name="Google Shape;38;p10"/>
          <p:cNvSpPr txBox="1"/>
          <p:nvPr/>
        </p:nvSpPr>
        <p:spPr>
          <a:xfrm>
            <a:off x="923472" y="257347"/>
            <a:ext cx="2724400" cy="298200"/>
          </a:xfrm>
          <a:prstGeom prst="rect">
            <a:avLst/>
          </a:prstGeom>
          <a:noFill/>
          <a:ln>
            <a:noFill/>
          </a:ln>
        </p:spPr>
        <p:txBody>
          <a:bodyPr spcFirstLastPara="1" wrap="square" lIns="91425" tIns="91425" rIns="91425" bIns="91425" anchor="t" anchorCtr="0">
            <a:noAutofit/>
          </a:bodyPr>
          <a:lstStyle/>
          <a:p>
            <a:pPr marL="0" lvl="0" indent="0" algn="l" rtl="0">
              <a:lnSpc>
                <a:spcPct val="105000"/>
              </a:lnSpc>
              <a:spcBef>
                <a:spcPts val="0"/>
              </a:spcBef>
              <a:spcAft>
                <a:spcPts val="0"/>
              </a:spcAft>
              <a:buClr>
                <a:srgbClr val="000000"/>
              </a:buClr>
              <a:buSzPts val="1100"/>
              <a:buFont typeface="Arial"/>
              <a:buNone/>
            </a:pPr>
            <a:r>
              <a:rPr lang="en" sz="1700">
                <a:solidFill>
                  <a:srgbClr val="FFFFFF"/>
                </a:solidFill>
                <a:latin typeface="Inter"/>
                <a:ea typeface="Inter"/>
                <a:cs typeface="Inter"/>
                <a:sym typeface="Inter"/>
              </a:rPr>
              <a:t>Kotlin Jetpack Compose</a:t>
            </a:r>
            <a:endParaRPr sz="1700">
              <a:solidFill>
                <a:srgbClr val="FFFFFF"/>
              </a:solidFill>
              <a:latin typeface="Inter"/>
              <a:ea typeface="Inter"/>
              <a:cs typeface="Inter"/>
              <a:sym typeface="Inter"/>
            </a:endParaRPr>
          </a:p>
        </p:txBody>
      </p:sp>
      <p:sp>
        <p:nvSpPr>
          <p:cNvPr id="39" name="Google Shape;39;p10"/>
          <p:cNvSpPr txBox="1"/>
          <p:nvPr/>
        </p:nvSpPr>
        <p:spPr>
          <a:xfrm>
            <a:off x="228012" y="3229583"/>
            <a:ext cx="8682524" cy="178016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sz="4800">
                <a:solidFill>
                  <a:srgbClr val="FFFFFF"/>
                </a:solidFill>
                <a:latin typeface="Inter"/>
                <a:ea typeface="Inter"/>
                <a:cs typeface="Inter"/>
                <a:sym typeface="Inter"/>
              </a:rPr>
              <a:t>Navigation và State</a:t>
            </a:r>
          </a:p>
          <a:p>
            <a:pPr marL="0" lvl="0" indent="0" algn="l" rtl="0">
              <a:lnSpc>
                <a:spcPct val="100000"/>
              </a:lnSpc>
              <a:spcBef>
                <a:spcPts val="0"/>
              </a:spcBef>
              <a:spcAft>
                <a:spcPts val="0"/>
              </a:spcAft>
              <a:buClr>
                <a:schemeClr val="dk1"/>
              </a:buClr>
              <a:buSzPts val="1100"/>
              <a:buFont typeface="Arial"/>
              <a:buNone/>
            </a:pPr>
            <a:r>
              <a:rPr lang="en-US" sz="2000">
                <a:solidFill>
                  <a:srgbClr val="FFFFFF"/>
                </a:solidFill>
                <a:latin typeface="Inter"/>
                <a:ea typeface="Inter"/>
                <a:cs typeface="Inter"/>
                <a:sym typeface="Inter"/>
              </a:rPr>
              <a:t>- </a:t>
            </a:r>
            <a:r>
              <a:rPr lang="vi-VN" sz="2000">
                <a:solidFill>
                  <a:srgbClr val="FFFFFF"/>
                </a:solidFill>
                <a:latin typeface="Inter"/>
                <a:ea typeface="Inter"/>
                <a:cs typeface="Inter"/>
                <a:sym typeface="Inter"/>
              </a:rPr>
              <a:t>Điều hướng giữa các màn hình với Navigation</a:t>
            </a:r>
          </a:p>
          <a:p>
            <a:pPr marL="0" lvl="0" indent="0" algn="l" rtl="0">
              <a:lnSpc>
                <a:spcPct val="100000"/>
              </a:lnSpc>
              <a:spcBef>
                <a:spcPts val="0"/>
              </a:spcBef>
              <a:spcAft>
                <a:spcPts val="0"/>
              </a:spcAft>
              <a:buClr>
                <a:schemeClr val="dk1"/>
              </a:buClr>
              <a:buSzPts val="1100"/>
              <a:buFont typeface="Arial"/>
              <a:buNone/>
            </a:pPr>
            <a:r>
              <a:rPr lang="vi-VN" sz="2000">
                <a:solidFill>
                  <a:srgbClr val="FFFFFF"/>
                </a:solidFill>
                <a:latin typeface="Inter"/>
                <a:ea typeface="Inter"/>
                <a:cs typeface="Inter"/>
                <a:sym typeface="Inter"/>
              </a:rPr>
              <a:t>- Quản lý trạng thái giao diện với State</a:t>
            </a:r>
          </a:p>
          <a:p>
            <a:pPr marL="0" lvl="0" indent="0" algn="l" rtl="0">
              <a:lnSpc>
                <a:spcPct val="100000"/>
              </a:lnSpc>
              <a:spcBef>
                <a:spcPts val="0"/>
              </a:spcBef>
              <a:spcAft>
                <a:spcPts val="0"/>
              </a:spcAft>
              <a:buClr>
                <a:schemeClr val="dk1"/>
              </a:buClr>
              <a:buSzPts val="1100"/>
              <a:buFont typeface="Arial"/>
              <a:buNone/>
            </a:pPr>
            <a:r>
              <a:rPr lang="vi-VN" sz="2000">
                <a:solidFill>
                  <a:srgbClr val="FFFFFF"/>
                </a:solidFill>
                <a:latin typeface="Inter"/>
                <a:ea typeface="Inter"/>
                <a:cs typeface="Inter"/>
                <a:sym typeface="Inter"/>
              </a:rPr>
              <a:t>- MVVM, ViewModel</a:t>
            </a:r>
            <a:endParaRPr lang="en-US" sz="2000">
              <a:solidFill>
                <a:srgbClr val="FFFFFF"/>
              </a:solidFill>
              <a:latin typeface="Inter"/>
              <a:ea typeface="Inter"/>
              <a:cs typeface="Inter"/>
              <a:sym typeface="Inter"/>
            </a:endParaRPr>
          </a:p>
        </p:txBody>
      </p:sp>
      <p:pic>
        <p:nvPicPr>
          <p:cNvPr id="3" name="Picture 2" descr="A black and white logo&#10;&#10;Description automatically generated">
            <a:extLst>
              <a:ext uri="{FF2B5EF4-FFF2-40B4-BE49-F238E27FC236}">
                <a16:creationId xmlns:a16="http://schemas.microsoft.com/office/drawing/2014/main" id="{D6F6F4D1-15DB-A98A-E909-0FBA12CB1370}"/>
              </a:ext>
            </a:extLst>
          </p:cNvPr>
          <p:cNvPicPr>
            <a:picLocks noChangeAspect="1"/>
          </p:cNvPicPr>
          <p:nvPr/>
        </p:nvPicPr>
        <p:blipFill>
          <a:blip r:embed="rId3"/>
          <a:stretch>
            <a:fillRect/>
          </a:stretch>
        </p:blipFill>
        <p:spPr>
          <a:xfrm>
            <a:off x="7619744" y="106530"/>
            <a:ext cx="1378341" cy="599834"/>
          </a:xfrm>
          <a:prstGeom prst="rect">
            <a:avLst/>
          </a:prstGeom>
        </p:spPr>
      </p:pic>
      <p:pic>
        <p:nvPicPr>
          <p:cNvPr id="1026" name="Picture 2" descr="Android Developers Blog: Announcing Jetpack Compose Alpha!">
            <a:extLst>
              <a:ext uri="{FF2B5EF4-FFF2-40B4-BE49-F238E27FC236}">
                <a16:creationId xmlns:a16="http://schemas.microsoft.com/office/drawing/2014/main" id="{95282F6D-5208-E686-71AA-BB7350CCA8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566" y="213137"/>
            <a:ext cx="476655" cy="515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US"/>
              <a:t>With State Object</a:t>
            </a:r>
            <a:endParaRP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sp>
        <p:nvSpPr>
          <p:cNvPr id="6" name="TextBox 5">
            <a:extLst>
              <a:ext uri="{FF2B5EF4-FFF2-40B4-BE49-F238E27FC236}">
                <a16:creationId xmlns:a16="http://schemas.microsoft.com/office/drawing/2014/main" id="{C20109B6-8959-A76C-9694-1F0F5AB0D8D4}"/>
              </a:ext>
            </a:extLst>
          </p:cNvPr>
          <p:cNvSpPr txBox="1"/>
          <p:nvPr/>
        </p:nvSpPr>
        <p:spPr>
          <a:xfrm>
            <a:off x="1076597" y="1403687"/>
            <a:ext cx="6935821" cy="2031325"/>
          </a:xfrm>
          <a:prstGeom prst="rect">
            <a:avLst/>
          </a:prstGeom>
          <a:noFill/>
        </p:spPr>
        <p:txBody>
          <a:bodyPr wrap="square">
            <a:spAutoFit/>
          </a:bodyPr>
          <a:lstStyle/>
          <a:p>
            <a:r>
              <a:rPr lang="en-US">
                <a:solidFill>
                  <a:srgbClr val="9E880D"/>
                </a:solidFill>
                <a:effectLst/>
                <a:highlight>
                  <a:srgbClr val="FFFFFF"/>
                </a:highlight>
                <a:latin typeface="JetBrains Mono Medium" panose="02000009000000000000" pitchFamily="2" charset="0"/>
                <a:cs typeface="JetBrains Mono Medium" panose="02000009000000000000" pitchFamily="2" charset="0"/>
              </a:rPr>
              <a:t>@Composable</a:t>
            </a:r>
            <a:br>
              <a:rPr lang="en-US">
                <a:solidFill>
                  <a:srgbClr val="9E880D"/>
                </a:solidFill>
                <a:effectLst/>
                <a:highlight>
                  <a:srgbClr val="FFFFFF"/>
                </a:highlight>
                <a:latin typeface="JetBrains Mono Medium" panose="02000009000000000000" pitchFamily="2" charset="0"/>
                <a:cs typeface="JetBrains Mono Medium" panose="02000009000000000000" pitchFamily="2" charset="0"/>
              </a:rPr>
            </a:br>
            <a:r>
              <a:rPr lang="en-US">
                <a:solidFill>
                  <a:srgbClr val="0033B3"/>
                </a:solidFill>
                <a:effectLst/>
                <a:highlight>
                  <a:srgbClr val="FFFFFF"/>
                </a:highlight>
                <a:latin typeface="JetBrains Mono Medium" panose="02000009000000000000" pitchFamily="2" charset="0"/>
                <a:cs typeface="JetBrains Mono Medium" panose="02000009000000000000" pitchFamily="2" charset="0"/>
              </a:rPr>
              <a:t>fun </a:t>
            </a:r>
            <a:r>
              <a:rPr lang="en-US">
                <a:solidFill>
                  <a:srgbClr val="00627A"/>
                </a:solidFill>
                <a:effectLst/>
                <a:highlight>
                  <a:srgbClr val="FFFFFF"/>
                </a:highlight>
                <a:latin typeface="JetBrains Mono Medium" panose="02000009000000000000" pitchFamily="2" charset="0"/>
                <a:cs typeface="JetBrains Mono Medium" panose="02000009000000000000" pitchFamily="2" charset="0"/>
              </a:rPr>
              <a:t>MutableStateClick</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b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a:solidFill>
                  <a:srgbClr val="0033B3"/>
                </a:solidFill>
                <a:effectLst/>
                <a:highlight>
                  <a:srgbClr val="FFFFFF"/>
                </a:highlight>
                <a:latin typeface="JetBrains Mono Medium" panose="02000009000000000000" pitchFamily="2" charset="0"/>
                <a:cs typeface="JetBrains Mono Medium" panose="02000009000000000000" pitchFamily="2" charset="0"/>
              </a:rPr>
              <a:t>var </a:t>
            </a:r>
            <a:r>
              <a:rPr lang="en-US">
                <a:solidFill>
                  <a:srgbClr val="000000"/>
                </a:solidFill>
                <a:effectLst/>
                <a:highlight>
                  <a:srgbClr val="FFFFFF"/>
                </a:highlight>
                <a:latin typeface="JetBrains Mono Medium" panose="02000009000000000000" pitchFamily="2" charset="0"/>
                <a:cs typeface="JetBrains Mono Medium" panose="02000009000000000000" pitchFamily="2" charset="0"/>
              </a:rPr>
              <a:t>clickCount </a:t>
            </a:r>
            <a:r>
              <a:rPr lang="en-US">
                <a:solidFill>
                  <a:srgbClr val="0033B3"/>
                </a:solidFill>
                <a:effectLst/>
                <a:highlight>
                  <a:srgbClr val="FFFFFF"/>
                </a:highlight>
                <a:latin typeface="JetBrains Mono Medium" panose="02000009000000000000" pitchFamily="2" charset="0"/>
                <a:cs typeface="JetBrains Mono Medium" panose="02000009000000000000" pitchFamily="2" charset="0"/>
              </a:rPr>
              <a:t>by </a:t>
            </a:r>
            <a:r>
              <a:rPr lang="en-US" i="1">
                <a:solidFill>
                  <a:srgbClr val="00627A"/>
                </a:solidFill>
                <a:effectLst/>
                <a:highlight>
                  <a:srgbClr val="FFFFFF"/>
                </a:highlight>
                <a:latin typeface="JetBrains Mono ExtraBold" panose="02000009000000000000" pitchFamily="2" charset="0"/>
                <a:cs typeface="JetBrains Mono ExtraBold" panose="02000009000000000000" pitchFamily="2" charset="0"/>
              </a:rPr>
              <a:t>mutableStateOf</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a:solidFill>
                  <a:srgbClr val="1750EB"/>
                </a:solidFill>
                <a:effectLst/>
                <a:highlight>
                  <a:srgbClr val="FFFFFF"/>
                </a:highlight>
                <a:latin typeface="JetBrains Mono Medium" panose="02000009000000000000" pitchFamily="2" charset="0"/>
                <a:cs typeface="JetBrains Mono Medium" panose="02000009000000000000" pitchFamily="2" charset="0"/>
              </a:rPr>
              <a:t>0</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i="1">
                <a:solidFill>
                  <a:srgbClr val="8C8C8C"/>
                </a:solidFill>
                <a:effectLst/>
                <a:highlight>
                  <a:srgbClr val="FFFFFF"/>
                </a:highlight>
                <a:latin typeface="JetBrains Mono ExtraBold" panose="02000009000000000000" pitchFamily="2" charset="0"/>
                <a:cs typeface="JetBrains Mono ExtraBold" panose="02000009000000000000" pitchFamily="2" charset="0"/>
              </a:rPr>
              <a:t>//Not recommended</a:t>
            </a:r>
            <a:br>
              <a:rPr lang="en-US" i="1">
                <a:solidFill>
                  <a:srgbClr val="8C8C8C"/>
                </a:solidFill>
                <a:effectLst/>
                <a:highlight>
                  <a:srgbClr val="FFFFFF"/>
                </a:highlight>
                <a:latin typeface="JetBrains Mono ExtraBold" panose="02000009000000000000" pitchFamily="2" charset="0"/>
                <a:cs typeface="JetBrains Mono ExtraBold" panose="02000009000000000000" pitchFamily="2" charset="0"/>
              </a:rPr>
            </a:br>
            <a:r>
              <a:rPr lang="en-US" i="1">
                <a:solidFill>
                  <a:srgbClr val="8C8C8C"/>
                </a:solidFill>
                <a:effectLst/>
                <a:highlight>
                  <a:srgbClr val="FFFFFF"/>
                </a:highlight>
                <a:latin typeface="JetBrains Mono ExtraBold" panose="02000009000000000000" pitchFamily="2" charset="0"/>
                <a:cs typeface="JetBrains Mono ExtraBold" panose="02000009000000000000" pitchFamily="2" charset="0"/>
              </a:rPr>
              <a:t>    </a:t>
            </a:r>
            <a:r>
              <a:rPr lang="en-US">
                <a:solidFill>
                  <a:srgbClr val="009900"/>
                </a:solidFill>
                <a:effectLst/>
                <a:highlight>
                  <a:srgbClr val="FFFFFF"/>
                </a:highlight>
                <a:latin typeface="JetBrains Mono Medium" panose="02000009000000000000" pitchFamily="2" charset="0"/>
                <a:cs typeface="JetBrains Mono Medium" panose="02000009000000000000" pitchFamily="2" charset="0"/>
              </a:rPr>
              <a:t>Column </a:t>
            </a:r>
            <a:r>
              <a:rPr lang="en-US" b="1">
                <a:solidFill>
                  <a:srgbClr val="080808"/>
                </a:solidFill>
                <a:effectLst/>
                <a:highlight>
                  <a:srgbClr val="FFFFFF"/>
                </a:highlight>
                <a:latin typeface="JetBrains Mono ExtraBold" panose="02000009000000000000" pitchFamily="2" charset="0"/>
                <a:cs typeface="JetBrains Mono ExtraBold" panose="02000009000000000000" pitchFamily="2" charset="0"/>
              </a:rPr>
              <a:t>{</a:t>
            </a:r>
            <a:br>
              <a:rPr lang="en-US" b="1">
                <a:solidFill>
                  <a:srgbClr val="080808"/>
                </a:solidFill>
                <a:effectLst/>
                <a:highlight>
                  <a:srgbClr val="FFFFFF"/>
                </a:highlight>
                <a:latin typeface="JetBrains Mono ExtraBold" panose="02000009000000000000" pitchFamily="2" charset="0"/>
                <a:cs typeface="JetBrains Mono ExtraBold" panose="02000009000000000000" pitchFamily="2" charset="0"/>
              </a:rPr>
            </a:br>
            <a:r>
              <a:rPr lang="en-US" b="1">
                <a:solidFill>
                  <a:srgbClr val="080808"/>
                </a:solidFill>
                <a:effectLst/>
                <a:highlight>
                  <a:srgbClr val="FFFFFF"/>
                </a:highlight>
                <a:latin typeface="JetBrains Mono ExtraBold" panose="02000009000000000000" pitchFamily="2" charset="0"/>
                <a:cs typeface="JetBrains Mono ExtraBold" panose="02000009000000000000" pitchFamily="2" charset="0"/>
              </a:rPr>
              <a:t>        </a:t>
            </a:r>
            <a:r>
              <a:rPr lang="en-US">
                <a:solidFill>
                  <a:srgbClr val="009900"/>
                </a:solidFill>
                <a:effectLst/>
                <a:highlight>
                  <a:srgbClr val="FFFFFF"/>
                </a:highlight>
                <a:latin typeface="JetBrains Mono Medium" panose="02000009000000000000" pitchFamily="2" charset="0"/>
                <a:cs typeface="JetBrains Mono Medium" panose="02000009000000000000" pitchFamily="2" charset="0"/>
              </a:rPr>
              <a:t>Button</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a:solidFill>
                  <a:srgbClr val="4A86E8"/>
                </a:solidFill>
                <a:effectLst/>
                <a:highlight>
                  <a:srgbClr val="FFFFFF"/>
                </a:highlight>
                <a:latin typeface="JetBrains Mono Medium" panose="02000009000000000000" pitchFamily="2" charset="0"/>
                <a:cs typeface="JetBrains Mono Medium" panose="02000009000000000000" pitchFamily="2" charset="0"/>
              </a:rPr>
              <a:t>onClick = </a:t>
            </a:r>
            <a:r>
              <a:rPr lang="en-US" b="1">
                <a:solidFill>
                  <a:srgbClr val="080808"/>
                </a:solidFill>
                <a:effectLst/>
                <a:highlight>
                  <a:srgbClr val="FFFFFF"/>
                </a:highlight>
                <a:latin typeface="JetBrains Mono ExtraBold" panose="02000009000000000000" pitchFamily="2" charset="0"/>
                <a:cs typeface="JetBrains Mono ExtraBold" panose="02000009000000000000" pitchFamily="2" charset="0"/>
              </a:rPr>
              <a:t>{ </a:t>
            </a:r>
            <a:r>
              <a:rPr lang="en-US">
                <a:solidFill>
                  <a:srgbClr val="000000"/>
                </a:solidFill>
                <a:effectLst/>
                <a:highlight>
                  <a:srgbClr val="FFFFFF"/>
                </a:highlight>
                <a:latin typeface="JetBrains Mono Medium" panose="02000009000000000000" pitchFamily="2" charset="0"/>
                <a:cs typeface="JetBrains Mono Medium" panose="02000009000000000000" pitchFamily="2" charset="0"/>
              </a:rPr>
              <a:t>clickCount</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b="1">
                <a:solidFill>
                  <a:srgbClr val="080808"/>
                </a:solidFill>
                <a:effectLst/>
                <a:highlight>
                  <a:srgbClr val="FFFFFF"/>
                </a:highlight>
                <a:latin typeface="JetBrains Mono ExtraBold" panose="02000009000000000000" pitchFamily="2" charset="0"/>
                <a:cs typeface="JetBrains Mono ExtraBold" panose="02000009000000000000" pitchFamily="2" charset="0"/>
              </a:rPr>
              <a:t>}</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b="1">
                <a:solidFill>
                  <a:srgbClr val="080808"/>
                </a:solidFill>
                <a:effectLst/>
                <a:highlight>
                  <a:srgbClr val="FFFFFF"/>
                </a:highlight>
                <a:latin typeface="JetBrains Mono ExtraBold" panose="02000009000000000000" pitchFamily="2" charset="0"/>
                <a:cs typeface="JetBrains Mono ExtraBold" panose="02000009000000000000" pitchFamily="2" charset="0"/>
              </a:rPr>
              <a:t>{</a:t>
            </a:r>
            <a:br>
              <a:rPr lang="en-US" b="1">
                <a:solidFill>
                  <a:srgbClr val="080808"/>
                </a:solidFill>
                <a:effectLst/>
                <a:highlight>
                  <a:srgbClr val="FFFFFF"/>
                </a:highlight>
                <a:latin typeface="JetBrains Mono ExtraBold" panose="02000009000000000000" pitchFamily="2" charset="0"/>
                <a:cs typeface="JetBrains Mono ExtraBold" panose="02000009000000000000" pitchFamily="2" charset="0"/>
              </a:rPr>
            </a:br>
            <a:r>
              <a:rPr lang="en-US" b="1">
                <a:solidFill>
                  <a:srgbClr val="080808"/>
                </a:solidFill>
                <a:effectLst/>
                <a:highlight>
                  <a:srgbClr val="FFFFFF"/>
                </a:highlight>
                <a:latin typeface="JetBrains Mono ExtraBold" panose="02000009000000000000" pitchFamily="2" charset="0"/>
                <a:cs typeface="JetBrains Mono ExtraBold" panose="02000009000000000000" pitchFamily="2" charset="0"/>
              </a:rPr>
              <a:t>            </a:t>
            </a:r>
            <a:r>
              <a:rPr lang="en-US">
                <a:solidFill>
                  <a:srgbClr val="009900"/>
                </a:solidFill>
                <a:effectLst/>
                <a:highlight>
                  <a:srgbClr val="FFFFFF"/>
                </a:highlight>
                <a:latin typeface="JetBrains Mono Medium" panose="02000009000000000000" pitchFamily="2" charset="0"/>
                <a:cs typeface="JetBrains Mono Medium" panose="02000009000000000000" pitchFamily="2" charset="0"/>
              </a:rPr>
              <a:t>Text</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a:solidFill>
                  <a:srgbClr val="4A86E8"/>
                </a:solidFill>
                <a:effectLst/>
                <a:highlight>
                  <a:srgbClr val="FFFFFF"/>
                </a:highlight>
                <a:latin typeface="JetBrains Mono Medium" panose="02000009000000000000" pitchFamily="2" charset="0"/>
                <a:cs typeface="JetBrains Mono Medium" panose="02000009000000000000" pitchFamily="2" charset="0"/>
              </a:rPr>
              <a:t>text = </a:t>
            </a:r>
            <a:r>
              <a:rPr lang="en-US">
                <a:solidFill>
                  <a:srgbClr val="067D17"/>
                </a:solidFill>
                <a:effectLst/>
                <a:highlight>
                  <a:srgbClr val="FFFFFF"/>
                </a:highlight>
                <a:latin typeface="JetBrains Mono Medium" panose="02000009000000000000" pitchFamily="2" charset="0"/>
                <a:cs typeface="JetBrains Mono Medium" panose="02000009000000000000" pitchFamily="2" charset="0"/>
              </a:rPr>
              <a:t>"" </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a:solidFill>
                  <a:srgbClr val="000000"/>
                </a:solidFill>
                <a:effectLst/>
                <a:highlight>
                  <a:srgbClr val="FFFFFF"/>
                </a:highlight>
                <a:latin typeface="JetBrains Mono Medium" panose="02000009000000000000" pitchFamily="2" charset="0"/>
                <a:cs typeface="JetBrains Mono Medium" panose="02000009000000000000" pitchFamily="2" charset="0"/>
              </a:rPr>
              <a:t>clickCount </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a:solidFill>
                  <a:srgbClr val="067D17"/>
                </a:solidFill>
                <a:effectLst/>
                <a:highlight>
                  <a:srgbClr val="FFFFFF"/>
                </a:highlight>
                <a:latin typeface="JetBrains Mono Medium" panose="02000009000000000000" pitchFamily="2" charset="0"/>
                <a:cs typeface="JetBrains Mono Medium" panose="02000009000000000000" pitchFamily="2" charset="0"/>
              </a:rPr>
              <a:t>" times clicked"</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b="1">
                <a:solidFill>
                  <a:srgbClr val="080808"/>
                </a:solidFill>
                <a:effectLst/>
                <a:highlight>
                  <a:srgbClr val="FFFFFF"/>
                </a:highlight>
                <a:latin typeface="JetBrains Mono ExtraBold" panose="02000009000000000000" pitchFamily="2" charset="0"/>
                <a:cs typeface="JetBrains Mono ExtraBold" panose="02000009000000000000" pitchFamily="2" charset="0"/>
              </a:rPr>
              <a:t>}</a:t>
            </a:r>
            <a:br>
              <a:rPr lang="en-US" b="1">
                <a:solidFill>
                  <a:srgbClr val="080808"/>
                </a:solidFill>
                <a:effectLst/>
                <a:highlight>
                  <a:srgbClr val="FFFFFF"/>
                </a:highlight>
                <a:latin typeface="JetBrains Mono ExtraBold" panose="02000009000000000000" pitchFamily="2" charset="0"/>
                <a:cs typeface="JetBrains Mono ExtraBold" panose="02000009000000000000" pitchFamily="2" charset="0"/>
              </a:rPr>
            </a:br>
            <a:r>
              <a:rPr lang="en-US" b="1">
                <a:solidFill>
                  <a:srgbClr val="080808"/>
                </a:solidFill>
                <a:effectLst/>
                <a:highlight>
                  <a:srgbClr val="FFFFFF"/>
                </a:highlight>
                <a:latin typeface="JetBrains Mono ExtraBold" panose="02000009000000000000" pitchFamily="2" charset="0"/>
                <a:cs typeface="JetBrains Mono ExtraBold" panose="02000009000000000000" pitchFamily="2" charset="0"/>
              </a:rPr>
              <a:t>    }</a:t>
            </a:r>
            <a:br>
              <a:rPr lang="en-US" b="1">
                <a:solidFill>
                  <a:srgbClr val="080808"/>
                </a:solidFill>
                <a:effectLst/>
                <a:highlight>
                  <a:srgbClr val="FFFFFF"/>
                </a:highlight>
                <a:latin typeface="JetBrains Mono ExtraBold" panose="02000009000000000000" pitchFamily="2" charset="0"/>
                <a:cs typeface="JetBrains Mono ExtraBold" panose="02000009000000000000" pitchFamily="2" charset="0"/>
              </a:rPr>
            </a:b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p>
        </p:txBody>
      </p:sp>
      <p:pic>
        <p:nvPicPr>
          <p:cNvPr id="9218" name="Picture 2">
            <a:extLst>
              <a:ext uri="{FF2B5EF4-FFF2-40B4-BE49-F238E27FC236}">
                <a16:creationId xmlns:a16="http://schemas.microsoft.com/office/drawing/2014/main" id="{76D4ADB4-48EA-9662-61F7-0A05BF567A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4000" y="3113559"/>
            <a:ext cx="3494690" cy="1689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3175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US"/>
              <a:t>With State Object</a:t>
            </a:r>
            <a:endParaRP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sp>
        <p:nvSpPr>
          <p:cNvPr id="3" name="TextBox 2">
            <a:extLst>
              <a:ext uri="{FF2B5EF4-FFF2-40B4-BE49-F238E27FC236}">
                <a16:creationId xmlns:a16="http://schemas.microsoft.com/office/drawing/2014/main" id="{0DA30672-1C6F-C6C0-1D60-C51EB6B3651E}"/>
              </a:ext>
            </a:extLst>
          </p:cNvPr>
          <p:cNvSpPr txBox="1"/>
          <p:nvPr/>
        </p:nvSpPr>
        <p:spPr>
          <a:xfrm>
            <a:off x="292608" y="1248118"/>
            <a:ext cx="8384464" cy="1991956"/>
          </a:xfrm>
          <a:prstGeom prst="rect">
            <a:avLst/>
          </a:prstGeom>
          <a:noFill/>
        </p:spPr>
        <p:txBody>
          <a:bodyPr wrap="square">
            <a:spAutoFit/>
          </a:bodyPr>
          <a:lstStyle/>
          <a:p>
            <a:pPr algn="just">
              <a:lnSpc>
                <a:spcPct val="200000"/>
              </a:lnSpc>
            </a:pPr>
            <a:r>
              <a:rPr lang="vi-VN" sz="1600" b="0" i="0">
                <a:solidFill>
                  <a:srgbClr val="252525"/>
                </a:solidFill>
                <a:effectLst/>
                <a:highlight>
                  <a:srgbClr val="FFFFFF"/>
                </a:highlight>
                <a:latin typeface="Open Sans" panose="020B0606030504020204" pitchFamily="34" charset="0"/>
                <a:ea typeface="Open Sans" panose="020B0606030504020204" pitchFamily="34" charset="0"/>
                <a:cs typeface="Open Sans" panose="020B0606030504020204" pitchFamily="34" charset="0"/>
              </a:rPr>
              <a:t>Nó hoạt động như mong đợi. Tuy nhiên, nó có một số vấn đề, nếu bạn sử dụng state object với child composable thì nó sẽ không hoạt động. Khi bạn sử dụng đoạn code này, Android studio sẽ đưa ra cảnh báo và khuyên bạn nên sử dụng đoạn code này cùng với remember.</a:t>
            </a:r>
            <a:endParaRPr lang="en-VN" sz="160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818264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US"/>
              <a:t>Remember</a:t>
            </a:r>
            <a:endParaRP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sp>
        <p:nvSpPr>
          <p:cNvPr id="3" name="TextBox 2">
            <a:extLst>
              <a:ext uri="{FF2B5EF4-FFF2-40B4-BE49-F238E27FC236}">
                <a16:creationId xmlns:a16="http://schemas.microsoft.com/office/drawing/2014/main" id="{0DA30672-1C6F-C6C0-1D60-C51EB6B3651E}"/>
              </a:ext>
            </a:extLst>
          </p:cNvPr>
          <p:cNvSpPr txBox="1"/>
          <p:nvPr/>
        </p:nvSpPr>
        <p:spPr>
          <a:xfrm>
            <a:off x="292608" y="1248118"/>
            <a:ext cx="8384464" cy="1991956"/>
          </a:xfrm>
          <a:prstGeom prst="rect">
            <a:avLst/>
          </a:prstGeom>
          <a:noFill/>
        </p:spPr>
        <p:txBody>
          <a:bodyPr wrap="square">
            <a:spAutoFit/>
          </a:bodyPr>
          <a:lstStyle/>
          <a:p>
            <a:pPr algn="just">
              <a:lnSpc>
                <a:spcPct val="200000"/>
              </a:lnSpc>
            </a:pPr>
            <a:r>
              <a:rPr lang="vi-VN" sz="1600">
                <a:latin typeface="Open Sans" panose="020B0606030504020204" pitchFamily="34" charset="0"/>
                <a:ea typeface="Open Sans" panose="020B0606030504020204" pitchFamily="34" charset="0"/>
                <a:cs typeface="Open Sans" panose="020B0606030504020204" pitchFamily="34" charset="0"/>
              </a:rPr>
              <a:t>Trong Jetpack Compose, </a:t>
            </a:r>
            <a:r>
              <a:rPr lang="vi-VN" sz="1600" b="1">
                <a:latin typeface="Open Sans" panose="020B0606030504020204" pitchFamily="34" charset="0"/>
                <a:ea typeface="Open Sans" panose="020B0606030504020204" pitchFamily="34" charset="0"/>
                <a:cs typeface="Open Sans" panose="020B0606030504020204" pitchFamily="34" charset="0"/>
              </a:rPr>
              <a:t>remember</a:t>
            </a:r>
            <a:r>
              <a:rPr lang="vi-VN" sz="1600">
                <a:latin typeface="Open Sans" panose="020B0606030504020204" pitchFamily="34" charset="0"/>
                <a:ea typeface="Open Sans" panose="020B0606030504020204" pitchFamily="34" charset="0"/>
                <a:cs typeface="Open Sans" panose="020B0606030504020204" pitchFamily="34" charset="0"/>
              </a:rPr>
              <a:t> là một API giúp lưu trữ các đối tượng trong bộ nhớ trong quá trình recomposition của một hàm composable. Nó được sử dụng để giữ giá trị của trạng thái có thể thay đổi mà không cần quản lý trạng thái một cách thủ công, remember có thể lưu trữ cả đối tượng bất biến và đối tượng có thể thay đổi</a:t>
            </a:r>
            <a:endParaRPr lang="en-VN" sz="160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894149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US"/>
              <a:t>Remember</a:t>
            </a:r>
            <a:endParaRP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sp>
        <p:nvSpPr>
          <p:cNvPr id="3" name="TextBox 2">
            <a:extLst>
              <a:ext uri="{FF2B5EF4-FFF2-40B4-BE49-F238E27FC236}">
                <a16:creationId xmlns:a16="http://schemas.microsoft.com/office/drawing/2014/main" id="{0DA30672-1C6F-C6C0-1D60-C51EB6B3651E}"/>
              </a:ext>
            </a:extLst>
          </p:cNvPr>
          <p:cNvSpPr txBox="1"/>
          <p:nvPr/>
        </p:nvSpPr>
        <p:spPr>
          <a:xfrm>
            <a:off x="292608" y="1248118"/>
            <a:ext cx="8384464" cy="1991956"/>
          </a:xfrm>
          <a:prstGeom prst="rect">
            <a:avLst/>
          </a:prstGeom>
          <a:noFill/>
        </p:spPr>
        <p:txBody>
          <a:bodyPr wrap="square">
            <a:spAutoFit/>
          </a:bodyPr>
          <a:lstStyle/>
          <a:p>
            <a:pPr algn="just">
              <a:lnSpc>
                <a:spcPct val="200000"/>
              </a:lnSpc>
            </a:pPr>
            <a:r>
              <a:rPr lang="vi-VN" sz="1600">
                <a:latin typeface="Open Sans" panose="020B0606030504020204" pitchFamily="34" charset="0"/>
                <a:ea typeface="Open Sans" panose="020B0606030504020204" pitchFamily="34" charset="0"/>
                <a:cs typeface="Open Sans" panose="020B0606030504020204" pitchFamily="34" charset="0"/>
              </a:rPr>
              <a:t>Trong Jetpack Compose, </a:t>
            </a:r>
            <a:r>
              <a:rPr lang="vi-VN" sz="1600" b="1">
                <a:latin typeface="Open Sans" panose="020B0606030504020204" pitchFamily="34" charset="0"/>
                <a:ea typeface="Open Sans" panose="020B0606030504020204" pitchFamily="34" charset="0"/>
                <a:cs typeface="Open Sans" panose="020B0606030504020204" pitchFamily="34" charset="0"/>
              </a:rPr>
              <a:t>remember</a:t>
            </a:r>
            <a:r>
              <a:rPr lang="vi-VN" sz="1600">
                <a:latin typeface="Open Sans" panose="020B0606030504020204" pitchFamily="34" charset="0"/>
                <a:ea typeface="Open Sans" panose="020B0606030504020204" pitchFamily="34" charset="0"/>
                <a:cs typeface="Open Sans" panose="020B0606030504020204" pitchFamily="34" charset="0"/>
              </a:rPr>
              <a:t> là một API giúp lưu trữ các đối tượng trong bộ nhớ trong quá trình recomposition của một hàm composable. Nó được sử dụng để giữ giá trị của trạng thái có thể thay đổi mà không cần quản lý trạng thái một cách thủ công, remember có thể lưu trữ cả đối tượng bất biến và đối tượng có thể thay đổi</a:t>
            </a:r>
            <a:endParaRPr lang="en-VN" sz="160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0715232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US"/>
              <a:t>Remember</a:t>
            </a:r>
            <a:endParaRP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sp>
        <p:nvSpPr>
          <p:cNvPr id="3" name="TextBox 2">
            <a:extLst>
              <a:ext uri="{FF2B5EF4-FFF2-40B4-BE49-F238E27FC236}">
                <a16:creationId xmlns:a16="http://schemas.microsoft.com/office/drawing/2014/main" id="{0DA30672-1C6F-C6C0-1D60-C51EB6B3651E}"/>
              </a:ext>
            </a:extLst>
          </p:cNvPr>
          <p:cNvSpPr txBox="1"/>
          <p:nvPr/>
        </p:nvSpPr>
        <p:spPr>
          <a:xfrm>
            <a:off x="292608" y="1248118"/>
            <a:ext cx="8384464" cy="1502527"/>
          </a:xfrm>
          <a:prstGeom prst="rect">
            <a:avLst/>
          </a:prstGeom>
          <a:noFill/>
        </p:spPr>
        <p:txBody>
          <a:bodyPr wrap="square">
            <a:spAutoFit/>
          </a:bodyPr>
          <a:lstStyle/>
          <a:p>
            <a:pPr algn="just">
              <a:lnSpc>
                <a:spcPct val="200000"/>
              </a:lnSpc>
            </a:pPr>
            <a:r>
              <a:rPr lang="vi-VN" sz="1600">
                <a:latin typeface="Open Sans" panose="020B0606030504020204" pitchFamily="34" charset="0"/>
                <a:ea typeface="Open Sans" panose="020B0606030504020204" pitchFamily="34" charset="0"/>
                <a:cs typeface="Open Sans" panose="020B0606030504020204" pitchFamily="34" charset="0"/>
              </a:rPr>
              <a:t>Cú pháp:</a:t>
            </a:r>
          </a:p>
          <a:p>
            <a:pPr>
              <a:lnSpc>
                <a:spcPct val="200000"/>
              </a:lnSpc>
            </a:pPr>
            <a:r>
              <a:rPr lang="en-US" sz="1600">
                <a:solidFill>
                  <a:srgbClr val="0033B3"/>
                </a:solidFill>
                <a:effectLst/>
                <a:highlight>
                  <a:srgbClr val="FFFFFF"/>
                </a:highlight>
                <a:latin typeface="JetBrains Mono Medium" panose="02000009000000000000" pitchFamily="2" charset="0"/>
                <a:cs typeface="JetBrains Mono Medium" panose="02000009000000000000" pitchFamily="2" charset="0"/>
              </a:rPr>
              <a:t>val </a:t>
            </a:r>
            <a:r>
              <a:rPr lang="en-US" sz="1600" i="1">
                <a:solidFill>
                  <a:srgbClr val="871094"/>
                </a:solidFill>
                <a:effectLst/>
                <a:highlight>
                  <a:srgbClr val="FFFFFF"/>
                </a:highlight>
                <a:latin typeface="JetBrains Mono ExtraBold" panose="02000009000000000000" pitchFamily="2" charset="0"/>
                <a:cs typeface="JetBrains Mono ExtraBold" panose="02000009000000000000" pitchFamily="2" charset="0"/>
              </a:rPr>
              <a:t>currentValue </a:t>
            </a: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600">
                <a:solidFill>
                  <a:srgbClr val="009900"/>
                </a:solidFill>
                <a:effectLst/>
                <a:highlight>
                  <a:srgbClr val="FFFFFF"/>
                </a:highlight>
                <a:latin typeface="JetBrains Mono Medium" panose="02000009000000000000" pitchFamily="2" charset="0"/>
                <a:cs typeface="JetBrains Mono Medium" panose="02000009000000000000" pitchFamily="2" charset="0"/>
              </a:rPr>
              <a:t>remember </a:t>
            </a:r>
            <a:r>
              <a:rPr lang="en-US" sz="16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 </a:t>
            </a:r>
            <a:r>
              <a:rPr lang="en-US" sz="1600" i="1">
                <a:solidFill>
                  <a:srgbClr val="00627A"/>
                </a:solidFill>
                <a:effectLst/>
                <a:highlight>
                  <a:srgbClr val="FFFFFF"/>
                </a:highlight>
                <a:latin typeface="JetBrains Mono ExtraBold" panose="02000009000000000000" pitchFamily="2" charset="0"/>
                <a:cs typeface="JetBrains Mono ExtraBold" panose="02000009000000000000" pitchFamily="2" charset="0"/>
              </a:rPr>
              <a:t>mutableStateOf</a:t>
            </a: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600">
                <a:solidFill>
                  <a:srgbClr val="1750EB"/>
                </a:solidFill>
                <a:effectLst/>
                <a:highlight>
                  <a:srgbClr val="FFFFFF"/>
                </a:highlight>
                <a:latin typeface="JetBrains Mono Medium" panose="02000009000000000000" pitchFamily="2" charset="0"/>
                <a:cs typeface="JetBrains Mono Medium" panose="02000009000000000000" pitchFamily="2" charset="0"/>
              </a:rPr>
              <a:t>0</a:t>
            </a: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6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 </a:t>
            </a:r>
            <a:r>
              <a:rPr lang="en-US" sz="1600" i="1">
                <a:solidFill>
                  <a:srgbClr val="8C8C8C"/>
                </a:solidFill>
                <a:effectLst/>
                <a:highlight>
                  <a:srgbClr val="FFFFFF"/>
                </a:highlight>
                <a:latin typeface="JetBrains Mono ExtraBold" panose="02000009000000000000" pitchFamily="2" charset="0"/>
                <a:cs typeface="JetBrains Mono ExtraBold" panose="02000009000000000000" pitchFamily="2" charset="0"/>
              </a:rPr>
              <a:t>//Int</a:t>
            </a:r>
            <a:br>
              <a:rPr lang="en-US" sz="1600" i="1">
                <a:solidFill>
                  <a:srgbClr val="8C8C8C"/>
                </a:solidFill>
                <a:effectLst/>
                <a:highlight>
                  <a:srgbClr val="FFFFFF"/>
                </a:highlight>
                <a:latin typeface="JetBrains Mono ExtraBold" panose="02000009000000000000" pitchFamily="2" charset="0"/>
                <a:cs typeface="JetBrains Mono ExtraBold" panose="02000009000000000000" pitchFamily="2" charset="0"/>
              </a:rPr>
            </a:br>
            <a:r>
              <a:rPr lang="en-US" sz="1600">
                <a:solidFill>
                  <a:srgbClr val="0033B3"/>
                </a:solidFill>
                <a:effectLst/>
                <a:highlight>
                  <a:srgbClr val="FFFFFF"/>
                </a:highlight>
                <a:latin typeface="JetBrains Mono Medium" panose="02000009000000000000" pitchFamily="2" charset="0"/>
                <a:cs typeface="JetBrains Mono Medium" panose="02000009000000000000" pitchFamily="2" charset="0"/>
              </a:rPr>
              <a:t>val </a:t>
            </a:r>
            <a:r>
              <a:rPr lang="en-US" sz="1600" i="1">
                <a:solidFill>
                  <a:srgbClr val="871094"/>
                </a:solidFill>
                <a:effectLst/>
                <a:highlight>
                  <a:srgbClr val="FFFFFF"/>
                </a:highlight>
                <a:latin typeface="JetBrains Mono ExtraBold" panose="02000009000000000000" pitchFamily="2" charset="0"/>
                <a:cs typeface="JetBrains Mono ExtraBold" panose="02000009000000000000" pitchFamily="2" charset="0"/>
              </a:rPr>
              <a:t>userName </a:t>
            </a: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600">
                <a:solidFill>
                  <a:srgbClr val="009900"/>
                </a:solidFill>
                <a:effectLst/>
                <a:highlight>
                  <a:srgbClr val="FFFFFF"/>
                </a:highlight>
                <a:latin typeface="JetBrains Mono Medium" panose="02000009000000000000" pitchFamily="2" charset="0"/>
                <a:cs typeface="JetBrains Mono Medium" panose="02000009000000000000" pitchFamily="2" charset="0"/>
              </a:rPr>
              <a:t>remember </a:t>
            </a:r>
            <a:r>
              <a:rPr lang="en-US" sz="16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 </a:t>
            </a:r>
            <a:r>
              <a:rPr lang="en-US" sz="1600" i="1">
                <a:solidFill>
                  <a:srgbClr val="00627A"/>
                </a:solidFill>
                <a:effectLst/>
                <a:highlight>
                  <a:srgbClr val="FFFFFF"/>
                </a:highlight>
                <a:latin typeface="JetBrains Mono ExtraBold" panose="02000009000000000000" pitchFamily="2" charset="0"/>
                <a:cs typeface="JetBrains Mono ExtraBold" panose="02000009000000000000" pitchFamily="2" charset="0"/>
              </a:rPr>
              <a:t>mutableStateOf</a:t>
            </a: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600">
                <a:solidFill>
                  <a:srgbClr val="067D17"/>
                </a:solidFill>
                <a:effectLst/>
                <a:highlight>
                  <a:srgbClr val="FFFFFF"/>
                </a:highlight>
                <a:latin typeface="JetBrains Mono Medium" panose="02000009000000000000" pitchFamily="2" charset="0"/>
                <a:cs typeface="JetBrains Mono Medium" panose="02000009000000000000" pitchFamily="2" charset="0"/>
              </a:rPr>
              <a:t>""</a:t>
            </a: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6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 </a:t>
            </a:r>
            <a:r>
              <a:rPr lang="en-US" sz="1600" i="1">
                <a:solidFill>
                  <a:srgbClr val="8C8C8C"/>
                </a:solidFill>
                <a:effectLst/>
                <a:highlight>
                  <a:srgbClr val="FFFFFF"/>
                </a:highlight>
                <a:latin typeface="JetBrains Mono ExtraBold" panose="02000009000000000000" pitchFamily="2" charset="0"/>
                <a:cs typeface="JetBrains Mono ExtraBold" panose="02000009000000000000" pitchFamily="2" charset="0"/>
              </a:rPr>
              <a:t>//String</a:t>
            </a:r>
            <a:endParaRPr lang="en-US" sz="2000">
              <a:solidFill>
                <a:srgbClr val="080808"/>
              </a:solidFill>
              <a:effectLst/>
              <a:highlight>
                <a:srgbClr val="FFFFFF"/>
              </a:highlight>
              <a:latin typeface="JetBrains Mono Medium" panose="02000009000000000000" pitchFamily="2" charset="0"/>
              <a:cs typeface="JetBrains Mono Medium" panose="02000009000000000000" pitchFamily="2" charset="0"/>
            </a:endParaRPr>
          </a:p>
        </p:txBody>
      </p:sp>
    </p:spTree>
    <p:extLst>
      <p:ext uri="{BB962C8B-B14F-4D97-AF65-F5344CB8AC3E}">
        <p14:creationId xmlns:p14="http://schemas.microsoft.com/office/powerpoint/2010/main" val="301322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US"/>
              <a:t>Remember</a:t>
            </a:r>
            <a:endParaRP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sp>
        <p:nvSpPr>
          <p:cNvPr id="5" name="TextBox 4">
            <a:extLst>
              <a:ext uri="{FF2B5EF4-FFF2-40B4-BE49-F238E27FC236}">
                <a16:creationId xmlns:a16="http://schemas.microsoft.com/office/drawing/2014/main" id="{AA96115C-E2F3-44D6-E0A7-47AB0EAB64FB}"/>
              </a:ext>
            </a:extLst>
          </p:cNvPr>
          <p:cNvSpPr txBox="1"/>
          <p:nvPr/>
        </p:nvSpPr>
        <p:spPr>
          <a:xfrm>
            <a:off x="1120301" y="1239641"/>
            <a:ext cx="7208197" cy="2969018"/>
          </a:xfrm>
          <a:prstGeom prst="rect">
            <a:avLst/>
          </a:prstGeom>
          <a:noFill/>
        </p:spPr>
        <p:txBody>
          <a:bodyPr wrap="square">
            <a:spAutoFit/>
          </a:bodyPr>
          <a:lstStyle/>
          <a:p>
            <a:pPr>
              <a:lnSpc>
                <a:spcPct val="150000"/>
              </a:lnSpc>
            </a:pPr>
            <a:r>
              <a:rPr lang="en-US">
                <a:solidFill>
                  <a:srgbClr val="9E880D"/>
                </a:solidFill>
                <a:effectLst/>
                <a:highlight>
                  <a:srgbClr val="FFFFFF"/>
                </a:highlight>
                <a:latin typeface="JetBrains Mono Medium" panose="02000009000000000000" pitchFamily="2" charset="0"/>
                <a:cs typeface="JetBrains Mono Medium" panose="02000009000000000000" pitchFamily="2" charset="0"/>
              </a:rPr>
              <a:t>@Composable</a:t>
            </a:r>
            <a:br>
              <a:rPr lang="en-US">
                <a:solidFill>
                  <a:srgbClr val="9E880D"/>
                </a:solidFill>
                <a:effectLst/>
                <a:highlight>
                  <a:srgbClr val="FFFFFF"/>
                </a:highlight>
                <a:latin typeface="JetBrains Mono Medium" panose="02000009000000000000" pitchFamily="2" charset="0"/>
                <a:cs typeface="JetBrains Mono Medium" panose="02000009000000000000" pitchFamily="2" charset="0"/>
              </a:rPr>
            </a:br>
            <a:r>
              <a:rPr lang="en-US">
                <a:solidFill>
                  <a:srgbClr val="0033B3"/>
                </a:solidFill>
                <a:effectLst/>
                <a:highlight>
                  <a:srgbClr val="FFFFFF"/>
                </a:highlight>
                <a:latin typeface="JetBrains Mono Medium" panose="02000009000000000000" pitchFamily="2" charset="0"/>
                <a:cs typeface="JetBrains Mono Medium" panose="02000009000000000000" pitchFamily="2" charset="0"/>
              </a:rPr>
              <a:t>fun </a:t>
            </a:r>
            <a:r>
              <a:rPr lang="en-US">
                <a:solidFill>
                  <a:srgbClr val="00627A"/>
                </a:solidFill>
                <a:effectLst/>
                <a:highlight>
                  <a:srgbClr val="FFFFFF"/>
                </a:highlight>
                <a:latin typeface="JetBrains Mono Medium" panose="02000009000000000000" pitchFamily="2" charset="0"/>
                <a:cs typeface="JetBrains Mono Medium" panose="02000009000000000000" pitchFamily="2" charset="0"/>
              </a:rPr>
              <a:t>RememberSample</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b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a:solidFill>
                  <a:srgbClr val="0033B3"/>
                </a:solidFill>
                <a:effectLst/>
                <a:highlight>
                  <a:srgbClr val="FFFFFF"/>
                </a:highlight>
                <a:latin typeface="JetBrains Mono Medium" panose="02000009000000000000" pitchFamily="2" charset="0"/>
                <a:cs typeface="JetBrains Mono Medium" panose="02000009000000000000" pitchFamily="2" charset="0"/>
              </a:rPr>
              <a:t>var </a:t>
            </a:r>
            <a:r>
              <a:rPr lang="en-US">
                <a:solidFill>
                  <a:srgbClr val="000000"/>
                </a:solidFill>
                <a:effectLst/>
                <a:highlight>
                  <a:srgbClr val="FFFFFF"/>
                </a:highlight>
                <a:latin typeface="JetBrains Mono Medium" panose="02000009000000000000" pitchFamily="2" charset="0"/>
                <a:cs typeface="JetBrains Mono Medium" panose="02000009000000000000" pitchFamily="2" charset="0"/>
              </a:rPr>
              <a:t>clickCount </a:t>
            </a:r>
            <a:r>
              <a:rPr lang="en-US">
                <a:solidFill>
                  <a:srgbClr val="0033B3"/>
                </a:solidFill>
                <a:effectLst/>
                <a:highlight>
                  <a:srgbClr val="FFFFFF"/>
                </a:highlight>
                <a:latin typeface="JetBrains Mono Medium" panose="02000009000000000000" pitchFamily="2" charset="0"/>
                <a:cs typeface="JetBrains Mono Medium" panose="02000009000000000000" pitchFamily="2" charset="0"/>
              </a:rPr>
              <a:t>by </a:t>
            </a:r>
            <a:r>
              <a:rPr lang="en-US">
                <a:solidFill>
                  <a:srgbClr val="009900"/>
                </a:solidFill>
                <a:effectLst/>
                <a:highlight>
                  <a:srgbClr val="FFFFFF"/>
                </a:highlight>
                <a:latin typeface="JetBrains Mono Medium" panose="02000009000000000000" pitchFamily="2" charset="0"/>
                <a:cs typeface="JetBrains Mono Medium" panose="02000009000000000000" pitchFamily="2" charset="0"/>
              </a:rPr>
              <a:t>remember </a:t>
            </a:r>
            <a:r>
              <a:rPr lang="en-US" b="1">
                <a:solidFill>
                  <a:srgbClr val="080808"/>
                </a:solidFill>
                <a:effectLst/>
                <a:highlight>
                  <a:srgbClr val="FFFFFF"/>
                </a:highlight>
                <a:latin typeface="JetBrains Mono ExtraBold" panose="02000009000000000000" pitchFamily="2" charset="0"/>
                <a:cs typeface="JetBrains Mono ExtraBold" panose="02000009000000000000" pitchFamily="2" charset="0"/>
              </a:rPr>
              <a:t>{ </a:t>
            </a:r>
            <a:r>
              <a:rPr lang="en-US" i="1">
                <a:solidFill>
                  <a:srgbClr val="00627A"/>
                </a:solidFill>
                <a:effectLst/>
                <a:highlight>
                  <a:srgbClr val="FFFFFF"/>
                </a:highlight>
                <a:latin typeface="JetBrains Mono ExtraBold" panose="02000009000000000000" pitchFamily="2" charset="0"/>
                <a:cs typeface="JetBrains Mono ExtraBold" panose="02000009000000000000" pitchFamily="2" charset="0"/>
              </a:rPr>
              <a:t>mutableStateOf</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a:solidFill>
                  <a:srgbClr val="1750EB"/>
                </a:solidFill>
                <a:effectLst/>
                <a:highlight>
                  <a:srgbClr val="FFFFFF"/>
                </a:highlight>
                <a:latin typeface="JetBrains Mono Medium" panose="02000009000000000000" pitchFamily="2" charset="0"/>
                <a:cs typeface="JetBrains Mono Medium" panose="02000009000000000000" pitchFamily="2" charset="0"/>
              </a:rPr>
              <a:t>0</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b="1">
                <a:solidFill>
                  <a:srgbClr val="080808"/>
                </a:solidFill>
                <a:effectLst/>
                <a:highlight>
                  <a:srgbClr val="FFFFFF"/>
                </a:highlight>
                <a:latin typeface="JetBrains Mono ExtraBold" panose="02000009000000000000" pitchFamily="2" charset="0"/>
                <a:cs typeface="JetBrains Mono ExtraBold" panose="02000009000000000000" pitchFamily="2" charset="0"/>
              </a:rPr>
              <a:t>}</a:t>
            </a:r>
            <a:br>
              <a:rPr lang="en-US" b="1">
                <a:solidFill>
                  <a:srgbClr val="080808"/>
                </a:solidFill>
                <a:effectLst/>
                <a:highlight>
                  <a:srgbClr val="FFFFFF"/>
                </a:highlight>
                <a:latin typeface="JetBrains Mono ExtraBold" panose="02000009000000000000" pitchFamily="2" charset="0"/>
                <a:cs typeface="JetBrains Mono ExtraBold" panose="02000009000000000000" pitchFamily="2" charset="0"/>
              </a:rPr>
            </a:br>
            <a:r>
              <a:rPr lang="en-US" b="1">
                <a:solidFill>
                  <a:srgbClr val="080808"/>
                </a:solidFill>
                <a:effectLst/>
                <a:highlight>
                  <a:srgbClr val="FFFFFF"/>
                </a:highlight>
                <a:latin typeface="JetBrains Mono ExtraBold" panose="02000009000000000000" pitchFamily="2" charset="0"/>
                <a:cs typeface="JetBrains Mono ExtraBold" panose="02000009000000000000" pitchFamily="2" charset="0"/>
              </a:rPr>
              <a:t>    </a:t>
            </a:r>
            <a:r>
              <a:rPr lang="en-US">
                <a:solidFill>
                  <a:srgbClr val="009900"/>
                </a:solidFill>
                <a:effectLst/>
                <a:highlight>
                  <a:srgbClr val="FFFFFF"/>
                </a:highlight>
                <a:latin typeface="JetBrains Mono Medium" panose="02000009000000000000" pitchFamily="2" charset="0"/>
                <a:cs typeface="JetBrains Mono Medium" panose="02000009000000000000" pitchFamily="2" charset="0"/>
              </a:rPr>
              <a:t>Column </a:t>
            </a:r>
            <a:r>
              <a:rPr lang="en-US" b="1">
                <a:solidFill>
                  <a:srgbClr val="080808"/>
                </a:solidFill>
                <a:effectLst/>
                <a:highlight>
                  <a:srgbClr val="FFFFFF"/>
                </a:highlight>
                <a:latin typeface="JetBrains Mono ExtraBold" panose="02000009000000000000" pitchFamily="2" charset="0"/>
                <a:cs typeface="JetBrains Mono ExtraBold" panose="02000009000000000000" pitchFamily="2" charset="0"/>
              </a:rPr>
              <a:t>{</a:t>
            </a:r>
            <a:br>
              <a:rPr lang="en-US" b="1">
                <a:solidFill>
                  <a:srgbClr val="080808"/>
                </a:solidFill>
                <a:effectLst/>
                <a:highlight>
                  <a:srgbClr val="FFFFFF"/>
                </a:highlight>
                <a:latin typeface="JetBrains Mono ExtraBold" panose="02000009000000000000" pitchFamily="2" charset="0"/>
                <a:cs typeface="JetBrains Mono ExtraBold" panose="02000009000000000000" pitchFamily="2" charset="0"/>
              </a:rPr>
            </a:br>
            <a:r>
              <a:rPr lang="en-US" b="1">
                <a:solidFill>
                  <a:srgbClr val="080808"/>
                </a:solidFill>
                <a:effectLst/>
                <a:highlight>
                  <a:srgbClr val="FFFFFF"/>
                </a:highlight>
                <a:latin typeface="JetBrains Mono ExtraBold" panose="02000009000000000000" pitchFamily="2" charset="0"/>
                <a:cs typeface="JetBrains Mono ExtraBold" panose="02000009000000000000" pitchFamily="2" charset="0"/>
              </a:rPr>
              <a:t>        </a:t>
            </a:r>
            <a:r>
              <a:rPr lang="en-US">
                <a:solidFill>
                  <a:srgbClr val="009900"/>
                </a:solidFill>
                <a:effectLst/>
                <a:highlight>
                  <a:srgbClr val="FFFFFF"/>
                </a:highlight>
                <a:latin typeface="JetBrains Mono Medium" panose="02000009000000000000" pitchFamily="2" charset="0"/>
                <a:cs typeface="JetBrains Mono Medium" panose="02000009000000000000" pitchFamily="2" charset="0"/>
              </a:rPr>
              <a:t>Button</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a:solidFill>
                  <a:srgbClr val="4A86E8"/>
                </a:solidFill>
                <a:effectLst/>
                <a:highlight>
                  <a:srgbClr val="FFFFFF"/>
                </a:highlight>
                <a:latin typeface="JetBrains Mono Medium" panose="02000009000000000000" pitchFamily="2" charset="0"/>
                <a:cs typeface="JetBrains Mono Medium" panose="02000009000000000000" pitchFamily="2" charset="0"/>
              </a:rPr>
              <a:t>onClick = </a:t>
            </a:r>
            <a:r>
              <a:rPr lang="en-US" b="1">
                <a:solidFill>
                  <a:srgbClr val="080808"/>
                </a:solidFill>
                <a:effectLst/>
                <a:highlight>
                  <a:srgbClr val="FFFFFF"/>
                </a:highlight>
                <a:latin typeface="JetBrains Mono ExtraBold" panose="02000009000000000000" pitchFamily="2" charset="0"/>
                <a:cs typeface="JetBrains Mono ExtraBold" panose="02000009000000000000" pitchFamily="2" charset="0"/>
              </a:rPr>
              <a:t>{ </a:t>
            </a:r>
            <a:r>
              <a:rPr lang="en-US">
                <a:solidFill>
                  <a:srgbClr val="000000"/>
                </a:solidFill>
                <a:effectLst/>
                <a:highlight>
                  <a:srgbClr val="FFFFFF"/>
                </a:highlight>
                <a:latin typeface="JetBrains Mono Medium" panose="02000009000000000000" pitchFamily="2" charset="0"/>
                <a:cs typeface="JetBrains Mono Medium" panose="02000009000000000000" pitchFamily="2" charset="0"/>
              </a:rPr>
              <a:t>clickCount</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b="1">
                <a:solidFill>
                  <a:srgbClr val="080808"/>
                </a:solidFill>
                <a:effectLst/>
                <a:highlight>
                  <a:srgbClr val="FFFFFF"/>
                </a:highlight>
                <a:latin typeface="JetBrains Mono ExtraBold" panose="02000009000000000000" pitchFamily="2" charset="0"/>
                <a:cs typeface="JetBrains Mono ExtraBold" panose="02000009000000000000" pitchFamily="2" charset="0"/>
              </a:rPr>
              <a:t>}</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b="1">
                <a:solidFill>
                  <a:srgbClr val="080808"/>
                </a:solidFill>
                <a:effectLst/>
                <a:highlight>
                  <a:srgbClr val="FFFFFF"/>
                </a:highlight>
                <a:latin typeface="JetBrains Mono ExtraBold" panose="02000009000000000000" pitchFamily="2" charset="0"/>
                <a:cs typeface="JetBrains Mono ExtraBold" panose="02000009000000000000" pitchFamily="2" charset="0"/>
              </a:rPr>
              <a:t>{</a:t>
            </a:r>
            <a:br>
              <a:rPr lang="en-US" b="1">
                <a:solidFill>
                  <a:srgbClr val="080808"/>
                </a:solidFill>
                <a:effectLst/>
                <a:highlight>
                  <a:srgbClr val="FFFFFF"/>
                </a:highlight>
                <a:latin typeface="JetBrains Mono ExtraBold" panose="02000009000000000000" pitchFamily="2" charset="0"/>
                <a:cs typeface="JetBrains Mono ExtraBold" panose="02000009000000000000" pitchFamily="2" charset="0"/>
              </a:rPr>
            </a:br>
            <a:r>
              <a:rPr lang="en-US" b="1">
                <a:solidFill>
                  <a:srgbClr val="080808"/>
                </a:solidFill>
                <a:effectLst/>
                <a:highlight>
                  <a:srgbClr val="FFFFFF"/>
                </a:highlight>
                <a:latin typeface="JetBrains Mono ExtraBold" panose="02000009000000000000" pitchFamily="2" charset="0"/>
                <a:cs typeface="JetBrains Mono ExtraBold" panose="02000009000000000000" pitchFamily="2" charset="0"/>
              </a:rPr>
              <a:t>            </a:t>
            </a:r>
            <a:r>
              <a:rPr lang="en-US">
                <a:solidFill>
                  <a:srgbClr val="009900"/>
                </a:solidFill>
                <a:effectLst/>
                <a:highlight>
                  <a:srgbClr val="FFFFFF"/>
                </a:highlight>
                <a:latin typeface="JetBrains Mono Medium" panose="02000009000000000000" pitchFamily="2" charset="0"/>
                <a:cs typeface="JetBrains Mono Medium" panose="02000009000000000000" pitchFamily="2" charset="0"/>
              </a:rPr>
              <a:t>Text</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a:solidFill>
                  <a:srgbClr val="4A86E8"/>
                </a:solidFill>
                <a:effectLst/>
                <a:highlight>
                  <a:srgbClr val="FFFFFF"/>
                </a:highlight>
                <a:latin typeface="JetBrains Mono Medium" panose="02000009000000000000" pitchFamily="2" charset="0"/>
                <a:cs typeface="JetBrains Mono Medium" panose="02000009000000000000" pitchFamily="2" charset="0"/>
              </a:rPr>
              <a:t>text = </a:t>
            </a:r>
            <a:r>
              <a:rPr lang="en-US">
                <a:solidFill>
                  <a:srgbClr val="067D17"/>
                </a:solidFill>
                <a:effectLst/>
                <a:highlight>
                  <a:srgbClr val="FFFFFF"/>
                </a:highlight>
                <a:latin typeface="JetBrains Mono Medium" panose="02000009000000000000" pitchFamily="2" charset="0"/>
                <a:cs typeface="JetBrains Mono Medium" panose="02000009000000000000" pitchFamily="2" charset="0"/>
              </a:rPr>
              <a:t>"" </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a:solidFill>
                  <a:srgbClr val="000000"/>
                </a:solidFill>
                <a:effectLst/>
                <a:highlight>
                  <a:srgbClr val="FFFFFF"/>
                </a:highlight>
                <a:latin typeface="JetBrains Mono Medium" panose="02000009000000000000" pitchFamily="2" charset="0"/>
                <a:cs typeface="JetBrains Mono Medium" panose="02000009000000000000" pitchFamily="2" charset="0"/>
              </a:rPr>
              <a:t>clickCount </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a:solidFill>
                  <a:srgbClr val="067D17"/>
                </a:solidFill>
                <a:effectLst/>
                <a:highlight>
                  <a:srgbClr val="FFFFFF"/>
                </a:highlight>
                <a:latin typeface="JetBrains Mono Medium" panose="02000009000000000000" pitchFamily="2" charset="0"/>
                <a:cs typeface="JetBrains Mono Medium" panose="02000009000000000000" pitchFamily="2" charset="0"/>
              </a:rPr>
              <a:t>" times clicked"</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b="1">
                <a:solidFill>
                  <a:srgbClr val="080808"/>
                </a:solidFill>
                <a:effectLst/>
                <a:highlight>
                  <a:srgbClr val="FFFFFF"/>
                </a:highlight>
                <a:latin typeface="JetBrains Mono ExtraBold" panose="02000009000000000000" pitchFamily="2" charset="0"/>
                <a:cs typeface="JetBrains Mono ExtraBold" panose="02000009000000000000" pitchFamily="2" charset="0"/>
              </a:rPr>
              <a:t>}</a:t>
            </a:r>
            <a:br>
              <a:rPr lang="en-US" b="1">
                <a:solidFill>
                  <a:srgbClr val="080808"/>
                </a:solidFill>
                <a:effectLst/>
                <a:highlight>
                  <a:srgbClr val="FFFFFF"/>
                </a:highlight>
                <a:latin typeface="JetBrains Mono ExtraBold" panose="02000009000000000000" pitchFamily="2" charset="0"/>
                <a:cs typeface="JetBrains Mono ExtraBold" panose="02000009000000000000" pitchFamily="2" charset="0"/>
              </a:rPr>
            </a:br>
            <a:r>
              <a:rPr lang="en-US" b="1">
                <a:solidFill>
                  <a:srgbClr val="080808"/>
                </a:solidFill>
                <a:effectLst/>
                <a:highlight>
                  <a:srgbClr val="FFFFFF"/>
                </a:highlight>
                <a:latin typeface="JetBrains Mono ExtraBold" panose="02000009000000000000" pitchFamily="2" charset="0"/>
                <a:cs typeface="JetBrains Mono ExtraBold" panose="02000009000000000000" pitchFamily="2" charset="0"/>
              </a:rPr>
              <a:t>    }</a:t>
            </a:r>
            <a:br>
              <a:rPr lang="en-US" b="1">
                <a:solidFill>
                  <a:srgbClr val="080808"/>
                </a:solidFill>
                <a:effectLst/>
                <a:highlight>
                  <a:srgbClr val="FFFFFF"/>
                </a:highlight>
                <a:latin typeface="JetBrains Mono ExtraBold" panose="02000009000000000000" pitchFamily="2" charset="0"/>
                <a:cs typeface="JetBrains Mono ExtraBold" panose="02000009000000000000" pitchFamily="2" charset="0"/>
              </a:rPr>
            </a:b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p>
        </p:txBody>
      </p:sp>
    </p:spTree>
    <p:extLst>
      <p:ext uri="{BB962C8B-B14F-4D97-AF65-F5344CB8AC3E}">
        <p14:creationId xmlns:p14="http://schemas.microsoft.com/office/powerpoint/2010/main" val="502377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US"/>
              <a:t>Remember</a:t>
            </a:r>
            <a:endParaRP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sp>
        <p:nvSpPr>
          <p:cNvPr id="2" name="TextBox 1">
            <a:extLst>
              <a:ext uri="{FF2B5EF4-FFF2-40B4-BE49-F238E27FC236}">
                <a16:creationId xmlns:a16="http://schemas.microsoft.com/office/drawing/2014/main" id="{3747718C-7A69-5F33-5A85-B0982561255F}"/>
              </a:ext>
            </a:extLst>
          </p:cNvPr>
          <p:cNvSpPr txBox="1"/>
          <p:nvPr/>
        </p:nvSpPr>
        <p:spPr>
          <a:xfrm>
            <a:off x="292608" y="1248118"/>
            <a:ext cx="8384464" cy="1991956"/>
          </a:xfrm>
          <a:prstGeom prst="rect">
            <a:avLst/>
          </a:prstGeom>
          <a:noFill/>
        </p:spPr>
        <p:txBody>
          <a:bodyPr wrap="square">
            <a:spAutoFit/>
          </a:bodyPr>
          <a:lstStyle/>
          <a:p>
            <a:pPr algn="just">
              <a:lnSpc>
                <a:spcPct val="200000"/>
              </a:lnSpc>
            </a:pPr>
            <a:r>
              <a:rPr lang="vi-VN" sz="1600" b="1">
                <a:highlight>
                  <a:srgbClr val="FFFF00"/>
                </a:highlight>
                <a:latin typeface="Open Sans" panose="020B0606030504020204" pitchFamily="34" charset="0"/>
                <a:ea typeface="Open Sans" panose="020B0606030504020204" pitchFamily="34" charset="0"/>
                <a:cs typeface="Open Sans" panose="020B0606030504020204" pitchFamily="34" charset="0"/>
              </a:rPr>
              <a:t>Lưu ý:</a:t>
            </a:r>
          </a:p>
          <a:p>
            <a:pPr algn="just">
              <a:lnSpc>
                <a:spcPct val="200000"/>
              </a:lnSpc>
            </a:pPr>
            <a:r>
              <a:rPr lang="vi-VN" sz="1600">
                <a:latin typeface="Open Sans" panose="020B0606030504020204" pitchFamily="34" charset="0"/>
                <a:ea typeface="Open Sans" panose="020B0606030504020204" pitchFamily="34" charset="0"/>
                <a:cs typeface="Open Sans" panose="020B0606030504020204" pitchFamily="34" charset="0"/>
              </a:rPr>
              <a:t>Nếu bạn xoay thiết bị (từ dọc thành ngang, hoặc ngược lại), giá trị sẽ được đặt lại. </a:t>
            </a:r>
          </a:p>
          <a:p>
            <a:pPr algn="just">
              <a:lnSpc>
                <a:spcPct val="200000"/>
              </a:lnSpc>
            </a:pPr>
            <a:r>
              <a:rPr lang="vi-VN" sz="1600">
                <a:latin typeface="Open Sans" panose="020B0606030504020204" pitchFamily="34" charset="0"/>
                <a:ea typeface="Open Sans" panose="020B0606030504020204" pitchFamily="34" charset="0"/>
                <a:cs typeface="Open Sans" panose="020B0606030504020204" pitchFamily="34" charset="0"/>
              </a:rPr>
              <a:t>Nếu bạn muốn giữ lại dữ liệu ngay cả khi hoạt động được tạo lại/thay đổi hướng (xoay thiết bị) xảy ra, hãy sử dụng "</a:t>
            </a:r>
            <a:r>
              <a:rPr lang="vi-VN" sz="1600" b="1">
                <a:latin typeface="Open Sans" panose="020B0606030504020204" pitchFamily="34" charset="0"/>
                <a:ea typeface="Open Sans" panose="020B0606030504020204" pitchFamily="34" charset="0"/>
                <a:cs typeface="Open Sans" panose="020B0606030504020204" pitchFamily="34" charset="0"/>
              </a:rPr>
              <a:t>rememberSavaable</a:t>
            </a:r>
            <a:r>
              <a:rPr lang="vi-VN" sz="1600">
                <a:latin typeface="Open Sans" panose="020B0606030504020204" pitchFamily="34" charset="0"/>
                <a:ea typeface="Open Sans" panose="020B0606030504020204" pitchFamily="34" charset="0"/>
                <a:cs typeface="Open Sans" panose="020B0606030504020204" pitchFamily="34" charset="0"/>
              </a:rPr>
              <a:t>".</a:t>
            </a:r>
          </a:p>
        </p:txBody>
      </p:sp>
    </p:spTree>
    <p:extLst>
      <p:ext uri="{BB962C8B-B14F-4D97-AF65-F5344CB8AC3E}">
        <p14:creationId xmlns:p14="http://schemas.microsoft.com/office/powerpoint/2010/main" val="42573390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US"/>
              <a:t>Remember Saveable</a:t>
            </a:r>
            <a:endParaRP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sp>
        <p:nvSpPr>
          <p:cNvPr id="2" name="TextBox 1">
            <a:extLst>
              <a:ext uri="{FF2B5EF4-FFF2-40B4-BE49-F238E27FC236}">
                <a16:creationId xmlns:a16="http://schemas.microsoft.com/office/drawing/2014/main" id="{3747718C-7A69-5F33-5A85-B0982561255F}"/>
              </a:ext>
            </a:extLst>
          </p:cNvPr>
          <p:cNvSpPr txBox="1"/>
          <p:nvPr/>
        </p:nvSpPr>
        <p:spPr>
          <a:xfrm>
            <a:off x="292608" y="1248118"/>
            <a:ext cx="8384464" cy="2484398"/>
          </a:xfrm>
          <a:prstGeom prst="rect">
            <a:avLst/>
          </a:prstGeom>
          <a:noFill/>
        </p:spPr>
        <p:txBody>
          <a:bodyPr wrap="square">
            <a:spAutoFit/>
          </a:bodyPr>
          <a:lstStyle/>
          <a:p>
            <a:pPr algn="just">
              <a:lnSpc>
                <a:spcPct val="200000"/>
              </a:lnSpc>
            </a:pPr>
            <a:r>
              <a:rPr lang="vi-VN" sz="1600">
                <a:latin typeface="Open Sans" panose="020B0606030504020204" pitchFamily="34" charset="0"/>
                <a:ea typeface="Open Sans" panose="020B0606030504020204" pitchFamily="34" charset="0"/>
                <a:cs typeface="Open Sans" panose="020B0606030504020204" pitchFamily="34" charset="0"/>
              </a:rPr>
              <a:t>Trong Jetpack Compose, </a:t>
            </a:r>
            <a:r>
              <a:rPr lang="vi-VN" sz="1600" b="1">
                <a:latin typeface="Open Sans" panose="020B0606030504020204" pitchFamily="34" charset="0"/>
                <a:ea typeface="Open Sans" panose="020B0606030504020204" pitchFamily="34" charset="0"/>
                <a:cs typeface="Open Sans" panose="020B0606030504020204" pitchFamily="34" charset="0"/>
              </a:rPr>
              <a:t>rememberSaveable</a:t>
            </a:r>
            <a:r>
              <a:rPr lang="vi-VN" sz="1600">
                <a:latin typeface="Open Sans" panose="020B0606030504020204" pitchFamily="34" charset="0"/>
                <a:ea typeface="Open Sans" panose="020B0606030504020204" pitchFamily="34" charset="0"/>
                <a:cs typeface="Open Sans" panose="020B0606030504020204" pitchFamily="34" charset="0"/>
              </a:rPr>
              <a:t> là một phiên bản nâng cao của remember và được sử dụng để lưu trữ trạng thái qua các thay đổi cấu hình như xoay màn hình hoặc thay đổi ngôn ngữ hệ thống. Nó hoạt động bằng cách lưu trạng thái của một hàm composable vào một đối tượng Bundle, sau đó có thể được khôi phục lại khi hàm được gọi lại</a:t>
            </a:r>
          </a:p>
        </p:txBody>
      </p:sp>
    </p:spTree>
    <p:extLst>
      <p:ext uri="{BB962C8B-B14F-4D97-AF65-F5344CB8AC3E}">
        <p14:creationId xmlns:p14="http://schemas.microsoft.com/office/powerpoint/2010/main" val="1654548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US"/>
              <a:t>Remember Saveable</a:t>
            </a:r>
            <a:endParaRP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sp>
        <p:nvSpPr>
          <p:cNvPr id="5" name="TextBox 4">
            <a:extLst>
              <a:ext uri="{FF2B5EF4-FFF2-40B4-BE49-F238E27FC236}">
                <a16:creationId xmlns:a16="http://schemas.microsoft.com/office/drawing/2014/main" id="{4AA9FF60-DCD3-F566-39D9-7FD647E40FEE}"/>
              </a:ext>
            </a:extLst>
          </p:cNvPr>
          <p:cNvSpPr txBox="1"/>
          <p:nvPr/>
        </p:nvSpPr>
        <p:spPr>
          <a:xfrm>
            <a:off x="890081" y="1239641"/>
            <a:ext cx="7363838" cy="2969018"/>
          </a:xfrm>
          <a:prstGeom prst="rect">
            <a:avLst/>
          </a:prstGeom>
          <a:noFill/>
        </p:spPr>
        <p:txBody>
          <a:bodyPr wrap="square">
            <a:spAutoFit/>
          </a:bodyPr>
          <a:lstStyle/>
          <a:p>
            <a:pPr>
              <a:lnSpc>
                <a:spcPct val="150000"/>
              </a:lnSpc>
            </a:pPr>
            <a:r>
              <a:rPr lang="en-US">
                <a:solidFill>
                  <a:srgbClr val="9E880D"/>
                </a:solidFill>
                <a:effectLst/>
                <a:highlight>
                  <a:srgbClr val="FFFFFF"/>
                </a:highlight>
                <a:latin typeface="JetBrains Mono Medium" panose="02000009000000000000" pitchFamily="2" charset="0"/>
                <a:cs typeface="JetBrains Mono Medium" panose="02000009000000000000" pitchFamily="2" charset="0"/>
              </a:rPr>
              <a:t>@Composable</a:t>
            </a:r>
            <a:br>
              <a:rPr lang="en-US">
                <a:solidFill>
                  <a:srgbClr val="9E880D"/>
                </a:solidFill>
                <a:effectLst/>
                <a:highlight>
                  <a:srgbClr val="FFFFFF"/>
                </a:highlight>
                <a:latin typeface="JetBrains Mono Medium" panose="02000009000000000000" pitchFamily="2" charset="0"/>
                <a:cs typeface="JetBrains Mono Medium" panose="02000009000000000000" pitchFamily="2" charset="0"/>
              </a:rPr>
            </a:br>
            <a:r>
              <a:rPr lang="en-US">
                <a:solidFill>
                  <a:srgbClr val="0033B3"/>
                </a:solidFill>
                <a:effectLst/>
                <a:highlight>
                  <a:srgbClr val="FFFFFF"/>
                </a:highlight>
                <a:latin typeface="JetBrains Mono Medium" panose="02000009000000000000" pitchFamily="2" charset="0"/>
                <a:cs typeface="JetBrains Mono Medium" panose="02000009000000000000" pitchFamily="2" charset="0"/>
              </a:rPr>
              <a:t>fun </a:t>
            </a:r>
            <a:r>
              <a:rPr lang="en-US">
                <a:solidFill>
                  <a:srgbClr val="00627A"/>
                </a:solidFill>
                <a:effectLst/>
                <a:highlight>
                  <a:srgbClr val="FFFFFF"/>
                </a:highlight>
                <a:latin typeface="JetBrains Mono Medium" panose="02000009000000000000" pitchFamily="2" charset="0"/>
                <a:cs typeface="JetBrains Mono Medium" panose="02000009000000000000" pitchFamily="2" charset="0"/>
              </a:rPr>
              <a:t>RememberSaveableSample</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b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a:solidFill>
                  <a:srgbClr val="0033B3"/>
                </a:solidFill>
                <a:effectLst/>
                <a:highlight>
                  <a:srgbClr val="FFFFFF"/>
                </a:highlight>
                <a:latin typeface="JetBrains Mono Medium" panose="02000009000000000000" pitchFamily="2" charset="0"/>
                <a:cs typeface="JetBrains Mono Medium" panose="02000009000000000000" pitchFamily="2" charset="0"/>
              </a:rPr>
              <a:t>var </a:t>
            </a:r>
            <a:r>
              <a:rPr lang="en-US">
                <a:solidFill>
                  <a:srgbClr val="000000"/>
                </a:solidFill>
                <a:effectLst/>
                <a:highlight>
                  <a:srgbClr val="FFFFFF"/>
                </a:highlight>
                <a:latin typeface="JetBrains Mono Medium" panose="02000009000000000000" pitchFamily="2" charset="0"/>
                <a:cs typeface="JetBrains Mono Medium" panose="02000009000000000000" pitchFamily="2" charset="0"/>
              </a:rPr>
              <a:t>clickCount </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a:solidFill>
                  <a:srgbClr val="009900"/>
                </a:solidFill>
                <a:effectLst/>
                <a:highlight>
                  <a:srgbClr val="FFFFFF"/>
                </a:highlight>
                <a:latin typeface="JetBrains Mono Medium" panose="02000009000000000000" pitchFamily="2" charset="0"/>
                <a:cs typeface="JetBrains Mono Medium" panose="02000009000000000000" pitchFamily="2" charset="0"/>
              </a:rPr>
              <a:t>rememberSaveable </a:t>
            </a:r>
            <a:r>
              <a:rPr lang="en-US" b="1">
                <a:solidFill>
                  <a:srgbClr val="080808"/>
                </a:solidFill>
                <a:effectLst/>
                <a:highlight>
                  <a:srgbClr val="FFFFFF"/>
                </a:highlight>
                <a:latin typeface="JetBrains Mono ExtraBold" panose="02000009000000000000" pitchFamily="2" charset="0"/>
                <a:cs typeface="JetBrains Mono ExtraBold" panose="02000009000000000000" pitchFamily="2" charset="0"/>
              </a:rPr>
              <a:t>{ </a:t>
            </a:r>
            <a:r>
              <a:rPr lang="en-US" i="1">
                <a:solidFill>
                  <a:srgbClr val="00627A"/>
                </a:solidFill>
                <a:effectLst/>
                <a:highlight>
                  <a:srgbClr val="FFFFFF"/>
                </a:highlight>
                <a:latin typeface="JetBrains Mono ExtraBold" panose="02000009000000000000" pitchFamily="2" charset="0"/>
                <a:cs typeface="JetBrains Mono ExtraBold" panose="02000009000000000000" pitchFamily="2" charset="0"/>
              </a:rPr>
              <a:t>mutableStateOf</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a:solidFill>
                  <a:srgbClr val="1750EB"/>
                </a:solidFill>
                <a:effectLst/>
                <a:highlight>
                  <a:srgbClr val="FFFFFF"/>
                </a:highlight>
                <a:latin typeface="JetBrains Mono Medium" panose="02000009000000000000" pitchFamily="2" charset="0"/>
                <a:cs typeface="JetBrains Mono Medium" panose="02000009000000000000" pitchFamily="2" charset="0"/>
              </a:rPr>
              <a:t>0</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b="1">
                <a:solidFill>
                  <a:srgbClr val="080808"/>
                </a:solidFill>
                <a:effectLst/>
                <a:highlight>
                  <a:srgbClr val="FFFFFF"/>
                </a:highlight>
                <a:latin typeface="JetBrains Mono ExtraBold" panose="02000009000000000000" pitchFamily="2" charset="0"/>
                <a:cs typeface="JetBrains Mono ExtraBold" panose="02000009000000000000" pitchFamily="2" charset="0"/>
              </a:rPr>
              <a:t>}</a:t>
            </a:r>
            <a:br>
              <a:rPr lang="en-US" b="1">
                <a:solidFill>
                  <a:srgbClr val="080808"/>
                </a:solidFill>
                <a:effectLst/>
                <a:highlight>
                  <a:srgbClr val="FFFFFF"/>
                </a:highlight>
                <a:latin typeface="JetBrains Mono ExtraBold" panose="02000009000000000000" pitchFamily="2" charset="0"/>
                <a:cs typeface="JetBrains Mono ExtraBold" panose="02000009000000000000" pitchFamily="2" charset="0"/>
              </a:rPr>
            </a:br>
            <a:r>
              <a:rPr lang="en-US" b="1">
                <a:solidFill>
                  <a:srgbClr val="080808"/>
                </a:solidFill>
                <a:effectLst/>
                <a:highlight>
                  <a:srgbClr val="FFFFFF"/>
                </a:highlight>
                <a:latin typeface="JetBrains Mono ExtraBold" panose="02000009000000000000" pitchFamily="2" charset="0"/>
                <a:cs typeface="JetBrains Mono ExtraBold" panose="02000009000000000000" pitchFamily="2" charset="0"/>
              </a:rPr>
              <a:t>    </a:t>
            </a:r>
            <a:r>
              <a:rPr lang="en-US">
                <a:solidFill>
                  <a:srgbClr val="009900"/>
                </a:solidFill>
                <a:effectLst/>
                <a:highlight>
                  <a:srgbClr val="FFFFFF"/>
                </a:highlight>
                <a:latin typeface="JetBrains Mono Medium" panose="02000009000000000000" pitchFamily="2" charset="0"/>
                <a:cs typeface="JetBrains Mono Medium" panose="02000009000000000000" pitchFamily="2" charset="0"/>
              </a:rPr>
              <a:t>Column </a:t>
            </a:r>
            <a:r>
              <a:rPr lang="en-US" b="1">
                <a:solidFill>
                  <a:srgbClr val="080808"/>
                </a:solidFill>
                <a:effectLst/>
                <a:highlight>
                  <a:srgbClr val="FFFFFF"/>
                </a:highlight>
                <a:latin typeface="JetBrains Mono ExtraBold" panose="02000009000000000000" pitchFamily="2" charset="0"/>
                <a:cs typeface="JetBrains Mono ExtraBold" panose="02000009000000000000" pitchFamily="2" charset="0"/>
              </a:rPr>
              <a:t>{</a:t>
            </a:r>
            <a:br>
              <a:rPr lang="en-US" b="1">
                <a:solidFill>
                  <a:srgbClr val="080808"/>
                </a:solidFill>
                <a:effectLst/>
                <a:highlight>
                  <a:srgbClr val="FFFFFF"/>
                </a:highlight>
                <a:latin typeface="JetBrains Mono ExtraBold" panose="02000009000000000000" pitchFamily="2" charset="0"/>
                <a:cs typeface="JetBrains Mono ExtraBold" panose="02000009000000000000" pitchFamily="2" charset="0"/>
              </a:rPr>
            </a:br>
            <a:r>
              <a:rPr lang="en-US" b="1">
                <a:solidFill>
                  <a:srgbClr val="080808"/>
                </a:solidFill>
                <a:effectLst/>
                <a:highlight>
                  <a:srgbClr val="FFFFFF"/>
                </a:highlight>
                <a:latin typeface="JetBrains Mono ExtraBold" panose="02000009000000000000" pitchFamily="2" charset="0"/>
                <a:cs typeface="JetBrains Mono ExtraBold" panose="02000009000000000000" pitchFamily="2" charset="0"/>
              </a:rPr>
              <a:t>        </a:t>
            </a:r>
            <a:r>
              <a:rPr lang="en-US">
                <a:solidFill>
                  <a:srgbClr val="009900"/>
                </a:solidFill>
                <a:effectLst/>
                <a:highlight>
                  <a:srgbClr val="FFFFFF"/>
                </a:highlight>
                <a:latin typeface="JetBrains Mono Medium" panose="02000009000000000000" pitchFamily="2" charset="0"/>
                <a:cs typeface="JetBrains Mono Medium" panose="02000009000000000000" pitchFamily="2" charset="0"/>
              </a:rPr>
              <a:t>Button</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a:solidFill>
                  <a:srgbClr val="4A86E8"/>
                </a:solidFill>
                <a:effectLst/>
                <a:highlight>
                  <a:srgbClr val="FFFFFF"/>
                </a:highlight>
                <a:latin typeface="JetBrains Mono Medium" panose="02000009000000000000" pitchFamily="2" charset="0"/>
                <a:cs typeface="JetBrains Mono Medium" panose="02000009000000000000" pitchFamily="2" charset="0"/>
              </a:rPr>
              <a:t>onClick = </a:t>
            </a:r>
            <a:r>
              <a:rPr lang="en-US" b="1">
                <a:solidFill>
                  <a:srgbClr val="080808"/>
                </a:solidFill>
                <a:effectLst/>
                <a:highlight>
                  <a:srgbClr val="FFFFFF"/>
                </a:highlight>
                <a:latin typeface="JetBrains Mono ExtraBold" panose="02000009000000000000" pitchFamily="2" charset="0"/>
                <a:cs typeface="JetBrains Mono ExtraBold" panose="02000009000000000000" pitchFamily="2" charset="0"/>
              </a:rPr>
              <a:t>{ </a:t>
            </a:r>
            <a:r>
              <a:rPr lang="en-US">
                <a:solidFill>
                  <a:srgbClr val="000000"/>
                </a:solidFill>
                <a:effectLst/>
                <a:highlight>
                  <a:srgbClr val="FFFFFF"/>
                </a:highlight>
                <a:latin typeface="JetBrains Mono Medium" panose="02000009000000000000" pitchFamily="2" charset="0"/>
                <a:cs typeface="JetBrains Mono Medium" panose="02000009000000000000" pitchFamily="2" charset="0"/>
              </a:rPr>
              <a:t>clickCount</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a:solidFill>
                  <a:srgbClr val="871094"/>
                </a:solidFill>
                <a:effectLst/>
                <a:highlight>
                  <a:srgbClr val="FFFFFF"/>
                </a:highlight>
                <a:latin typeface="JetBrains Mono Medium" panose="02000009000000000000" pitchFamily="2" charset="0"/>
                <a:cs typeface="JetBrains Mono Medium" panose="02000009000000000000" pitchFamily="2" charset="0"/>
              </a:rPr>
              <a:t>value</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b="1">
                <a:solidFill>
                  <a:srgbClr val="080808"/>
                </a:solidFill>
                <a:effectLst/>
                <a:highlight>
                  <a:srgbClr val="FFFFFF"/>
                </a:highlight>
                <a:latin typeface="JetBrains Mono ExtraBold" panose="02000009000000000000" pitchFamily="2" charset="0"/>
                <a:cs typeface="JetBrains Mono ExtraBold" panose="02000009000000000000" pitchFamily="2" charset="0"/>
              </a:rPr>
              <a:t>}</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b="1">
                <a:solidFill>
                  <a:srgbClr val="080808"/>
                </a:solidFill>
                <a:effectLst/>
                <a:highlight>
                  <a:srgbClr val="FFFFFF"/>
                </a:highlight>
                <a:latin typeface="JetBrains Mono ExtraBold" panose="02000009000000000000" pitchFamily="2" charset="0"/>
                <a:cs typeface="JetBrains Mono ExtraBold" panose="02000009000000000000" pitchFamily="2" charset="0"/>
              </a:rPr>
              <a:t>{</a:t>
            </a:r>
            <a:br>
              <a:rPr lang="en-US" b="1">
                <a:solidFill>
                  <a:srgbClr val="080808"/>
                </a:solidFill>
                <a:effectLst/>
                <a:highlight>
                  <a:srgbClr val="FFFFFF"/>
                </a:highlight>
                <a:latin typeface="JetBrains Mono ExtraBold" panose="02000009000000000000" pitchFamily="2" charset="0"/>
                <a:cs typeface="JetBrains Mono ExtraBold" panose="02000009000000000000" pitchFamily="2" charset="0"/>
              </a:rPr>
            </a:br>
            <a:r>
              <a:rPr lang="en-US" b="1">
                <a:solidFill>
                  <a:srgbClr val="080808"/>
                </a:solidFill>
                <a:effectLst/>
                <a:highlight>
                  <a:srgbClr val="FFFFFF"/>
                </a:highlight>
                <a:latin typeface="JetBrains Mono ExtraBold" panose="02000009000000000000" pitchFamily="2" charset="0"/>
                <a:cs typeface="JetBrains Mono ExtraBold" panose="02000009000000000000" pitchFamily="2" charset="0"/>
              </a:rPr>
              <a:t>            </a:t>
            </a:r>
            <a:r>
              <a:rPr lang="en-US">
                <a:solidFill>
                  <a:srgbClr val="009900"/>
                </a:solidFill>
                <a:effectLst/>
                <a:highlight>
                  <a:srgbClr val="FFFFFF"/>
                </a:highlight>
                <a:latin typeface="JetBrains Mono Medium" panose="02000009000000000000" pitchFamily="2" charset="0"/>
                <a:cs typeface="JetBrains Mono Medium" panose="02000009000000000000" pitchFamily="2" charset="0"/>
              </a:rPr>
              <a:t>Text</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a:solidFill>
                  <a:srgbClr val="4A86E8"/>
                </a:solidFill>
                <a:effectLst/>
                <a:highlight>
                  <a:srgbClr val="FFFFFF"/>
                </a:highlight>
                <a:latin typeface="JetBrains Mono Medium" panose="02000009000000000000" pitchFamily="2" charset="0"/>
                <a:cs typeface="JetBrains Mono Medium" panose="02000009000000000000" pitchFamily="2" charset="0"/>
              </a:rPr>
              <a:t>text = </a:t>
            </a:r>
            <a:r>
              <a:rPr lang="en-US">
                <a:solidFill>
                  <a:srgbClr val="067D17"/>
                </a:solidFill>
                <a:effectLst/>
                <a:highlight>
                  <a:srgbClr val="FFFFFF"/>
                </a:highlight>
                <a:latin typeface="JetBrains Mono Medium" panose="02000009000000000000" pitchFamily="2" charset="0"/>
                <a:cs typeface="JetBrains Mono Medium" panose="02000009000000000000" pitchFamily="2" charset="0"/>
              </a:rPr>
              <a:t>"" </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a:solidFill>
                  <a:srgbClr val="000000"/>
                </a:solidFill>
                <a:effectLst/>
                <a:highlight>
                  <a:srgbClr val="FFFFFF"/>
                </a:highlight>
                <a:latin typeface="JetBrains Mono Medium" panose="02000009000000000000" pitchFamily="2" charset="0"/>
                <a:cs typeface="JetBrains Mono Medium" panose="02000009000000000000" pitchFamily="2" charset="0"/>
              </a:rPr>
              <a:t>clickCount</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a:solidFill>
                  <a:srgbClr val="871094"/>
                </a:solidFill>
                <a:effectLst/>
                <a:highlight>
                  <a:srgbClr val="FFFFFF"/>
                </a:highlight>
                <a:latin typeface="JetBrains Mono Medium" panose="02000009000000000000" pitchFamily="2" charset="0"/>
                <a:cs typeface="JetBrains Mono Medium" panose="02000009000000000000" pitchFamily="2" charset="0"/>
              </a:rPr>
              <a:t>value </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a:solidFill>
                  <a:srgbClr val="067D17"/>
                </a:solidFill>
                <a:effectLst/>
                <a:highlight>
                  <a:srgbClr val="FFFFFF"/>
                </a:highlight>
                <a:latin typeface="JetBrains Mono Medium" panose="02000009000000000000" pitchFamily="2" charset="0"/>
                <a:cs typeface="JetBrains Mono Medium" panose="02000009000000000000" pitchFamily="2" charset="0"/>
              </a:rPr>
              <a:t>" times clicked"</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b="1">
                <a:solidFill>
                  <a:srgbClr val="080808"/>
                </a:solidFill>
                <a:effectLst/>
                <a:highlight>
                  <a:srgbClr val="FFFFFF"/>
                </a:highlight>
                <a:latin typeface="JetBrains Mono ExtraBold" panose="02000009000000000000" pitchFamily="2" charset="0"/>
                <a:cs typeface="JetBrains Mono ExtraBold" panose="02000009000000000000" pitchFamily="2" charset="0"/>
              </a:rPr>
              <a:t>}</a:t>
            </a:r>
            <a:br>
              <a:rPr lang="en-US" b="1">
                <a:solidFill>
                  <a:srgbClr val="080808"/>
                </a:solidFill>
                <a:effectLst/>
                <a:highlight>
                  <a:srgbClr val="FFFFFF"/>
                </a:highlight>
                <a:latin typeface="JetBrains Mono ExtraBold" panose="02000009000000000000" pitchFamily="2" charset="0"/>
                <a:cs typeface="JetBrains Mono ExtraBold" panose="02000009000000000000" pitchFamily="2" charset="0"/>
              </a:rPr>
            </a:br>
            <a:r>
              <a:rPr lang="en-US" b="1">
                <a:solidFill>
                  <a:srgbClr val="080808"/>
                </a:solidFill>
                <a:effectLst/>
                <a:highlight>
                  <a:srgbClr val="FFFFFF"/>
                </a:highlight>
                <a:latin typeface="JetBrains Mono ExtraBold" panose="02000009000000000000" pitchFamily="2" charset="0"/>
                <a:cs typeface="JetBrains Mono ExtraBold" panose="02000009000000000000" pitchFamily="2" charset="0"/>
              </a:rPr>
              <a:t>    }</a:t>
            </a:r>
            <a:br>
              <a:rPr lang="en-US" b="1">
                <a:solidFill>
                  <a:srgbClr val="080808"/>
                </a:solidFill>
                <a:effectLst/>
                <a:highlight>
                  <a:srgbClr val="FFFFFF"/>
                </a:highlight>
                <a:latin typeface="JetBrains Mono ExtraBold" panose="02000009000000000000" pitchFamily="2" charset="0"/>
                <a:cs typeface="JetBrains Mono ExtraBold" panose="02000009000000000000" pitchFamily="2" charset="0"/>
              </a:rPr>
            </a:b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p>
        </p:txBody>
      </p:sp>
    </p:spTree>
    <p:extLst>
      <p:ext uri="{BB962C8B-B14F-4D97-AF65-F5344CB8AC3E}">
        <p14:creationId xmlns:p14="http://schemas.microsoft.com/office/powerpoint/2010/main" val="7420155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US"/>
              <a:t>Remember Saveable</a:t>
            </a:r>
            <a:endParaRP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pic>
        <p:nvPicPr>
          <p:cNvPr id="11266" name="Picture 2">
            <a:extLst>
              <a:ext uri="{FF2B5EF4-FFF2-40B4-BE49-F238E27FC236}">
                <a16:creationId xmlns:a16="http://schemas.microsoft.com/office/drawing/2014/main" id="{65949C5C-C95C-B1B7-777F-FAB1E2C657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9684" y="947232"/>
            <a:ext cx="2044632" cy="4089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6872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1"/>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400"/>
              <a:buNone/>
            </a:pPr>
            <a:r>
              <a:rPr lang="en"/>
              <a:t>Nội dung</a:t>
            </a:r>
            <a:endParaRPr/>
          </a:p>
        </p:txBody>
      </p:sp>
      <p:sp>
        <p:nvSpPr>
          <p:cNvPr id="47" name="Google Shape;47;p11"/>
          <p:cNvSpPr txBox="1">
            <a:spLocks noGrp="1"/>
          </p:cNvSpPr>
          <p:nvPr>
            <p:ph type="body" idx="1"/>
          </p:nvPr>
        </p:nvSpPr>
        <p:spPr>
          <a:xfrm>
            <a:off x="292608" y="1335024"/>
            <a:ext cx="8419800" cy="2615400"/>
          </a:xfrm>
          <a:prstGeom prst="rect">
            <a:avLst/>
          </a:prstGeom>
        </p:spPr>
        <p:txBody>
          <a:bodyPr spcFirstLastPara="1" wrap="square" lIns="0" tIns="73150" rIns="0" bIns="0" anchor="t" anchorCtr="0">
            <a:noAutofit/>
          </a:bodyPr>
          <a:lstStyle/>
          <a:p>
            <a:pPr marL="457200" lvl="0" indent="-317500" algn="l" rtl="0">
              <a:lnSpc>
                <a:spcPct val="150000"/>
              </a:lnSpc>
              <a:spcBef>
                <a:spcPts val="0"/>
              </a:spcBef>
              <a:spcAft>
                <a:spcPts val="0"/>
              </a:spcAft>
              <a:buSzPts val="1400"/>
              <a:buChar char="●"/>
            </a:pPr>
            <a:r>
              <a:rPr lang="vi-VN"/>
              <a:t>Điều hướng giữa các màn hình với Navigation</a:t>
            </a:r>
          </a:p>
          <a:p>
            <a:pPr marL="457200" lvl="0" indent="-317500" algn="l" rtl="0">
              <a:lnSpc>
                <a:spcPct val="150000"/>
              </a:lnSpc>
              <a:spcBef>
                <a:spcPts val="0"/>
              </a:spcBef>
              <a:spcAft>
                <a:spcPts val="0"/>
              </a:spcAft>
              <a:buSzPts val="1400"/>
              <a:buChar char="●"/>
            </a:pPr>
            <a:r>
              <a:rPr lang="vi-VN"/>
              <a:t>Quản lý trạng thái giao diện với State</a:t>
            </a:r>
          </a:p>
          <a:p>
            <a:pPr marL="457200" lvl="0" indent="-317500" algn="l" rtl="0">
              <a:lnSpc>
                <a:spcPct val="150000"/>
              </a:lnSpc>
              <a:spcBef>
                <a:spcPts val="0"/>
              </a:spcBef>
              <a:spcAft>
                <a:spcPts val="0"/>
              </a:spcAft>
              <a:buSzPts val="1400"/>
              <a:buChar char="●"/>
            </a:pPr>
            <a:r>
              <a:rPr lang="vi-VN"/>
              <a:t>MVVM, ViewModel</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US"/>
              <a:t>Navigaiton</a:t>
            </a:r>
            <a:endParaRP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sp>
        <p:nvSpPr>
          <p:cNvPr id="2" name="TextBox 1">
            <a:extLst>
              <a:ext uri="{FF2B5EF4-FFF2-40B4-BE49-F238E27FC236}">
                <a16:creationId xmlns:a16="http://schemas.microsoft.com/office/drawing/2014/main" id="{467FACBD-4F08-A399-8509-56A38C9EF4E8}"/>
              </a:ext>
            </a:extLst>
          </p:cNvPr>
          <p:cNvSpPr txBox="1"/>
          <p:nvPr/>
        </p:nvSpPr>
        <p:spPr>
          <a:xfrm>
            <a:off x="292608" y="1248118"/>
            <a:ext cx="8384464" cy="1991956"/>
          </a:xfrm>
          <a:prstGeom prst="rect">
            <a:avLst/>
          </a:prstGeom>
          <a:noFill/>
        </p:spPr>
        <p:txBody>
          <a:bodyPr wrap="square">
            <a:spAutoFit/>
          </a:bodyPr>
          <a:lstStyle/>
          <a:p>
            <a:pPr algn="just">
              <a:lnSpc>
                <a:spcPct val="200000"/>
              </a:lnSpc>
            </a:pPr>
            <a:r>
              <a:rPr lang="vi-VN" sz="1600">
                <a:latin typeface="Open Sans" panose="020B0606030504020204" pitchFamily="34" charset="0"/>
                <a:ea typeface="Open Sans" panose="020B0606030504020204" pitchFamily="34" charset="0"/>
                <a:cs typeface="Open Sans" panose="020B0606030504020204" pitchFamily="34" charset="0"/>
              </a:rPr>
              <a:t>Trong Jetpack Compose, hệ thống navigation cho phép bạn di chuyển giữa các composable trong ứng dụng của mình. Để sử dụng navigation, bạn cần thiết lập một </a:t>
            </a:r>
            <a:r>
              <a:rPr lang="vi-VN" sz="1600" b="1">
                <a:latin typeface="Open Sans" panose="020B0606030504020204" pitchFamily="34" charset="0"/>
                <a:ea typeface="Open Sans" panose="020B0606030504020204" pitchFamily="34" charset="0"/>
                <a:cs typeface="Open Sans" panose="020B0606030504020204" pitchFamily="34" charset="0"/>
              </a:rPr>
              <a:t>NavController</a:t>
            </a:r>
            <a:r>
              <a:rPr lang="vi-VN" sz="1600">
                <a:latin typeface="Open Sans" panose="020B0606030504020204" pitchFamily="34" charset="0"/>
                <a:ea typeface="Open Sans" panose="020B0606030504020204" pitchFamily="34" charset="0"/>
                <a:cs typeface="Open Sans" panose="020B0606030504020204" pitchFamily="34" charset="0"/>
              </a:rPr>
              <a:t>, tạo một </a:t>
            </a:r>
            <a:r>
              <a:rPr lang="vi-VN" sz="1600" b="1">
                <a:latin typeface="Open Sans" panose="020B0606030504020204" pitchFamily="34" charset="0"/>
                <a:ea typeface="Open Sans" panose="020B0606030504020204" pitchFamily="34" charset="0"/>
                <a:cs typeface="Open Sans" panose="020B0606030504020204" pitchFamily="34" charset="0"/>
              </a:rPr>
              <a:t>NavHost</a:t>
            </a:r>
            <a:r>
              <a:rPr lang="vi-VN" sz="1600">
                <a:latin typeface="Open Sans" panose="020B0606030504020204" pitchFamily="34" charset="0"/>
                <a:ea typeface="Open Sans" panose="020B0606030504020204" pitchFamily="34" charset="0"/>
                <a:cs typeface="Open Sans" panose="020B0606030504020204" pitchFamily="34" charset="0"/>
              </a:rPr>
              <a:t>, và định nghĩa các đường dẫn để di chuyển giữa các composable</a:t>
            </a:r>
          </a:p>
        </p:txBody>
      </p:sp>
    </p:spTree>
    <p:extLst>
      <p:ext uri="{BB962C8B-B14F-4D97-AF65-F5344CB8AC3E}">
        <p14:creationId xmlns:p14="http://schemas.microsoft.com/office/powerpoint/2010/main" val="9004193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US"/>
              <a:t>NavController</a:t>
            </a:r>
            <a:endParaRP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sp>
        <p:nvSpPr>
          <p:cNvPr id="2" name="TextBox 1">
            <a:extLst>
              <a:ext uri="{FF2B5EF4-FFF2-40B4-BE49-F238E27FC236}">
                <a16:creationId xmlns:a16="http://schemas.microsoft.com/office/drawing/2014/main" id="{467FACBD-4F08-A399-8509-56A38C9EF4E8}"/>
              </a:ext>
            </a:extLst>
          </p:cNvPr>
          <p:cNvSpPr txBox="1"/>
          <p:nvPr/>
        </p:nvSpPr>
        <p:spPr>
          <a:xfrm>
            <a:off x="292608" y="1248118"/>
            <a:ext cx="8384464" cy="1899623"/>
          </a:xfrm>
          <a:prstGeom prst="rect">
            <a:avLst/>
          </a:prstGeom>
          <a:noFill/>
        </p:spPr>
        <p:txBody>
          <a:bodyPr wrap="square">
            <a:spAutoFit/>
          </a:bodyPr>
          <a:lstStyle/>
          <a:p>
            <a:pPr algn="just">
              <a:lnSpc>
                <a:spcPct val="150000"/>
              </a:lnSpc>
            </a:pPr>
            <a:r>
              <a:rPr lang="vi-VN" sz="1600">
                <a:latin typeface="Open Sans" panose="020B0606030504020204" pitchFamily="34" charset="0"/>
                <a:ea typeface="Open Sans" panose="020B0606030504020204" pitchFamily="34" charset="0"/>
                <a:cs typeface="Open Sans" panose="020B0606030504020204" pitchFamily="34" charset="0"/>
              </a:rPr>
              <a:t>NavController là API trung tâm cho thành phần Điều hướng. API này có trạng thái và theo dõi ngăn xếp lui của những thành phần kết hợp tạo nên các màn hình trong ứng dụng cũng như trạng thái của từng màn hình.</a:t>
            </a:r>
          </a:p>
          <a:p>
            <a:pPr algn="just">
              <a:lnSpc>
                <a:spcPct val="150000"/>
              </a:lnSpc>
            </a:pPr>
            <a:r>
              <a:rPr lang="vi-VN" sz="1600">
                <a:latin typeface="Open Sans" panose="020B0606030504020204" pitchFamily="34" charset="0"/>
                <a:ea typeface="Open Sans" panose="020B0606030504020204" pitchFamily="34" charset="0"/>
                <a:cs typeface="Open Sans" panose="020B0606030504020204" pitchFamily="34" charset="0"/>
              </a:rPr>
              <a:t>Bạn có thể tạo NavController bằng cách sử dụng phương thức </a:t>
            </a:r>
            <a:r>
              <a:rPr lang="vi-VN" sz="1600" b="1">
                <a:latin typeface="Open Sans" panose="020B0606030504020204" pitchFamily="34" charset="0"/>
                <a:ea typeface="Open Sans" panose="020B0606030504020204" pitchFamily="34" charset="0"/>
                <a:cs typeface="Open Sans" panose="020B0606030504020204" pitchFamily="34" charset="0"/>
              </a:rPr>
              <a:t>rememberNavController() </a:t>
            </a:r>
            <a:r>
              <a:rPr lang="vi-VN" sz="1600">
                <a:latin typeface="Open Sans" panose="020B0606030504020204" pitchFamily="34" charset="0"/>
                <a:ea typeface="Open Sans" panose="020B0606030504020204" pitchFamily="34" charset="0"/>
                <a:cs typeface="Open Sans" panose="020B0606030504020204" pitchFamily="34" charset="0"/>
              </a:rPr>
              <a:t>trong thành phần kết hợp:</a:t>
            </a:r>
          </a:p>
        </p:txBody>
      </p:sp>
      <p:sp>
        <p:nvSpPr>
          <p:cNvPr id="7" name="TextBox 6">
            <a:extLst>
              <a:ext uri="{FF2B5EF4-FFF2-40B4-BE49-F238E27FC236}">
                <a16:creationId xmlns:a16="http://schemas.microsoft.com/office/drawing/2014/main" id="{9C021474-7CD9-7561-7C82-8403B4D4220D}"/>
              </a:ext>
            </a:extLst>
          </p:cNvPr>
          <p:cNvSpPr txBox="1"/>
          <p:nvPr/>
        </p:nvSpPr>
        <p:spPr>
          <a:xfrm>
            <a:off x="1334310" y="3526050"/>
            <a:ext cx="6475379" cy="369332"/>
          </a:xfrm>
          <a:prstGeom prst="rect">
            <a:avLst/>
          </a:prstGeom>
          <a:noFill/>
        </p:spPr>
        <p:txBody>
          <a:bodyPr wrap="square">
            <a:spAutoFit/>
          </a:bodyPr>
          <a:lstStyle/>
          <a:p>
            <a:pPr algn="ctr"/>
            <a:r>
              <a:rPr lang="en-US" sz="1800">
                <a:solidFill>
                  <a:srgbClr val="0033B3"/>
                </a:solidFill>
                <a:effectLst/>
                <a:highlight>
                  <a:srgbClr val="FFFFFF"/>
                </a:highlight>
                <a:latin typeface="JetBrains Mono Medium" panose="02000009000000000000" pitchFamily="2" charset="0"/>
                <a:cs typeface="JetBrains Mono Medium" panose="02000009000000000000" pitchFamily="2" charset="0"/>
              </a:rPr>
              <a:t>val </a:t>
            </a:r>
            <a:r>
              <a:rPr lang="en-US" sz="1800" i="1">
                <a:solidFill>
                  <a:srgbClr val="871094"/>
                </a:solidFill>
                <a:effectLst/>
                <a:highlight>
                  <a:srgbClr val="FFFFFF"/>
                </a:highlight>
                <a:latin typeface="JetBrains Mono ExtraBold" panose="02000009000000000000" pitchFamily="2" charset="0"/>
                <a:cs typeface="JetBrains Mono ExtraBold" panose="02000009000000000000" pitchFamily="2" charset="0"/>
              </a:rPr>
              <a:t>navController </a:t>
            </a:r>
            <a:r>
              <a:rPr lang="en-US" sz="1800">
                <a:solidFill>
                  <a:srgbClr val="080808"/>
                </a:solidFill>
                <a:effectLst/>
                <a:highlight>
                  <a:srgbClr val="FFFFFF"/>
                </a:highlight>
                <a:latin typeface="JetBrains Mono Medium" panose="02000009000000000000" pitchFamily="2" charset="0"/>
                <a:cs typeface="JetBrains Mono Medium" panose="02000009000000000000" pitchFamily="2" charset="0"/>
              </a:rPr>
              <a:t>= rememberNavController()</a:t>
            </a:r>
          </a:p>
        </p:txBody>
      </p:sp>
    </p:spTree>
    <p:extLst>
      <p:ext uri="{BB962C8B-B14F-4D97-AF65-F5344CB8AC3E}">
        <p14:creationId xmlns:p14="http://schemas.microsoft.com/office/powerpoint/2010/main" val="29835552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US"/>
              <a:t>NavController</a:t>
            </a:r>
            <a:endParaRP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sp>
        <p:nvSpPr>
          <p:cNvPr id="2" name="TextBox 1">
            <a:extLst>
              <a:ext uri="{FF2B5EF4-FFF2-40B4-BE49-F238E27FC236}">
                <a16:creationId xmlns:a16="http://schemas.microsoft.com/office/drawing/2014/main" id="{467FACBD-4F08-A399-8509-56A38C9EF4E8}"/>
              </a:ext>
            </a:extLst>
          </p:cNvPr>
          <p:cNvSpPr txBox="1"/>
          <p:nvPr/>
        </p:nvSpPr>
        <p:spPr>
          <a:xfrm>
            <a:off x="292608" y="1248118"/>
            <a:ext cx="8384464" cy="2976841"/>
          </a:xfrm>
          <a:prstGeom prst="rect">
            <a:avLst/>
          </a:prstGeom>
          <a:noFill/>
        </p:spPr>
        <p:txBody>
          <a:bodyPr wrap="square">
            <a:spAutoFit/>
          </a:bodyPr>
          <a:lstStyle/>
          <a:p>
            <a:pPr algn="just">
              <a:lnSpc>
                <a:spcPct val="200000"/>
              </a:lnSpc>
            </a:pPr>
            <a:r>
              <a:rPr lang="vi-VN" sz="1600">
                <a:latin typeface="Open Sans" panose="020B0606030504020204" pitchFamily="34" charset="0"/>
                <a:ea typeface="Open Sans" panose="020B0606030504020204" pitchFamily="34" charset="0"/>
                <a:cs typeface="Open Sans" panose="020B0606030504020204" pitchFamily="34" charset="0"/>
              </a:rPr>
              <a:t>Bạn nên tạo NavController ở vị trí trong hệ phân cấp thành phần kết hợp của mình. Tại đây, mọi thành phần kết hợp cần tham chiếu đến NavController đều có quyền truy cập vào NavController. Điều này tuân theo các nguyên tắc chuyển trạng thái lên trên (state hoisting) và cho phép bạn sử dụng NavController cũng như trạng thái mà nó cung cấp thông qua </a:t>
            </a:r>
            <a:r>
              <a:rPr lang="vi-VN" sz="1600" b="1">
                <a:latin typeface="Open Sans" panose="020B0606030504020204" pitchFamily="34" charset="0"/>
                <a:ea typeface="Open Sans" panose="020B0606030504020204" pitchFamily="34" charset="0"/>
                <a:cs typeface="Open Sans" panose="020B0606030504020204" pitchFamily="34" charset="0"/>
              </a:rPr>
              <a:t>currentBackStackEntryAsState</a:t>
            </a:r>
            <a:r>
              <a:rPr lang="vi-VN" sz="1600">
                <a:latin typeface="Open Sans" panose="020B0606030504020204" pitchFamily="34" charset="0"/>
                <a:ea typeface="Open Sans" panose="020B0606030504020204" pitchFamily="34" charset="0"/>
                <a:cs typeface="Open Sans" panose="020B0606030504020204" pitchFamily="34" charset="0"/>
              </a:rPr>
              <a:t>() để dùng làm nguồn xác thực cập nhật các thành phần kết hợp bên ngoài màn hình</a:t>
            </a:r>
          </a:p>
        </p:txBody>
      </p:sp>
    </p:spTree>
    <p:extLst>
      <p:ext uri="{BB962C8B-B14F-4D97-AF65-F5344CB8AC3E}">
        <p14:creationId xmlns:p14="http://schemas.microsoft.com/office/powerpoint/2010/main" val="6941354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US"/>
              <a:t>NavHost</a:t>
            </a:r>
            <a:endParaRP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sp>
        <p:nvSpPr>
          <p:cNvPr id="2" name="TextBox 1">
            <a:extLst>
              <a:ext uri="{FF2B5EF4-FFF2-40B4-BE49-F238E27FC236}">
                <a16:creationId xmlns:a16="http://schemas.microsoft.com/office/drawing/2014/main" id="{467FACBD-4F08-A399-8509-56A38C9EF4E8}"/>
              </a:ext>
            </a:extLst>
          </p:cNvPr>
          <p:cNvSpPr txBox="1"/>
          <p:nvPr/>
        </p:nvSpPr>
        <p:spPr>
          <a:xfrm>
            <a:off x="292608" y="1248118"/>
            <a:ext cx="8384464" cy="2976841"/>
          </a:xfrm>
          <a:prstGeom prst="rect">
            <a:avLst/>
          </a:prstGeom>
          <a:noFill/>
        </p:spPr>
        <p:txBody>
          <a:bodyPr wrap="square">
            <a:spAutoFit/>
          </a:bodyPr>
          <a:lstStyle/>
          <a:p>
            <a:pPr algn="just">
              <a:lnSpc>
                <a:spcPct val="200000"/>
              </a:lnSpc>
            </a:pPr>
            <a:r>
              <a:rPr lang="vi-VN" sz="1600">
                <a:latin typeface="Open Sans" panose="020B0606030504020204" pitchFamily="34" charset="0"/>
                <a:ea typeface="Open Sans" panose="020B0606030504020204" pitchFamily="34" charset="0"/>
                <a:cs typeface="Open Sans" panose="020B0606030504020204" pitchFamily="34" charset="0"/>
              </a:rPr>
              <a:t>Mỗi NavController phải được liên kết với một thành phần kết hợp NavHost duy nhất. NavHost liên kết với NavController bằng một biểu đồ điều hướng, có tác dụng chỉ định các đích đến thành phần kết hợp mà bạn có thể điều hướng giữa chúng. Khi bạn điều hướng giữa các thành phần kết hợp, nội dung của NavHost sẽ tự động kết hợp lại. Mỗi thành phần kết hợp đóng vai trò điểm đến trong biểu đồ điều hướng của bạn được liên kết với một tuyến (route).</a:t>
            </a:r>
          </a:p>
        </p:txBody>
      </p:sp>
    </p:spTree>
    <p:extLst>
      <p:ext uri="{BB962C8B-B14F-4D97-AF65-F5344CB8AC3E}">
        <p14:creationId xmlns:p14="http://schemas.microsoft.com/office/powerpoint/2010/main" val="36806211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US"/>
              <a:t>NavHost</a:t>
            </a:r>
            <a:endParaRP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sp>
        <p:nvSpPr>
          <p:cNvPr id="2" name="TextBox 1">
            <a:extLst>
              <a:ext uri="{FF2B5EF4-FFF2-40B4-BE49-F238E27FC236}">
                <a16:creationId xmlns:a16="http://schemas.microsoft.com/office/drawing/2014/main" id="{467FACBD-4F08-A399-8509-56A38C9EF4E8}"/>
              </a:ext>
            </a:extLst>
          </p:cNvPr>
          <p:cNvSpPr txBox="1"/>
          <p:nvPr/>
        </p:nvSpPr>
        <p:spPr>
          <a:xfrm>
            <a:off x="292608" y="1248118"/>
            <a:ext cx="8384464" cy="2976841"/>
          </a:xfrm>
          <a:prstGeom prst="rect">
            <a:avLst/>
          </a:prstGeom>
          <a:noFill/>
        </p:spPr>
        <p:txBody>
          <a:bodyPr wrap="square">
            <a:spAutoFit/>
          </a:bodyPr>
          <a:lstStyle/>
          <a:p>
            <a:pPr algn="just">
              <a:lnSpc>
                <a:spcPct val="200000"/>
              </a:lnSpc>
            </a:pPr>
            <a:r>
              <a:rPr lang="vi-VN" sz="1600">
                <a:latin typeface="Open Sans" panose="020B0606030504020204" pitchFamily="34" charset="0"/>
                <a:ea typeface="Open Sans" panose="020B0606030504020204" pitchFamily="34" charset="0"/>
                <a:cs typeface="Open Sans" panose="020B0606030504020204" pitchFamily="34" charset="0"/>
              </a:rPr>
              <a:t>Việc tạo NavHost cần phải có NavController được tạo trước đó thông qua rememberNavController() và tuyến của đích đến bắt đầu trong biểu đồ. Việc tạo NavHost sử dụng cú pháp lambda của DSL Kotlin điều hướng để tạo biểu đồ điều hướng. Bạn có thể thêm vào cấu trúc điều hướng bằng cách sử dụng phương thức composable(). Phương thức này yêu cầu bạn cung cấp tuyến và thành phần kết hợp phải được liên kết với đích đến</a:t>
            </a:r>
          </a:p>
        </p:txBody>
      </p:sp>
    </p:spTree>
    <p:extLst>
      <p:ext uri="{BB962C8B-B14F-4D97-AF65-F5344CB8AC3E}">
        <p14:creationId xmlns:p14="http://schemas.microsoft.com/office/powerpoint/2010/main" val="854786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US"/>
              <a:t>NavHost</a:t>
            </a:r>
            <a:endParaRP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sp>
        <p:nvSpPr>
          <p:cNvPr id="2" name="TextBox 1">
            <a:extLst>
              <a:ext uri="{FF2B5EF4-FFF2-40B4-BE49-F238E27FC236}">
                <a16:creationId xmlns:a16="http://schemas.microsoft.com/office/drawing/2014/main" id="{467FACBD-4F08-A399-8509-56A38C9EF4E8}"/>
              </a:ext>
            </a:extLst>
          </p:cNvPr>
          <p:cNvSpPr txBox="1"/>
          <p:nvPr/>
        </p:nvSpPr>
        <p:spPr>
          <a:xfrm>
            <a:off x="292608" y="1248118"/>
            <a:ext cx="8384464" cy="2188035"/>
          </a:xfrm>
          <a:prstGeom prst="rect">
            <a:avLst/>
          </a:prstGeom>
          <a:noFill/>
        </p:spPr>
        <p:txBody>
          <a:bodyPr wrap="square">
            <a:spAutoFit/>
          </a:bodyPr>
          <a:lstStyle/>
          <a:p>
            <a:pPr>
              <a:lnSpc>
                <a:spcPct val="200000"/>
              </a:lnSpc>
            </a:pP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NavHost(navController = navController, startDestination = </a:t>
            </a:r>
            <a:r>
              <a:rPr lang="en-US">
                <a:solidFill>
                  <a:srgbClr val="067D17"/>
                </a:solidFill>
                <a:effectLst/>
                <a:highlight>
                  <a:srgbClr val="FFFFFF"/>
                </a:highlight>
                <a:latin typeface="JetBrains Mono Medium" panose="02000009000000000000" pitchFamily="2" charset="0"/>
                <a:cs typeface="JetBrains Mono Medium" panose="02000009000000000000" pitchFamily="2" charset="0"/>
              </a:rPr>
              <a:t>"profile"</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b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composable(</a:t>
            </a:r>
            <a:r>
              <a:rPr lang="en-US">
                <a:solidFill>
                  <a:srgbClr val="067D17"/>
                </a:solidFill>
                <a:effectLst/>
                <a:highlight>
                  <a:srgbClr val="FFFFFF"/>
                </a:highlight>
                <a:latin typeface="JetBrains Mono Medium" panose="02000009000000000000" pitchFamily="2" charset="0"/>
                <a:cs typeface="JetBrains Mono Medium" panose="02000009000000000000" pitchFamily="2" charset="0"/>
              </a:rPr>
              <a:t>"profile"</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b="1">
                <a:solidFill>
                  <a:srgbClr val="080808"/>
                </a:solidFill>
                <a:effectLst/>
                <a:highlight>
                  <a:srgbClr val="FFFFFF"/>
                </a:highlight>
                <a:latin typeface="JetBrains Mono ExtraBold" panose="02000009000000000000" pitchFamily="2" charset="0"/>
                <a:cs typeface="JetBrains Mono ExtraBold" panose="02000009000000000000" pitchFamily="2" charset="0"/>
              </a:rPr>
              <a:t>{ </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Profile(</a:t>
            </a:r>
            <a:r>
              <a:rPr lang="en-US" i="1">
                <a:solidFill>
                  <a:srgbClr val="8C8C8C"/>
                </a:solidFill>
                <a:effectLst/>
                <a:highlight>
                  <a:srgbClr val="FFFFFF"/>
                </a:highlight>
                <a:latin typeface="JetBrains Mono ExtraBold" panose="02000009000000000000" pitchFamily="2" charset="0"/>
                <a:cs typeface="JetBrains Mono ExtraBold" panose="02000009000000000000" pitchFamily="2" charset="0"/>
              </a:rPr>
              <a:t>/*...*/</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b="1">
                <a:solidFill>
                  <a:srgbClr val="080808"/>
                </a:solidFill>
                <a:effectLst/>
                <a:highlight>
                  <a:srgbClr val="FFFFFF"/>
                </a:highlight>
                <a:latin typeface="JetBrains Mono ExtraBold" panose="02000009000000000000" pitchFamily="2" charset="0"/>
                <a:cs typeface="JetBrains Mono ExtraBold" panose="02000009000000000000" pitchFamily="2" charset="0"/>
              </a:rPr>
              <a:t>}</a:t>
            </a:r>
            <a:br>
              <a:rPr lang="en-US" b="1">
                <a:solidFill>
                  <a:srgbClr val="080808"/>
                </a:solidFill>
                <a:effectLst/>
                <a:highlight>
                  <a:srgbClr val="FFFFFF"/>
                </a:highlight>
                <a:latin typeface="JetBrains Mono ExtraBold" panose="02000009000000000000" pitchFamily="2" charset="0"/>
                <a:cs typeface="JetBrains Mono ExtraBold" panose="02000009000000000000" pitchFamily="2" charset="0"/>
              </a:rPr>
            </a:br>
            <a:r>
              <a:rPr lang="en-US" b="1">
                <a:solidFill>
                  <a:srgbClr val="080808"/>
                </a:solidFill>
                <a:effectLst/>
                <a:highlight>
                  <a:srgbClr val="FFFFFF"/>
                </a:highlight>
                <a:latin typeface="JetBrains Mono ExtraBold" panose="02000009000000000000" pitchFamily="2" charset="0"/>
                <a:cs typeface="JetBrains Mono ExtraBold" panose="02000009000000000000" pitchFamily="2" charset="0"/>
              </a:rPr>
              <a:t>    </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composable(</a:t>
            </a:r>
            <a:r>
              <a:rPr lang="en-US">
                <a:solidFill>
                  <a:srgbClr val="067D17"/>
                </a:solidFill>
                <a:effectLst/>
                <a:highlight>
                  <a:srgbClr val="FFFFFF"/>
                </a:highlight>
                <a:latin typeface="JetBrains Mono Medium" panose="02000009000000000000" pitchFamily="2" charset="0"/>
                <a:cs typeface="JetBrains Mono Medium" panose="02000009000000000000" pitchFamily="2" charset="0"/>
              </a:rPr>
              <a:t>"friendslist"</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b="1">
                <a:solidFill>
                  <a:srgbClr val="080808"/>
                </a:solidFill>
                <a:effectLst/>
                <a:highlight>
                  <a:srgbClr val="FFFFFF"/>
                </a:highlight>
                <a:latin typeface="JetBrains Mono ExtraBold" panose="02000009000000000000" pitchFamily="2" charset="0"/>
                <a:cs typeface="JetBrains Mono ExtraBold" panose="02000009000000000000" pitchFamily="2" charset="0"/>
              </a:rPr>
              <a:t>{ </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FriendsList(</a:t>
            </a:r>
            <a:r>
              <a:rPr lang="en-US" i="1">
                <a:solidFill>
                  <a:srgbClr val="8C8C8C"/>
                </a:solidFill>
                <a:effectLst/>
                <a:highlight>
                  <a:srgbClr val="FFFFFF"/>
                </a:highlight>
                <a:latin typeface="JetBrains Mono ExtraBold" panose="02000009000000000000" pitchFamily="2" charset="0"/>
                <a:cs typeface="JetBrains Mono ExtraBold" panose="02000009000000000000" pitchFamily="2" charset="0"/>
              </a:rPr>
              <a:t>/*...*/</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b="1">
                <a:solidFill>
                  <a:srgbClr val="080808"/>
                </a:solidFill>
                <a:effectLst/>
                <a:highlight>
                  <a:srgbClr val="FFFFFF"/>
                </a:highlight>
                <a:latin typeface="JetBrains Mono ExtraBold" panose="02000009000000000000" pitchFamily="2" charset="0"/>
                <a:cs typeface="JetBrains Mono ExtraBold" panose="02000009000000000000" pitchFamily="2" charset="0"/>
              </a:rPr>
              <a:t>}</a:t>
            </a:r>
            <a:br>
              <a:rPr lang="en-US" b="1">
                <a:solidFill>
                  <a:srgbClr val="080808"/>
                </a:solidFill>
                <a:effectLst/>
                <a:highlight>
                  <a:srgbClr val="FFFFFF"/>
                </a:highlight>
                <a:latin typeface="JetBrains Mono ExtraBold" panose="02000009000000000000" pitchFamily="2" charset="0"/>
                <a:cs typeface="JetBrains Mono ExtraBold" panose="02000009000000000000" pitchFamily="2" charset="0"/>
              </a:rPr>
            </a:br>
            <a:r>
              <a:rPr lang="en-US" b="1">
                <a:solidFill>
                  <a:srgbClr val="080808"/>
                </a:solidFill>
                <a:effectLst/>
                <a:highlight>
                  <a:srgbClr val="FFFFFF"/>
                </a:highlight>
                <a:latin typeface="JetBrains Mono ExtraBold" panose="02000009000000000000" pitchFamily="2" charset="0"/>
                <a:cs typeface="JetBrains Mono ExtraBold" panose="02000009000000000000" pitchFamily="2" charset="0"/>
              </a:rPr>
              <a:t>    </a:t>
            </a:r>
            <a:r>
              <a:rPr lang="en-US" i="1">
                <a:solidFill>
                  <a:srgbClr val="8C8C8C"/>
                </a:solidFill>
                <a:effectLst/>
                <a:highlight>
                  <a:srgbClr val="FFFFFF"/>
                </a:highlight>
                <a:latin typeface="JetBrains Mono ExtraBold" panose="02000009000000000000" pitchFamily="2" charset="0"/>
                <a:cs typeface="JetBrains Mono ExtraBold" panose="02000009000000000000" pitchFamily="2" charset="0"/>
              </a:rPr>
              <a:t>/*...*/</a:t>
            </a:r>
            <a:br>
              <a:rPr lang="en-US" i="1">
                <a:solidFill>
                  <a:srgbClr val="8C8C8C"/>
                </a:solidFill>
                <a:effectLst/>
                <a:highlight>
                  <a:srgbClr val="FFFFFF"/>
                </a:highlight>
                <a:latin typeface="JetBrains Mono ExtraBold" panose="02000009000000000000" pitchFamily="2" charset="0"/>
                <a:cs typeface="JetBrains Mono ExtraBold" panose="02000009000000000000" pitchFamily="2" charset="0"/>
              </a:rPr>
            </a:b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p>
        </p:txBody>
      </p:sp>
    </p:spTree>
    <p:extLst>
      <p:ext uri="{BB962C8B-B14F-4D97-AF65-F5344CB8AC3E}">
        <p14:creationId xmlns:p14="http://schemas.microsoft.com/office/powerpoint/2010/main" val="22609464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US"/>
              <a:t>Điều hướng</a:t>
            </a:r>
            <a:endParaRP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sp>
        <p:nvSpPr>
          <p:cNvPr id="3" name="TextBox 2">
            <a:extLst>
              <a:ext uri="{FF2B5EF4-FFF2-40B4-BE49-F238E27FC236}">
                <a16:creationId xmlns:a16="http://schemas.microsoft.com/office/drawing/2014/main" id="{C71441DD-482E-22C3-D4DC-E77A4A0046BE}"/>
              </a:ext>
            </a:extLst>
          </p:cNvPr>
          <p:cNvSpPr txBox="1"/>
          <p:nvPr/>
        </p:nvSpPr>
        <p:spPr>
          <a:xfrm>
            <a:off x="292608" y="1248118"/>
            <a:ext cx="8384464" cy="1991956"/>
          </a:xfrm>
          <a:prstGeom prst="rect">
            <a:avLst/>
          </a:prstGeom>
          <a:noFill/>
        </p:spPr>
        <p:txBody>
          <a:bodyPr wrap="square">
            <a:spAutoFit/>
          </a:bodyPr>
          <a:lstStyle/>
          <a:p>
            <a:pPr algn="just">
              <a:lnSpc>
                <a:spcPct val="200000"/>
              </a:lnSpc>
            </a:pPr>
            <a:r>
              <a:rPr lang="vi-VN" sz="1600">
                <a:latin typeface="Open Sans" panose="020B0606030504020204" pitchFamily="34" charset="0"/>
                <a:ea typeface="Open Sans" panose="020B0606030504020204" pitchFamily="34" charset="0"/>
                <a:cs typeface="Open Sans" panose="020B0606030504020204" pitchFamily="34" charset="0"/>
              </a:rPr>
              <a:t>Để điều hướng đến thành phần kết hợp đóng vai trò điểm đến trong biểu đồ điều hướng, bạn phải sử dụng phương thức navigate. navigate lấy một tham số String duy nhất đại diện cho tuyến của điểm đến. Để điều hướng từ một thành phần kết hợp trong biểu đồ điều hướng, hãy gọi navigate:</a:t>
            </a:r>
          </a:p>
        </p:txBody>
      </p:sp>
      <p:sp>
        <p:nvSpPr>
          <p:cNvPr id="6" name="TextBox 5">
            <a:extLst>
              <a:ext uri="{FF2B5EF4-FFF2-40B4-BE49-F238E27FC236}">
                <a16:creationId xmlns:a16="http://schemas.microsoft.com/office/drawing/2014/main" id="{CF67A4FE-4B39-79FB-BB57-A88FBA918679}"/>
              </a:ext>
            </a:extLst>
          </p:cNvPr>
          <p:cNvSpPr txBox="1"/>
          <p:nvPr/>
        </p:nvSpPr>
        <p:spPr>
          <a:xfrm>
            <a:off x="2149813" y="3738384"/>
            <a:ext cx="4844374" cy="338554"/>
          </a:xfrm>
          <a:prstGeom prst="rect">
            <a:avLst/>
          </a:prstGeom>
          <a:noFill/>
        </p:spPr>
        <p:txBody>
          <a:bodyPr wrap="square">
            <a:spAutoFit/>
          </a:bodyPr>
          <a:lstStyle/>
          <a:p>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navController.navigate(</a:t>
            </a:r>
            <a:r>
              <a:rPr lang="en-US" sz="1600">
                <a:solidFill>
                  <a:srgbClr val="067D17"/>
                </a:solidFill>
                <a:effectLst/>
                <a:highlight>
                  <a:srgbClr val="FFFFFF"/>
                </a:highlight>
                <a:latin typeface="JetBrains Mono Medium" panose="02000009000000000000" pitchFamily="2" charset="0"/>
                <a:cs typeface="JetBrains Mono Medium" panose="02000009000000000000" pitchFamily="2" charset="0"/>
              </a:rPr>
              <a:t>"friendslist"</a:t>
            </a: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a:t>
            </a:r>
          </a:p>
        </p:txBody>
      </p:sp>
    </p:spTree>
    <p:extLst>
      <p:ext uri="{BB962C8B-B14F-4D97-AF65-F5344CB8AC3E}">
        <p14:creationId xmlns:p14="http://schemas.microsoft.com/office/powerpoint/2010/main" val="40435168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US"/>
              <a:t>Điều hướng</a:t>
            </a:r>
            <a:endParaRP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sp>
        <p:nvSpPr>
          <p:cNvPr id="3" name="TextBox 2">
            <a:extLst>
              <a:ext uri="{FF2B5EF4-FFF2-40B4-BE49-F238E27FC236}">
                <a16:creationId xmlns:a16="http://schemas.microsoft.com/office/drawing/2014/main" id="{C71441DD-482E-22C3-D4DC-E77A4A0046BE}"/>
              </a:ext>
            </a:extLst>
          </p:cNvPr>
          <p:cNvSpPr txBox="1"/>
          <p:nvPr/>
        </p:nvSpPr>
        <p:spPr>
          <a:xfrm>
            <a:off x="292608" y="834822"/>
            <a:ext cx="8384464" cy="1499513"/>
          </a:xfrm>
          <a:prstGeom prst="rect">
            <a:avLst/>
          </a:prstGeom>
          <a:noFill/>
        </p:spPr>
        <p:txBody>
          <a:bodyPr wrap="square">
            <a:spAutoFit/>
          </a:bodyPr>
          <a:lstStyle/>
          <a:p>
            <a:pPr algn="just">
              <a:lnSpc>
                <a:spcPct val="200000"/>
              </a:lnSpc>
            </a:pPr>
            <a:r>
              <a:rPr lang="vi-VN" sz="1600">
                <a:latin typeface="Open Sans" panose="020B0606030504020204" pitchFamily="34" charset="0"/>
                <a:ea typeface="Open Sans" panose="020B0606030504020204" pitchFamily="34" charset="0"/>
                <a:cs typeface="Open Sans" panose="020B0606030504020204" pitchFamily="34" charset="0"/>
              </a:rPr>
              <a:t>Theo mặc định, navigate sẽ thêm điểm đến mới vào ngăn xếp lui. Bạn có thể sửa đổi hành vi của navigate bằng cách đính kèm các tuỳ chọn điều hướng bổ sung vào lệnh gọi navigate():</a:t>
            </a:r>
          </a:p>
        </p:txBody>
      </p:sp>
      <p:sp>
        <p:nvSpPr>
          <p:cNvPr id="8" name="TextBox 7">
            <a:extLst>
              <a:ext uri="{FF2B5EF4-FFF2-40B4-BE49-F238E27FC236}">
                <a16:creationId xmlns:a16="http://schemas.microsoft.com/office/drawing/2014/main" id="{D8336378-7B05-6BD8-4C5E-185ED91369CF}"/>
              </a:ext>
            </a:extLst>
          </p:cNvPr>
          <p:cNvSpPr txBox="1"/>
          <p:nvPr/>
        </p:nvSpPr>
        <p:spPr>
          <a:xfrm>
            <a:off x="637161" y="2809165"/>
            <a:ext cx="7869677" cy="1169551"/>
          </a:xfrm>
          <a:prstGeom prst="rect">
            <a:avLst/>
          </a:prstGeom>
          <a:noFill/>
        </p:spPr>
        <p:txBody>
          <a:bodyPr wrap="square">
            <a:spAutoFit/>
          </a:bodyPr>
          <a:lstStyle/>
          <a:p>
            <a:r>
              <a:rPr lang="en-US" i="1">
                <a:solidFill>
                  <a:srgbClr val="8C8C8C"/>
                </a:solidFill>
                <a:effectLst/>
                <a:highlight>
                  <a:srgbClr val="FFFFFF"/>
                </a:highlight>
                <a:latin typeface="JetBrains Mono ExtraBold" panose="02000009000000000000" pitchFamily="2" charset="0"/>
                <a:cs typeface="JetBrains Mono ExtraBold" panose="02000009000000000000" pitchFamily="2" charset="0"/>
              </a:rPr>
              <a:t>// Pop everything up to the "home" destination off the back stack before</a:t>
            </a:r>
            <a:br>
              <a:rPr lang="en-US" i="1">
                <a:solidFill>
                  <a:srgbClr val="8C8C8C"/>
                </a:solidFill>
                <a:effectLst/>
                <a:highlight>
                  <a:srgbClr val="FFFFFF"/>
                </a:highlight>
                <a:latin typeface="JetBrains Mono ExtraBold" panose="02000009000000000000" pitchFamily="2" charset="0"/>
                <a:cs typeface="JetBrains Mono ExtraBold" panose="02000009000000000000" pitchFamily="2" charset="0"/>
              </a:rPr>
            </a:br>
            <a:r>
              <a:rPr lang="en-US" i="1">
                <a:solidFill>
                  <a:srgbClr val="8C8C8C"/>
                </a:solidFill>
                <a:effectLst/>
                <a:highlight>
                  <a:srgbClr val="FFFFFF"/>
                </a:highlight>
                <a:latin typeface="JetBrains Mono ExtraBold" panose="02000009000000000000" pitchFamily="2" charset="0"/>
                <a:cs typeface="JetBrains Mono ExtraBold" panose="02000009000000000000" pitchFamily="2" charset="0"/>
              </a:rPr>
              <a:t>// navigating to the "friendslist" destination</a:t>
            </a:r>
            <a:br>
              <a:rPr lang="en-US" i="1">
                <a:solidFill>
                  <a:srgbClr val="8C8C8C"/>
                </a:solidFill>
                <a:effectLst/>
                <a:highlight>
                  <a:srgbClr val="FFFFFF"/>
                </a:highlight>
                <a:latin typeface="JetBrains Mono ExtraBold" panose="02000009000000000000" pitchFamily="2" charset="0"/>
                <a:cs typeface="JetBrains Mono ExtraBold" panose="02000009000000000000" pitchFamily="2" charset="0"/>
              </a:rPr>
            </a:b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navController.navigate(</a:t>
            </a:r>
            <a:r>
              <a:rPr lang="en-US">
                <a:solidFill>
                  <a:srgbClr val="067D17"/>
                </a:solidFill>
                <a:effectLst/>
                <a:highlight>
                  <a:srgbClr val="FFFFFF"/>
                </a:highlight>
                <a:latin typeface="JetBrains Mono Medium" panose="02000009000000000000" pitchFamily="2" charset="0"/>
                <a:cs typeface="JetBrains Mono Medium" panose="02000009000000000000" pitchFamily="2" charset="0"/>
              </a:rPr>
              <a:t>"friendslist"</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b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popUpTo(</a:t>
            </a:r>
            <a:r>
              <a:rPr lang="en-US">
                <a:solidFill>
                  <a:srgbClr val="067D17"/>
                </a:solidFill>
                <a:effectLst/>
                <a:highlight>
                  <a:srgbClr val="FFFFFF"/>
                </a:highlight>
                <a:latin typeface="JetBrains Mono Medium" panose="02000009000000000000" pitchFamily="2" charset="0"/>
                <a:cs typeface="JetBrains Mono Medium" panose="02000009000000000000" pitchFamily="2" charset="0"/>
              </a:rPr>
              <a:t>"home"</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p>
        </p:txBody>
      </p:sp>
    </p:spTree>
    <p:extLst>
      <p:ext uri="{BB962C8B-B14F-4D97-AF65-F5344CB8AC3E}">
        <p14:creationId xmlns:p14="http://schemas.microsoft.com/office/powerpoint/2010/main" val="42168102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US"/>
              <a:t>Điều hướng</a:t>
            </a:r>
            <a:endParaRP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sp>
        <p:nvSpPr>
          <p:cNvPr id="5" name="TextBox 4">
            <a:extLst>
              <a:ext uri="{FF2B5EF4-FFF2-40B4-BE49-F238E27FC236}">
                <a16:creationId xmlns:a16="http://schemas.microsoft.com/office/drawing/2014/main" id="{F9BF98CA-B9AB-A841-8346-13FF646691B9}"/>
              </a:ext>
            </a:extLst>
          </p:cNvPr>
          <p:cNvSpPr txBox="1"/>
          <p:nvPr/>
        </p:nvSpPr>
        <p:spPr>
          <a:xfrm>
            <a:off x="485642" y="1385322"/>
            <a:ext cx="8117732" cy="2677656"/>
          </a:xfrm>
          <a:prstGeom prst="rect">
            <a:avLst/>
          </a:prstGeom>
          <a:noFill/>
        </p:spPr>
        <p:txBody>
          <a:bodyPr wrap="square">
            <a:spAutoFit/>
          </a:bodyPr>
          <a:lstStyle/>
          <a:p>
            <a:r>
              <a:rPr lang="en-US" i="1">
                <a:solidFill>
                  <a:srgbClr val="8C8C8C"/>
                </a:solidFill>
                <a:effectLst/>
                <a:highlight>
                  <a:srgbClr val="FFFFFF"/>
                </a:highlight>
                <a:latin typeface="JetBrains Mono ExtraBold" panose="02000009000000000000" pitchFamily="2" charset="0"/>
                <a:cs typeface="JetBrains Mono ExtraBold" panose="02000009000000000000" pitchFamily="2" charset="0"/>
              </a:rPr>
              <a:t>// Pop everything up to and including the "home" destination off</a:t>
            </a:r>
            <a:br>
              <a:rPr lang="en-US" i="1">
                <a:solidFill>
                  <a:srgbClr val="8C8C8C"/>
                </a:solidFill>
                <a:effectLst/>
                <a:highlight>
                  <a:srgbClr val="FFFFFF"/>
                </a:highlight>
                <a:latin typeface="JetBrains Mono ExtraBold" panose="02000009000000000000" pitchFamily="2" charset="0"/>
                <a:cs typeface="JetBrains Mono ExtraBold" panose="02000009000000000000" pitchFamily="2" charset="0"/>
              </a:rPr>
            </a:br>
            <a:r>
              <a:rPr lang="en-US" i="1">
                <a:solidFill>
                  <a:srgbClr val="8C8C8C"/>
                </a:solidFill>
                <a:effectLst/>
                <a:highlight>
                  <a:srgbClr val="FFFFFF"/>
                </a:highlight>
                <a:latin typeface="JetBrains Mono ExtraBold" panose="02000009000000000000" pitchFamily="2" charset="0"/>
                <a:cs typeface="JetBrains Mono ExtraBold" panose="02000009000000000000" pitchFamily="2" charset="0"/>
              </a:rPr>
              <a:t>// the back stack before navigating to the "friendslist" destination</a:t>
            </a:r>
            <a:br>
              <a:rPr lang="en-US" i="1">
                <a:solidFill>
                  <a:srgbClr val="8C8C8C"/>
                </a:solidFill>
                <a:effectLst/>
                <a:highlight>
                  <a:srgbClr val="FFFFFF"/>
                </a:highlight>
                <a:latin typeface="JetBrains Mono ExtraBold" panose="02000009000000000000" pitchFamily="2" charset="0"/>
                <a:cs typeface="JetBrains Mono ExtraBold" panose="02000009000000000000" pitchFamily="2" charset="0"/>
              </a:rPr>
            </a:b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navController.navigate(</a:t>
            </a:r>
            <a:r>
              <a:rPr lang="en-US">
                <a:solidFill>
                  <a:srgbClr val="067D17"/>
                </a:solidFill>
                <a:effectLst/>
                <a:highlight>
                  <a:srgbClr val="FFFFFF"/>
                </a:highlight>
                <a:latin typeface="JetBrains Mono Medium" panose="02000009000000000000" pitchFamily="2" charset="0"/>
                <a:cs typeface="JetBrains Mono Medium" panose="02000009000000000000" pitchFamily="2" charset="0"/>
              </a:rPr>
              <a:t>"friendslist"</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b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popUpTo(</a:t>
            </a:r>
            <a:r>
              <a:rPr lang="en-US">
                <a:solidFill>
                  <a:srgbClr val="067D17"/>
                </a:solidFill>
                <a:effectLst/>
                <a:highlight>
                  <a:srgbClr val="FFFFFF"/>
                </a:highlight>
                <a:latin typeface="JetBrains Mono Medium" panose="02000009000000000000" pitchFamily="2" charset="0"/>
                <a:cs typeface="JetBrains Mono Medium" panose="02000009000000000000" pitchFamily="2" charset="0"/>
              </a:rPr>
              <a:t>"home"</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b="1">
                <a:solidFill>
                  <a:srgbClr val="080808"/>
                </a:solidFill>
                <a:effectLst/>
                <a:highlight>
                  <a:srgbClr val="FFFFFF"/>
                </a:highlight>
                <a:latin typeface="JetBrains Mono ExtraBold" panose="02000009000000000000" pitchFamily="2" charset="0"/>
                <a:cs typeface="JetBrains Mono ExtraBold" panose="02000009000000000000" pitchFamily="2" charset="0"/>
              </a:rPr>
              <a:t>{ </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inclusive = </a:t>
            </a:r>
            <a:r>
              <a:rPr lang="en-US">
                <a:solidFill>
                  <a:srgbClr val="0033B3"/>
                </a:solidFill>
                <a:effectLst/>
                <a:highlight>
                  <a:srgbClr val="FFFFFF"/>
                </a:highlight>
                <a:latin typeface="JetBrains Mono Medium" panose="02000009000000000000" pitchFamily="2" charset="0"/>
                <a:cs typeface="JetBrains Mono Medium" panose="02000009000000000000" pitchFamily="2" charset="0"/>
              </a:rPr>
              <a:t>true </a:t>
            </a:r>
            <a:r>
              <a:rPr lang="en-US" b="1">
                <a:solidFill>
                  <a:srgbClr val="080808"/>
                </a:solidFill>
                <a:effectLst/>
                <a:highlight>
                  <a:srgbClr val="FFFFFF"/>
                </a:highlight>
                <a:latin typeface="JetBrains Mono ExtraBold" panose="02000009000000000000" pitchFamily="2" charset="0"/>
                <a:cs typeface="JetBrains Mono ExtraBold" panose="02000009000000000000" pitchFamily="2" charset="0"/>
              </a:rPr>
              <a:t>}</a:t>
            </a:r>
            <a:br>
              <a:rPr lang="en-US" b="1">
                <a:solidFill>
                  <a:srgbClr val="080808"/>
                </a:solidFill>
                <a:effectLst/>
                <a:highlight>
                  <a:srgbClr val="FFFFFF"/>
                </a:highlight>
                <a:latin typeface="JetBrains Mono ExtraBold" panose="02000009000000000000" pitchFamily="2" charset="0"/>
                <a:cs typeface="JetBrains Mono ExtraBold" panose="02000009000000000000" pitchFamily="2" charset="0"/>
              </a:rPr>
            </a:b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br>
            <a:b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i="1">
                <a:solidFill>
                  <a:srgbClr val="8C8C8C"/>
                </a:solidFill>
                <a:effectLst/>
                <a:highlight>
                  <a:srgbClr val="FFFFFF"/>
                </a:highlight>
                <a:latin typeface="JetBrains Mono ExtraBold" panose="02000009000000000000" pitchFamily="2" charset="0"/>
                <a:cs typeface="JetBrains Mono ExtraBold" panose="02000009000000000000" pitchFamily="2" charset="0"/>
              </a:rPr>
              <a:t>// Navigate to the "search” destination only if we’re not already on</a:t>
            </a:r>
            <a:br>
              <a:rPr lang="en-US" i="1">
                <a:solidFill>
                  <a:srgbClr val="8C8C8C"/>
                </a:solidFill>
                <a:effectLst/>
                <a:highlight>
                  <a:srgbClr val="FFFFFF"/>
                </a:highlight>
                <a:latin typeface="JetBrains Mono ExtraBold" panose="02000009000000000000" pitchFamily="2" charset="0"/>
                <a:cs typeface="JetBrains Mono ExtraBold" panose="02000009000000000000" pitchFamily="2" charset="0"/>
              </a:rPr>
            </a:br>
            <a:r>
              <a:rPr lang="en-US" i="1">
                <a:solidFill>
                  <a:srgbClr val="8C8C8C"/>
                </a:solidFill>
                <a:effectLst/>
                <a:highlight>
                  <a:srgbClr val="FFFFFF"/>
                </a:highlight>
                <a:latin typeface="JetBrains Mono ExtraBold" panose="02000009000000000000" pitchFamily="2" charset="0"/>
                <a:cs typeface="JetBrains Mono ExtraBold" panose="02000009000000000000" pitchFamily="2" charset="0"/>
              </a:rPr>
              <a:t>// the "search" destination, avoiding multiple copies on the top of the</a:t>
            </a:r>
            <a:br>
              <a:rPr lang="en-US" i="1">
                <a:solidFill>
                  <a:srgbClr val="8C8C8C"/>
                </a:solidFill>
                <a:effectLst/>
                <a:highlight>
                  <a:srgbClr val="FFFFFF"/>
                </a:highlight>
                <a:latin typeface="JetBrains Mono ExtraBold" panose="02000009000000000000" pitchFamily="2" charset="0"/>
                <a:cs typeface="JetBrains Mono ExtraBold" panose="02000009000000000000" pitchFamily="2" charset="0"/>
              </a:rPr>
            </a:br>
            <a:r>
              <a:rPr lang="en-US" i="1">
                <a:solidFill>
                  <a:srgbClr val="8C8C8C"/>
                </a:solidFill>
                <a:effectLst/>
                <a:highlight>
                  <a:srgbClr val="FFFFFF"/>
                </a:highlight>
                <a:latin typeface="JetBrains Mono ExtraBold" panose="02000009000000000000" pitchFamily="2" charset="0"/>
                <a:cs typeface="JetBrains Mono ExtraBold" panose="02000009000000000000" pitchFamily="2" charset="0"/>
              </a:rPr>
              <a:t>// back stack</a:t>
            </a:r>
            <a:br>
              <a:rPr lang="en-US" i="1">
                <a:solidFill>
                  <a:srgbClr val="8C8C8C"/>
                </a:solidFill>
                <a:effectLst/>
                <a:highlight>
                  <a:srgbClr val="FFFFFF"/>
                </a:highlight>
                <a:latin typeface="JetBrains Mono ExtraBold" panose="02000009000000000000" pitchFamily="2" charset="0"/>
                <a:cs typeface="JetBrains Mono ExtraBold" panose="02000009000000000000" pitchFamily="2" charset="0"/>
              </a:rPr>
            </a:b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navController.navigate(</a:t>
            </a:r>
            <a:r>
              <a:rPr lang="en-US">
                <a:solidFill>
                  <a:srgbClr val="067D17"/>
                </a:solidFill>
                <a:effectLst/>
                <a:highlight>
                  <a:srgbClr val="FFFFFF"/>
                </a:highlight>
                <a:latin typeface="JetBrains Mono Medium" panose="02000009000000000000" pitchFamily="2" charset="0"/>
                <a:cs typeface="JetBrains Mono Medium" panose="02000009000000000000" pitchFamily="2" charset="0"/>
              </a:rPr>
              <a:t>"search"</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b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launchSingleTop = </a:t>
            </a:r>
            <a:r>
              <a:rPr lang="en-US">
                <a:solidFill>
                  <a:srgbClr val="0033B3"/>
                </a:solidFill>
                <a:effectLst/>
                <a:highlight>
                  <a:srgbClr val="FFFFFF"/>
                </a:highlight>
                <a:latin typeface="JetBrains Mono Medium" panose="02000009000000000000" pitchFamily="2" charset="0"/>
                <a:cs typeface="JetBrains Mono Medium" panose="02000009000000000000" pitchFamily="2" charset="0"/>
              </a:rPr>
              <a:t>true</a:t>
            </a:r>
            <a:br>
              <a:rPr lang="en-US">
                <a:solidFill>
                  <a:srgbClr val="0033B3"/>
                </a:solidFill>
                <a:effectLst/>
                <a:highlight>
                  <a:srgbClr val="FFFFFF"/>
                </a:highlight>
                <a:latin typeface="JetBrains Mono Medium" panose="02000009000000000000" pitchFamily="2" charset="0"/>
                <a:cs typeface="JetBrains Mono Medium" panose="02000009000000000000" pitchFamily="2" charset="0"/>
              </a:rPr>
            </a:b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endParaRPr lang="en-VN">
              <a:latin typeface="JetBrains Mono Medium" panose="02000009000000000000" pitchFamily="2" charset="0"/>
              <a:cs typeface="JetBrains Mono Medium" panose="02000009000000000000" pitchFamily="2" charset="0"/>
            </a:endParaRPr>
          </a:p>
        </p:txBody>
      </p:sp>
    </p:spTree>
    <p:extLst>
      <p:ext uri="{BB962C8B-B14F-4D97-AF65-F5344CB8AC3E}">
        <p14:creationId xmlns:p14="http://schemas.microsoft.com/office/powerpoint/2010/main" val="24112230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US"/>
              <a:t>Điều hướng bằng đối số</a:t>
            </a:r>
            <a:endParaRP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sp>
        <p:nvSpPr>
          <p:cNvPr id="2" name="TextBox 1">
            <a:extLst>
              <a:ext uri="{FF2B5EF4-FFF2-40B4-BE49-F238E27FC236}">
                <a16:creationId xmlns:a16="http://schemas.microsoft.com/office/drawing/2014/main" id="{131F9040-FEC3-D6F2-430F-3846A7EDA951}"/>
              </a:ext>
            </a:extLst>
          </p:cNvPr>
          <p:cNvSpPr txBox="1"/>
          <p:nvPr/>
        </p:nvSpPr>
        <p:spPr>
          <a:xfrm>
            <a:off x="292608" y="834822"/>
            <a:ext cx="8384464" cy="1991956"/>
          </a:xfrm>
          <a:prstGeom prst="rect">
            <a:avLst/>
          </a:prstGeom>
          <a:noFill/>
        </p:spPr>
        <p:txBody>
          <a:bodyPr wrap="square">
            <a:spAutoFit/>
          </a:bodyPr>
          <a:lstStyle/>
          <a:p>
            <a:pPr algn="just">
              <a:lnSpc>
                <a:spcPct val="200000"/>
              </a:lnSpc>
            </a:pPr>
            <a:r>
              <a:rPr lang="vi-VN" sz="1600">
                <a:latin typeface="Open Sans" panose="020B0606030504020204" pitchFamily="34" charset="0"/>
                <a:ea typeface="Open Sans" panose="020B0606030504020204" pitchFamily="34" charset="0"/>
                <a:cs typeface="Open Sans" panose="020B0606030504020204" pitchFamily="34" charset="0"/>
              </a:rPr>
              <a:t>Thành phần Điều hướng trong Compose cũng hỗ trợ truyền đối số giữa các đích đến có khả năng kết hợp. Để thực hiện việc này, bạn cần thêm trình giữ chỗ đối số vào tuyến của mình, tương tự như cách bạn thêm đối số vào deep link khi sử dụng thư viện điều hướng cơ sở:</a:t>
            </a:r>
          </a:p>
        </p:txBody>
      </p:sp>
      <p:sp>
        <p:nvSpPr>
          <p:cNvPr id="6" name="TextBox 5">
            <a:extLst>
              <a:ext uri="{FF2B5EF4-FFF2-40B4-BE49-F238E27FC236}">
                <a16:creationId xmlns:a16="http://schemas.microsoft.com/office/drawing/2014/main" id="{012B1E06-F4EB-B4B1-3AE3-C3F454852DFF}"/>
              </a:ext>
            </a:extLst>
          </p:cNvPr>
          <p:cNvSpPr txBox="1"/>
          <p:nvPr/>
        </p:nvSpPr>
        <p:spPr>
          <a:xfrm>
            <a:off x="1316476" y="3116731"/>
            <a:ext cx="6511047" cy="1077218"/>
          </a:xfrm>
          <a:prstGeom prst="rect">
            <a:avLst/>
          </a:prstGeom>
          <a:noFill/>
        </p:spPr>
        <p:txBody>
          <a:bodyPr wrap="square">
            <a:spAutoFit/>
          </a:bodyPr>
          <a:lstStyle/>
          <a:p>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NavHost(startDestination = </a:t>
            </a:r>
            <a:r>
              <a:rPr lang="en-US" sz="1600">
                <a:solidFill>
                  <a:srgbClr val="067D17"/>
                </a:solidFill>
                <a:effectLst/>
                <a:highlight>
                  <a:srgbClr val="FFFFFF"/>
                </a:highlight>
                <a:latin typeface="JetBrains Mono Medium" panose="02000009000000000000" pitchFamily="2" charset="0"/>
                <a:cs typeface="JetBrains Mono Medium" panose="02000009000000000000" pitchFamily="2" charset="0"/>
              </a:rPr>
              <a:t>"profile/{userId}"</a:t>
            </a: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b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b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    composable(</a:t>
            </a:r>
            <a:r>
              <a:rPr lang="en-US" sz="1600">
                <a:solidFill>
                  <a:srgbClr val="067D17"/>
                </a:solidFill>
                <a:effectLst/>
                <a:highlight>
                  <a:srgbClr val="FFFFFF"/>
                </a:highlight>
                <a:latin typeface="JetBrains Mono Medium" panose="02000009000000000000" pitchFamily="2" charset="0"/>
                <a:cs typeface="JetBrains Mono Medium" panose="02000009000000000000" pitchFamily="2" charset="0"/>
              </a:rPr>
              <a:t>"profile/{userId}"</a:t>
            </a: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6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a:t>
            </a: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6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a:t>
            </a:r>
            <a:br>
              <a:rPr lang="en-US" sz="16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b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a:t>
            </a:r>
          </a:p>
        </p:txBody>
      </p:sp>
    </p:spTree>
    <p:extLst>
      <p:ext uri="{BB962C8B-B14F-4D97-AF65-F5344CB8AC3E}">
        <p14:creationId xmlns:p14="http://schemas.microsoft.com/office/powerpoint/2010/main" val="3132306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US"/>
              <a:t>State</a:t>
            </a:r>
            <a:endParaRPr/>
          </a:p>
        </p:txBody>
      </p:sp>
      <p:sp>
        <p:nvSpPr>
          <p:cNvPr id="3" name="TextBox 2">
            <a:extLst>
              <a:ext uri="{FF2B5EF4-FFF2-40B4-BE49-F238E27FC236}">
                <a16:creationId xmlns:a16="http://schemas.microsoft.com/office/drawing/2014/main" id="{36EA7EA2-F2BB-6ED7-FFF2-91B9A7FEECA9}"/>
              </a:ext>
            </a:extLst>
          </p:cNvPr>
          <p:cNvSpPr txBox="1"/>
          <p:nvPr/>
        </p:nvSpPr>
        <p:spPr>
          <a:xfrm>
            <a:off x="185214" y="1127852"/>
            <a:ext cx="8773571" cy="3478068"/>
          </a:xfrm>
          <a:prstGeom prst="rect">
            <a:avLst/>
          </a:prstGeom>
          <a:noFill/>
        </p:spPr>
        <p:txBody>
          <a:bodyPr wrap="square">
            <a:spAutoFit/>
          </a:bodyPr>
          <a:lstStyle/>
          <a:p>
            <a:pPr algn="just">
              <a:lnSpc>
                <a:spcPct val="200000"/>
              </a:lnSpc>
            </a:pPr>
            <a:r>
              <a:rPr lang="vi-VN">
                <a:latin typeface="Open Sans" panose="020B0606030504020204" pitchFamily="34" charset="0"/>
                <a:ea typeface="Open Sans" panose="020B0606030504020204" pitchFamily="34" charset="0"/>
                <a:cs typeface="Open Sans" panose="020B0606030504020204" pitchFamily="34" charset="0"/>
              </a:rPr>
              <a:t>Trong Jetpack Compose, “state” là bất kỳ giá trị nào có thể thay đổi theo thời gian và ảnh hưởng đến UI. Để quản lý state, Jetpack Compose cung cấp một số API và kỹ thuật như:</a:t>
            </a:r>
          </a:p>
          <a:p>
            <a:pPr algn="just">
              <a:lnSpc>
                <a:spcPct val="200000"/>
              </a:lnSpc>
            </a:pPr>
            <a:r>
              <a:rPr lang="vi-VN" b="1">
                <a:latin typeface="Open Sans" panose="020B0606030504020204" pitchFamily="34" charset="0"/>
                <a:ea typeface="Open Sans" panose="020B0606030504020204" pitchFamily="34" charset="0"/>
                <a:cs typeface="Open Sans" panose="020B0606030504020204" pitchFamily="34" charset="0"/>
              </a:rPr>
              <a:t>mutableStateOf</a:t>
            </a:r>
            <a:r>
              <a:rPr lang="vi-VN">
                <a:latin typeface="Open Sans" panose="020B0606030504020204" pitchFamily="34" charset="0"/>
                <a:ea typeface="Open Sans" panose="020B0606030504020204" pitchFamily="34" charset="0"/>
                <a:cs typeface="Open Sans" panose="020B0606030504020204" pitchFamily="34" charset="0"/>
              </a:rPr>
              <a:t>: Tạo một đối tượng MutableState quan sát được, cho phép UI cập nhật tự động khi dữ liệu thay đổi.</a:t>
            </a:r>
          </a:p>
          <a:p>
            <a:pPr algn="just">
              <a:lnSpc>
                <a:spcPct val="200000"/>
              </a:lnSpc>
            </a:pPr>
            <a:r>
              <a:rPr lang="vi-VN" b="1">
                <a:latin typeface="Open Sans" panose="020B0606030504020204" pitchFamily="34" charset="0"/>
                <a:ea typeface="Open Sans" panose="020B0606030504020204" pitchFamily="34" charset="0"/>
                <a:cs typeface="Open Sans" panose="020B0606030504020204" pitchFamily="34" charset="0"/>
              </a:rPr>
              <a:t>remember</a:t>
            </a:r>
            <a:r>
              <a:rPr lang="vi-VN">
                <a:latin typeface="Open Sans" panose="020B0606030504020204" pitchFamily="34" charset="0"/>
                <a:ea typeface="Open Sans" panose="020B0606030504020204" pitchFamily="34" charset="0"/>
                <a:cs typeface="Open Sans" panose="020B0606030504020204" pitchFamily="34" charset="0"/>
              </a:rPr>
              <a:t>: Lưu trữ một đối tượng trong Composition và giữ giá trị qua các quá trình recomposition.</a:t>
            </a:r>
          </a:p>
          <a:p>
            <a:pPr algn="just">
              <a:lnSpc>
                <a:spcPct val="200000"/>
              </a:lnSpc>
            </a:pPr>
            <a:r>
              <a:rPr lang="vi-VN" b="1">
                <a:latin typeface="Open Sans" panose="020B0606030504020204" pitchFamily="34" charset="0"/>
                <a:ea typeface="Open Sans" panose="020B0606030504020204" pitchFamily="34" charset="0"/>
                <a:cs typeface="Open Sans" panose="020B0606030504020204" pitchFamily="34" charset="0"/>
              </a:rPr>
              <a:t>State&lt;T&gt;</a:t>
            </a:r>
            <a:r>
              <a:rPr lang="vi-VN">
                <a:latin typeface="Open Sans" panose="020B0606030504020204" pitchFamily="34" charset="0"/>
                <a:ea typeface="Open Sans" panose="020B0606030504020204" pitchFamily="34" charset="0"/>
                <a:cs typeface="Open Sans" panose="020B0606030504020204" pitchFamily="34" charset="0"/>
              </a:rPr>
              <a:t>: Một API giúp Compose tự động theo dõi state.</a:t>
            </a:r>
          </a:p>
          <a:p>
            <a:pPr algn="just">
              <a:lnSpc>
                <a:spcPct val="200000"/>
              </a:lnSpc>
            </a:pPr>
            <a:r>
              <a:rPr lang="vi-VN" b="1">
                <a:latin typeface="Open Sans" panose="020B0606030504020204" pitchFamily="34" charset="0"/>
                <a:ea typeface="Open Sans" panose="020B0606030504020204" pitchFamily="34" charset="0"/>
                <a:cs typeface="Open Sans" panose="020B0606030504020204" pitchFamily="34" charset="0"/>
              </a:rPr>
              <a:t>State Hoisting</a:t>
            </a:r>
            <a:r>
              <a:rPr lang="vi-VN">
                <a:latin typeface="Open Sans" panose="020B0606030504020204" pitchFamily="34" charset="0"/>
                <a:ea typeface="Open Sans" panose="020B0606030504020204" pitchFamily="34" charset="0"/>
                <a:cs typeface="Open Sans" panose="020B0606030504020204" pitchFamily="34" charset="0"/>
              </a:rPr>
              <a:t>: Kỹ thuật nâng cao trạng thái lên một cấp độ cao hơn trong cây UI để làm cho composable trở nên stateless</a:t>
            </a: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US"/>
              <a:t>Điều hướng bằng đối số</a:t>
            </a:r>
            <a:endParaRP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sp>
        <p:nvSpPr>
          <p:cNvPr id="2" name="TextBox 1">
            <a:extLst>
              <a:ext uri="{FF2B5EF4-FFF2-40B4-BE49-F238E27FC236}">
                <a16:creationId xmlns:a16="http://schemas.microsoft.com/office/drawing/2014/main" id="{131F9040-FEC3-D6F2-430F-3846A7EDA951}"/>
              </a:ext>
            </a:extLst>
          </p:cNvPr>
          <p:cNvSpPr txBox="1"/>
          <p:nvPr/>
        </p:nvSpPr>
        <p:spPr>
          <a:xfrm>
            <a:off x="292608" y="834822"/>
            <a:ext cx="8384464" cy="1991956"/>
          </a:xfrm>
          <a:prstGeom prst="rect">
            <a:avLst/>
          </a:prstGeom>
          <a:noFill/>
        </p:spPr>
        <p:txBody>
          <a:bodyPr wrap="square">
            <a:spAutoFit/>
          </a:bodyPr>
          <a:lstStyle/>
          <a:p>
            <a:pPr algn="just">
              <a:lnSpc>
                <a:spcPct val="200000"/>
              </a:lnSpc>
            </a:pPr>
            <a:r>
              <a:rPr lang="vi-VN" sz="1600">
                <a:latin typeface="Open Sans" panose="020B0606030504020204" pitchFamily="34" charset="0"/>
                <a:ea typeface="Open Sans" panose="020B0606030504020204" pitchFamily="34" charset="0"/>
                <a:cs typeface="Open Sans" panose="020B0606030504020204" pitchFamily="34" charset="0"/>
              </a:rPr>
              <a:t>Theo mặc định, tất cả các đối số được phân tích cú pháp dưới dạng chuỗi. Tham số arguments của composable() chấp nhận danh sách NamedNavArgument. Bạn có thể nhanh chóng tạo NamedNavArgument bằng phương thức navArgument rồi chỉ định chính xác type:</a:t>
            </a:r>
          </a:p>
        </p:txBody>
      </p:sp>
      <p:sp>
        <p:nvSpPr>
          <p:cNvPr id="8" name="TextBox 7">
            <a:extLst>
              <a:ext uri="{FF2B5EF4-FFF2-40B4-BE49-F238E27FC236}">
                <a16:creationId xmlns:a16="http://schemas.microsoft.com/office/drawing/2014/main" id="{531FC06F-BBBA-7CFC-7D55-A741A15EFCDB}"/>
              </a:ext>
            </a:extLst>
          </p:cNvPr>
          <p:cNvSpPr txBox="1"/>
          <p:nvPr/>
        </p:nvSpPr>
        <p:spPr>
          <a:xfrm>
            <a:off x="352276" y="3035010"/>
            <a:ext cx="8384464" cy="1815882"/>
          </a:xfrm>
          <a:prstGeom prst="rect">
            <a:avLst/>
          </a:prstGeom>
          <a:noFill/>
        </p:spPr>
        <p:txBody>
          <a:bodyPr wrap="square">
            <a:spAutoFit/>
          </a:bodyPr>
          <a:lstStyle/>
          <a:p>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NavHost(startDestination = </a:t>
            </a:r>
            <a:r>
              <a:rPr lang="en-US">
                <a:solidFill>
                  <a:srgbClr val="067D17"/>
                </a:solidFill>
                <a:effectLst/>
                <a:highlight>
                  <a:srgbClr val="FFFFFF"/>
                </a:highlight>
                <a:latin typeface="JetBrains Mono Medium" panose="02000009000000000000" pitchFamily="2" charset="0"/>
                <a:cs typeface="JetBrains Mono Medium" panose="02000009000000000000" pitchFamily="2" charset="0"/>
              </a:rPr>
              <a:t>"profile/{userId}"</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b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b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composable(</a:t>
            </a:r>
            <a:b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a:solidFill>
                  <a:srgbClr val="067D17"/>
                </a:solidFill>
                <a:effectLst/>
                <a:highlight>
                  <a:srgbClr val="FFFFFF"/>
                </a:highlight>
                <a:latin typeface="JetBrains Mono Medium" panose="02000009000000000000" pitchFamily="2" charset="0"/>
                <a:cs typeface="JetBrains Mono Medium" panose="02000009000000000000" pitchFamily="2" charset="0"/>
              </a:rPr>
              <a:t>"profile/{userId}"</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a:solidFill>
                  <a:srgbClr val="4A86E8"/>
                </a:solidFill>
                <a:effectLst/>
                <a:highlight>
                  <a:srgbClr val="FFFFFF"/>
                </a:highlight>
                <a:latin typeface="JetBrains Mono Medium" panose="02000009000000000000" pitchFamily="2" charset="0"/>
                <a:cs typeface="JetBrains Mono Medium" panose="02000009000000000000" pitchFamily="2" charset="0"/>
              </a:rPr>
              <a:t>arguments = </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listOf(navArgument(</a:t>
            </a:r>
            <a:r>
              <a:rPr lang="en-US">
                <a:solidFill>
                  <a:srgbClr val="067D17"/>
                </a:solidFill>
                <a:effectLst/>
                <a:highlight>
                  <a:srgbClr val="FFFFFF"/>
                </a:highlight>
                <a:latin typeface="JetBrains Mono Medium" panose="02000009000000000000" pitchFamily="2" charset="0"/>
                <a:cs typeface="JetBrains Mono Medium" panose="02000009000000000000" pitchFamily="2" charset="0"/>
              </a:rPr>
              <a:t>"userId"</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b="1">
                <a:solidFill>
                  <a:srgbClr val="080808"/>
                </a:solidFill>
                <a:effectLst/>
                <a:highlight>
                  <a:srgbClr val="FFFFFF"/>
                </a:highlight>
                <a:latin typeface="JetBrains Mono ExtraBold" panose="02000009000000000000" pitchFamily="2" charset="0"/>
                <a:cs typeface="JetBrains Mono ExtraBold" panose="02000009000000000000" pitchFamily="2" charset="0"/>
              </a:rPr>
              <a:t>{ </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type = NavType.StringType </a:t>
            </a:r>
            <a:r>
              <a:rPr lang="en-US" b="1">
                <a:solidFill>
                  <a:srgbClr val="080808"/>
                </a:solidFill>
                <a:effectLst/>
                <a:highlight>
                  <a:srgbClr val="FFFFFF"/>
                </a:highlight>
                <a:latin typeface="JetBrains Mono ExtraBold" panose="02000009000000000000" pitchFamily="2" charset="0"/>
                <a:cs typeface="JetBrains Mono ExtraBold" panose="02000009000000000000" pitchFamily="2" charset="0"/>
              </a:rPr>
              <a:t>}</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 </a:t>
            </a:r>
            <a:r>
              <a:rPr lang="en-US" b="1">
                <a:solidFill>
                  <a:srgbClr val="080808"/>
                </a:solidFill>
                <a:effectLst/>
                <a:highlight>
                  <a:srgbClr val="FFFFFF"/>
                </a:highlight>
                <a:latin typeface="JetBrains Mono ExtraBold" panose="02000009000000000000" pitchFamily="2" charset="0"/>
                <a:cs typeface="JetBrains Mono ExtraBold" panose="02000009000000000000" pitchFamily="2" charset="0"/>
              </a:rPr>
              <a:t>{</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b="1">
                <a:solidFill>
                  <a:srgbClr val="080808"/>
                </a:solidFill>
                <a:effectLst/>
                <a:highlight>
                  <a:srgbClr val="FFFFFF"/>
                </a:highlight>
                <a:latin typeface="JetBrains Mono ExtraBold" panose="02000009000000000000" pitchFamily="2" charset="0"/>
                <a:cs typeface="JetBrains Mono ExtraBold" panose="02000009000000000000" pitchFamily="2" charset="0"/>
              </a:rPr>
              <a:t>}</a:t>
            </a:r>
            <a:br>
              <a:rPr lang="en-US" b="1">
                <a:solidFill>
                  <a:srgbClr val="080808"/>
                </a:solidFill>
                <a:effectLst/>
                <a:highlight>
                  <a:srgbClr val="FFFFFF"/>
                </a:highlight>
                <a:latin typeface="JetBrains Mono ExtraBold" panose="02000009000000000000" pitchFamily="2" charset="0"/>
                <a:cs typeface="JetBrains Mono ExtraBold" panose="02000009000000000000" pitchFamily="2" charset="0"/>
              </a:rPr>
            </a:b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p>
        </p:txBody>
      </p:sp>
    </p:spTree>
    <p:extLst>
      <p:ext uri="{BB962C8B-B14F-4D97-AF65-F5344CB8AC3E}">
        <p14:creationId xmlns:p14="http://schemas.microsoft.com/office/powerpoint/2010/main" val="9299892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US"/>
              <a:t>Điều hướng bằng đối số</a:t>
            </a:r>
            <a:endParaRP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sp>
        <p:nvSpPr>
          <p:cNvPr id="2" name="TextBox 1">
            <a:extLst>
              <a:ext uri="{FF2B5EF4-FFF2-40B4-BE49-F238E27FC236}">
                <a16:creationId xmlns:a16="http://schemas.microsoft.com/office/drawing/2014/main" id="{131F9040-FEC3-D6F2-430F-3846A7EDA951}"/>
              </a:ext>
            </a:extLst>
          </p:cNvPr>
          <p:cNvSpPr txBox="1"/>
          <p:nvPr/>
        </p:nvSpPr>
        <p:spPr>
          <a:xfrm>
            <a:off x="292608" y="834822"/>
            <a:ext cx="8384464" cy="1991956"/>
          </a:xfrm>
          <a:prstGeom prst="rect">
            <a:avLst/>
          </a:prstGeom>
          <a:noFill/>
        </p:spPr>
        <p:txBody>
          <a:bodyPr wrap="square">
            <a:spAutoFit/>
          </a:bodyPr>
          <a:lstStyle/>
          <a:p>
            <a:pPr algn="just">
              <a:lnSpc>
                <a:spcPct val="200000"/>
              </a:lnSpc>
            </a:pPr>
            <a:r>
              <a:rPr lang="vi-VN" sz="1600">
                <a:latin typeface="Open Sans" panose="020B0606030504020204" pitchFamily="34" charset="0"/>
                <a:ea typeface="Open Sans" panose="020B0606030504020204" pitchFamily="34" charset="0"/>
                <a:cs typeface="Open Sans" panose="020B0606030504020204" pitchFamily="34" charset="0"/>
              </a:rPr>
              <a:t>Theo mặc định, tất cả các đối số được phân tích cú pháp dưới dạng chuỗi. Tham số arguments của composable() chấp nhận danh sách NamedNavArgument. Bạn có thể nhanh chóng tạo NamedNavArgument bằng phương thức navArgument rồi chỉ định chính xác type:</a:t>
            </a:r>
          </a:p>
        </p:txBody>
      </p:sp>
      <p:sp>
        <p:nvSpPr>
          <p:cNvPr id="8" name="TextBox 7">
            <a:extLst>
              <a:ext uri="{FF2B5EF4-FFF2-40B4-BE49-F238E27FC236}">
                <a16:creationId xmlns:a16="http://schemas.microsoft.com/office/drawing/2014/main" id="{531FC06F-BBBA-7CFC-7D55-A741A15EFCDB}"/>
              </a:ext>
            </a:extLst>
          </p:cNvPr>
          <p:cNvSpPr txBox="1"/>
          <p:nvPr/>
        </p:nvSpPr>
        <p:spPr>
          <a:xfrm>
            <a:off x="352276" y="3035010"/>
            <a:ext cx="8384464" cy="1815882"/>
          </a:xfrm>
          <a:prstGeom prst="rect">
            <a:avLst/>
          </a:prstGeom>
          <a:noFill/>
        </p:spPr>
        <p:txBody>
          <a:bodyPr wrap="square">
            <a:spAutoFit/>
          </a:bodyPr>
          <a:lstStyle/>
          <a:p>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NavHost(startDestination = </a:t>
            </a:r>
            <a:r>
              <a:rPr lang="en-US">
                <a:solidFill>
                  <a:srgbClr val="067D17"/>
                </a:solidFill>
                <a:effectLst/>
                <a:highlight>
                  <a:srgbClr val="FFFFFF"/>
                </a:highlight>
                <a:latin typeface="JetBrains Mono Medium" panose="02000009000000000000" pitchFamily="2" charset="0"/>
                <a:cs typeface="JetBrains Mono Medium" panose="02000009000000000000" pitchFamily="2" charset="0"/>
              </a:rPr>
              <a:t>"profile/{userId}"</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b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b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composable(</a:t>
            </a:r>
            <a:b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a:solidFill>
                  <a:srgbClr val="067D17"/>
                </a:solidFill>
                <a:effectLst/>
                <a:highlight>
                  <a:srgbClr val="FFFFFF"/>
                </a:highlight>
                <a:latin typeface="JetBrains Mono Medium" panose="02000009000000000000" pitchFamily="2" charset="0"/>
                <a:cs typeface="JetBrains Mono Medium" panose="02000009000000000000" pitchFamily="2" charset="0"/>
              </a:rPr>
              <a:t>"profile/{userId}"</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a:solidFill>
                  <a:srgbClr val="4A86E8"/>
                </a:solidFill>
                <a:effectLst/>
                <a:highlight>
                  <a:srgbClr val="FFFFFF"/>
                </a:highlight>
                <a:latin typeface="JetBrains Mono Medium" panose="02000009000000000000" pitchFamily="2" charset="0"/>
                <a:cs typeface="JetBrains Mono Medium" panose="02000009000000000000" pitchFamily="2" charset="0"/>
              </a:rPr>
              <a:t>arguments = </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listOf(navArgument(</a:t>
            </a:r>
            <a:r>
              <a:rPr lang="en-US">
                <a:solidFill>
                  <a:srgbClr val="067D17"/>
                </a:solidFill>
                <a:effectLst/>
                <a:highlight>
                  <a:srgbClr val="FFFFFF"/>
                </a:highlight>
                <a:latin typeface="JetBrains Mono Medium" panose="02000009000000000000" pitchFamily="2" charset="0"/>
                <a:cs typeface="JetBrains Mono Medium" panose="02000009000000000000" pitchFamily="2" charset="0"/>
              </a:rPr>
              <a:t>"userId"</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b="1">
                <a:solidFill>
                  <a:srgbClr val="080808"/>
                </a:solidFill>
                <a:effectLst/>
                <a:highlight>
                  <a:srgbClr val="FFFFFF"/>
                </a:highlight>
                <a:latin typeface="JetBrains Mono ExtraBold" panose="02000009000000000000" pitchFamily="2" charset="0"/>
                <a:cs typeface="JetBrains Mono ExtraBold" panose="02000009000000000000" pitchFamily="2" charset="0"/>
              </a:rPr>
              <a:t>{ </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type = NavType.StringType </a:t>
            </a:r>
            <a:r>
              <a:rPr lang="en-US" b="1">
                <a:solidFill>
                  <a:srgbClr val="080808"/>
                </a:solidFill>
                <a:effectLst/>
                <a:highlight>
                  <a:srgbClr val="FFFFFF"/>
                </a:highlight>
                <a:latin typeface="JetBrains Mono ExtraBold" panose="02000009000000000000" pitchFamily="2" charset="0"/>
                <a:cs typeface="JetBrains Mono ExtraBold" panose="02000009000000000000" pitchFamily="2" charset="0"/>
              </a:rPr>
              <a:t>}</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 </a:t>
            </a:r>
            <a:r>
              <a:rPr lang="en-US" b="1">
                <a:solidFill>
                  <a:srgbClr val="080808"/>
                </a:solidFill>
                <a:effectLst/>
                <a:highlight>
                  <a:srgbClr val="FFFFFF"/>
                </a:highlight>
                <a:latin typeface="JetBrains Mono ExtraBold" panose="02000009000000000000" pitchFamily="2" charset="0"/>
                <a:cs typeface="JetBrains Mono ExtraBold" panose="02000009000000000000" pitchFamily="2" charset="0"/>
              </a:rPr>
              <a:t>{</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b="1">
                <a:solidFill>
                  <a:srgbClr val="080808"/>
                </a:solidFill>
                <a:effectLst/>
                <a:highlight>
                  <a:srgbClr val="FFFFFF"/>
                </a:highlight>
                <a:latin typeface="JetBrains Mono ExtraBold" panose="02000009000000000000" pitchFamily="2" charset="0"/>
                <a:cs typeface="JetBrains Mono ExtraBold" panose="02000009000000000000" pitchFamily="2" charset="0"/>
              </a:rPr>
              <a:t>}</a:t>
            </a:r>
            <a:br>
              <a:rPr lang="en-US" b="1">
                <a:solidFill>
                  <a:srgbClr val="080808"/>
                </a:solidFill>
                <a:effectLst/>
                <a:highlight>
                  <a:srgbClr val="FFFFFF"/>
                </a:highlight>
                <a:latin typeface="JetBrains Mono ExtraBold" panose="02000009000000000000" pitchFamily="2" charset="0"/>
                <a:cs typeface="JetBrains Mono ExtraBold" panose="02000009000000000000" pitchFamily="2" charset="0"/>
              </a:rPr>
            </a:b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p>
        </p:txBody>
      </p:sp>
    </p:spTree>
    <p:extLst>
      <p:ext uri="{BB962C8B-B14F-4D97-AF65-F5344CB8AC3E}">
        <p14:creationId xmlns:p14="http://schemas.microsoft.com/office/powerpoint/2010/main" val="7249725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US"/>
              <a:t>Điều hướng bằng đối số</a:t>
            </a:r>
            <a:endParaRP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sp>
        <p:nvSpPr>
          <p:cNvPr id="2" name="TextBox 1">
            <a:extLst>
              <a:ext uri="{FF2B5EF4-FFF2-40B4-BE49-F238E27FC236}">
                <a16:creationId xmlns:a16="http://schemas.microsoft.com/office/drawing/2014/main" id="{131F9040-FEC3-D6F2-430F-3846A7EDA951}"/>
              </a:ext>
            </a:extLst>
          </p:cNvPr>
          <p:cNvSpPr txBox="1"/>
          <p:nvPr/>
        </p:nvSpPr>
        <p:spPr>
          <a:xfrm>
            <a:off x="292608" y="834822"/>
            <a:ext cx="8384464" cy="1007071"/>
          </a:xfrm>
          <a:prstGeom prst="rect">
            <a:avLst/>
          </a:prstGeom>
          <a:noFill/>
        </p:spPr>
        <p:txBody>
          <a:bodyPr wrap="square">
            <a:spAutoFit/>
          </a:bodyPr>
          <a:lstStyle/>
          <a:p>
            <a:pPr algn="just">
              <a:lnSpc>
                <a:spcPct val="200000"/>
              </a:lnSpc>
            </a:pPr>
            <a:r>
              <a:rPr lang="vi-VN" sz="1600">
                <a:latin typeface="Open Sans" panose="020B0606030504020204" pitchFamily="34" charset="0"/>
                <a:ea typeface="Open Sans" panose="020B0606030504020204" pitchFamily="34" charset="0"/>
                <a:cs typeface="Open Sans" panose="020B0606030504020204" pitchFamily="34" charset="0"/>
              </a:rPr>
              <a:t>Bạn nên trích xuất đối số từ NavBackStackEntry có trong lambda của hàm composable().</a:t>
            </a:r>
          </a:p>
        </p:txBody>
      </p:sp>
      <p:sp>
        <p:nvSpPr>
          <p:cNvPr id="5" name="TextBox 4">
            <a:extLst>
              <a:ext uri="{FF2B5EF4-FFF2-40B4-BE49-F238E27FC236}">
                <a16:creationId xmlns:a16="http://schemas.microsoft.com/office/drawing/2014/main" id="{3085F583-CAFE-F612-25D8-A1394F0649AF}"/>
              </a:ext>
            </a:extLst>
          </p:cNvPr>
          <p:cNvSpPr txBox="1"/>
          <p:nvPr/>
        </p:nvSpPr>
        <p:spPr>
          <a:xfrm>
            <a:off x="292608" y="2144551"/>
            <a:ext cx="8151000" cy="1326261"/>
          </a:xfrm>
          <a:prstGeom prst="rect">
            <a:avLst/>
          </a:prstGeom>
          <a:noFill/>
        </p:spPr>
        <p:txBody>
          <a:bodyPr wrap="square">
            <a:spAutoFit/>
          </a:bodyPr>
          <a:lstStyle/>
          <a:p>
            <a:pPr>
              <a:lnSpc>
                <a:spcPct val="200000"/>
              </a:lnSpc>
            </a:pP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composable(</a:t>
            </a:r>
            <a:r>
              <a:rPr lang="en-US">
                <a:solidFill>
                  <a:srgbClr val="067D17"/>
                </a:solidFill>
                <a:effectLst/>
                <a:highlight>
                  <a:srgbClr val="FFFFFF"/>
                </a:highlight>
                <a:latin typeface="JetBrains Mono Medium" panose="02000009000000000000" pitchFamily="2" charset="0"/>
                <a:cs typeface="JetBrains Mono Medium" panose="02000009000000000000" pitchFamily="2" charset="0"/>
              </a:rPr>
              <a:t>"profile/{userId}"</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 backStackEntry -&gt;</a:t>
            </a:r>
            <a:b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Profile(navController, backStackEntry.arguments?.getString(</a:t>
            </a:r>
            <a:r>
              <a:rPr lang="en-US">
                <a:solidFill>
                  <a:srgbClr val="067D17"/>
                </a:solidFill>
                <a:effectLst/>
                <a:highlight>
                  <a:srgbClr val="FFFFFF"/>
                </a:highlight>
                <a:latin typeface="JetBrains Mono Medium" panose="02000009000000000000" pitchFamily="2" charset="0"/>
                <a:cs typeface="JetBrains Mono Medium" panose="02000009000000000000" pitchFamily="2" charset="0"/>
              </a:rPr>
              <a:t>"userId"</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p>
        </p:txBody>
      </p:sp>
    </p:spTree>
    <p:extLst>
      <p:ext uri="{BB962C8B-B14F-4D97-AF65-F5344CB8AC3E}">
        <p14:creationId xmlns:p14="http://schemas.microsoft.com/office/powerpoint/2010/main" val="26565143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US"/>
              <a:t>Điều hướng bằng đối số</a:t>
            </a:r>
            <a:endParaRP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sp>
        <p:nvSpPr>
          <p:cNvPr id="2" name="TextBox 1">
            <a:extLst>
              <a:ext uri="{FF2B5EF4-FFF2-40B4-BE49-F238E27FC236}">
                <a16:creationId xmlns:a16="http://schemas.microsoft.com/office/drawing/2014/main" id="{131F9040-FEC3-D6F2-430F-3846A7EDA951}"/>
              </a:ext>
            </a:extLst>
          </p:cNvPr>
          <p:cNvSpPr txBox="1"/>
          <p:nvPr/>
        </p:nvSpPr>
        <p:spPr>
          <a:xfrm>
            <a:off x="292608" y="834822"/>
            <a:ext cx="8384464" cy="1007071"/>
          </a:xfrm>
          <a:prstGeom prst="rect">
            <a:avLst/>
          </a:prstGeom>
          <a:noFill/>
        </p:spPr>
        <p:txBody>
          <a:bodyPr wrap="square">
            <a:spAutoFit/>
          </a:bodyPr>
          <a:lstStyle/>
          <a:p>
            <a:pPr algn="just">
              <a:lnSpc>
                <a:spcPct val="200000"/>
              </a:lnSpc>
            </a:pPr>
            <a:r>
              <a:rPr lang="vi-VN" sz="1600">
                <a:latin typeface="Open Sans" panose="020B0606030504020204" pitchFamily="34" charset="0"/>
                <a:ea typeface="Open Sans" panose="020B0606030504020204" pitchFamily="34" charset="0"/>
                <a:cs typeface="Open Sans" panose="020B0606030504020204" pitchFamily="34" charset="0"/>
              </a:rPr>
              <a:t>Để truyền đối số đến đích, bạn cần thêm đối số đó vào tuyến đường khi thực hiện lệnh gọi navigate:</a:t>
            </a:r>
          </a:p>
        </p:txBody>
      </p:sp>
      <p:sp>
        <p:nvSpPr>
          <p:cNvPr id="6" name="TextBox 5">
            <a:extLst>
              <a:ext uri="{FF2B5EF4-FFF2-40B4-BE49-F238E27FC236}">
                <a16:creationId xmlns:a16="http://schemas.microsoft.com/office/drawing/2014/main" id="{2B3C2791-8FA0-BC6E-89C4-4430126BA5D0}"/>
              </a:ext>
            </a:extLst>
          </p:cNvPr>
          <p:cNvSpPr txBox="1"/>
          <p:nvPr/>
        </p:nvSpPr>
        <p:spPr>
          <a:xfrm>
            <a:off x="1507786" y="2154185"/>
            <a:ext cx="6128427" cy="369332"/>
          </a:xfrm>
          <a:prstGeom prst="rect">
            <a:avLst/>
          </a:prstGeom>
          <a:noFill/>
        </p:spPr>
        <p:txBody>
          <a:bodyPr wrap="square">
            <a:spAutoFit/>
          </a:bodyPr>
          <a:lstStyle/>
          <a:p>
            <a:r>
              <a:rPr lang="en-US" sz="1800">
                <a:solidFill>
                  <a:srgbClr val="080808"/>
                </a:solidFill>
                <a:effectLst/>
                <a:highlight>
                  <a:srgbClr val="FFFFFF"/>
                </a:highlight>
                <a:latin typeface="JetBrains Mono Medium" panose="02000009000000000000" pitchFamily="2" charset="0"/>
                <a:cs typeface="JetBrains Mono Medium" panose="02000009000000000000" pitchFamily="2" charset="0"/>
              </a:rPr>
              <a:t>navController.navigate(</a:t>
            </a:r>
            <a:r>
              <a:rPr lang="en-US" sz="1800">
                <a:solidFill>
                  <a:srgbClr val="067D17"/>
                </a:solidFill>
                <a:effectLst/>
                <a:highlight>
                  <a:srgbClr val="FFFFFF"/>
                </a:highlight>
                <a:latin typeface="JetBrains Mono Medium" panose="02000009000000000000" pitchFamily="2" charset="0"/>
                <a:cs typeface="JetBrains Mono Medium" panose="02000009000000000000" pitchFamily="2" charset="0"/>
              </a:rPr>
              <a:t>"profile/user1234"</a:t>
            </a:r>
            <a:r>
              <a:rPr lang="en-US" sz="1800">
                <a:solidFill>
                  <a:srgbClr val="080808"/>
                </a:solidFill>
                <a:effectLst/>
                <a:highlight>
                  <a:srgbClr val="FFFFFF"/>
                </a:highlight>
                <a:latin typeface="JetBrains Mono Medium" panose="02000009000000000000" pitchFamily="2" charset="0"/>
                <a:cs typeface="JetBrains Mono Medium" panose="02000009000000000000" pitchFamily="2" charset="0"/>
              </a:rPr>
              <a:t>)</a:t>
            </a:r>
          </a:p>
        </p:txBody>
      </p:sp>
    </p:spTree>
    <p:extLst>
      <p:ext uri="{BB962C8B-B14F-4D97-AF65-F5344CB8AC3E}">
        <p14:creationId xmlns:p14="http://schemas.microsoft.com/office/powerpoint/2010/main" val="27201182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US"/>
              <a:t>MVVM</a:t>
            </a:r>
            <a:endParaRP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sp>
        <p:nvSpPr>
          <p:cNvPr id="2" name="TextBox 1">
            <a:extLst>
              <a:ext uri="{FF2B5EF4-FFF2-40B4-BE49-F238E27FC236}">
                <a16:creationId xmlns:a16="http://schemas.microsoft.com/office/drawing/2014/main" id="{131F9040-FEC3-D6F2-430F-3846A7EDA951}"/>
              </a:ext>
            </a:extLst>
          </p:cNvPr>
          <p:cNvSpPr txBox="1"/>
          <p:nvPr/>
        </p:nvSpPr>
        <p:spPr>
          <a:xfrm>
            <a:off x="292608" y="834822"/>
            <a:ext cx="8384464" cy="1992020"/>
          </a:xfrm>
          <a:prstGeom prst="rect">
            <a:avLst/>
          </a:prstGeom>
          <a:noFill/>
        </p:spPr>
        <p:txBody>
          <a:bodyPr wrap="square">
            <a:spAutoFit/>
          </a:bodyPr>
          <a:lstStyle/>
          <a:p>
            <a:pPr algn="just">
              <a:lnSpc>
                <a:spcPct val="200000"/>
              </a:lnSpc>
            </a:pPr>
            <a:r>
              <a:rPr lang="vi-VN" sz="1600" b="1">
                <a:latin typeface="Open Sans" panose="020B0606030504020204" pitchFamily="34" charset="0"/>
                <a:ea typeface="Open Sans" panose="020B0606030504020204" pitchFamily="34" charset="0"/>
                <a:cs typeface="Open Sans" panose="020B0606030504020204" pitchFamily="34" charset="0"/>
              </a:rPr>
              <a:t>MVVM</a:t>
            </a:r>
            <a:r>
              <a:rPr lang="vi-VN" sz="1600">
                <a:latin typeface="Open Sans" panose="020B0606030504020204" pitchFamily="34" charset="0"/>
                <a:ea typeface="Open Sans" panose="020B0606030504020204" pitchFamily="34" charset="0"/>
                <a:cs typeface="Open Sans" panose="020B0606030504020204" pitchFamily="34" charset="0"/>
              </a:rPr>
              <a:t> (</a:t>
            </a:r>
            <a:r>
              <a:rPr lang="vi-VN" sz="1600" b="1">
                <a:latin typeface="Open Sans" panose="020B0606030504020204" pitchFamily="34" charset="0"/>
                <a:ea typeface="Open Sans" panose="020B0606030504020204" pitchFamily="34" charset="0"/>
                <a:cs typeface="Open Sans" panose="020B0606030504020204" pitchFamily="34" charset="0"/>
              </a:rPr>
              <a:t>Model-View-ViewModel</a:t>
            </a:r>
            <a:r>
              <a:rPr lang="vi-VN" sz="1600">
                <a:latin typeface="Open Sans" panose="020B0606030504020204" pitchFamily="34" charset="0"/>
                <a:ea typeface="Open Sans" panose="020B0606030504020204" pitchFamily="34" charset="0"/>
                <a:cs typeface="Open Sans" panose="020B0606030504020204" pitchFamily="34" charset="0"/>
              </a:rPr>
              <a:t>) là một mô hình kiến trúc phần mềm được sử dụng để tách biệt giao diện người dùng (UI) khỏi logic nghiệp vụ. Trong Jetpack Compose, ViewModel đóng vai trò quan trọng trong việc quản lý trạng thái UI và xử lý logic nghiệp vụ, giúp cho mã nguồn dễ dàng quản lý và bảo trì hơn</a:t>
            </a:r>
          </a:p>
        </p:txBody>
      </p:sp>
    </p:spTree>
    <p:extLst>
      <p:ext uri="{BB962C8B-B14F-4D97-AF65-F5344CB8AC3E}">
        <p14:creationId xmlns:p14="http://schemas.microsoft.com/office/powerpoint/2010/main" val="23040419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US"/>
              <a:t>MVVM</a:t>
            </a:r>
            <a:endParaRP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sp>
        <p:nvSpPr>
          <p:cNvPr id="2" name="TextBox 1">
            <a:extLst>
              <a:ext uri="{FF2B5EF4-FFF2-40B4-BE49-F238E27FC236}">
                <a16:creationId xmlns:a16="http://schemas.microsoft.com/office/drawing/2014/main" id="{131F9040-FEC3-D6F2-430F-3846A7EDA951}"/>
              </a:ext>
            </a:extLst>
          </p:cNvPr>
          <p:cNvSpPr txBox="1"/>
          <p:nvPr/>
        </p:nvSpPr>
        <p:spPr>
          <a:xfrm>
            <a:off x="352276" y="985116"/>
            <a:ext cx="8384464" cy="3478068"/>
          </a:xfrm>
          <a:prstGeom prst="rect">
            <a:avLst/>
          </a:prstGeom>
          <a:noFill/>
        </p:spPr>
        <p:txBody>
          <a:bodyPr wrap="square">
            <a:spAutoFit/>
          </a:bodyPr>
          <a:lstStyle/>
          <a:p>
            <a:pPr algn="just">
              <a:lnSpc>
                <a:spcPct val="200000"/>
              </a:lnSpc>
            </a:pPr>
            <a:r>
              <a:rPr lang="vi-VN" b="1">
                <a:latin typeface="Open Sans" panose="020B0606030504020204" pitchFamily="34" charset="0"/>
                <a:ea typeface="Open Sans" panose="020B0606030504020204" pitchFamily="34" charset="0"/>
                <a:cs typeface="Open Sans" panose="020B0606030504020204" pitchFamily="34" charset="0"/>
              </a:rPr>
              <a:t>Model</a:t>
            </a:r>
            <a:r>
              <a:rPr lang="vi-VN">
                <a:latin typeface="Open Sans" panose="020B0606030504020204" pitchFamily="34" charset="0"/>
                <a:ea typeface="Open Sans" panose="020B0606030504020204" pitchFamily="34" charset="0"/>
                <a:cs typeface="Open Sans" panose="020B0606030504020204" pitchFamily="34" charset="0"/>
              </a:rPr>
              <a:t>: Đây là phần ‘não’ của ứng dụng, chịu trách nhiệm cho logic nghiệp vụ. Model xử lý các tác vụ như truy cập dữ liệu, xác thực, tính toán và cung cấp dữ liệu cho ViewModel.</a:t>
            </a:r>
          </a:p>
          <a:p>
            <a:pPr algn="just">
              <a:lnSpc>
                <a:spcPct val="200000"/>
              </a:lnSpc>
            </a:pPr>
            <a:r>
              <a:rPr lang="vi-VN" b="1">
                <a:latin typeface="Open Sans" panose="020B0606030504020204" pitchFamily="34" charset="0"/>
                <a:ea typeface="Open Sans" panose="020B0606030504020204" pitchFamily="34" charset="0"/>
                <a:cs typeface="Open Sans" panose="020B0606030504020204" pitchFamily="34" charset="0"/>
              </a:rPr>
              <a:t>View</a:t>
            </a:r>
            <a:r>
              <a:rPr lang="vi-VN">
                <a:latin typeface="Open Sans" panose="020B0606030504020204" pitchFamily="34" charset="0"/>
                <a:ea typeface="Open Sans" panose="020B0606030504020204" pitchFamily="34" charset="0"/>
                <a:cs typeface="Open Sans" panose="020B0606030504020204" pitchFamily="34" charset="0"/>
              </a:rPr>
              <a:t>: Là phần hiển thị giao diện người dùng và thu thập input từ người dùng. Trong Jetpack Compose, View được xây dựng thông qua các hàm có khả năng kết hợp (@Composable functions) để định nghĩa UI.</a:t>
            </a:r>
          </a:p>
          <a:p>
            <a:pPr algn="just">
              <a:lnSpc>
                <a:spcPct val="200000"/>
              </a:lnSpc>
            </a:pPr>
            <a:r>
              <a:rPr lang="vi-VN" b="1">
                <a:latin typeface="Open Sans" panose="020B0606030504020204" pitchFamily="34" charset="0"/>
                <a:ea typeface="Open Sans" panose="020B0606030504020204" pitchFamily="34" charset="0"/>
                <a:cs typeface="Open Sans" panose="020B0606030504020204" pitchFamily="34" charset="0"/>
              </a:rPr>
              <a:t>ViewModel</a:t>
            </a:r>
            <a:r>
              <a:rPr lang="vi-VN">
                <a:latin typeface="Open Sans" panose="020B0606030504020204" pitchFamily="34" charset="0"/>
                <a:ea typeface="Open Sans" panose="020B0606030504020204" pitchFamily="34" charset="0"/>
                <a:cs typeface="Open Sans" panose="020B0606030504020204" pitchFamily="34" charset="0"/>
              </a:rPr>
              <a:t>: Nằm giữa Model và View, ViewModel chứa logic trình bày và xử lý các sự kiện từ View để giao tiếp với Model. ViewModel cũng quản lý trạng thái UI và thực hiện các tác vụ như phản hồi lại các sự kiện người dùng hoặc xử lý các thay đổi trạng thái.</a:t>
            </a:r>
          </a:p>
        </p:txBody>
      </p:sp>
    </p:spTree>
    <p:extLst>
      <p:ext uri="{BB962C8B-B14F-4D97-AF65-F5344CB8AC3E}">
        <p14:creationId xmlns:p14="http://schemas.microsoft.com/office/powerpoint/2010/main" val="21561440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US"/>
              <a:t>MVVM</a:t>
            </a:r>
            <a:endParaRP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pic>
        <p:nvPicPr>
          <p:cNvPr id="1026" name="Picture 2" descr="Architecture in Jetpack Compose — MVP, MVVM, &amp; MVI | by Ian Alexander |  Mobile at Octopus Energy | Medium">
            <a:extLst>
              <a:ext uri="{FF2B5EF4-FFF2-40B4-BE49-F238E27FC236}">
                <a16:creationId xmlns:a16="http://schemas.microsoft.com/office/drawing/2014/main" id="{39E7C3BE-4274-D798-6022-95D27847E1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360" y="1021404"/>
            <a:ext cx="8837279" cy="3829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3483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US"/>
              <a:t>MVVM kết hợp với Jetpack Compose</a:t>
            </a:r>
            <a:endParaRP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sp>
        <p:nvSpPr>
          <p:cNvPr id="2" name="TextBox 1">
            <a:extLst>
              <a:ext uri="{FF2B5EF4-FFF2-40B4-BE49-F238E27FC236}">
                <a16:creationId xmlns:a16="http://schemas.microsoft.com/office/drawing/2014/main" id="{2F4D308C-4E5A-9DDD-3B46-CF4AC74D8881}"/>
              </a:ext>
            </a:extLst>
          </p:cNvPr>
          <p:cNvSpPr txBox="1"/>
          <p:nvPr/>
        </p:nvSpPr>
        <p:spPr>
          <a:xfrm>
            <a:off x="352276" y="985116"/>
            <a:ext cx="8384464" cy="3047181"/>
          </a:xfrm>
          <a:prstGeom prst="rect">
            <a:avLst/>
          </a:prstGeom>
          <a:noFill/>
        </p:spPr>
        <p:txBody>
          <a:bodyPr wrap="square">
            <a:spAutoFit/>
          </a:bodyPr>
          <a:lstStyle/>
          <a:p>
            <a:pPr algn="just">
              <a:lnSpc>
                <a:spcPct val="200000"/>
              </a:lnSpc>
            </a:pPr>
            <a:r>
              <a:rPr lang="vi-VN">
                <a:latin typeface="Open Sans" panose="020B0606030504020204" pitchFamily="34" charset="0"/>
                <a:ea typeface="Open Sans" panose="020B0606030504020204" pitchFamily="34" charset="0"/>
                <a:cs typeface="Open Sans" panose="020B0606030504020204" pitchFamily="34" charset="0"/>
              </a:rPr>
              <a:t>MVVM kết hợp cùng Jetpack Compose hoạt động như sau:</a:t>
            </a:r>
          </a:p>
          <a:p>
            <a:pPr marL="285750" indent="-285750" algn="just">
              <a:lnSpc>
                <a:spcPct val="200000"/>
              </a:lnSpc>
              <a:buFont typeface="Arial" panose="020B0604020202020204" pitchFamily="34" charset="0"/>
              <a:buChar char="•"/>
            </a:pPr>
            <a:r>
              <a:rPr lang="vi-VN" b="1">
                <a:latin typeface="Open Sans" panose="020B0606030504020204" pitchFamily="34" charset="0"/>
                <a:ea typeface="Open Sans" panose="020B0606030504020204" pitchFamily="34" charset="0"/>
                <a:cs typeface="Open Sans" panose="020B0606030504020204" pitchFamily="34" charset="0"/>
              </a:rPr>
              <a:t>Model:</a:t>
            </a:r>
            <a:r>
              <a:rPr lang="vi-VN">
                <a:latin typeface="Open Sans" panose="020B0606030504020204" pitchFamily="34" charset="0"/>
                <a:ea typeface="Open Sans" panose="020B0606030504020204" pitchFamily="34" charset="0"/>
                <a:cs typeface="Open Sans" panose="020B0606030504020204" pitchFamily="34" charset="0"/>
              </a:rPr>
              <a:t> Model trong kiến trúc MVVM chứa dữ liệu và logic nghiệp vụ của ứng dụng. Bạn có thể đóng gói nguồn dữ liệu, kho lưu trữ, và các thực thể miền tại đây. Các thư viện Jetpack như Room và Retrofit có thể hỗ trợ triển khai lớp dữ liệu.</a:t>
            </a:r>
          </a:p>
          <a:p>
            <a:pPr marL="285750" indent="-285750" algn="just">
              <a:lnSpc>
                <a:spcPct val="200000"/>
              </a:lnSpc>
              <a:buFont typeface="Arial" panose="020B0604020202020204" pitchFamily="34" charset="0"/>
              <a:buChar char="•"/>
            </a:pPr>
            <a:r>
              <a:rPr lang="vi-VN" b="1">
                <a:latin typeface="Open Sans" panose="020B0606030504020204" pitchFamily="34" charset="0"/>
                <a:ea typeface="Open Sans" panose="020B0606030504020204" pitchFamily="34" charset="0"/>
                <a:cs typeface="Open Sans" panose="020B0606030504020204" pitchFamily="34" charset="0"/>
              </a:rPr>
              <a:t>View:</a:t>
            </a:r>
            <a:r>
              <a:rPr lang="vi-VN">
                <a:latin typeface="Open Sans" panose="020B0606030504020204" pitchFamily="34" charset="0"/>
                <a:ea typeface="Open Sans" panose="020B0606030504020204" pitchFamily="34" charset="0"/>
                <a:cs typeface="Open Sans" panose="020B0606030504020204" pitchFamily="34" charset="0"/>
              </a:rPr>
              <a:t> Trong Jetpack Compose, lớp View là trái tim của giao diện người dùng. Bạn định nghĩa UI sử dụng các hàm có thể kết hợp, làm cho mã UI trở nên gọn gàng, dễ bảo trì và dễ đọc hơn. Lớp View trực tiếp quan sát dữ liệu từ ViewModel và hiển thị nó cho người dùng.</a:t>
            </a:r>
          </a:p>
        </p:txBody>
      </p:sp>
    </p:spTree>
    <p:extLst>
      <p:ext uri="{BB962C8B-B14F-4D97-AF65-F5344CB8AC3E}">
        <p14:creationId xmlns:p14="http://schemas.microsoft.com/office/powerpoint/2010/main" val="7181964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US"/>
              <a:t>MVVM kết hợp với Jetpack Compose</a:t>
            </a:r>
            <a:endParaRP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sp>
        <p:nvSpPr>
          <p:cNvPr id="2" name="TextBox 1">
            <a:extLst>
              <a:ext uri="{FF2B5EF4-FFF2-40B4-BE49-F238E27FC236}">
                <a16:creationId xmlns:a16="http://schemas.microsoft.com/office/drawing/2014/main" id="{2F4D308C-4E5A-9DDD-3B46-CF4AC74D8881}"/>
              </a:ext>
            </a:extLst>
          </p:cNvPr>
          <p:cNvSpPr txBox="1"/>
          <p:nvPr/>
        </p:nvSpPr>
        <p:spPr>
          <a:xfrm>
            <a:off x="352276" y="985116"/>
            <a:ext cx="8384464" cy="3908955"/>
          </a:xfrm>
          <a:prstGeom prst="rect">
            <a:avLst/>
          </a:prstGeom>
          <a:noFill/>
        </p:spPr>
        <p:txBody>
          <a:bodyPr wrap="square">
            <a:spAutoFit/>
          </a:bodyPr>
          <a:lstStyle/>
          <a:p>
            <a:pPr algn="just">
              <a:lnSpc>
                <a:spcPct val="200000"/>
              </a:lnSpc>
            </a:pPr>
            <a:r>
              <a:rPr lang="vi-VN" b="1">
                <a:latin typeface="Open Sans" panose="020B0606030504020204" pitchFamily="34" charset="0"/>
                <a:ea typeface="Open Sans" panose="020B0606030504020204" pitchFamily="34" charset="0"/>
                <a:cs typeface="Open Sans" panose="020B0606030504020204" pitchFamily="34" charset="0"/>
              </a:rPr>
              <a:t>ViewModel:</a:t>
            </a:r>
            <a:r>
              <a:rPr lang="vi-VN">
                <a:latin typeface="Open Sans" panose="020B0606030504020204" pitchFamily="34" charset="0"/>
                <a:ea typeface="Open Sans" panose="020B0606030504020204" pitchFamily="34" charset="0"/>
                <a:cs typeface="Open Sans" panose="020B0606030504020204" pitchFamily="34" charset="0"/>
              </a:rPr>
              <a:t> ViewModel đóng vai trò trung gian giữa Model và View. Nó phơi bày dữ liệu cho View thông qua LiveData hoặc đối tượng State và xử lý tương tác người dùng. ViewModel cho phép View không biết gì về nguồn dữ liệu và giữ logic UI riêng biệt.</a:t>
            </a:r>
          </a:p>
          <a:p>
            <a:pPr algn="just">
              <a:lnSpc>
                <a:spcPct val="200000"/>
              </a:lnSpc>
            </a:pPr>
            <a:r>
              <a:rPr lang="vi-VN" b="1">
                <a:latin typeface="Open Sans" panose="020B0606030504020204" pitchFamily="34" charset="0"/>
                <a:ea typeface="Open Sans" panose="020B0606030504020204" pitchFamily="34" charset="0"/>
                <a:cs typeface="Open Sans" panose="020B0606030504020204" pitchFamily="34" charset="0"/>
              </a:rPr>
              <a:t>Data Binding: </a:t>
            </a:r>
            <a:r>
              <a:rPr lang="vi-VN">
                <a:latin typeface="Open Sans" panose="020B0606030504020204" pitchFamily="34" charset="0"/>
                <a:ea typeface="Open Sans" panose="020B0606030504020204" pitchFamily="34" charset="0"/>
                <a:cs typeface="Open Sans" panose="020B0606030504020204" pitchFamily="34" charset="0"/>
              </a:rPr>
              <a:t>Jetpack Compose làm cho việc liên kết dữ liệu từ ViewModel trực tiếp đến các phần tử UI trở nên dễ dàng. Liên kết dữ liệu hai chiều này cho phép cập nhật tự động các thành phần UI khi dữ liệu trong ViewModel thay đổi.</a:t>
            </a:r>
          </a:p>
          <a:p>
            <a:pPr algn="just">
              <a:lnSpc>
                <a:spcPct val="200000"/>
              </a:lnSpc>
            </a:pPr>
            <a:r>
              <a:rPr lang="vi-VN" b="1">
                <a:latin typeface="Open Sans" panose="020B0606030504020204" pitchFamily="34" charset="0"/>
                <a:ea typeface="Open Sans" panose="020B0606030504020204" pitchFamily="34" charset="0"/>
                <a:cs typeface="Open Sans" panose="020B0606030504020204" pitchFamily="34" charset="0"/>
              </a:rPr>
              <a:t>Navigation:</a:t>
            </a:r>
            <a:r>
              <a:rPr lang="vi-VN">
                <a:latin typeface="Open Sans" panose="020B0606030504020204" pitchFamily="34" charset="0"/>
                <a:ea typeface="Open Sans" panose="020B0606030504020204" pitchFamily="34" charset="0"/>
                <a:cs typeface="Open Sans" panose="020B0606030504020204" pitchFamily="34" charset="0"/>
              </a:rPr>
              <a:t> Navigation trong Jetpack Compose được xử lý thông qua thành phần Navigation, thân thiện với MVVM. ViewModel có thể kiểm soát navigation và chuyển dữ liệu giữa các điểm đến một cách liền mạch.</a:t>
            </a:r>
          </a:p>
        </p:txBody>
      </p:sp>
    </p:spTree>
    <p:extLst>
      <p:ext uri="{BB962C8B-B14F-4D97-AF65-F5344CB8AC3E}">
        <p14:creationId xmlns:p14="http://schemas.microsoft.com/office/powerpoint/2010/main" val="28968647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US" sz="2800"/>
              <a:t>Lợi ích khi kết hợp MVVM với Jetpack Compose</a:t>
            </a:r>
            <a:endParaRPr sz="2800"/>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sp>
        <p:nvSpPr>
          <p:cNvPr id="2" name="TextBox 1">
            <a:extLst>
              <a:ext uri="{FF2B5EF4-FFF2-40B4-BE49-F238E27FC236}">
                <a16:creationId xmlns:a16="http://schemas.microsoft.com/office/drawing/2014/main" id="{2F4D308C-4E5A-9DDD-3B46-CF4AC74D8881}"/>
              </a:ext>
            </a:extLst>
          </p:cNvPr>
          <p:cNvSpPr txBox="1"/>
          <p:nvPr/>
        </p:nvSpPr>
        <p:spPr>
          <a:xfrm>
            <a:off x="352276" y="985116"/>
            <a:ext cx="8384464" cy="3289555"/>
          </a:xfrm>
          <a:prstGeom prst="rect">
            <a:avLst/>
          </a:prstGeom>
          <a:noFill/>
        </p:spPr>
        <p:txBody>
          <a:bodyPr wrap="square">
            <a:spAutoFit/>
          </a:bodyPr>
          <a:lstStyle/>
          <a:p>
            <a:pPr algn="l">
              <a:lnSpc>
                <a:spcPct val="150000"/>
              </a:lnSpc>
              <a:buFont typeface="Arial" panose="020B0604020202020204" pitchFamily="34" charset="0"/>
              <a:buChar char="•"/>
            </a:pPr>
            <a:r>
              <a:rPr lang="vi-VN" b="1" i="0">
                <a:solidFill>
                  <a:srgbClr val="111111"/>
                </a:solidFill>
                <a:effectLst/>
                <a:latin typeface="Open Sans" panose="020B0606030504020204" pitchFamily="34" charset="0"/>
                <a:ea typeface="Open Sans" panose="020B0606030504020204" pitchFamily="34" charset="0"/>
                <a:cs typeface="Open Sans" panose="020B0606030504020204" pitchFamily="34" charset="0"/>
              </a:rPr>
              <a:t>Phân tách Mối quan tâm</a:t>
            </a:r>
            <a:r>
              <a:rPr lang="vi-VN" b="0" i="0">
                <a:solidFill>
                  <a:srgbClr val="111111"/>
                </a:solidFill>
                <a:effectLst/>
                <a:latin typeface="Open Sans" panose="020B0606030504020204" pitchFamily="34" charset="0"/>
                <a:ea typeface="Open Sans" panose="020B0606030504020204" pitchFamily="34" charset="0"/>
                <a:cs typeface="Open Sans" panose="020B0606030504020204" pitchFamily="34" charset="0"/>
              </a:rPr>
              <a:t>: MVVM thực thi sự phân tách rõ ràng giữa dữ liệu, UI, và logic tương tác, làm cho mã nguồn trở nên có tổ chức và dễ bảo trì hơn.</a:t>
            </a:r>
          </a:p>
          <a:p>
            <a:pPr algn="l">
              <a:lnSpc>
                <a:spcPct val="150000"/>
              </a:lnSpc>
              <a:buFont typeface="Arial" panose="020B0604020202020204" pitchFamily="34" charset="0"/>
              <a:buChar char="•"/>
            </a:pPr>
            <a:r>
              <a:rPr lang="vi-VN" b="1" i="0">
                <a:solidFill>
                  <a:srgbClr val="111111"/>
                </a:solidFill>
                <a:effectLst/>
                <a:latin typeface="Open Sans" panose="020B0606030504020204" pitchFamily="34" charset="0"/>
                <a:ea typeface="Open Sans" panose="020B0606030504020204" pitchFamily="34" charset="0"/>
                <a:cs typeface="Open Sans" panose="020B0606030504020204" pitchFamily="34" charset="0"/>
              </a:rPr>
              <a:t>Khả năng Kiểm thử</a:t>
            </a:r>
            <a:r>
              <a:rPr lang="vi-VN" b="0" i="0">
                <a:solidFill>
                  <a:srgbClr val="111111"/>
                </a:solidFill>
                <a:effectLst/>
                <a:latin typeface="Open Sans" panose="020B0606030504020204" pitchFamily="34" charset="0"/>
                <a:ea typeface="Open Sans" panose="020B0606030504020204" pitchFamily="34" charset="0"/>
                <a:cs typeface="Open Sans" panose="020B0606030504020204" pitchFamily="34" charset="0"/>
              </a:rPr>
              <a:t>: Mỗi thành phần có thể được kiểm thử độc lập, cho phép kiểm thử đơn vị và UI toàn diện.</a:t>
            </a:r>
          </a:p>
          <a:p>
            <a:pPr algn="l">
              <a:lnSpc>
                <a:spcPct val="150000"/>
              </a:lnSpc>
              <a:buFont typeface="Arial" panose="020B0604020202020204" pitchFamily="34" charset="0"/>
              <a:buChar char="•"/>
            </a:pPr>
            <a:r>
              <a:rPr lang="vi-VN" b="1" i="0">
                <a:solidFill>
                  <a:srgbClr val="111111"/>
                </a:solidFill>
                <a:effectLst/>
                <a:latin typeface="Open Sans" panose="020B0606030504020204" pitchFamily="34" charset="0"/>
                <a:ea typeface="Open Sans" panose="020B0606030504020204" pitchFamily="34" charset="0"/>
                <a:cs typeface="Open Sans" panose="020B0606030504020204" pitchFamily="34" charset="0"/>
              </a:rPr>
              <a:t>Tính Phản ứng</a:t>
            </a:r>
            <a:r>
              <a:rPr lang="vi-VN" b="0" i="0">
                <a:solidFill>
                  <a:srgbClr val="111111"/>
                </a:solidFill>
                <a:effectLst/>
                <a:latin typeface="Open Sans" panose="020B0606030504020204" pitchFamily="34" charset="0"/>
                <a:ea typeface="Open Sans" panose="020B0606030504020204" pitchFamily="34" charset="0"/>
                <a:cs typeface="Open Sans" panose="020B0606030504020204" pitchFamily="34" charset="0"/>
              </a:rPr>
              <a:t>: Sự quan sát của ViewModel và sự tái cấu trúc của Jetpack Compose đảm bảo rằng giao diện người dùng của bạn luôn đồng bộ với dữ liệu.</a:t>
            </a:r>
          </a:p>
          <a:p>
            <a:pPr algn="l">
              <a:lnSpc>
                <a:spcPct val="150000"/>
              </a:lnSpc>
              <a:buFont typeface="Arial" panose="020B0604020202020204" pitchFamily="34" charset="0"/>
              <a:buChar char="•"/>
            </a:pPr>
            <a:r>
              <a:rPr lang="vi-VN" b="1" i="0">
                <a:solidFill>
                  <a:srgbClr val="111111"/>
                </a:solidFill>
                <a:effectLst/>
                <a:latin typeface="Open Sans" panose="020B0606030504020204" pitchFamily="34" charset="0"/>
                <a:ea typeface="Open Sans" panose="020B0606030504020204" pitchFamily="34" charset="0"/>
                <a:cs typeface="Open Sans" panose="020B0606030504020204" pitchFamily="34" charset="0"/>
              </a:rPr>
              <a:t>Khả năng Mở rộng</a:t>
            </a:r>
            <a:r>
              <a:rPr lang="vi-VN" b="0" i="0">
                <a:solidFill>
                  <a:srgbClr val="111111"/>
                </a:solidFill>
                <a:effectLst/>
                <a:latin typeface="Open Sans" panose="020B0606030504020204" pitchFamily="34" charset="0"/>
                <a:ea typeface="Open Sans" panose="020B0606030504020204" pitchFamily="34" charset="0"/>
                <a:cs typeface="Open Sans" panose="020B0606030504020204" pitchFamily="34" charset="0"/>
              </a:rPr>
              <a:t>: Khi ứng dụng của bạn phát triển, cấu trúc mô-đun của MVVM và các hàm có thể kết hợp của Jetpack Compose làm cho việc thêm và sửa đổi tính năng trở nên dễ dàng hơn.</a:t>
            </a:r>
          </a:p>
          <a:p>
            <a:pPr algn="l">
              <a:lnSpc>
                <a:spcPct val="150000"/>
              </a:lnSpc>
              <a:buFont typeface="Arial" panose="020B0604020202020204" pitchFamily="34" charset="0"/>
              <a:buChar char="•"/>
            </a:pPr>
            <a:r>
              <a:rPr lang="vi-VN" b="1" i="0">
                <a:solidFill>
                  <a:srgbClr val="111111"/>
                </a:solidFill>
                <a:effectLst/>
                <a:latin typeface="Open Sans" panose="020B0606030504020204" pitchFamily="34" charset="0"/>
                <a:ea typeface="Open Sans" panose="020B0606030504020204" pitchFamily="34" charset="0"/>
                <a:cs typeface="Open Sans" panose="020B0606030504020204" pitchFamily="34" charset="0"/>
              </a:rPr>
              <a:t>Đọc Mã</a:t>
            </a:r>
            <a:r>
              <a:rPr lang="vi-VN" b="0" i="0">
                <a:solidFill>
                  <a:srgbClr val="111111"/>
                </a:solidFill>
                <a:effectLst/>
                <a:latin typeface="Open Sans" panose="020B0606030504020204" pitchFamily="34" charset="0"/>
                <a:ea typeface="Open Sans" panose="020B0606030504020204" pitchFamily="34" charset="0"/>
                <a:cs typeface="Open Sans" panose="020B0606030504020204" pitchFamily="34" charset="0"/>
              </a:rPr>
              <a:t>: Mã UI khai báo trong Jetpack Compose rất dễ đọc, giúp cho việc hiểu và hợp tác trên các dự án trở nên dễ dàng hơn</a:t>
            </a:r>
          </a:p>
        </p:txBody>
      </p:sp>
    </p:spTree>
    <p:extLst>
      <p:ext uri="{BB962C8B-B14F-4D97-AF65-F5344CB8AC3E}">
        <p14:creationId xmlns:p14="http://schemas.microsoft.com/office/powerpoint/2010/main" val="3277055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US"/>
              <a:t>Stateful vs Stateless </a:t>
            </a:r>
            <a:endParaRPr/>
          </a:p>
        </p:txBody>
      </p:sp>
      <p:sp>
        <p:nvSpPr>
          <p:cNvPr id="3" name="TextBox 2">
            <a:extLst>
              <a:ext uri="{FF2B5EF4-FFF2-40B4-BE49-F238E27FC236}">
                <a16:creationId xmlns:a16="http://schemas.microsoft.com/office/drawing/2014/main" id="{36EA7EA2-F2BB-6ED7-FFF2-91B9A7FEECA9}"/>
              </a:ext>
            </a:extLst>
          </p:cNvPr>
          <p:cNvSpPr txBox="1"/>
          <p:nvPr/>
        </p:nvSpPr>
        <p:spPr>
          <a:xfrm>
            <a:off x="185214" y="1127852"/>
            <a:ext cx="8773571" cy="1323632"/>
          </a:xfrm>
          <a:prstGeom prst="rect">
            <a:avLst/>
          </a:prstGeom>
          <a:noFill/>
        </p:spPr>
        <p:txBody>
          <a:bodyPr wrap="square">
            <a:spAutoFit/>
          </a:bodyPr>
          <a:lstStyle/>
          <a:p>
            <a:pPr algn="just">
              <a:lnSpc>
                <a:spcPct val="200000"/>
              </a:lnSpc>
            </a:pPr>
            <a:r>
              <a:rPr lang="vi-VN">
                <a:latin typeface="Open Sans" panose="020B0606030504020204" pitchFamily="34" charset="0"/>
                <a:ea typeface="Open Sans" panose="020B0606030504020204" pitchFamily="34" charset="0"/>
                <a:cs typeface="Open Sans" panose="020B0606030504020204" pitchFamily="34" charset="0"/>
              </a:rPr>
              <a:t>Các composable có thể là stateful (có trạng thái) hoặc stateless (không có trạng thái). </a:t>
            </a:r>
          </a:p>
          <a:p>
            <a:pPr algn="just">
              <a:lnSpc>
                <a:spcPct val="200000"/>
              </a:lnSpc>
            </a:pPr>
            <a:r>
              <a:rPr lang="vi-VN">
                <a:latin typeface="Open Sans" panose="020B0606030504020204" pitchFamily="34" charset="0"/>
                <a:ea typeface="Open Sans" panose="020B0606030504020204" pitchFamily="34" charset="0"/>
                <a:cs typeface="Open Sans" panose="020B0606030504020204" pitchFamily="34" charset="0"/>
              </a:rPr>
              <a:t>Stateful composable quản lý trạng thái bên trong, trong khi stateless composable nhận trạng thái từ bên ngoài</a:t>
            </a: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pic>
        <p:nvPicPr>
          <p:cNvPr id="2050" name="Picture 2" descr="Stateful vs Stateless - Shiksha Online">
            <a:extLst>
              <a:ext uri="{FF2B5EF4-FFF2-40B4-BE49-F238E27FC236}">
                <a16:creationId xmlns:a16="http://schemas.microsoft.com/office/drawing/2014/main" id="{E4967A29-EBD6-23E1-0435-F8CA1B223F9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2340"/>
          <a:stretch/>
        </p:blipFill>
        <p:spPr bwMode="auto">
          <a:xfrm>
            <a:off x="2164404" y="2692017"/>
            <a:ext cx="4815191" cy="18325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13612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205"/>
        <p:cNvGrpSpPr/>
        <p:nvPr/>
      </p:nvGrpSpPr>
      <p:grpSpPr>
        <a:xfrm>
          <a:off x="0" y="0"/>
          <a:ext cx="0" cy="0"/>
          <a:chOff x="0" y="0"/>
          <a:chExt cx="0" cy="0"/>
        </a:xfrm>
      </p:grpSpPr>
      <p:sp>
        <p:nvSpPr>
          <p:cNvPr id="206" name="Google Shape;206;p35"/>
          <p:cNvSpPr txBox="1"/>
          <p:nvPr/>
        </p:nvSpPr>
        <p:spPr>
          <a:xfrm>
            <a:off x="276225" y="285750"/>
            <a:ext cx="7153200" cy="1905300"/>
          </a:xfrm>
          <a:prstGeom prst="rect">
            <a:avLst/>
          </a:prstGeom>
          <a:noFill/>
          <a:ln>
            <a:noFill/>
          </a:ln>
        </p:spPr>
        <p:txBody>
          <a:bodyPr spcFirstLastPara="1" wrap="square" lIns="91425" tIns="91425" rIns="91425" bIns="91425" anchor="t" anchorCtr="0">
            <a:noAutofit/>
          </a:bodyPr>
          <a:lstStyle/>
          <a:p>
            <a:pPr marL="0" lvl="0" indent="0" algn="l" rtl="0">
              <a:lnSpc>
                <a:spcPct val="85000"/>
              </a:lnSpc>
              <a:spcBef>
                <a:spcPts val="0"/>
              </a:spcBef>
              <a:spcAft>
                <a:spcPts val="0"/>
              </a:spcAft>
              <a:buClr>
                <a:schemeClr val="dk1"/>
              </a:buClr>
              <a:buSzPts val="1100"/>
              <a:buFont typeface="Arial"/>
              <a:buNone/>
            </a:pPr>
            <a:r>
              <a:rPr lang="en" sz="4800">
                <a:solidFill>
                  <a:schemeClr val="lt1"/>
                </a:solidFill>
                <a:latin typeface="Inter"/>
                <a:ea typeface="Inter"/>
                <a:cs typeface="Inter"/>
                <a:sym typeface="Inter"/>
              </a:rPr>
              <a:t>Thanks!</a:t>
            </a:r>
            <a:endParaRPr sz="4800">
              <a:solidFill>
                <a:schemeClr val="lt1"/>
              </a:solidFill>
              <a:latin typeface="Inter"/>
              <a:ea typeface="Inter"/>
              <a:cs typeface="Inter"/>
              <a:sym typeface="Inte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US"/>
              <a:t>Stateful vs Stateless </a:t>
            </a:r>
            <a:endParaRP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pic>
        <p:nvPicPr>
          <p:cNvPr id="1026" name="Picture 2">
            <a:extLst>
              <a:ext uri="{FF2B5EF4-FFF2-40B4-BE49-F238E27FC236}">
                <a16:creationId xmlns:a16="http://schemas.microsoft.com/office/drawing/2014/main" id="{66FC13C6-9137-FD04-7B3E-E9DF01ADEE5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8084"/>
          <a:stretch/>
        </p:blipFill>
        <p:spPr bwMode="auto">
          <a:xfrm>
            <a:off x="1275184" y="1361872"/>
            <a:ext cx="6593631" cy="3139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2268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US"/>
              <a:t>State&lt;T&gt; và MutableState&lt;T&gt;</a:t>
            </a:r>
            <a:endParaRP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sp>
        <p:nvSpPr>
          <p:cNvPr id="5" name="TextBox 4">
            <a:extLst>
              <a:ext uri="{FF2B5EF4-FFF2-40B4-BE49-F238E27FC236}">
                <a16:creationId xmlns:a16="http://schemas.microsoft.com/office/drawing/2014/main" id="{F99D6A87-523E-1FB4-906B-6DF679E928D3}"/>
              </a:ext>
            </a:extLst>
          </p:cNvPr>
          <p:cNvSpPr txBox="1"/>
          <p:nvPr/>
        </p:nvSpPr>
        <p:spPr>
          <a:xfrm>
            <a:off x="185214" y="1127852"/>
            <a:ext cx="8773571" cy="3480696"/>
          </a:xfrm>
          <a:prstGeom prst="rect">
            <a:avLst/>
          </a:prstGeom>
          <a:noFill/>
        </p:spPr>
        <p:txBody>
          <a:bodyPr wrap="square">
            <a:spAutoFit/>
          </a:bodyPr>
          <a:lstStyle/>
          <a:p>
            <a:pPr algn="just">
              <a:lnSpc>
                <a:spcPct val="200000"/>
              </a:lnSpc>
            </a:pPr>
            <a:r>
              <a:rPr lang="vi-VN">
                <a:latin typeface="Open Sans" panose="020B0606030504020204" pitchFamily="34" charset="0"/>
                <a:ea typeface="Open Sans" panose="020B0606030504020204" pitchFamily="34" charset="0"/>
                <a:cs typeface="Open Sans" panose="020B0606030504020204" pitchFamily="34" charset="0"/>
              </a:rPr>
              <a:t>State&lt;T&gt; là một kiểu dữ liệu giữ giá trị chỉ đọc và thông báo cho composition khi giá trị thay đổi. </a:t>
            </a:r>
          </a:p>
          <a:p>
            <a:pPr algn="just">
              <a:lnSpc>
                <a:spcPct val="200000"/>
              </a:lnSpc>
            </a:pPr>
            <a:r>
              <a:rPr lang="vi-VN">
                <a:latin typeface="Open Sans" panose="020B0606030504020204" pitchFamily="34" charset="0"/>
                <a:ea typeface="Open Sans" panose="020B0606030504020204" pitchFamily="34" charset="0"/>
                <a:cs typeface="Open Sans" panose="020B0606030504020204" pitchFamily="34" charset="0"/>
              </a:rPr>
              <a:t>MutableState&lt;T&gt; là một phần mở rộng của State, cho phép cập nhật giá trị. Khi thuộc tính value được ghi vào và thay đổi, một recomposition của bất kỳ RecomposeScopes nào đăng ký sẽ được lên lịch (scheduled)</a:t>
            </a:r>
          </a:p>
          <a:p>
            <a:pPr algn="just">
              <a:lnSpc>
                <a:spcPct val="200000"/>
              </a:lnSpc>
            </a:pPr>
            <a:endParaRPr lang="vi-VN">
              <a:latin typeface="Open Sans" panose="020B0606030504020204" pitchFamily="34" charset="0"/>
              <a:ea typeface="Open Sans" panose="020B0606030504020204" pitchFamily="34" charset="0"/>
              <a:cs typeface="Open Sans" panose="020B0606030504020204" pitchFamily="34" charset="0"/>
            </a:endParaRPr>
          </a:p>
          <a:p>
            <a:pPr algn="just">
              <a:lnSpc>
                <a:spcPct val="200000"/>
              </a:lnSpc>
            </a:pPr>
            <a:r>
              <a:rPr lang="vi-VN" b="1">
                <a:latin typeface="Open Sans" panose="020B0606030504020204" pitchFamily="34" charset="0"/>
                <a:ea typeface="Open Sans" panose="020B0606030504020204" pitchFamily="34" charset="0"/>
                <a:cs typeface="Open Sans" panose="020B0606030504020204" pitchFamily="34" charset="0"/>
              </a:rPr>
              <a:t>Ví dụ:</a:t>
            </a:r>
          </a:p>
          <a:p>
            <a:pPr>
              <a:lnSpc>
                <a:spcPct val="200000"/>
              </a:lnSpc>
            </a:pPr>
            <a:r>
              <a:rPr lang="en-US">
                <a:solidFill>
                  <a:srgbClr val="0033B3"/>
                </a:solidFill>
                <a:effectLst/>
                <a:highlight>
                  <a:srgbClr val="FFFFFF"/>
                </a:highlight>
                <a:latin typeface="JetBrains Mono Medium" panose="02000009000000000000" pitchFamily="2" charset="0"/>
                <a:cs typeface="JetBrains Mono Medium" panose="02000009000000000000" pitchFamily="2" charset="0"/>
              </a:rPr>
              <a:t>var </a:t>
            </a:r>
            <a:r>
              <a:rPr lang="en-US" i="1">
                <a:solidFill>
                  <a:srgbClr val="871094"/>
                </a:solidFill>
                <a:effectLst/>
                <a:highlight>
                  <a:srgbClr val="FFFFFF"/>
                </a:highlight>
                <a:latin typeface="JetBrains Mono ExtraBold" panose="02000009000000000000" pitchFamily="2" charset="0"/>
                <a:cs typeface="JetBrains Mono ExtraBold" panose="02000009000000000000" pitchFamily="2" charset="0"/>
              </a:rPr>
              <a:t>selectedIndex </a:t>
            </a:r>
            <a:r>
              <a:rPr lang="en-US">
                <a:solidFill>
                  <a:srgbClr val="0033B3"/>
                </a:solidFill>
                <a:effectLst/>
                <a:highlight>
                  <a:srgbClr val="FFFFFF"/>
                </a:highlight>
                <a:latin typeface="JetBrains Mono Medium" panose="02000009000000000000" pitchFamily="2" charset="0"/>
                <a:cs typeface="JetBrains Mono Medium" panose="02000009000000000000" pitchFamily="2" charset="0"/>
              </a:rPr>
              <a:t>by </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mutableStateOf(</a:t>
            </a:r>
            <a:r>
              <a:rPr lang="en-US">
                <a:solidFill>
                  <a:srgbClr val="1750EB"/>
                </a:solidFill>
                <a:effectLst/>
                <a:highlight>
                  <a:srgbClr val="FFFFFF"/>
                </a:highlight>
                <a:latin typeface="JetBrains Mono Medium" panose="02000009000000000000" pitchFamily="2" charset="0"/>
                <a:cs typeface="JetBrains Mono Medium" panose="02000009000000000000" pitchFamily="2" charset="0"/>
              </a:rPr>
              <a:t>0</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i="1">
                <a:solidFill>
                  <a:srgbClr val="8C8C8C"/>
                </a:solidFill>
                <a:effectLst/>
                <a:highlight>
                  <a:srgbClr val="FFFFFF"/>
                </a:highlight>
                <a:latin typeface="JetBrains Mono ExtraBold" panose="02000009000000000000" pitchFamily="2" charset="0"/>
                <a:cs typeface="JetBrains Mono ExtraBold" panose="02000009000000000000" pitchFamily="2" charset="0"/>
              </a:rPr>
              <a:t>//selectedIndex = 5</a:t>
            </a:r>
            <a:endParaRPr lang="en-US">
              <a:solidFill>
                <a:srgbClr val="080808"/>
              </a:solidFill>
              <a:effectLst/>
              <a:highlight>
                <a:srgbClr val="FFFFFF"/>
              </a:highlight>
              <a:latin typeface="JetBrains Mono Medium" panose="02000009000000000000" pitchFamily="2" charset="0"/>
              <a:cs typeface="JetBrains Mono Medium" panose="02000009000000000000" pitchFamily="2" charset="0"/>
            </a:endParaRPr>
          </a:p>
        </p:txBody>
      </p:sp>
    </p:spTree>
    <p:extLst>
      <p:ext uri="{BB962C8B-B14F-4D97-AF65-F5344CB8AC3E}">
        <p14:creationId xmlns:p14="http://schemas.microsoft.com/office/powerpoint/2010/main" val="662711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US"/>
              <a:t>No State</a:t>
            </a:r>
            <a:endParaRP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sp>
        <p:nvSpPr>
          <p:cNvPr id="5" name="TextBox 4">
            <a:extLst>
              <a:ext uri="{FF2B5EF4-FFF2-40B4-BE49-F238E27FC236}">
                <a16:creationId xmlns:a16="http://schemas.microsoft.com/office/drawing/2014/main" id="{F99D6A87-523E-1FB4-906B-6DF679E928D3}"/>
              </a:ext>
            </a:extLst>
          </p:cNvPr>
          <p:cNvSpPr txBox="1"/>
          <p:nvPr/>
        </p:nvSpPr>
        <p:spPr>
          <a:xfrm>
            <a:off x="185214" y="1127852"/>
            <a:ext cx="8773571" cy="461858"/>
          </a:xfrm>
          <a:prstGeom prst="rect">
            <a:avLst/>
          </a:prstGeom>
          <a:noFill/>
        </p:spPr>
        <p:txBody>
          <a:bodyPr wrap="square">
            <a:spAutoFit/>
          </a:bodyPr>
          <a:lstStyle/>
          <a:p>
            <a:pPr algn="just">
              <a:lnSpc>
                <a:spcPct val="200000"/>
              </a:lnSpc>
            </a:pPr>
            <a:r>
              <a:rPr lang="en-US">
                <a:solidFill>
                  <a:srgbClr val="080808"/>
                </a:solidFill>
                <a:effectLst/>
                <a:highlight>
                  <a:srgbClr val="FFFFFF"/>
                </a:highlight>
                <a:latin typeface="Open Sans" panose="020B0606030504020204" pitchFamily="34" charset="0"/>
                <a:ea typeface="Open Sans" panose="020B0606030504020204" pitchFamily="34" charset="0"/>
                <a:cs typeface="Open Sans" panose="020B0606030504020204" pitchFamily="34" charset="0"/>
              </a:rPr>
              <a:t>Nếu chúng ta tạo một object trong có state, nó sẽ không cập nhật giao diện UI khi dữ liệu thay đổi</a:t>
            </a:r>
          </a:p>
        </p:txBody>
      </p:sp>
      <p:sp>
        <p:nvSpPr>
          <p:cNvPr id="3" name="TextBox 2">
            <a:extLst>
              <a:ext uri="{FF2B5EF4-FFF2-40B4-BE49-F238E27FC236}">
                <a16:creationId xmlns:a16="http://schemas.microsoft.com/office/drawing/2014/main" id="{9AF13712-FBFA-678A-11A5-77CBA55B517B}"/>
              </a:ext>
            </a:extLst>
          </p:cNvPr>
          <p:cNvSpPr txBox="1"/>
          <p:nvPr/>
        </p:nvSpPr>
        <p:spPr>
          <a:xfrm>
            <a:off x="1426723" y="1967754"/>
            <a:ext cx="6595353" cy="2677656"/>
          </a:xfrm>
          <a:prstGeom prst="rect">
            <a:avLst/>
          </a:prstGeom>
          <a:noFill/>
        </p:spPr>
        <p:txBody>
          <a:bodyPr wrap="square">
            <a:spAutoFit/>
          </a:bodyPr>
          <a:lstStyle/>
          <a:p>
            <a:r>
              <a:rPr lang="en-US">
                <a:solidFill>
                  <a:srgbClr val="9E880D"/>
                </a:solidFill>
                <a:effectLst/>
                <a:highlight>
                  <a:srgbClr val="FFFFFF"/>
                </a:highlight>
                <a:latin typeface="JetBrains Mono Medium" panose="02000009000000000000" pitchFamily="2" charset="0"/>
                <a:cs typeface="JetBrains Mono Medium" panose="02000009000000000000" pitchFamily="2" charset="0"/>
              </a:rPr>
              <a:t>@Composable</a:t>
            </a:r>
            <a:br>
              <a:rPr lang="en-US">
                <a:solidFill>
                  <a:srgbClr val="9E880D"/>
                </a:solidFill>
                <a:effectLst/>
                <a:highlight>
                  <a:srgbClr val="FFFFFF"/>
                </a:highlight>
                <a:latin typeface="JetBrains Mono Medium" panose="02000009000000000000" pitchFamily="2" charset="0"/>
                <a:cs typeface="JetBrains Mono Medium" panose="02000009000000000000" pitchFamily="2" charset="0"/>
              </a:rPr>
            </a:br>
            <a:r>
              <a:rPr lang="en-US">
                <a:solidFill>
                  <a:srgbClr val="0033B3"/>
                </a:solidFill>
                <a:effectLst/>
                <a:highlight>
                  <a:srgbClr val="FFFFFF"/>
                </a:highlight>
                <a:latin typeface="JetBrains Mono Medium" panose="02000009000000000000" pitchFamily="2" charset="0"/>
                <a:cs typeface="JetBrains Mono Medium" panose="02000009000000000000" pitchFamily="2" charset="0"/>
              </a:rPr>
              <a:t>fun </a:t>
            </a:r>
            <a:r>
              <a:rPr lang="en-US">
                <a:solidFill>
                  <a:srgbClr val="00627A"/>
                </a:solidFill>
                <a:effectLst/>
                <a:highlight>
                  <a:srgbClr val="FFFFFF"/>
                </a:highlight>
                <a:latin typeface="JetBrains Mono Medium" panose="02000009000000000000" pitchFamily="2" charset="0"/>
                <a:cs typeface="JetBrains Mono Medium" panose="02000009000000000000" pitchFamily="2" charset="0"/>
              </a:rPr>
              <a:t>NoState</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b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a:solidFill>
                  <a:srgbClr val="0033B3"/>
                </a:solidFill>
                <a:effectLst/>
                <a:highlight>
                  <a:srgbClr val="FFFFFF"/>
                </a:highlight>
                <a:latin typeface="JetBrains Mono Medium" panose="02000009000000000000" pitchFamily="2" charset="0"/>
                <a:cs typeface="JetBrains Mono Medium" panose="02000009000000000000" pitchFamily="2" charset="0"/>
              </a:rPr>
              <a:t>var </a:t>
            </a:r>
            <a:r>
              <a:rPr lang="en-US">
                <a:solidFill>
                  <a:srgbClr val="000000"/>
                </a:solidFill>
                <a:effectLst/>
                <a:highlight>
                  <a:srgbClr val="FFFFFF"/>
                </a:highlight>
                <a:latin typeface="JetBrains Mono Medium" panose="02000009000000000000" pitchFamily="2" charset="0"/>
                <a:cs typeface="JetBrains Mono Medium" panose="02000009000000000000" pitchFamily="2" charset="0"/>
              </a:rPr>
              <a:t>clickCount </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a:solidFill>
                  <a:srgbClr val="1750EB"/>
                </a:solidFill>
                <a:effectLst/>
                <a:highlight>
                  <a:srgbClr val="FFFFFF"/>
                </a:highlight>
                <a:latin typeface="JetBrains Mono Medium" panose="02000009000000000000" pitchFamily="2" charset="0"/>
                <a:cs typeface="JetBrains Mono Medium" panose="02000009000000000000" pitchFamily="2" charset="0"/>
              </a:rPr>
              <a:t>0</a:t>
            </a:r>
            <a:br>
              <a:rPr lang="en-US">
                <a:solidFill>
                  <a:srgbClr val="1750EB"/>
                </a:solidFill>
                <a:effectLst/>
                <a:highlight>
                  <a:srgbClr val="FFFFFF"/>
                </a:highlight>
                <a:latin typeface="JetBrains Mono Medium" panose="02000009000000000000" pitchFamily="2" charset="0"/>
                <a:cs typeface="JetBrains Mono Medium" panose="02000009000000000000" pitchFamily="2" charset="0"/>
              </a:rPr>
            </a:br>
            <a:r>
              <a:rPr lang="en-US">
                <a:solidFill>
                  <a:srgbClr val="1750EB"/>
                </a:solidFill>
                <a:effectLst/>
                <a:highlight>
                  <a:srgbClr val="FFFFFF"/>
                </a:highlight>
                <a:latin typeface="JetBrains Mono Medium" panose="02000009000000000000" pitchFamily="2" charset="0"/>
                <a:cs typeface="JetBrains Mono Medium" panose="02000009000000000000" pitchFamily="2" charset="0"/>
              </a:rPr>
              <a:t>    </a:t>
            </a:r>
            <a:r>
              <a:rPr lang="en-US">
                <a:solidFill>
                  <a:srgbClr val="009900"/>
                </a:solidFill>
                <a:effectLst/>
                <a:highlight>
                  <a:srgbClr val="FFFFFF"/>
                </a:highlight>
                <a:latin typeface="JetBrains Mono Medium" panose="02000009000000000000" pitchFamily="2" charset="0"/>
                <a:cs typeface="JetBrains Mono Medium" panose="02000009000000000000" pitchFamily="2" charset="0"/>
              </a:rPr>
              <a:t>Column </a:t>
            </a:r>
            <a:r>
              <a:rPr lang="en-US" b="1">
                <a:solidFill>
                  <a:srgbClr val="080808"/>
                </a:solidFill>
                <a:effectLst/>
                <a:highlight>
                  <a:srgbClr val="FFFFFF"/>
                </a:highlight>
                <a:latin typeface="JetBrains Mono ExtraBold" panose="02000009000000000000" pitchFamily="2" charset="0"/>
                <a:cs typeface="JetBrains Mono ExtraBold" panose="02000009000000000000" pitchFamily="2" charset="0"/>
              </a:rPr>
              <a:t>{</a:t>
            </a:r>
            <a:br>
              <a:rPr lang="en-US" b="1">
                <a:solidFill>
                  <a:srgbClr val="080808"/>
                </a:solidFill>
                <a:effectLst/>
                <a:highlight>
                  <a:srgbClr val="FFFFFF"/>
                </a:highlight>
                <a:latin typeface="JetBrains Mono ExtraBold" panose="02000009000000000000" pitchFamily="2" charset="0"/>
                <a:cs typeface="JetBrains Mono ExtraBold" panose="02000009000000000000" pitchFamily="2" charset="0"/>
              </a:rPr>
            </a:br>
            <a:r>
              <a:rPr lang="en-US" b="1">
                <a:solidFill>
                  <a:srgbClr val="080808"/>
                </a:solidFill>
                <a:effectLst/>
                <a:highlight>
                  <a:srgbClr val="FFFFFF"/>
                </a:highlight>
                <a:latin typeface="JetBrains Mono ExtraBold" panose="02000009000000000000" pitchFamily="2" charset="0"/>
                <a:cs typeface="JetBrains Mono ExtraBold" panose="02000009000000000000" pitchFamily="2" charset="0"/>
              </a:rPr>
              <a:t>        </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Button(</a:t>
            </a:r>
            <a:r>
              <a:rPr lang="en-US">
                <a:solidFill>
                  <a:srgbClr val="4A86E8"/>
                </a:solidFill>
                <a:effectLst/>
                <a:highlight>
                  <a:srgbClr val="FFFFFF"/>
                </a:highlight>
                <a:latin typeface="JetBrains Mono Medium" panose="02000009000000000000" pitchFamily="2" charset="0"/>
                <a:cs typeface="JetBrains Mono Medium" panose="02000009000000000000" pitchFamily="2" charset="0"/>
              </a:rPr>
              <a:t>onClick = </a:t>
            </a:r>
            <a:r>
              <a:rPr lang="en-US" b="1">
                <a:solidFill>
                  <a:srgbClr val="080808"/>
                </a:solidFill>
                <a:effectLst/>
                <a:highlight>
                  <a:srgbClr val="FFFFFF"/>
                </a:highlight>
                <a:latin typeface="JetBrains Mono ExtraBold" panose="02000009000000000000" pitchFamily="2" charset="0"/>
                <a:cs typeface="JetBrains Mono ExtraBold" panose="02000009000000000000" pitchFamily="2" charset="0"/>
              </a:rPr>
              <a:t>{</a:t>
            </a:r>
            <a:br>
              <a:rPr lang="en-US" b="1">
                <a:solidFill>
                  <a:srgbClr val="080808"/>
                </a:solidFill>
                <a:effectLst/>
                <a:highlight>
                  <a:srgbClr val="FFFFFF"/>
                </a:highlight>
                <a:latin typeface="JetBrains Mono ExtraBold" panose="02000009000000000000" pitchFamily="2" charset="0"/>
                <a:cs typeface="JetBrains Mono ExtraBold" panose="02000009000000000000" pitchFamily="2" charset="0"/>
              </a:rPr>
            </a:br>
            <a:r>
              <a:rPr lang="en-US" b="1">
                <a:solidFill>
                  <a:srgbClr val="080808"/>
                </a:solidFill>
                <a:effectLst/>
                <a:highlight>
                  <a:srgbClr val="FFFFFF"/>
                </a:highlight>
                <a:latin typeface="JetBrains Mono ExtraBold" panose="02000009000000000000" pitchFamily="2" charset="0"/>
                <a:cs typeface="JetBrains Mono ExtraBold" panose="02000009000000000000" pitchFamily="2" charset="0"/>
              </a:rPr>
              <a:t>            </a:t>
            </a:r>
            <a:r>
              <a:rPr lang="en-US">
                <a:solidFill>
                  <a:srgbClr val="000000"/>
                </a:solidFill>
                <a:effectLst/>
                <a:highlight>
                  <a:srgbClr val="FFFFFF"/>
                </a:highlight>
                <a:latin typeface="JetBrains Mono Medium" panose="02000009000000000000" pitchFamily="2" charset="0"/>
                <a:cs typeface="JetBrains Mono Medium" panose="02000009000000000000" pitchFamily="2" charset="0"/>
              </a:rPr>
              <a:t>clickCount</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Log.d(</a:t>
            </a:r>
            <a:r>
              <a:rPr lang="en-US">
                <a:solidFill>
                  <a:srgbClr val="067D17"/>
                </a:solidFill>
                <a:effectLst/>
                <a:highlight>
                  <a:srgbClr val="FFFFFF"/>
                </a:highlight>
                <a:latin typeface="JetBrains Mono Medium" panose="02000009000000000000" pitchFamily="2" charset="0"/>
                <a:cs typeface="JetBrains Mono Medium" panose="02000009000000000000" pitchFamily="2" charset="0"/>
              </a:rPr>
              <a:t>"TAG"</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a:solidFill>
                  <a:srgbClr val="067D17"/>
                </a:solidFill>
                <a:effectLst/>
                <a:highlight>
                  <a:srgbClr val="FFFFFF"/>
                </a:highlight>
                <a:latin typeface="JetBrains Mono Medium" panose="02000009000000000000" pitchFamily="2" charset="0"/>
                <a:cs typeface="JetBrains Mono Medium" panose="02000009000000000000" pitchFamily="2" charset="0"/>
              </a:rPr>
              <a:t>"NoState: "</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a:solidFill>
                  <a:srgbClr val="000000"/>
                </a:solidFill>
                <a:effectLst/>
                <a:highlight>
                  <a:srgbClr val="FFFFFF"/>
                </a:highlight>
                <a:latin typeface="JetBrains Mono Medium" panose="02000009000000000000" pitchFamily="2" charset="0"/>
                <a:cs typeface="JetBrains Mono Medium" panose="02000009000000000000" pitchFamily="2" charset="0"/>
              </a:rPr>
              <a:t>clickCount</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b="1">
                <a:solidFill>
                  <a:srgbClr val="080808"/>
                </a:solidFill>
                <a:effectLst/>
                <a:highlight>
                  <a:srgbClr val="FFFFFF"/>
                </a:highlight>
                <a:latin typeface="JetBrains Mono ExtraBold" panose="02000009000000000000" pitchFamily="2" charset="0"/>
                <a:cs typeface="JetBrains Mono ExtraBold" panose="02000009000000000000" pitchFamily="2" charset="0"/>
              </a:rPr>
              <a:t>}</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b="1">
                <a:solidFill>
                  <a:srgbClr val="080808"/>
                </a:solidFill>
                <a:effectLst/>
                <a:highlight>
                  <a:srgbClr val="FFFFFF"/>
                </a:highlight>
                <a:latin typeface="JetBrains Mono ExtraBold" panose="02000009000000000000" pitchFamily="2" charset="0"/>
                <a:cs typeface="JetBrains Mono ExtraBold" panose="02000009000000000000" pitchFamily="2" charset="0"/>
              </a:rPr>
              <a:t>{</a:t>
            </a:r>
            <a:br>
              <a:rPr lang="en-US" b="1">
                <a:solidFill>
                  <a:srgbClr val="080808"/>
                </a:solidFill>
                <a:effectLst/>
                <a:highlight>
                  <a:srgbClr val="FFFFFF"/>
                </a:highlight>
                <a:latin typeface="JetBrains Mono ExtraBold" panose="02000009000000000000" pitchFamily="2" charset="0"/>
                <a:cs typeface="JetBrains Mono ExtraBold" panose="02000009000000000000" pitchFamily="2" charset="0"/>
              </a:rPr>
            </a:br>
            <a:r>
              <a:rPr lang="en-US" b="1">
                <a:solidFill>
                  <a:srgbClr val="080808"/>
                </a:solidFill>
                <a:effectLst/>
                <a:highlight>
                  <a:srgbClr val="FFFFFF"/>
                </a:highlight>
                <a:latin typeface="JetBrains Mono ExtraBold" panose="02000009000000000000" pitchFamily="2" charset="0"/>
                <a:cs typeface="JetBrains Mono ExtraBold" panose="02000009000000000000" pitchFamily="2" charset="0"/>
              </a:rPr>
              <a:t>            </a:t>
            </a:r>
            <a:r>
              <a:rPr lang="en-US">
                <a:solidFill>
                  <a:srgbClr val="009900"/>
                </a:solidFill>
                <a:effectLst/>
                <a:highlight>
                  <a:srgbClr val="FFFFFF"/>
                </a:highlight>
                <a:latin typeface="JetBrains Mono Medium" panose="02000009000000000000" pitchFamily="2" charset="0"/>
                <a:cs typeface="JetBrains Mono Medium" panose="02000009000000000000" pitchFamily="2" charset="0"/>
              </a:rPr>
              <a:t>Text</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a:solidFill>
                  <a:srgbClr val="4A86E8"/>
                </a:solidFill>
                <a:effectLst/>
                <a:highlight>
                  <a:srgbClr val="FFFFFF"/>
                </a:highlight>
                <a:latin typeface="JetBrains Mono Medium" panose="02000009000000000000" pitchFamily="2" charset="0"/>
                <a:cs typeface="JetBrains Mono Medium" panose="02000009000000000000" pitchFamily="2" charset="0"/>
              </a:rPr>
              <a:t>text = </a:t>
            </a:r>
            <a:r>
              <a:rPr lang="en-US">
                <a:solidFill>
                  <a:srgbClr val="067D17"/>
                </a:solidFill>
                <a:effectLst/>
                <a:highlight>
                  <a:srgbClr val="FFFFFF"/>
                </a:highlight>
                <a:latin typeface="JetBrains Mono Medium" panose="02000009000000000000" pitchFamily="2" charset="0"/>
                <a:cs typeface="JetBrains Mono Medium" panose="02000009000000000000" pitchFamily="2" charset="0"/>
              </a:rPr>
              <a:t>""</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a:solidFill>
                  <a:srgbClr val="000000"/>
                </a:solidFill>
                <a:effectLst/>
                <a:highlight>
                  <a:srgbClr val="FFFFFF"/>
                </a:highlight>
                <a:latin typeface="JetBrains Mono Medium" panose="02000009000000000000" pitchFamily="2" charset="0"/>
                <a:cs typeface="JetBrains Mono Medium" panose="02000009000000000000" pitchFamily="2" charset="0"/>
              </a:rPr>
              <a:t>clickCount</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a:solidFill>
                  <a:srgbClr val="067D17"/>
                </a:solidFill>
                <a:effectLst/>
                <a:highlight>
                  <a:srgbClr val="FFFFFF"/>
                </a:highlight>
                <a:latin typeface="JetBrains Mono Medium" panose="02000009000000000000" pitchFamily="2" charset="0"/>
                <a:cs typeface="JetBrains Mono Medium" panose="02000009000000000000" pitchFamily="2" charset="0"/>
              </a:rPr>
              <a:t>" times clicked"</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b="1">
                <a:solidFill>
                  <a:srgbClr val="080808"/>
                </a:solidFill>
                <a:effectLst/>
                <a:highlight>
                  <a:srgbClr val="FFFFFF"/>
                </a:highlight>
                <a:latin typeface="JetBrains Mono ExtraBold" panose="02000009000000000000" pitchFamily="2" charset="0"/>
                <a:cs typeface="JetBrains Mono ExtraBold" panose="02000009000000000000" pitchFamily="2" charset="0"/>
              </a:rPr>
              <a:t>}</a:t>
            </a:r>
            <a:br>
              <a:rPr lang="en-US" b="1">
                <a:solidFill>
                  <a:srgbClr val="080808"/>
                </a:solidFill>
                <a:effectLst/>
                <a:highlight>
                  <a:srgbClr val="FFFFFF"/>
                </a:highlight>
                <a:latin typeface="JetBrains Mono ExtraBold" panose="02000009000000000000" pitchFamily="2" charset="0"/>
                <a:cs typeface="JetBrains Mono ExtraBold" panose="02000009000000000000" pitchFamily="2" charset="0"/>
              </a:rPr>
            </a:br>
            <a:r>
              <a:rPr lang="en-US" b="1">
                <a:solidFill>
                  <a:srgbClr val="080808"/>
                </a:solidFill>
                <a:effectLst/>
                <a:highlight>
                  <a:srgbClr val="FFFFFF"/>
                </a:highlight>
                <a:latin typeface="JetBrains Mono ExtraBold" panose="02000009000000000000" pitchFamily="2" charset="0"/>
                <a:cs typeface="JetBrains Mono ExtraBold" panose="02000009000000000000" pitchFamily="2" charset="0"/>
              </a:rPr>
              <a:t>    }</a:t>
            </a:r>
            <a:br>
              <a:rPr lang="en-US" b="1">
                <a:solidFill>
                  <a:srgbClr val="080808"/>
                </a:solidFill>
                <a:effectLst/>
                <a:highlight>
                  <a:srgbClr val="FFFFFF"/>
                </a:highlight>
                <a:latin typeface="JetBrains Mono ExtraBold" panose="02000009000000000000" pitchFamily="2" charset="0"/>
                <a:cs typeface="JetBrains Mono ExtraBold" panose="02000009000000000000" pitchFamily="2" charset="0"/>
              </a:rPr>
            </a:b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p>
        </p:txBody>
      </p:sp>
    </p:spTree>
    <p:extLst>
      <p:ext uri="{BB962C8B-B14F-4D97-AF65-F5344CB8AC3E}">
        <p14:creationId xmlns:p14="http://schemas.microsoft.com/office/powerpoint/2010/main" val="2799700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US"/>
              <a:t>No State</a:t>
            </a:r>
            <a:endParaRP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sp>
        <p:nvSpPr>
          <p:cNvPr id="5" name="TextBox 4">
            <a:extLst>
              <a:ext uri="{FF2B5EF4-FFF2-40B4-BE49-F238E27FC236}">
                <a16:creationId xmlns:a16="http://schemas.microsoft.com/office/drawing/2014/main" id="{F99D6A87-523E-1FB4-906B-6DF679E928D3}"/>
              </a:ext>
            </a:extLst>
          </p:cNvPr>
          <p:cNvSpPr txBox="1"/>
          <p:nvPr/>
        </p:nvSpPr>
        <p:spPr>
          <a:xfrm>
            <a:off x="292608" y="2840717"/>
            <a:ext cx="8773571" cy="892745"/>
          </a:xfrm>
          <a:prstGeom prst="rect">
            <a:avLst/>
          </a:prstGeom>
          <a:noFill/>
        </p:spPr>
        <p:txBody>
          <a:bodyPr wrap="square">
            <a:spAutoFit/>
          </a:bodyPr>
          <a:lstStyle/>
          <a:p>
            <a:pPr algn="just">
              <a:lnSpc>
                <a:spcPct val="200000"/>
              </a:lnSpc>
            </a:pPr>
            <a:r>
              <a:rPr lang="en-US">
                <a:solidFill>
                  <a:srgbClr val="080808"/>
                </a:solidFill>
                <a:highlight>
                  <a:srgbClr val="FFFFFF"/>
                </a:highlight>
                <a:latin typeface="Open Sans" panose="020B0606030504020204" pitchFamily="34" charset="0"/>
                <a:ea typeface="Open Sans" panose="020B0606030504020204" pitchFamily="34" charset="0"/>
                <a:cs typeface="Open Sans" panose="020B0606030504020204" pitchFamily="34" charset="0"/>
              </a:rPr>
              <a:t>Khi chúng ta nhấn nút gọi sự kiện onClick, chúng ta sẽ không thấy giao diện cập nhật số lần click. Nhưng nếu xem trong logcat, thì giá trị có thay đổi sau mỗi lần click</a:t>
            </a:r>
            <a:endParaRPr lang="en-US">
              <a:solidFill>
                <a:srgbClr val="080808"/>
              </a:solidFill>
              <a:effectLst/>
              <a:highlight>
                <a:srgbClr val="FFFFFF"/>
              </a:highlight>
              <a:latin typeface="Open Sans" panose="020B0606030504020204" pitchFamily="34" charset="0"/>
              <a:ea typeface="Open Sans" panose="020B0606030504020204" pitchFamily="34" charset="0"/>
              <a:cs typeface="Open Sans" panose="020B0606030504020204" pitchFamily="34" charset="0"/>
            </a:endParaRPr>
          </a:p>
        </p:txBody>
      </p:sp>
      <p:pic>
        <p:nvPicPr>
          <p:cNvPr id="6146" name="Picture 2">
            <a:extLst>
              <a:ext uri="{FF2B5EF4-FFF2-40B4-BE49-F238E27FC236}">
                <a16:creationId xmlns:a16="http://schemas.microsoft.com/office/drawing/2014/main" id="{D2678BA1-E113-6CA9-5586-C80CE716F4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994426"/>
            <a:ext cx="3962400" cy="1961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2379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US"/>
              <a:t>No State</a:t>
            </a:r>
            <a:endParaRP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pic>
        <p:nvPicPr>
          <p:cNvPr id="3" name="Picture 2" descr="A white background with black and purple letters&#10;&#10;Description automatically generated with medium confidence">
            <a:extLst>
              <a:ext uri="{FF2B5EF4-FFF2-40B4-BE49-F238E27FC236}">
                <a16:creationId xmlns:a16="http://schemas.microsoft.com/office/drawing/2014/main" id="{4F57C71B-373E-A4A5-E411-6B08669F5E89}"/>
              </a:ext>
            </a:extLst>
          </p:cNvPr>
          <p:cNvPicPr>
            <a:picLocks noChangeAspect="1"/>
          </p:cNvPicPr>
          <p:nvPr/>
        </p:nvPicPr>
        <p:blipFill>
          <a:blip r:embed="rId3"/>
          <a:stretch>
            <a:fillRect/>
          </a:stretch>
        </p:blipFill>
        <p:spPr>
          <a:xfrm>
            <a:off x="658307" y="1943630"/>
            <a:ext cx="7772400" cy="2386108"/>
          </a:xfrm>
          <a:prstGeom prst="rect">
            <a:avLst/>
          </a:prstGeom>
        </p:spPr>
      </p:pic>
      <p:sp>
        <p:nvSpPr>
          <p:cNvPr id="6" name="TextBox 5">
            <a:extLst>
              <a:ext uri="{FF2B5EF4-FFF2-40B4-BE49-F238E27FC236}">
                <a16:creationId xmlns:a16="http://schemas.microsoft.com/office/drawing/2014/main" id="{71DF5CF6-8EDA-2256-75AD-E72A3FA96B71}"/>
              </a:ext>
            </a:extLst>
          </p:cNvPr>
          <p:cNvSpPr txBox="1"/>
          <p:nvPr/>
        </p:nvSpPr>
        <p:spPr>
          <a:xfrm>
            <a:off x="157721" y="1115790"/>
            <a:ext cx="8773571" cy="461858"/>
          </a:xfrm>
          <a:prstGeom prst="rect">
            <a:avLst/>
          </a:prstGeom>
          <a:noFill/>
        </p:spPr>
        <p:txBody>
          <a:bodyPr wrap="square">
            <a:spAutoFit/>
          </a:bodyPr>
          <a:lstStyle/>
          <a:p>
            <a:pPr algn="just">
              <a:lnSpc>
                <a:spcPct val="200000"/>
              </a:lnSpc>
            </a:pPr>
            <a:r>
              <a:rPr lang="en-US">
                <a:solidFill>
                  <a:srgbClr val="080808"/>
                </a:solidFill>
                <a:effectLst/>
                <a:highlight>
                  <a:srgbClr val="FFFFFF"/>
                </a:highlight>
                <a:latin typeface="Open Sans" panose="020B0606030504020204" pitchFamily="34" charset="0"/>
                <a:ea typeface="Open Sans" panose="020B0606030504020204" pitchFamily="34" charset="0"/>
                <a:cs typeface="Open Sans" panose="020B0606030504020204" pitchFamily="34" charset="0"/>
              </a:rPr>
              <a:t>Logcat</a:t>
            </a:r>
          </a:p>
        </p:txBody>
      </p:sp>
    </p:spTree>
    <p:extLst>
      <p:ext uri="{BB962C8B-B14F-4D97-AF65-F5344CB8AC3E}">
        <p14:creationId xmlns:p14="http://schemas.microsoft.com/office/powerpoint/2010/main" val="4063670794"/>
      </p:ext>
    </p:extLst>
  </p:cSld>
  <p:clrMapOvr>
    <a:masterClrMapping/>
  </p:clrMapOvr>
</p:sld>
</file>

<file path=ppt/theme/theme1.xml><?xml version="1.0" encoding="utf-8"?>
<a:theme xmlns:a="http://schemas.openxmlformats.org/drawingml/2006/main" name="Standard White Theme">
  <a:themeElements>
    <a:clrScheme name="Simple Light">
      <a:dk1>
        <a:srgbClr val="000000"/>
      </a:dk1>
      <a:lt1>
        <a:srgbClr val="FFFFFF"/>
      </a:lt1>
      <a:dk2>
        <a:srgbClr val="27282C"/>
      </a:dk2>
      <a:lt2>
        <a:srgbClr val="000000"/>
      </a:lt2>
      <a:accent1>
        <a:srgbClr val="28B8A0"/>
      </a:accent1>
      <a:accent2>
        <a:srgbClr val="FC801D"/>
      </a:accent2>
      <a:accent3>
        <a:srgbClr val="FF318C"/>
      </a:accent3>
      <a:accent4>
        <a:srgbClr val="6B57FF"/>
      </a:accent4>
      <a:accent5>
        <a:srgbClr val="087CFA"/>
      </a:accent5>
      <a:accent6>
        <a:srgbClr val="000000"/>
      </a:accent6>
      <a:hlink>
        <a:srgbClr val="FF318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1670</TotalTime>
  <Words>2738</Words>
  <Application>Microsoft Macintosh PowerPoint</Application>
  <PresentationFormat>On-screen Show (16:9)</PresentationFormat>
  <Paragraphs>113</Paragraphs>
  <Slides>40</Slides>
  <Notes>40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Raleway</vt:lpstr>
      <vt:lpstr>Inter</vt:lpstr>
      <vt:lpstr>Arial</vt:lpstr>
      <vt:lpstr>Open Sans</vt:lpstr>
      <vt:lpstr>JetBrains Mono</vt:lpstr>
      <vt:lpstr>JetBrains Mono Medium</vt:lpstr>
      <vt:lpstr>JetBrains Mono ExtraBold</vt:lpstr>
      <vt:lpstr>Standard White Theme</vt:lpstr>
      <vt:lpstr>PowerPoint Presentation</vt:lpstr>
      <vt:lpstr>Nội dung</vt:lpstr>
      <vt:lpstr>State</vt:lpstr>
      <vt:lpstr>Stateful vs Stateless </vt:lpstr>
      <vt:lpstr>Stateful vs Stateless </vt:lpstr>
      <vt:lpstr>State&lt;T&gt; và MutableState&lt;T&gt;</vt:lpstr>
      <vt:lpstr>No State</vt:lpstr>
      <vt:lpstr>No State</vt:lpstr>
      <vt:lpstr>No State</vt:lpstr>
      <vt:lpstr>With State Object</vt:lpstr>
      <vt:lpstr>With State Object</vt:lpstr>
      <vt:lpstr>Remember</vt:lpstr>
      <vt:lpstr>Remember</vt:lpstr>
      <vt:lpstr>Remember</vt:lpstr>
      <vt:lpstr>Remember</vt:lpstr>
      <vt:lpstr>Remember</vt:lpstr>
      <vt:lpstr>Remember Saveable</vt:lpstr>
      <vt:lpstr>Remember Saveable</vt:lpstr>
      <vt:lpstr>Remember Saveable</vt:lpstr>
      <vt:lpstr>Navigaiton</vt:lpstr>
      <vt:lpstr>NavController</vt:lpstr>
      <vt:lpstr>NavController</vt:lpstr>
      <vt:lpstr>NavHost</vt:lpstr>
      <vt:lpstr>NavHost</vt:lpstr>
      <vt:lpstr>NavHost</vt:lpstr>
      <vt:lpstr>Điều hướng</vt:lpstr>
      <vt:lpstr>Điều hướng</vt:lpstr>
      <vt:lpstr>Điều hướng</vt:lpstr>
      <vt:lpstr>Điều hướng bằng đối số</vt:lpstr>
      <vt:lpstr>Điều hướng bằng đối số</vt:lpstr>
      <vt:lpstr>Điều hướng bằng đối số</vt:lpstr>
      <vt:lpstr>Điều hướng bằng đối số</vt:lpstr>
      <vt:lpstr>Điều hướng bằng đối số</vt:lpstr>
      <vt:lpstr>MVVM</vt:lpstr>
      <vt:lpstr>MVVM</vt:lpstr>
      <vt:lpstr>MVVM</vt:lpstr>
      <vt:lpstr>MVVM kết hợp với Jetpack Compose</vt:lpstr>
      <vt:lpstr>MVVM kết hợp với Jetpack Compose</vt:lpstr>
      <vt:lpstr>Lợi ích khi kết hợp MVVM với Jetpack Compose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Dinh Nguyen</cp:lastModifiedBy>
  <cp:revision>87</cp:revision>
  <dcterms:modified xsi:type="dcterms:W3CDTF">2024-04-10T12:47:37Z</dcterms:modified>
</cp:coreProperties>
</file>