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2"/>
  </p:notesMasterIdLst>
  <p:sldIdLst>
    <p:sldId id="256" r:id="rId2"/>
    <p:sldId id="257" r:id="rId3"/>
    <p:sldId id="265" r:id="rId4"/>
    <p:sldId id="283" r:id="rId5"/>
    <p:sldId id="296" r:id="rId6"/>
    <p:sldId id="297" r:id="rId7"/>
    <p:sldId id="282" r:id="rId8"/>
    <p:sldId id="295" r:id="rId9"/>
    <p:sldId id="284" r:id="rId10"/>
    <p:sldId id="285" r:id="rId11"/>
    <p:sldId id="286" r:id="rId12"/>
    <p:sldId id="287" r:id="rId13"/>
    <p:sldId id="288" r:id="rId14"/>
    <p:sldId id="289" r:id="rId15"/>
    <p:sldId id="290" r:id="rId16"/>
    <p:sldId id="307" r:id="rId17"/>
    <p:sldId id="291" r:id="rId18"/>
    <p:sldId id="292" r:id="rId19"/>
    <p:sldId id="293" r:id="rId20"/>
    <p:sldId id="294" r:id="rId21"/>
    <p:sldId id="298" r:id="rId22"/>
    <p:sldId id="299" r:id="rId23"/>
    <p:sldId id="300" r:id="rId24"/>
    <p:sldId id="301" r:id="rId25"/>
    <p:sldId id="302" r:id="rId26"/>
    <p:sldId id="303" r:id="rId27"/>
    <p:sldId id="304" r:id="rId28"/>
    <p:sldId id="305" r:id="rId29"/>
    <p:sldId id="306" r:id="rId30"/>
    <p:sldId id="281" r:id="rId31"/>
  </p:sldIdLst>
  <p:sldSz cx="9144000" cy="5143500" type="screen16x9"/>
  <p:notesSz cx="6858000" cy="9144000"/>
  <p:embeddedFontLst>
    <p:embeddedFont>
      <p:font typeface="Inter" panose="02000503000000020004" pitchFamily="2" charset="0"/>
      <p:regular r:id="rId33"/>
      <p:bold r:id="rId34"/>
    </p:embeddedFont>
    <p:embeddedFont>
      <p:font typeface="JetBrains Mono" panose="02000009000000000000" pitchFamily="2" charset="0"/>
      <p:regular r:id="rId35"/>
      <p:bold r:id="rId36"/>
      <p:italic r:id="rId37"/>
      <p:boldItalic r:id="rId38"/>
    </p:embeddedFont>
    <p:embeddedFont>
      <p:font typeface="JetBrains Mono ExtraBold" panose="02000009000000000000" pitchFamily="2" charset="0"/>
      <p:bold r:id="rId39"/>
      <p:italic r:id="rId40"/>
      <p:boldItalic r:id="rId41"/>
    </p:embeddedFont>
    <p:embeddedFont>
      <p:font typeface="JetBrains Mono Medium" panose="02000009000000000000" pitchFamily="2" charset="0"/>
      <p:regular r:id="rId42"/>
      <p:italic r:id="rId43"/>
    </p:embeddedFont>
    <p:embeddedFont>
      <p:font typeface="Open Sans" panose="020B0606030504020204" pitchFamily="34" charset="0"/>
      <p:regular r:id="rId44"/>
      <p:bold r:id="rId45"/>
      <p:italic r:id="rId46"/>
      <p:boldItalic r:id="rId47"/>
    </p:embeddedFont>
    <p:embeddedFont>
      <p:font typeface="Raleway" pitchFamily="2" charset="77"/>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21"/>
    <p:restoredTop sz="88092"/>
  </p:normalViewPr>
  <p:slideViewPr>
    <p:cSldViewPr snapToGrid="0">
      <p:cViewPr varScale="1">
        <p:scale>
          <a:sx n="131" d="100"/>
          <a:sy n="131" d="100"/>
        </p:scale>
        <p:origin x="848"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9" d="100"/>
          <a:sy n="89" d="100"/>
        </p:scale>
        <p:origin x="3840"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29017cd9362_2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g29017cd9362_2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8220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783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7943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36899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727024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90897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566647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7947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144015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15059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875408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63512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957789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698448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901003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87757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984006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88151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63244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65084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017cd9362_27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9017cd9362_27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2565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37402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140726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2111718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391235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latin typeface="Open Sans"/>
              <a:ea typeface="Open Sans"/>
              <a:cs typeface="Open Sans"/>
              <a:sym typeface="Open Sans"/>
            </a:endParaRPr>
          </a:p>
        </p:txBody>
      </p:sp>
    </p:spTree>
    <p:extLst>
      <p:ext uri="{BB962C8B-B14F-4D97-AF65-F5344CB8AC3E}">
        <p14:creationId xmlns:p14="http://schemas.microsoft.com/office/powerpoint/2010/main" val="82250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 Lots of code">
  <p:cSld name="CUSTOM_4_1">
    <p:spTree>
      <p:nvGrpSpPr>
        <p:cNvPr id="1" name="Shape 12"/>
        <p:cNvGrpSpPr/>
        <p:nvPr/>
      </p:nvGrpSpPr>
      <p:grpSpPr>
        <a:xfrm>
          <a:off x="0" y="0"/>
          <a:ext cx="0" cy="0"/>
          <a:chOff x="0" y="0"/>
          <a:chExt cx="0" cy="0"/>
        </a:xfrm>
      </p:grpSpPr>
      <p:sp>
        <p:nvSpPr>
          <p:cNvPr id="13" name="Google Shape;13;p3"/>
          <p:cNvSpPr txBox="1">
            <a:spLocks noGrp="1"/>
          </p:cNvSpPr>
          <p:nvPr>
            <p:ph type="body" idx="1"/>
          </p:nvPr>
        </p:nvSpPr>
        <p:spPr>
          <a:xfrm>
            <a:off x="292608" y="1335024"/>
            <a:ext cx="8326800" cy="2853000"/>
          </a:xfrm>
          <a:prstGeom prst="rect">
            <a:avLst/>
          </a:prstGeom>
        </p:spPr>
        <p:txBody>
          <a:bodyPr spcFirstLastPara="1" wrap="square" lIns="0" tIns="146300" rIns="0" bIns="0" anchor="t" anchorCtr="0">
            <a:noAutofit/>
          </a:bodyPr>
          <a:lstStyle>
            <a:lvl1pPr marL="457200" lvl="0" indent="-279400" rtl="0">
              <a:spcBef>
                <a:spcPts val="0"/>
              </a:spcBef>
              <a:spcAft>
                <a:spcPts val="0"/>
              </a:spcAft>
              <a:buSzPts val="800"/>
              <a:buFont typeface="JetBrains Mono"/>
              <a:buChar char="●"/>
              <a:defRPr sz="800">
                <a:latin typeface="JetBrains Mono Medium"/>
                <a:ea typeface="JetBrains Mono Medium"/>
                <a:cs typeface="JetBrains Mono Medium"/>
                <a:sym typeface="JetBrains Mono"/>
              </a:defRPr>
            </a:lvl1pPr>
            <a:lvl2pPr marL="914400" lvl="1"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2pPr>
            <a:lvl3pPr marL="1371600" lvl="2"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3pPr>
            <a:lvl4pPr marL="1828800" lvl="3"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4pPr>
            <a:lvl5pPr marL="2286000" lvl="4"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5pPr>
            <a:lvl6pPr marL="2743200" lvl="5"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6pPr>
            <a:lvl7pPr marL="3200400" lvl="6"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7pPr>
            <a:lvl8pPr marL="3657600" lvl="7" indent="-279400" rtl="0">
              <a:spcBef>
                <a:spcPts val="600"/>
              </a:spcBef>
              <a:spcAft>
                <a:spcPts val="0"/>
              </a:spcAft>
              <a:buSzPts val="800"/>
              <a:buFont typeface="JetBrains Mono"/>
              <a:buChar char="○"/>
              <a:defRPr sz="800">
                <a:latin typeface="JetBrains Mono Medium"/>
                <a:ea typeface="JetBrains Mono Medium"/>
                <a:cs typeface="JetBrains Mono Medium"/>
                <a:sym typeface="JetBrains Mono"/>
              </a:defRPr>
            </a:lvl8pPr>
            <a:lvl9pPr marL="4114800" lvl="8" indent="-279400" rtl="0">
              <a:spcBef>
                <a:spcPts val="600"/>
              </a:spcBef>
              <a:spcAft>
                <a:spcPts val="600"/>
              </a:spcAft>
              <a:buSzPts val="800"/>
              <a:buFont typeface="JetBrains Mono"/>
              <a:buChar char="■"/>
              <a:defRPr sz="800">
                <a:latin typeface="JetBrains Mono Medium"/>
                <a:ea typeface="JetBrains Mono Medium"/>
                <a:cs typeface="JetBrains Mono Medium"/>
                <a:sym typeface="JetBrains Mono"/>
              </a:defRPr>
            </a:lvl9pPr>
          </a:lstStyle>
          <a:p>
            <a:endParaRPr/>
          </a:p>
        </p:txBody>
      </p:sp>
      <p:sp>
        <p:nvSpPr>
          <p:cNvPr id="14" name="Google Shape;14;p3"/>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 Main point">
  <p:cSld name="CUSTOM_5">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1475" y="1626682"/>
            <a:ext cx="8321100" cy="1664400"/>
          </a:xfrm>
          <a:prstGeom prst="rect">
            <a:avLst/>
          </a:prstGeom>
        </p:spPr>
        <p:txBody>
          <a:bodyPr spcFirstLastPara="1" wrap="square" lIns="0" tIns="91425" rIns="0" bIns="91425" anchor="ctr"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0. Text slide">
  <p:cSld name="CUSTOM_7_1">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292600" y="292598"/>
            <a:ext cx="8328900" cy="44859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dpi="0" rotWithShape="1">
          <a:blip r:embed="rId2">
            <a:lum/>
          </a:blip>
          <a:srcRect/>
          <a:stretch>
            <a:fillRect/>
          </a:stretch>
        </a:blipFill>
        <a:effectLst/>
      </p:bgPr>
    </p:bg>
    <p:spTree>
      <p:nvGrpSpPr>
        <p:cNvPr id="1" name="Shape 19"/>
        <p:cNvGrpSpPr/>
        <p:nvPr/>
      </p:nvGrpSpPr>
      <p:grpSpPr>
        <a:xfrm>
          <a:off x="0" y="0"/>
          <a:ext cx="0" cy="0"/>
          <a:chOff x="0" y="0"/>
          <a:chExt cx="0" cy="0"/>
        </a:xfrm>
      </p:grpSpPr>
      <p:sp>
        <p:nvSpPr>
          <p:cNvPr id="20" name="Google Shape;20;p6"/>
          <p:cNvSpPr txBox="1">
            <a:spLocks noGrp="1"/>
          </p:cNvSpPr>
          <p:nvPr>
            <p:ph type="sldNum" idx="12"/>
          </p:nvPr>
        </p:nvSpPr>
        <p:spPr>
          <a:xfrm>
            <a:off x="8472458" y="4663217"/>
            <a:ext cx="548700" cy="393600"/>
          </a:xfrm>
          <a:prstGeom prst="rect">
            <a:avLst/>
          </a:prstGeom>
        </p:spPr>
        <p:txBody>
          <a:bodyPr spcFirstLastPara="1" wrap="square" lIns="0" tIns="91425" rIns="0"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 Text and header 1">
  <p:cSld name="CUSTOM_7_2">
    <p:spTree>
      <p:nvGrpSpPr>
        <p:cNvPr id="1" name="Shape 22"/>
        <p:cNvGrpSpPr/>
        <p:nvPr/>
      </p:nvGrpSpPr>
      <p:grpSpPr>
        <a:xfrm>
          <a:off x="0" y="0"/>
          <a:ext cx="0" cy="0"/>
          <a:chOff x="0" y="0"/>
          <a:chExt cx="0" cy="0"/>
        </a:xfrm>
      </p:grpSpPr>
      <p:sp>
        <p:nvSpPr>
          <p:cNvPr id="23" name="Google Shape;23;p7"/>
          <p:cNvSpPr txBox="1">
            <a:spLocks noGrp="1"/>
          </p:cNvSpPr>
          <p:nvPr>
            <p:ph type="body" idx="1"/>
          </p:nvPr>
        </p:nvSpPr>
        <p:spPr>
          <a:xfrm>
            <a:off x="292608" y="1335024"/>
            <a:ext cx="8328900" cy="2395800"/>
          </a:xfrm>
          <a:prstGeom prst="rect">
            <a:avLst/>
          </a:prstGeom>
        </p:spPr>
        <p:txBody>
          <a:bodyPr spcFirstLastPara="1" wrap="square" lIns="0" tIns="73150" rIns="0" bIns="0" anchor="t" anchorCtr="0">
            <a:noAutofit/>
          </a:bodyPr>
          <a:lstStyle>
            <a:lvl1pPr marL="457200" lvl="0" indent="-317500" rtl="0">
              <a:spcBef>
                <a:spcPts val="0"/>
              </a:spcBef>
              <a:spcAft>
                <a:spcPts val="0"/>
              </a:spcAft>
              <a:buSzPts val="1400"/>
              <a:buChar char="●"/>
              <a:defRPr/>
            </a:lvl1pPr>
            <a:lvl2pPr marL="914400" lvl="1" indent="-317500" rtl="0">
              <a:spcBef>
                <a:spcPts val="600"/>
              </a:spcBef>
              <a:spcAft>
                <a:spcPts val="0"/>
              </a:spcAft>
              <a:buSzPts val="1400"/>
              <a:buChar char="○"/>
              <a:defRPr/>
            </a:lvl2pPr>
            <a:lvl3pPr marL="1371600" lvl="2" indent="-317500" rtl="0">
              <a:spcBef>
                <a:spcPts val="600"/>
              </a:spcBef>
              <a:spcAft>
                <a:spcPts val="0"/>
              </a:spcAft>
              <a:buSzPts val="1400"/>
              <a:buChar char="■"/>
              <a:defRPr/>
            </a:lvl3pPr>
            <a:lvl4pPr marL="1828800" lvl="3" indent="-317500" rtl="0">
              <a:spcBef>
                <a:spcPts val="600"/>
              </a:spcBef>
              <a:spcAft>
                <a:spcPts val="0"/>
              </a:spcAft>
              <a:buSzPts val="1400"/>
              <a:buChar char="●"/>
              <a:defRPr/>
            </a:lvl4pPr>
            <a:lvl5pPr marL="2286000" lvl="4" indent="-317500" rtl="0">
              <a:spcBef>
                <a:spcPts val="600"/>
              </a:spcBef>
              <a:spcAft>
                <a:spcPts val="0"/>
              </a:spcAft>
              <a:buSzPts val="1400"/>
              <a:buChar char="○"/>
              <a:defRPr/>
            </a:lvl5pPr>
            <a:lvl6pPr marL="2743200" lvl="5" indent="-317500" rtl="0">
              <a:spcBef>
                <a:spcPts val="600"/>
              </a:spcBef>
              <a:spcAft>
                <a:spcPts val="0"/>
              </a:spcAft>
              <a:buSzPts val="1400"/>
              <a:buChar char="■"/>
              <a:defRPr/>
            </a:lvl6pPr>
            <a:lvl7pPr marL="3200400" lvl="6" indent="-317500" rtl="0">
              <a:spcBef>
                <a:spcPts val="600"/>
              </a:spcBef>
              <a:spcAft>
                <a:spcPts val="0"/>
              </a:spcAft>
              <a:buSzPts val="1400"/>
              <a:buChar char="●"/>
              <a:defRPr/>
            </a:lvl7pPr>
            <a:lvl8pPr marL="3657600" lvl="7" indent="-317500" rtl="0">
              <a:spcBef>
                <a:spcPts val="600"/>
              </a:spcBef>
              <a:spcAft>
                <a:spcPts val="0"/>
              </a:spcAft>
              <a:buSzPts val="1400"/>
              <a:buChar char="○"/>
              <a:defRPr/>
            </a:lvl8pPr>
            <a:lvl9pPr marL="4114800" lvl="8" indent="-317500" rtl="0">
              <a:spcBef>
                <a:spcPts val="600"/>
              </a:spcBef>
              <a:spcAft>
                <a:spcPts val="600"/>
              </a:spcAft>
              <a:buSzPts val="1400"/>
              <a:buChar char="■"/>
              <a:defRPr/>
            </a:lvl9pPr>
          </a:lstStyle>
          <a:p>
            <a:endParaRPr/>
          </a:p>
        </p:txBody>
      </p:sp>
      <p:sp>
        <p:nvSpPr>
          <p:cNvPr id="24" name="Google Shape;24;p7"/>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5"/>
        <p:cNvGrpSpPr/>
        <p:nvPr/>
      </p:nvGrpSpPr>
      <p:grpSpPr>
        <a:xfrm>
          <a:off x="0" y="0"/>
          <a:ext cx="0" cy="0"/>
          <a:chOff x="0" y="0"/>
          <a:chExt cx="0" cy="0"/>
        </a:xfrm>
      </p:grpSpPr>
      <p:sp>
        <p:nvSpPr>
          <p:cNvPr id="26" name="Google Shape;26;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27" name="Google Shape;27;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9"/>
          <p:cNvSpPr txBox="1">
            <a:spLocks noGrp="1"/>
          </p:cNvSpPr>
          <p:nvPr>
            <p:ph type="title"/>
          </p:nvPr>
        </p:nvSpPr>
        <p:spPr>
          <a:xfrm>
            <a:off x="292608" y="292608"/>
            <a:ext cx="8503800" cy="457200"/>
          </a:xfrm>
          <a:prstGeom prst="rect">
            <a:avLst/>
          </a:prstGeom>
        </p:spPr>
        <p:txBody>
          <a:bodyPr spcFirstLastPara="1" wrap="square" lIns="0" tIns="91425" rIns="0" bIns="91425" anchor="t" anchorCtr="0">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32" name="Google Shape;32;p9"/>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lvl1pPr marL="457200" lvl="0" indent="-3175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292608" y="1335024"/>
            <a:ext cx="8419800" cy="2615400"/>
          </a:xfrm>
          <a:prstGeom prst="rect">
            <a:avLst/>
          </a:prstGeom>
          <a:noFill/>
          <a:ln>
            <a:noFill/>
          </a:ln>
        </p:spPr>
        <p:txBody>
          <a:bodyPr spcFirstLastPara="1" wrap="square" lIns="0" tIns="73150" rIns="0" bIns="0" anchor="t" anchorCtr="0">
            <a:noAutofit/>
          </a:bodyPr>
          <a:lstStyle>
            <a:lvl1pPr marL="457200" lvl="0" indent="-3175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marL="914400" lvl="1"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marL="1371600" lvl="2"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marL="1828800" lvl="3"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marL="2286000" lvl="4"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marL="2743200" lvl="5"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marL="3200400" lvl="6"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marL="3657600" lvl="7" indent="-3175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marL="4114800" lvl="8" indent="-3175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183880" y="4114800"/>
            <a:ext cx="548700" cy="393600"/>
          </a:xfrm>
          <a:prstGeom prst="rect">
            <a:avLst/>
          </a:prstGeom>
          <a:noFill/>
          <a:ln>
            <a:noFill/>
          </a:ln>
        </p:spPr>
        <p:txBody>
          <a:bodyPr spcFirstLastPara="1" wrap="square" lIns="0" tIns="91425" rIns="0"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8" name="Google Shape;38;p10"/>
          <p:cNvSpPr txBox="1"/>
          <p:nvPr/>
        </p:nvSpPr>
        <p:spPr>
          <a:xfrm>
            <a:off x="923472" y="257347"/>
            <a:ext cx="2724400" cy="2982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 Jetpack Compose</a:t>
            </a:r>
            <a:endParaRPr sz="1700">
              <a:solidFill>
                <a:srgbClr val="FFFFFF"/>
              </a:solidFill>
              <a:latin typeface="Inter"/>
              <a:ea typeface="Inter"/>
              <a:cs typeface="Inter"/>
              <a:sym typeface="Inter"/>
            </a:endParaRPr>
          </a:p>
        </p:txBody>
      </p:sp>
      <p:sp>
        <p:nvSpPr>
          <p:cNvPr id="39" name="Google Shape;39;p10"/>
          <p:cNvSpPr txBox="1"/>
          <p:nvPr/>
        </p:nvSpPr>
        <p:spPr>
          <a:xfrm>
            <a:off x="84823" y="2986392"/>
            <a:ext cx="8682524" cy="21571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800">
                <a:solidFill>
                  <a:srgbClr val="FFFFFF"/>
                </a:solidFill>
                <a:latin typeface="Inter"/>
                <a:ea typeface="Inter"/>
                <a:cs typeface="Inter"/>
                <a:sym typeface="Inter"/>
              </a:rPr>
              <a:t>Tương tác với API</a:t>
            </a:r>
          </a:p>
          <a:p>
            <a:pPr marL="0" lvl="0" indent="0" algn="l" rtl="0">
              <a:lnSpc>
                <a:spcPct val="100000"/>
              </a:lnSpc>
              <a:spcBef>
                <a:spcPts val="0"/>
              </a:spcBef>
              <a:spcAft>
                <a:spcPts val="0"/>
              </a:spcAft>
              <a:buClr>
                <a:schemeClr val="dk1"/>
              </a:buClr>
              <a:buSzPts val="1100"/>
              <a:buFont typeface="Arial"/>
              <a:buNone/>
            </a:pPr>
            <a:r>
              <a:rPr lang="vi-VN" sz="1800">
                <a:solidFill>
                  <a:srgbClr val="FFFFFF"/>
                </a:solidFill>
                <a:latin typeface="Inter"/>
                <a:ea typeface="Inter"/>
                <a:cs typeface="Inter"/>
                <a:sym typeface="Inter"/>
              </a:rPr>
              <a:t>- Giới thiệu về Retrofit</a:t>
            </a:r>
          </a:p>
          <a:p>
            <a:pPr marL="0" lvl="0" indent="0" algn="l" rtl="0">
              <a:lnSpc>
                <a:spcPct val="100000"/>
              </a:lnSpc>
              <a:spcBef>
                <a:spcPts val="0"/>
              </a:spcBef>
              <a:spcAft>
                <a:spcPts val="0"/>
              </a:spcAft>
              <a:buClr>
                <a:schemeClr val="dk1"/>
              </a:buClr>
              <a:buSzPts val="1100"/>
              <a:buFont typeface="Arial"/>
              <a:buNone/>
            </a:pPr>
            <a:r>
              <a:rPr lang="vi-VN" sz="1800">
                <a:solidFill>
                  <a:srgbClr val="FFFFFF"/>
                </a:solidFill>
                <a:latin typeface="Inter"/>
                <a:ea typeface="Inter"/>
                <a:cs typeface="Inter"/>
                <a:sym typeface="Inter"/>
              </a:rPr>
              <a:t>- Ưu điểm của Retrofit so với các thư viện khác</a:t>
            </a:r>
          </a:p>
          <a:p>
            <a:pPr marL="0" lvl="0" indent="0" algn="l" rtl="0">
              <a:lnSpc>
                <a:spcPct val="100000"/>
              </a:lnSpc>
              <a:spcBef>
                <a:spcPts val="0"/>
              </a:spcBef>
              <a:spcAft>
                <a:spcPts val="0"/>
              </a:spcAft>
              <a:buClr>
                <a:schemeClr val="dk1"/>
              </a:buClr>
              <a:buSzPts val="1100"/>
              <a:buFont typeface="Arial"/>
              <a:buNone/>
            </a:pPr>
            <a:r>
              <a:rPr lang="vi-VN" sz="1800">
                <a:solidFill>
                  <a:srgbClr val="FFFFFF"/>
                </a:solidFill>
                <a:latin typeface="Inter"/>
                <a:ea typeface="Inter"/>
                <a:cs typeface="Inter"/>
                <a:sym typeface="Inter"/>
              </a:rPr>
              <a:t>- Các tính năng chính trong Retrofit</a:t>
            </a:r>
          </a:p>
          <a:p>
            <a:pPr marL="0" lvl="0" indent="0" algn="l" rtl="0">
              <a:lnSpc>
                <a:spcPct val="100000"/>
              </a:lnSpc>
              <a:spcBef>
                <a:spcPts val="0"/>
              </a:spcBef>
              <a:spcAft>
                <a:spcPts val="0"/>
              </a:spcAft>
              <a:buClr>
                <a:schemeClr val="dk1"/>
              </a:buClr>
              <a:buSzPts val="1100"/>
              <a:buFont typeface="Arial"/>
              <a:buNone/>
            </a:pPr>
            <a:r>
              <a:rPr lang="vi-VN" sz="1800">
                <a:solidFill>
                  <a:srgbClr val="FFFFFF"/>
                </a:solidFill>
                <a:latin typeface="Inter"/>
                <a:ea typeface="Inter"/>
                <a:cs typeface="Inter"/>
                <a:sym typeface="Inter"/>
              </a:rPr>
              <a:t>- Tương tác với API</a:t>
            </a:r>
          </a:p>
          <a:p>
            <a:pPr marL="0" lvl="0" indent="0" algn="l" rtl="0">
              <a:lnSpc>
                <a:spcPct val="100000"/>
              </a:lnSpc>
              <a:spcBef>
                <a:spcPts val="0"/>
              </a:spcBef>
              <a:spcAft>
                <a:spcPts val="0"/>
              </a:spcAft>
              <a:buClr>
                <a:schemeClr val="dk1"/>
              </a:buClr>
              <a:buSzPts val="1100"/>
              <a:buFont typeface="Arial"/>
              <a:buNone/>
            </a:pPr>
            <a:endParaRPr lang="vi-VN" sz="1200">
              <a:solidFill>
                <a:srgbClr val="FFFFFF"/>
              </a:solidFill>
              <a:latin typeface="Inter"/>
              <a:ea typeface="Inter"/>
              <a:cs typeface="Inter"/>
              <a:sym typeface="Inter"/>
            </a:endParaRPr>
          </a:p>
        </p:txBody>
      </p:sp>
      <p:pic>
        <p:nvPicPr>
          <p:cNvPr id="3" name="Picture 2" descr="A black and white logo&#10;&#10;Description automatically generated">
            <a:extLst>
              <a:ext uri="{FF2B5EF4-FFF2-40B4-BE49-F238E27FC236}">
                <a16:creationId xmlns:a16="http://schemas.microsoft.com/office/drawing/2014/main" id="{D6F6F4D1-15DB-A98A-E909-0FBA12CB1370}"/>
              </a:ext>
            </a:extLst>
          </p:cNvPr>
          <p:cNvPicPr>
            <a:picLocks noChangeAspect="1"/>
          </p:cNvPicPr>
          <p:nvPr/>
        </p:nvPicPr>
        <p:blipFill>
          <a:blip r:embed="rId3"/>
          <a:stretch>
            <a:fillRect/>
          </a:stretch>
        </p:blipFill>
        <p:spPr>
          <a:xfrm>
            <a:off x="7619744" y="106530"/>
            <a:ext cx="1378341" cy="599834"/>
          </a:xfrm>
          <a:prstGeom prst="rect">
            <a:avLst/>
          </a:prstGeom>
        </p:spPr>
      </p:pic>
      <p:pic>
        <p:nvPicPr>
          <p:cNvPr id="1026" name="Picture 2" descr="Android Developers Blog: Announcing Jetpack Compose Alpha!">
            <a:extLst>
              <a:ext uri="{FF2B5EF4-FFF2-40B4-BE49-F238E27FC236}">
                <a16:creationId xmlns:a16="http://schemas.microsoft.com/office/drawing/2014/main" id="{95282F6D-5208-E686-71AA-BB7350CCA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566" y="213137"/>
            <a:ext cx="476655" cy="515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APIDeclaration</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00707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Annotations trong interface và các tham số của chúng chỉ ra cách mà request được thực hiện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3074" name="Picture 2" descr="Retrofit là gì? Tại sao retrofit quan trọng với lập trình Android?">
            <a:extLst>
              <a:ext uri="{FF2B5EF4-FFF2-40B4-BE49-F238E27FC236}">
                <a16:creationId xmlns:a16="http://schemas.microsoft.com/office/drawing/2014/main" id="{2FA35EB6-006F-694E-AAED-C6BE9191E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895" y="2046041"/>
            <a:ext cx="4721225" cy="265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5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Request Method</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499513"/>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Mỗi method phải có một HTTP annotation. Có 5 annotations </a:t>
            </a:r>
            <a:r>
              <a:rPr lang="vi-VN" sz="1600" b="1">
                <a:latin typeface="Open Sans" panose="020B0606030504020204" pitchFamily="34" charset="0"/>
                <a:ea typeface="Open Sans" panose="020B0606030504020204" pitchFamily="34" charset="0"/>
                <a:cs typeface="Open Sans" panose="020B0606030504020204" pitchFamily="34" charset="0"/>
              </a:rPr>
              <a:t>GET</a:t>
            </a:r>
            <a:r>
              <a:rPr lang="vi-VN" sz="1600">
                <a:latin typeface="Open Sans" panose="020B0606030504020204" pitchFamily="34" charset="0"/>
                <a:ea typeface="Open Sans" panose="020B0606030504020204" pitchFamily="34" charset="0"/>
                <a:cs typeface="Open Sans" panose="020B0606030504020204" pitchFamily="34" charset="0"/>
              </a:rPr>
              <a:t>, </a:t>
            </a:r>
            <a:r>
              <a:rPr lang="vi-VN" sz="1600" b="1">
                <a:latin typeface="Open Sans" panose="020B0606030504020204" pitchFamily="34" charset="0"/>
                <a:ea typeface="Open Sans" panose="020B0606030504020204" pitchFamily="34" charset="0"/>
                <a:cs typeface="Open Sans" panose="020B0606030504020204" pitchFamily="34" charset="0"/>
              </a:rPr>
              <a:t>POST</a:t>
            </a:r>
            <a:r>
              <a:rPr lang="vi-VN" sz="1600">
                <a:latin typeface="Open Sans" panose="020B0606030504020204" pitchFamily="34" charset="0"/>
                <a:ea typeface="Open Sans" panose="020B0606030504020204" pitchFamily="34" charset="0"/>
                <a:cs typeface="Open Sans" panose="020B0606030504020204" pitchFamily="34" charset="0"/>
              </a:rPr>
              <a:t>, </a:t>
            </a:r>
            <a:r>
              <a:rPr lang="vi-VN" sz="1600" b="1">
                <a:latin typeface="Open Sans" panose="020B0606030504020204" pitchFamily="34" charset="0"/>
                <a:ea typeface="Open Sans" panose="020B0606030504020204" pitchFamily="34" charset="0"/>
                <a:cs typeface="Open Sans" panose="020B0606030504020204" pitchFamily="34" charset="0"/>
              </a:rPr>
              <a:t>PUT</a:t>
            </a:r>
            <a:r>
              <a:rPr lang="vi-VN" sz="1600">
                <a:latin typeface="Open Sans" panose="020B0606030504020204" pitchFamily="34" charset="0"/>
                <a:ea typeface="Open Sans" panose="020B0606030504020204" pitchFamily="34" charset="0"/>
                <a:cs typeface="Open Sans" panose="020B0606030504020204" pitchFamily="34" charset="0"/>
              </a:rPr>
              <a:t>, </a:t>
            </a:r>
            <a:r>
              <a:rPr lang="vi-VN" sz="1600" b="1">
                <a:latin typeface="Open Sans" panose="020B0606030504020204" pitchFamily="34" charset="0"/>
                <a:ea typeface="Open Sans" panose="020B0606030504020204" pitchFamily="34" charset="0"/>
                <a:cs typeface="Open Sans" panose="020B0606030504020204" pitchFamily="34" charset="0"/>
              </a:rPr>
              <a:t>DELETE</a:t>
            </a:r>
            <a:r>
              <a:rPr lang="vi-VN" sz="1600">
                <a:latin typeface="Open Sans" panose="020B0606030504020204" pitchFamily="34" charset="0"/>
                <a:ea typeface="Open Sans" panose="020B0606030504020204" pitchFamily="34" charset="0"/>
                <a:cs typeface="Open Sans" panose="020B0606030504020204" pitchFamily="34" charset="0"/>
              </a:rPr>
              <a:t>, và </a:t>
            </a:r>
            <a:r>
              <a:rPr lang="vi-VN" sz="1600" b="1">
                <a:latin typeface="Open Sans" panose="020B0606030504020204" pitchFamily="34" charset="0"/>
                <a:ea typeface="Open Sans" panose="020B0606030504020204" pitchFamily="34" charset="0"/>
                <a:cs typeface="Open Sans" panose="020B0606030504020204" pitchFamily="34" charset="0"/>
              </a:rPr>
              <a:t>HEAD</a:t>
            </a:r>
            <a:r>
              <a:rPr lang="vi-VN" sz="1600">
                <a:latin typeface="Open Sans" panose="020B0606030504020204" pitchFamily="34" charset="0"/>
                <a:ea typeface="Open Sans" panose="020B0606030504020204" pitchFamily="34" charset="0"/>
                <a:cs typeface="Open Sans" panose="020B0606030504020204" pitchFamily="34" charset="0"/>
              </a:rPr>
              <a:t>. Bên trong mỗi annotation là một đoạn của URL.</a:t>
            </a:r>
          </a:p>
          <a:p>
            <a:pPr algn="just">
              <a:lnSpc>
                <a:spcPct val="200000"/>
              </a:lnSpc>
            </a:pPr>
            <a:endParaRPr lang="vi-VN" sz="1600">
              <a:latin typeface="Open Sans" panose="020B0606030504020204" pitchFamily="34" charset="0"/>
              <a:ea typeface="Open Sans" panose="020B0606030504020204" pitchFamily="34" charset="0"/>
              <a:cs typeface="Open Sans" panose="020B0606030504020204" pitchFamily="34" charset="0"/>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9C7020FD-D5EE-9C55-1456-8E19191650D6}"/>
              </a:ext>
            </a:extLst>
          </p:cNvPr>
          <p:cNvSpPr txBox="1"/>
          <p:nvPr/>
        </p:nvSpPr>
        <p:spPr>
          <a:xfrm>
            <a:off x="2285999" y="2110085"/>
            <a:ext cx="4572000" cy="461665"/>
          </a:xfrm>
          <a:prstGeom prst="rect">
            <a:avLst/>
          </a:prstGeom>
          <a:noFill/>
        </p:spPr>
        <p:txBody>
          <a:bodyPr wrap="square">
            <a:spAutoFit/>
          </a:bodyPr>
          <a:lstStyle/>
          <a:p>
            <a:r>
              <a:rPr lang="en-US" sz="2400">
                <a:solidFill>
                  <a:srgbClr val="9E880D"/>
                </a:solidFill>
                <a:effectLst/>
                <a:highlight>
                  <a:srgbClr val="FFFFFF"/>
                </a:highlight>
                <a:latin typeface="JetBrains Mono Medium" panose="02000009000000000000" pitchFamily="2" charset="0"/>
                <a:cs typeface="JetBrains Mono Medium" panose="02000009000000000000" pitchFamily="2" charset="0"/>
              </a:rPr>
              <a:t>@GET</a:t>
            </a:r>
            <a:r>
              <a:rPr lang="en-US" sz="2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2400">
                <a:solidFill>
                  <a:srgbClr val="067D17"/>
                </a:solidFill>
                <a:effectLst/>
                <a:highlight>
                  <a:srgbClr val="FFFFFF"/>
                </a:highlight>
                <a:latin typeface="JetBrains Mono Medium" panose="02000009000000000000" pitchFamily="2" charset="0"/>
                <a:cs typeface="JetBrains Mono Medium" panose="02000009000000000000" pitchFamily="2" charset="0"/>
              </a:rPr>
              <a:t>"list-film.php"</a:t>
            </a:r>
            <a:r>
              <a:rPr lang="en-US" sz="2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
        <p:nvSpPr>
          <p:cNvPr id="9" name="TextBox 8">
            <a:extLst>
              <a:ext uri="{FF2B5EF4-FFF2-40B4-BE49-F238E27FC236}">
                <a16:creationId xmlns:a16="http://schemas.microsoft.com/office/drawing/2014/main" id="{125C72E2-DAB9-832B-9F67-E4250899F859}"/>
              </a:ext>
            </a:extLst>
          </p:cNvPr>
          <p:cNvSpPr txBox="1"/>
          <p:nvPr/>
        </p:nvSpPr>
        <p:spPr>
          <a:xfrm>
            <a:off x="1768813" y="3946321"/>
            <a:ext cx="5301574" cy="461665"/>
          </a:xfrm>
          <a:prstGeom prst="rect">
            <a:avLst/>
          </a:prstGeom>
          <a:noFill/>
        </p:spPr>
        <p:txBody>
          <a:bodyPr wrap="square">
            <a:spAutoFit/>
          </a:bodyPr>
          <a:lstStyle/>
          <a:p>
            <a:r>
              <a:rPr lang="en-US" sz="2400">
                <a:solidFill>
                  <a:srgbClr val="9E880D"/>
                </a:solidFill>
                <a:effectLst/>
                <a:highlight>
                  <a:srgbClr val="FFFFFF"/>
                </a:highlight>
                <a:latin typeface="JetBrains Mono Medium" panose="02000009000000000000" pitchFamily="2" charset="0"/>
                <a:cs typeface="JetBrains Mono Medium" panose="02000009000000000000" pitchFamily="2" charset="0"/>
              </a:rPr>
              <a:t>@GET</a:t>
            </a:r>
            <a:r>
              <a:rPr lang="en-US" sz="2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sz="2400">
                <a:solidFill>
                  <a:srgbClr val="067D17"/>
                </a:solidFill>
                <a:effectLst/>
                <a:highlight>
                  <a:srgbClr val="FFFFFF"/>
                </a:highlight>
                <a:latin typeface="JetBrains Mono Medium" panose="02000009000000000000" pitchFamily="2" charset="0"/>
                <a:cs typeface="JetBrains Mono Medium" panose="02000009000000000000" pitchFamily="2" charset="0"/>
              </a:rPr>
              <a:t>"users/list?sort=desc"</a:t>
            </a:r>
            <a:r>
              <a:rPr lang="en-US" sz="2400">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
        <p:nvSpPr>
          <p:cNvPr id="11" name="TextBox 10">
            <a:extLst>
              <a:ext uri="{FF2B5EF4-FFF2-40B4-BE49-F238E27FC236}">
                <a16:creationId xmlns:a16="http://schemas.microsoft.com/office/drawing/2014/main" id="{1D243755-95B8-5B10-3B57-69B3DB884A66}"/>
              </a:ext>
            </a:extLst>
          </p:cNvPr>
          <p:cNvSpPr txBox="1"/>
          <p:nvPr/>
        </p:nvSpPr>
        <p:spPr>
          <a:xfrm>
            <a:off x="1825627" y="2996681"/>
            <a:ext cx="5437762" cy="338554"/>
          </a:xfrm>
          <a:prstGeom prst="rect">
            <a:avLst/>
          </a:prstGeom>
          <a:noFill/>
        </p:spPr>
        <p:txBody>
          <a:bodyPr wrap="square">
            <a:spAutoFit/>
          </a:bodyPr>
          <a:lstStyle/>
          <a:p>
            <a:r>
              <a:rPr lang="en-US" sz="1600" b="0" i="0">
                <a:solidFill>
                  <a:srgbClr val="1B1B1B"/>
                </a:solidFill>
                <a:effectLst/>
                <a:highlight>
                  <a:srgbClr val="FFFFFF"/>
                </a:highlight>
                <a:latin typeface="Open Sans" panose="020B0606030504020204" pitchFamily="34" charset="0"/>
              </a:rPr>
              <a:t>Bạn cũng có thể chỉ định tham số truy vấn trong URL</a:t>
            </a:r>
            <a:endParaRPr lang="en-VN" sz="1600"/>
          </a:p>
        </p:txBody>
      </p:sp>
    </p:spTree>
    <p:extLst>
      <p:ext uri="{BB962C8B-B14F-4D97-AF65-F5344CB8AC3E}">
        <p14:creationId xmlns:p14="http://schemas.microsoft.com/office/powerpoint/2010/main" val="245858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URL MANIPULATION</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Dưới đây là ví dụ của interface dùng để định nghĩa các http request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B7295997-49F6-0C39-257E-E333DA313872}"/>
              </a:ext>
            </a:extLst>
          </p:cNvPr>
          <p:cNvSpPr txBox="1"/>
          <p:nvPr/>
        </p:nvSpPr>
        <p:spPr>
          <a:xfrm>
            <a:off x="155643" y="1837253"/>
            <a:ext cx="8988357" cy="1815882"/>
          </a:xfrm>
          <a:prstGeom prst="rect">
            <a:avLst/>
          </a:prstGeom>
          <a:noFill/>
        </p:spPr>
        <p:txBody>
          <a:bodyPr wrap="square">
            <a:spAutoFit/>
          </a:bodyPr>
          <a:lstStyle/>
          <a:p>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interface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MovieService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@GET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"list-film.php"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suspend 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getListFilms</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List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&gt;&gt;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@GET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"film-detail.php"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suspend 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getFilmDetail</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@Query</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"id"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id: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String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&gt;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80808"/>
                </a:solidFill>
                <a:highlight>
                  <a:srgbClr val="FFFFFF"/>
                </a:highlight>
                <a:latin typeface="JetBrains Mono Medium" panose="02000009000000000000" pitchFamily="2" charset="0"/>
                <a:cs typeface="JetBrains Mono Medium" panose="02000009000000000000" pitchFamily="2" charset="0"/>
              </a:rPr>
              <a:t>}</a:t>
            </a:r>
            <a:endParaRPr lang="en-US">
              <a:solidFill>
                <a:srgbClr val="080808"/>
              </a:solidFill>
              <a:effectLst/>
              <a:highlight>
                <a:srgbClr val="FFFFFF"/>
              </a:highlight>
              <a:latin typeface="JetBrains Mono Medium" panose="02000009000000000000" pitchFamily="2" charset="0"/>
              <a:cs typeface="JetBrains Mono Medium" panose="02000009000000000000" pitchFamily="2" charset="0"/>
            </a:endParaRPr>
          </a:p>
        </p:txBody>
      </p:sp>
    </p:spTree>
    <p:extLst>
      <p:ext uri="{BB962C8B-B14F-4D97-AF65-F5344CB8AC3E}">
        <p14:creationId xmlns:p14="http://schemas.microsoft.com/office/powerpoint/2010/main" val="335480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Request Body</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00707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Một đối tượng có thể được chỉ định cho mục đích sử dụng làm phần body cho truy vấn với </a:t>
            </a:r>
            <a:r>
              <a:rPr lang="vi-VN" sz="1600" b="1">
                <a:latin typeface="Open Sans" panose="020B0606030504020204" pitchFamily="34" charset="0"/>
                <a:ea typeface="Open Sans" panose="020B0606030504020204" pitchFamily="34" charset="0"/>
                <a:cs typeface="Open Sans" panose="020B0606030504020204" pitchFamily="34" charset="0"/>
              </a:rPr>
              <a:t>@Body </a:t>
            </a:r>
            <a:r>
              <a:rPr lang="vi-VN" sz="1600">
                <a:latin typeface="Open Sans" panose="020B0606030504020204" pitchFamily="34" charset="0"/>
                <a:ea typeface="Open Sans" panose="020B0606030504020204" pitchFamily="34" charset="0"/>
                <a:cs typeface="Open Sans" panose="020B0606030504020204" pitchFamily="34" charset="0"/>
              </a:rPr>
              <a:t>annotation</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FBE1921C-90C8-6851-C766-12619F48EF9A}"/>
              </a:ext>
            </a:extLst>
          </p:cNvPr>
          <p:cNvSpPr txBox="1"/>
          <p:nvPr/>
        </p:nvSpPr>
        <p:spPr>
          <a:xfrm>
            <a:off x="238910" y="2162439"/>
            <a:ext cx="8666177" cy="523220"/>
          </a:xfrm>
          <a:prstGeom prst="rect">
            <a:avLst/>
          </a:prstGeom>
          <a:noFill/>
        </p:spPr>
        <p:txBody>
          <a:bodyPr wrap="square">
            <a:spAutoFit/>
          </a:bodyPr>
          <a:lstStyle/>
          <a:p>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@POST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"add-film.php"</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suspend 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addFilm</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@Body </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filmRequest: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MovieRequest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StatusResponse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&gt;</a:t>
            </a:r>
          </a:p>
        </p:txBody>
      </p:sp>
      <p:sp>
        <p:nvSpPr>
          <p:cNvPr id="8" name="TextBox 7">
            <a:extLst>
              <a:ext uri="{FF2B5EF4-FFF2-40B4-BE49-F238E27FC236}">
                <a16:creationId xmlns:a16="http://schemas.microsoft.com/office/drawing/2014/main" id="{448613FB-1A00-44E8-64D9-0F49D567D7B2}"/>
              </a:ext>
            </a:extLst>
          </p:cNvPr>
          <p:cNvSpPr txBox="1"/>
          <p:nvPr/>
        </p:nvSpPr>
        <p:spPr>
          <a:xfrm>
            <a:off x="185213" y="2942570"/>
            <a:ext cx="8666177" cy="1159676"/>
          </a:xfrm>
          <a:prstGeom prst="rect">
            <a:avLst/>
          </a:prstGeom>
          <a:noFill/>
        </p:spPr>
        <p:txBody>
          <a:bodyPr wrap="square">
            <a:spAutoFit/>
          </a:bodyPr>
          <a:lstStyle/>
          <a:p>
            <a:pPr>
              <a:lnSpc>
                <a:spcPct val="150000"/>
              </a:lnSpc>
            </a:pPr>
            <a:r>
              <a:rPr lang="vi-VN" sz="1600" b="0" i="0">
                <a:solidFill>
                  <a:srgbClr val="1B1B1B"/>
                </a:solidFill>
                <a:effectLst/>
                <a:highlight>
                  <a:srgbClr val="FFFFFF"/>
                </a:highlight>
                <a:latin typeface="Open Sans" panose="020B0606030504020204" pitchFamily="34" charset="0"/>
              </a:rPr>
              <a:t>Đối tượng cũng sẽ được chuyển đổi bằng cách sử dụng trình chuyển đổi được chỉ định trong Retrofit instance. Nếu không có trình chuyển đổi nào được thêm vào, chỉ có thể sử dụng </a:t>
            </a:r>
            <a:r>
              <a:rPr lang="vi-VN" sz="1600" b="1" i="0">
                <a:solidFill>
                  <a:srgbClr val="1B1B1B"/>
                </a:solidFill>
                <a:effectLst/>
                <a:highlight>
                  <a:srgbClr val="FFFFFF"/>
                </a:highlight>
                <a:latin typeface="Open Sans" panose="020B0606030504020204" pitchFamily="34" charset="0"/>
              </a:rPr>
              <a:t>RequestBody</a:t>
            </a:r>
            <a:r>
              <a:rPr lang="vi-VN" sz="1600" b="0" i="0">
                <a:solidFill>
                  <a:srgbClr val="1B1B1B"/>
                </a:solidFill>
                <a:effectLst/>
                <a:highlight>
                  <a:srgbClr val="FFFFFF"/>
                </a:highlight>
                <a:latin typeface="Open Sans" panose="020B0606030504020204" pitchFamily="34" charset="0"/>
              </a:rPr>
              <a:t>.</a:t>
            </a:r>
            <a:endParaRPr lang="en-VN" sz="1600"/>
          </a:p>
        </p:txBody>
      </p:sp>
    </p:spTree>
    <p:extLst>
      <p:ext uri="{BB962C8B-B14F-4D97-AF65-F5344CB8AC3E}">
        <p14:creationId xmlns:p14="http://schemas.microsoft.com/office/powerpoint/2010/main" val="360773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Form Encoded and multipart</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Các phương thức cũng có thể được khai báo để gửi dữ liệu được mã hóa theo mẫu và nhiều phần. Dữ liệu được mã hóa biểu mẫu được gửi khi có annotation </a:t>
            </a:r>
            <a:r>
              <a:rPr lang="vi-VN" sz="1600" b="1">
                <a:latin typeface="Open Sans" panose="020B0606030504020204" pitchFamily="34" charset="0"/>
                <a:ea typeface="Open Sans" panose="020B0606030504020204" pitchFamily="34" charset="0"/>
                <a:cs typeface="Open Sans" panose="020B0606030504020204" pitchFamily="34" charset="0"/>
              </a:rPr>
              <a:t>@FormUrlEncoding</a:t>
            </a:r>
            <a:r>
              <a:rPr lang="vi-VN" sz="1600">
                <a:latin typeface="Open Sans" panose="020B0606030504020204" pitchFamily="34" charset="0"/>
                <a:ea typeface="Open Sans" panose="020B0606030504020204" pitchFamily="34" charset="0"/>
                <a:cs typeface="Open Sans" panose="020B0606030504020204" pitchFamily="34" charset="0"/>
              </a:rPr>
              <a:t> . Mỗi cặp </a:t>
            </a:r>
            <a:r>
              <a:rPr lang="vi-VN" sz="1600" b="1">
                <a:latin typeface="Open Sans" panose="020B0606030504020204" pitchFamily="34" charset="0"/>
                <a:ea typeface="Open Sans" panose="020B0606030504020204" pitchFamily="34" charset="0"/>
                <a:cs typeface="Open Sans" panose="020B0606030504020204" pitchFamily="34" charset="0"/>
              </a:rPr>
              <a:t>key-value</a:t>
            </a:r>
            <a:r>
              <a:rPr lang="vi-VN" sz="1600">
                <a:latin typeface="Open Sans" panose="020B0606030504020204" pitchFamily="34" charset="0"/>
                <a:ea typeface="Open Sans" panose="020B0606030504020204" pitchFamily="34" charset="0"/>
                <a:cs typeface="Open Sans" panose="020B0606030504020204" pitchFamily="34" charset="0"/>
              </a:rPr>
              <a:t> được chú thích bằng </a:t>
            </a:r>
            <a:r>
              <a:rPr lang="vi-VN" sz="1600" b="1">
                <a:latin typeface="Open Sans" panose="020B0606030504020204" pitchFamily="34" charset="0"/>
                <a:ea typeface="Open Sans" panose="020B0606030504020204" pitchFamily="34" charset="0"/>
                <a:cs typeface="Open Sans" panose="020B0606030504020204" pitchFamily="34" charset="0"/>
              </a:rPr>
              <a:t>@Field </a:t>
            </a:r>
            <a:r>
              <a:rPr lang="vi-VN" sz="1600">
                <a:latin typeface="Open Sans" panose="020B0606030504020204" pitchFamily="34" charset="0"/>
                <a:ea typeface="Open Sans" panose="020B0606030504020204" pitchFamily="34" charset="0"/>
                <a:cs typeface="Open Sans" panose="020B0606030504020204" pitchFamily="34" charset="0"/>
              </a:rPr>
              <a:t>chứa tên và đối tượng cung cấp giá trị.</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6" name="TextBox 5">
            <a:extLst>
              <a:ext uri="{FF2B5EF4-FFF2-40B4-BE49-F238E27FC236}">
                <a16:creationId xmlns:a16="http://schemas.microsoft.com/office/drawing/2014/main" id="{23137028-54A9-F1D4-8A1D-CAAC9D15F6C5}"/>
              </a:ext>
            </a:extLst>
          </p:cNvPr>
          <p:cNvSpPr txBox="1"/>
          <p:nvPr/>
        </p:nvSpPr>
        <p:spPr>
          <a:xfrm>
            <a:off x="185214" y="3030926"/>
            <a:ext cx="8773571" cy="1676356"/>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@FormUrlEncoded</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@POST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"user/edit"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suspend 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updateUser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a:p>
            <a:pPr>
              <a:lnSpc>
                <a:spcPct val="150000"/>
              </a:lnSpc>
            </a:pPr>
            <a:r>
              <a:rPr lang="en-US">
                <a:solidFill>
                  <a:srgbClr val="080808"/>
                </a:solidFill>
                <a:highlight>
                  <a:srgbClr val="FFFFFF"/>
                </a:highlight>
                <a:latin typeface="JetBrains Mono Medium" panose="02000009000000000000" pitchFamily="2" charset="0"/>
                <a:cs typeface="JetBrains Mono Medium" panose="02000009000000000000" pitchFamily="2" charset="0"/>
              </a:rPr>
              <a:t>	</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@Field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"first_name"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first: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String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p>
          <a:p>
            <a:pPr>
              <a:lnSpc>
                <a:spcPct val="150000"/>
              </a:lnSpc>
            </a:pPr>
            <a:r>
              <a:rPr lang="en-US">
                <a:solidFill>
                  <a:srgbClr val="080808"/>
                </a:solidFill>
                <a:highlight>
                  <a:srgbClr val="FFFFFF"/>
                </a:highlight>
                <a:latin typeface="JetBrains Mono Medium" panose="02000009000000000000" pitchFamily="2" charset="0"/>
                <a:cs typeface="JetBrains Mono Medium" panose="02000009000000000000" pitchFamily="2" charset="0"/>
              </a:rPr>
              <a:t>	</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@Field</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"last_name"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last: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String</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&lt;</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StatusResponse</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&gt;</a:t>
            </a:r>
          </a:p>
        </p:txBody>
      </p:sp>
    </p:spTree>
    <p:extLst>
      <p:ext uri="{BB962C8B-B14F-4D97-AF65-F5344CB8AC3E}">
        <p14:creationId xmlns:p14="http://schemas.microsoft.com/office/powerpoint/2010/main" val="327503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Form Encoded and multipart</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00707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Yêu cầu nhiều phần được sử dụng với </a:t>
            </a:r>
            <a:r>
              <a:rPr lang="vi-VN" sz="1600" b="1">
                <a:latin typeface="Open Sans" panose="020B0606030504020204" pitchFamily="34" charset="0"/>
                <a:ea typeface="Open Sans" panose="020B0606030504020204" pitchFamily="34" charset="0"/>
                <a:cs typeface="Open Sans" panose="020B0606030504020204" pitchFamily="34" charset="0"/>
              </a:rPr>
              <a:t>@Multipart</a:t>
            </a:r>
            <a:r>
              <a:rPr lang="vi-VN" sz="1600">
                <a:latin typeface="Open Sans" panose="020B0606030504020204" pitchFamily="34" charset="0"/>
                <a:ea typeface="Open Sans" panose="020B0606030504020204" pitchFamily="34" charset="0"/>
                <a:cs typeface="Open Sans" panose="020B0606030504020204" pitchFamily="34" charset="0"/>
              </a:rPr>
              <a:t> .Mỗi phần được khai báo bằng cách sử dụng chú thích </a:t>
            </a:r>
            <a:r>
              <a:rPr lang="vi-VN" sz="1600" b="1">
                <a:latin typeface="Open Sans" panose="020B0606030504020204" pitchFamily="34" charset="0"/>
                <a:ea typeface="Open Sans" panose="020B0606030504020204" pitchFamily="34" charset="0"/>
                <a:cs typeface="Open Sans" panose="020B0606030504020204" pitchFamily="34" charset="0"/>
              </a:rPr>
              <a:t>@Part</a:t>
            </a:r>
            <a:r>
              <a:rPr lang="vi-VN" sz="1600">
                <a:latin typeface="Open Sans" panose="020B0606030504020204" pitchFamily="34" charset="0"/>
                <a:ea typeface="Open Sans" panose="020B0606030504020204" pitchFamily="34" charset="0"/>
                <a:cs typeface="Open Sans" panose="020B0606030504020204" pitchFamily="34" charset="0"/>
              </a:rPr>
              <a: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BC2E6280-307A-CD90-024D-F418477D5DC1}"/>
              </a:ext>
            </a:extLst>
          </p:cNvPr>
          <p:cNvSpPr txBox="1"/>
          <p:nvPr/>
        </p:nvSpPr>
        <p:spPr>
          <a:xfrm>
            <a:off x="736060" y="2280021"/>
            <a:ext cx="7976680" cy="1676356"/>
          </a:xfrm>
          <a:prstGeom prst="rect">
            <a:avLst/>
          </a:prstGeom>
          <a:noFill/>
        </p:spPr>
        <p:txBody>
          <a:bodyPr wrap="square">
            <a:spAutoFit/>
          </a:bodyPr>
          <a:lstStyle/>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@Multipart</a:t>
            </a:r>
            <a:b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@PUT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"user/photo"</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b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br>
            <a:r>
              <a:rPr lang="en-US">
                <a:solidFill>
                  <a:srgbClr val="0033B3"/>
                </a:solidFill>
                <a:effectLst/>
                <a:highlight>
                  <a:srgbClr val="FFFFFF"/>
                </a:highlight>
                <a:latin typeface="JetBrains Mono Medium" panose="02000009000000000000" pitchFamily="2" charset="0"/>
                <a:cs typeface="JetBrains Mono Medium" panose="02000009000000000000" pitchFamily="2" charset="0"/>
              </a:rPr>
              <a:t>suspend fun </a:t>
            </a:r>
            <a:r>
              <a:rPr lang="en-US">
                <a:solidFill>
                  <a:srgbClr val="00627A"/>
                </a:solidFill>
                <a:effectLst/>
                <a:highlight>
                  <a:srgbClr val="FFFFFF"/>
                </a:highlight>
                <a:latin typeface="JetBrains Mono Medium" panose="02000009000000000000" pitchFamily="2" charset="0"/>
                <a:cs typeface="JetBrains Mono Medium" panose="02000009000000000000" pitchFamily="2" charset="0"/>
              </a:rPr>
              <a:t>updateUser</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a:p>
            <a:pPr>
              <a:lnSpc>
                <a:spcPct val="150000"/>
              </a:lnSpc>
            </a:pPr>
            <a:r>
              <a:rPr lang="en-US">
                <a:solidFill>
                  <a:srgbClr val="080808"/>
                </a:solidFill>
                <a:highlight>
                  <a:srgbClr val="FFFFFF"/>
                </a:highlight>
                <a:latin typeface="JetBrains Mono Medium" panose="02000009000000000000" pitchFamily="2" charset="0"/>
                <a:cs typeface="JetBrains Mono Medium" panose="02000009000000000000" pitchFamily="2" charset="0"/>
              </a:rPr>
              <a:t>	</a:t>
            </a: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@Part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"photo"</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photo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MovieRequest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a:t>
            </a:r>
          </a:p>
          <a:p>
            <a:pPr>
              <a:lnSpc>
                <a:spcPct val="150000"/>
              </a:lnSpc>
            </a:pPr>
            <a:r>
              <a:rPr lang="en-US">
                <a:solidFill>
                  <a:srgbClr val="9E880D"/>
                </a:solidFill>
                <a:effectLst/>
                <a:highlight>
                  <a:srgbClr val="FFFFFF"/>
                </a:highlight>
                <a:latin typeface="JetBrains Mono Medium" panose="02000009000000000000" pitchFamily="2" charset="0"/>
                <a:cs typeface="JetBrains Mono Medium" panose="02000009000000000000" pitchFamily="2" charset="0"/>
              </a:rPr>
              <a:t>	@Part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r>
              <a:rPr lang="en-US">
                <a:solidFill>
                  <a:srgbClr val="067D17"/>
                </a:solidFill>
                <a:effectLst/>
                <a:highlight>
                  <a:srgbClr val="FFFFFF"/>
                </a:highlight>
                <a:latin typeface="JetBrains Mono Medium" panose="02000009000000000000" pitchFamily="2" charset="0"/>
                <a:cs typeface="JetBrains Mono Medium" panose="02000009000000000000" pitchFamily="2" charset="0"/>
              </a:rPr>
              <a:t>"description"</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 description : </a:t>
            </a:r>
            <a:r>
              <a:rPr lang="en-US">
                <a:solidFill>
                  <a:srgbClr val="000000"/>
                </a:solidFill>
                <a:effectLst/>
                <a:highlight>
                  <a:srgbClr val="FFFFFF"/>
                </a:highlight>
                <a:latin typeface="JetBrains Mono Medium" panose="02000009000000000000" pitchFamily="2" charset="0"/>
                <a:cs typeface="JetBrains Mono Medium" panose="02000009000000000000" pitchFamily="2" charset="0"/>
              </a:rPr>
              <a:t>MovieRequest</a:t>
            </a:r>
            <a:r>
              <a:rPr lang="en-US">
                <a:solidFill>
                  <a:srgbClr val="080808"/>
                </a:solidFill>
                <a:effectLst/>
                <a:highlight>
                  <a:srgbClr val="FFFFFF"/>
                </a:highlight>
                <a:latin typeface="JetBrains Mono Medium" panose="02000009000000000000" pitchFamily="2" charset="0"/>
                <a:cs typeface="JetBrains Mono Medium" panose="02000009000000000000" pitchFamily="2" charset="0"/>
              </a:rPr>
              <a:t>);</a:t>
            </a:r>
          </a:p>
        </p:txBody>
      </p:sp>
    </p:spTree>
    <p:extLst>
      <p:ext uri="{BB962C8B-B14F-4D97-AF65-F5344CB8AC3E}">
        <p14:creationId xmlns:p14="http://schemas.microsoft.com/office/powerpoint/2010/main" val="186493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Header manipulation</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297684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Bạn có thể Header tĩnh cho phương thức sử dụng @Headers annotation</a:t>
            </a:r>
          </a:p>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Lưu ý rằng các headers không ghi đè lên nhau. Tất cả các tiêu đề có cùng tên sẽ được bao gồm trong yêu cầu. Một tiêu đề yêu cầu có thể được cập nhật động bằng cách sử dụng chú thích </a:t>
            </a:r>
            <a:r>
              <a:rPr lang="vi-VN" sz="1600" b="1">
                <a:latin typeface="Open Sans" panose="020B0606030504020204" pitchFamily="34" charset="0"/>
                <a:ea typeface="Open Sans" panose="020B0606030504020204" pitchFamily="34" charset="0"/>
                <a:cs typeface="Open Sans" panose="020B0606030504020204" pitchFamily="34" charset="0"/>
              </a:rPr>
              <a:t>@Header</a:t>
            </a:r>
            <a:r>
              <a:rPr lang="vi-VN" sz="1600">
                <a:latin typeface="Open Sans" panose="020B0606030504020204" pitchFamily="34" charset="0"/>
                <a:ea typeface="Open Sans" panose="020B0606030504020204" pitchFamily="34" charset="0"/>
                <a:cs typeface="Open Sans" panose="020B0606030504020204" pitchFamily="34" charset="0"/>
              </a:rPr>
              <a:t>. Một tham số tương ứng phải được cung cấp cho </a:t>
            </a:r>
            <a:r>
              <a:rPr lang="vi-VN" sz="1600" b="1">
                <a:latin typeface="Open Sans" panose="020B0606030504020204" pitchFamily="34" charset="0"/>
                <a:ea typeface="Open Sans" panose="020B0606030504020204" pitchFamily="34" charset="0"/>
                <a:cs typeface="Open Sans" panose="020B0606030504020204" pitchFamily="34" charset="0"/>
              </a:rPr>
              <a:t>@Header</a:t>
            </a:r>
            <a:r>
              <a:rPr lang="vi-VN" sz="1600">
                <a:latin typeface="Open Sans" panose="020B0606030504020204" pitchFamily="34" charset="0"/>
                <a:ea typeface="Open Sans" panose="020B0606030504020204" pitchFamily="34" charset="0"/>
                <a:cs typeface="Open Sans" panose="020B0606030504020204" pitchFamily="34" charset="0"/>
              </a:rPr>
              <a:t>. Nếu giá trị là null, header sẽ bị bỏ qua. Nếu không, toString sẽ được gọi trên giá trị và kết quả được sử dụng.</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25972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Converters</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499513"/>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Theo mặc định, Retrofit chỉ có thể giải tuần tự hóa (deserialize) các HTTPbodies thành ResponseBody của </a:t>
            </a:r>
            <a:r>
              <a:rPr lang="vi-VN" sz="1600" b="1">
                <a:latin typeface="Open Sans" panose="020B0606030504020204" pitchFamily="34" charset="0"/>
                <a:ea typeface="Open Sans" panose="020B0606030504020204" pitchFamily="34" charset="0"/>
                <a:cs typeface="Open Sans" panose="020B0606030504020204" pitchFamily="34" charset="0"/>
              </a:rPr>
              <a:t>OkHttp</a:t>
            </a:r>
            <a:r>
              <a:rPr lang="vi-VN" sz="1600">
                <a:latin typeface="Open Sans" panose="020B0606030504020204" pitchFamily="34" charset="0"/>
                <a:ea typeface="Open Sans" panose="020B0606030504020204" pitchFamily="34" charset="0"/>
                <a:cs typeface="Open Sans" panose="020B0606030504020204" pitchFamily="34" charset="0"/>
              </a:rPr>
              <a:t> và nó chỉ có thể chấp nhận loại RequestBody của nó cho </a:t>
            </a:r>
            <a:r>
              <a:rPr lang="vi-VN" sz="1600" b="1">
                <a:latin typeface="Open Sans" panose="020B0606030504020204" pitchFamily="34" charset="0"/>
                <a:ea typeface="Open Sans" panose="020B0606030504020204" pitchFamily="34" charset="0"/>
                <a:cs typeface="Open Sans" panose="020B0606030504020204" pitchFamily="34" charset="0"/>
              </a:rPr>
              <a:t>@Body</a:t>
            </a:r>
            <a:r>
              <a:rPr lang="vi-VN" sz="1600">
                <a:latin typeface="Open Sans" panose="020B0606030504020204" pitchFamily="34" charset="0"/>
                <a:ea typeface="Open Sans" panose="020B0606030504020204" pitchFamily="34" charset="0"/>
                <a:cs typeface="Open Sans" panose="020B0606030504020204" pitchFamily="34" charset="0"/>
              </a:rPr>
              <a:t>. Bộ chuyển đổi có thể được thêm vào để hỗ trợ các loại khác.</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4098" name="Picture 2" descr="Fast Video Format Converter - Convert MP4, WMV, AVI, MOV, WEBM video  formats to MP4, AVI, WMV. - Ứng dụng chính thức trong Microsoft Store">
            <a:extLst>
              <a:ext uri="{FF2B5EF4-FFF2-40B4-BE49-F238E27FC236}">
                <a16:creationId xmlns:a16="http://schemas.microsoft.com/office/drawing/2014/main" id="{3150D36F-B56D-3446-FB67-B6FA46F8F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580" y="2419350"/>
            <a:ext cx="2579856" cy="257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1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Converters</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396172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Dưới đây là 6 thư viện phổ biến sử dụng.</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Gson</a:t>
            </a:r>
            <a:r>
              <a:rPr lang="vi-VN" sz="1600">
                <a:latin typeface="Open Sans" panose="020B0606030504020204" pitchFamily="34" charset="0"/>
                <a:ea typeface="Open Sans" panose="020B0606030504020204" pitchFamily="34" charset="0"/>
                <a:cs typeface="Open Sans" panose="020B0606030504020204" pitchFamily="34" charset="0"/>
              </a:rPr>
              <a:t>: com.squareup.retrofit:converter-gson</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Jackson</a:t>
            </a:r>
            <a:r>
              <a:rPr lang="vi-VN" sz="1600">
                <a:latin typeface="Open Sans" panose="020B0606030504020204" pitchFamily="34" charset="0"/>
                <a:ea typeface="Open Sans" panose="020B0606030504020204" pitchFamily="34" charset="0"/>
                <a:cs typeface="Open Sans" panose="020B0606030504020204" pitchFamily="34" charset="0"/>
              </a:rPr>
              <a:t>: com.squareup.retrofit:converter-jackson</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Moshi</a:t>
            </a:r>
            <a:r>
              <a:rPr lang="vi-VN" sz="1600">
                <a:latin typeface="Open Sans" panose="020B0606030504020204" pitchFamily="34" charset="0"/>
                <a:ea typeface="Open Sans" panose="020B0606030504020204" pitchFamily="34" charset="0"/>
                <a:cs typeface="Open Sans" panose="020B0606030504020204" pitchFamily="34" charset="0"/>
              </a:rPr>
              <a:t>: com.squareup.retrofit:converter-moshi</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Protobuf</a:t>
            </a:r>
            <a:r>
              <a:rPr lang="vi-VN" sz="1600">
                <a:latin typeface="Open Sans" panose="020B0606030504020204" pitchFamily="34" charset="0"/>
                <a:ea typeface="Open Sans" panose="020B0606030504020204" pitchFamily="34" charset="0"/>
                <a:cs typeface="Open Sans" panose="020B0606030504020204" pitchFamily="34" charset="0"/>
              </a:rPr>
              <a:t>: com.squareup.retrofit2:converter-protobuf</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Wire</a:t>
            </a:r>
            <a:r>
              <a:rPr lang="vi-VN" sz="1600">
                <a:latin typeface="Open Sans" panose="020B0606030504020204" pitchFamily="34" charset="0"/>
                <a:ea typeface="Open Sans" panose="020B0606030504020204" pitchFamily="34" charset="0"/>
                <a:cs typeface="Open Sans" panose="020B0606030504020204" pitchFamily="34" charset="0"/>
              </a:rPr>
              <a:t>: com.squareup.retrofit2:converter-wire </a:t>
            </a:r>
          </a:p>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Và đối với XML, Retrofit hỗ trợ:</a:t>
            </a:r>
          </a:p>
          <a:p>
            <a:pPr marL="285750" indent="-285750" algn="just">
              <a:lnSpc>
                <a:spcPct val="200000"/>
              </a:lnSpc>
              <a:buFont typeface="Arial" panose="020B0604020202020204" pitchFamily="34" charset="0"/>
              <a:buChar char="•"/>
            </a:pPr>
            <a:r>
              <a:rPr lang="vi-VN" sz="1600" b="1">
                <a:latin typeface="Open Sans" panose="020B0606030504020204" pitchFamily="34" charset="0"/>
                <a:ea typeface="Open Sans" panose="020B0606030504020204" pitchFamily="34" charset="0"/>
                <a:cs typeface="Open Sans" panose="020B0606030504020204" pitchFamily="34" charset="0"/>
              </a:rPr>
              <a:t>Simple Framework</a:t>
            </a:r>
            <a:r>
              <a:rPr lang="vi-VN" sz="1600">
                <a:latin typeface="Open Sans" panose="020B0606030504020204" pitchFamily="34" charset="0"/>
                <a:ea typeface="Open Sans" panose="020B0606030504020204" pitchFamily="34" charset="0"/>
                <a:cs typeface="Open Sans" panose="020B0606030504020204" pitchFamily="34" charset="0"/>
              </a:rPr>
              <a:t>: com.squareup.retrofit2:converter-simpleframework</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8058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Caching</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1499513"/>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Caching là cách lưu trữ tạm thời dữ liệu được tìm nạp từ mạng trên bộ lưu trữ của thiết bị, để chúng ta có thể truy cập vào lần sau khi thiết bị ngoại tuyến hoặc nếu chúng ta muốn truy cập lại cùng một dữ liệu.</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6146" name="Picture 2">
            <a:extLst>
              <a:ext uri="{FF2B5EF4-FFF2-40B4-BE49-F238E27FC236}">
                <a16:creationId xmlns:a16="http://schemas.microsoft.com/office/drawing/2014/main" id="{D17D8168-567F-3D74-54CC-FECACFD5D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71750"/>
            <a:ext cx="4419600" cy="188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3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400"/>
              <a:buNone/>
            </a:pPr>
            <a:r>
              <a:rPr lang="en"/>
              <a:t>Nội dung</a:t>
            </a:r>
            <a:endParaRPr/>
          </a:p>
        </p:txBody>
      </p:sp>
      <p:sp>
        <p:nvSpPr>
          <p:cNvPr id="47" name="Google Shape;47;p11"/>
          <p:cNvSpPr txBox="1">
            <a:spLocks noGrp="1"/>
          </p:cNvSpPr>
          <p:nvPr>
            <p:ph type="body" idx="1"/>
          </p:nvPr>
        </p:nvSpPr>
        <p:spPr>
          <a:xfrm>
            <a:off x="292608" y="1335024"/>
            <a:ext cx="8419800" cy="2615400"/>
          </a:xfrm>
          <a:prstGeom prst="rect">
            <a:avLst/>
          </a:prstGeom>
        </p:spPr>
        <p:txBody>
          <a:bodyPr spcFirstLastPara="1" wrap="square" lIns="0" tIns="73150" rIns="0" bIns="0" anchor="t" anchorCtr="0">
            <a:noAutofit/>
          </a:bodyPr>
          <a:lstStyle/>
          <a:p>
            <a:pPr marL="457200" lvl="0" indent="-317500" algn="l" rtl="0">
              <a:lnSpc>
                <a:spcPct val="150000"/>
              </a:lnSpc>
              <a:spcBef>
                <a:spcPts val="0"/>
              </a:spcBef>
              <a:spcAft>
                <a:spcPts val="0"/>
              </a:spcAft>
              <a:buSzPts val="1400"/>
              <a:buChar char="●"/>
            </a:pPr>
            <a:r>
              <a:rPr lang="en-US"/>
              <a:t>Giới thiệu về Retrofit</a:t>
            </a:r>
          </a:p>
          <a:p>
            <a:pPr marL="457200" lvl="0" indent="-317500" algn="l" rtl="0">
              <a:lnSpc>
                <a:spcPct val="150000"/>
              </a:lnSpc>
              <a:spcBef>
                <a:spcPts val="0"/>
              </a:spcBef>
              <a:spcAft>
                <a:spcPts val="0"/>
              </a:spcAft>
              <a:buSzPts val="1400"/>
              <a:buChar char="●"/>
            </a:pPr>
            <a:r>
              <a:rPr lang="en-US"/>
              <a:t>Ưu điểm của Retrofit so với các thư viện khác</a:t>
            </a:r>
          </a:p>
          <a:p>
            <a:pPr marL="457200" lvl="0" indent="-317500" algn="l" rtl="0">
              <a:lnSpc>
                <a:spcPct val="150000"/>
              </a:lnSpc>
              <a:spcBef>
                <a:spcPts val="0"/>
              </a:spcBef>
              <a:spcAft>
                <a:spcPts val="0"/>
              </a:spcAft>
              <a:buSzPts val="1400"/>
              <a:buChar char="●"/>
            </a:pPr>
            <a:r>
              <a:rPr lang="en-US"/>
              <a:t>Các tính năng chính trong Retrofit</a:t>
            </a:r>
          </a:p>
          <a:p>
            <a:pPr marL="457200" lvl="0" indent="-317500" algn="l" rtl="0">
              <a:lnSpc>
                <a:spcPct val="150000"/>
              </a:lnSpc>
              <a:spcBef>
                <a:spcPts val="0"/>
              </a:spcBef>
              <a:spcAft>
                <a:spcPts val="0"/>
              </a:spcAft>
              <a:buSzPts val="1400"/>
              <a:buChar char="●"/>
            </a:pPr>
            <a:r>
              <a:rPr lang="en-US"/>
              <a:t>Tương tác với API</a:t>
            </a:r>
          </a:p>
          <a:p>
            <a:pPr marL="457200" lvl="0" indent="-317500" algn="l" rtl="0">
              <a:lnSpc>
                <a:spcPct val="150000"/>
              </a:lnSpc>
              <a:spcBef>
                <a:spcPts val="0"/>
              </a:spcBef>
              <a:spcAft>
                <a:spcPts val="0"/>
              </a:spcAft>
              <a:buSzPts val="1400"/>
              <a:buChar char="●"/>
            </a:pPr>
            <a:endParaRPr lang="vi-VN"/>
          </a:p>
          <a:p>
            <a:pPr marL="457200" lvl="0" indent="-317500" algn="l" rtl="0">
              <a:lnSpc>
                <a:spcPct val="150000"/>
              </a:lnSpc>
              <a:spcBef>
                <a:spcPts val="0"/>
              </a:spcBef>
              <a:spcAft>
                <a:spcPts val="0"/>
              </a:spcAft>
              <a:buSzPts val="1400"/>
              <a:buChar char="●"/>
            </a:pP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Lợi ích của việc Caching</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3469283"/>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Giảm tiêu thụ băng thông.</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Tiết kiệm cho bạn thời gian bạn dành thời gian chờ đợi máy chủ cung cấp cho bạn phản hồi mạng.</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Tiết kiệm cho máy chủ gánh nặng của lưu lượng bổ sung.</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Nếu bạn cần truy cập lại cùng một tài nguyên mạng sau khi đã truy cập gần đây, thiết bị của bạn đã giành được Yêu cầu phải gửi yêu cầu đến máy chủ; Thay vào đó, nó sẽ nhận được phản hồi lưu trữ</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02651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1158266"/>
          </a:xfrm>
          <a:prstGeom prst="rect">
            <a:avLst/>
          </a:prstGeom>
          <a:noFill/>
        </p:spPr>
        <p:txBody>
          <a:bodyPr wrap="square">
            <a:spAutoFit/>
          </a:bodyPr>
          <a:lstStyle/>
          <a:p>
            <a:pPr algn="just">
              <a:lnSpc>
                <a:spcPct val="150000"/>
              </a:lnSpc>
              <a:spcAft>
                <a:spcPts val="1000"/>
              </a:spcAft>
            </a:pPr>
            <a:r>
              <a:rPr lang="en-US">
                <a:effectLst/>
                <a:latin typeface="Open Sans" panose="020B0606030504020204" pitchFamily="34" charset="0"/>
                <a:ea typeface="Open Sans" panose="020B0606030504020204" pitchFamily="34" charset="0"/>
                <a:cs typeface="Open Sans" panose="020B0606030504020204" pitchFamily="34" charset="0"/>
              </a:rPr>
              <a:t>Bước 1: Import thư viện retrofit</a:t>
            </a:r>
            <a:endParaRPr lang="en-VN">
              <a:effectLst/>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i="1">
                <a:solidFill>
                  <a:srgbClr val="00627A"/>
                </a:solidFill>
                <a:effectLst/>
                <a:highlight>
                  <a:srgbClr val="FFFFFF"/>
                </a:highlight>
                <a:latin typeface="JetBrains Mono ExtraBold" panose="02000009000000000000" pitchFamily="2" charset="0"/>
                <a:ea typeface="Times New Roman" panose="02020603050405020304" pitchFamily="18" charset="0"/>
                <a:cs typeface="JetBrains Mono ExtraBold" panose="02000009000000000000" pitchFamily="2" charset="0"/>
              </a:rPr>
              <a:t>implementation </a:t>
            </a:r>
            <a:r>
              <a:rPr lang="en-VN">
                <a:solidFill>
                  <a:srgbClr val="080808"/>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a:t>
            </a:r>
            <a:r>
              <a:rPr lang="en-VN">
                <a:solidFill>
                  <a:srgbClr val="067D17"/>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"com.squareup.retrofit2:retrofit:2.9.0"</a:t>
            </a:r>
            <a:r>
              <a:rPr lang="en-VN">
                <a:solidFill>
                  <a:srgbClr val="080808"/>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a:t>
            </a:r>
            <a:br>
              <a:rPr lang="en-VN">
                <a:solidFill>
                  <a:srgbClr val="080808"/>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br>
            <a:r>
              <a:rPr lang="en-VN" i="1">
                <a:solidFill>
                  <a:srgbClr val="00627A"/>
                </a:solidFill>
                <a:effectLst/>
                <a:highlight>
                  <a:srgbClr val="FFFFFF"/>
                </a:highlight>
                <a:latin typeface="JetBrains Mono ExtraBold" panose="02000009000000000000" pitchFamily="2" charset="0"/>
                <a:ea typeface="Times New Roman" panose="02020603050405020304" pitchFamily="18" charset="0"/>
                <a:cs typeface="JetBrains Mono ExtraBold" panose="02000009000000000000" pitchFamily="2" charset="0"/>
              </a:rPr>
              <a:t>implementation </a:t>
            </a:r>
            <a:r>
              <a:rPr lang="en-VN">
                <a:solidFill>
                  <a:srgbClr val="080808"/>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a:t>
            </a:r>
            <a:r>
              <a:rPr lang="en-VN">
                <a:solidFill>
                  <a:srgbClr val="067D17"/>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"com.squareup.retrofit2:converter-gson:2.9.0"</a:t>
            </a:r>
            <a:r>
              <a:rPr lang="en-VN">
                <a:solidFill>
                  <a:srgbClr val="080808"/>
                </a:solidFill>
                <a:effectLst/>
                <a:highlight>
                  <a:srgbClr val="FFFFFF"/>
                </a:highlight>
                <a:latin typeface="JetBrains Mono Medium" panose="02000009000000000000" pitchFamily="2" charset="0"/>
                <a:ea typeface="Times New Roman" panose="02020603050405020304" pitchFamily="18" charset="0"/>
                <a:cs typeface="JetBrains Mono Medium" panose="02000009000000000000" pitchFamily="2" charset="0"/>
              </a:rPr>
              <a:t>)</a:t>
            </a:r>
            <a:endParaRPr lang="en-VN">
              <a:effectLst/>
              <a:highlight>
                <a:srgbClr val="FFFFFF"/>
              </a:highlight>
              <a:latin typeface="JetBrains Mono Medium" panose="02000009000000000000" pitchFamily="2" charset="0"/>
              <a:ea typeface="Calibri" panose="020F0502020204030204" pitchFamily="34" charset="0"/>
              <a:cs typeface="JetBrains Mono Medium" panose="02000009000000000000" pitchFamily="2" charset="0"/>
            </a:endParaRPr>
          </a:p>
        </p:txBody>
      </p:sp>
      <p:pic>
        <p:nvPicPr>
          <p:cNvPr id="7" name="Picture 6" descr="A screenshot of a computer code&#10;&#10;Description automatically generated">
            <a:extLst>
              <a:ext uri="{FF2B5EF4-FFF2-40B4-BE49-F238E27FC236}">
                <a16:creationId xmlns:a16="http://schemas.microsoft.com/office/drawing/2014/main" id="{28133D38-0D85-64BD-6549-5FF7DF2D5BCF}"/>
              </a:ext>
            </a:extLst>
          </p:cNvPr>
          <p:cNvPicPr>
            <a:picLocks noChangeAspect="1"/>
          </p:cNvPicPr>
          <p:nvPr/>
        </p:nvPicPr>
        <p:blipFill>
          <a:blip r:embed="rId3"/>
          <a:stretch>
            <a:fillRect/>
          </a:stretch>
        </p:blipFill>
        <p:spPr>
          <a:xfrm>
            <a:off x="1186385" y="3255028"/>
            <a:ext cx="7772400" cy="1285904"/>
          </a:xfrm>
          <a:prstGeom prst="rect">
            <a:avLst/>
          </a:prstGeom>
        </p:spPr>
      </p:pic>
    </p:spTree>
    <p:extLst>
      <p:ext uri="{BB962C8B-B14F-4D97-AF65-F5344CB8AC3E}">
        <p14:creationId xmlns:p14="http://schemas.microsoft.com/office/powerpoint/2010/main" val="302757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en-US">
                <a:effectLst/>
                <a:latin typeface="Open Sans" panose="020B0606030504020204" pitchFamily="34" charset="0"/>
                <a:ea typeface="Open Sans" panose="020B0606030504020204" pitchFamily="34" charset="0"/>
                <a:cs typeface="Open Sans" panose="020B0606030504020204" pitchFamily="34" charset="0"/>
              </a:rPr>
              <a:t>Bước 2: Tạo </a:t>
            </a:r>
            <a:r>
              <a:rPr lang="en-US" b="1">
                <a:effectLst/>
                <a:latin typeface="Open Sans" panose="020B0606030504020204" pitchFamily="34" charset="0"/>
                <a:ea typeface="Open Sans" panose="020B0606030504020204" pitchFamily="34" charset="0"/>
                <a:cs typeface="Open Sans" panose="020B0606030504020204" pitchFamily="34" charset="0"/>
              </a:rPr>
              <a:t>MovieResponse</a:t>
            </a:r>
            <a:r>
              <a:rPr lang="en-US">
                <a:effectLst/>
                <a:latin typeface="Open Sans" panose="020B0606030504020204" pitchFamily="34" charset="0"/>
                <a:ea typeface="Open Sans" panose="020B0606030504020204" pitchFamily="34" charset="0"/>
                <a:cs typeface="Open Sans" panose="020B0606030504020204" pitchFamily="34" charset="0"/>
              </a:rPr>
              <a:t> khai báo các giá trị trả về khi gọi API</a:t>
            </a:r>
            <a:endParaRPr lang="en-VN">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A6C956C9-4C74-073A-6BE3-07A4B9D72FD6}"/>
              </a:ext>
            </a:extLst>
          </p:cNvPr>
          <p:cNvSpPr txBox="1"/>
          <p:nvPr/>
        </p:nvSpPr>
        <p:spPr>
          <a:xfrm>
            <a:off x="1441704" y="2266669"/>
            <a:ext cx="6565392" cy="2556597"/>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data class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MovieResponse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"filmId"</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filmId</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"duration"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duration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"releaseDate"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releaseDate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"genre"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genre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"national"</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national</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"description"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description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@SerializedName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"image"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image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endParaRPr lang="en-VN" sz="24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18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Bước 3: Tạo </a:t>
            </a:r>
            <a:r>
              <a:rPr lang="vi-VN" b="1">
                <a:effectLst/>
                <a:latin typeface="Open Sans" panose="020B0606030504020204" pitchFamily="34" charset="0"/>
                <a:ea typeface="Open Sans" panose="020B0606030504020204" pitchFamily="34" charset="0"/>
                <a:cs typeface="Open Sans" panose="020B0606030504020204" pitchFamily="34" charset="0"/>
              </a:rPr>
              <a:t>MovieService</a:t>
            </a:r>
            <a:r>
              <a:rPr lang="vi-VN">
                <a:effectLst/>
                <a:latin typeface="Open Sans" panose="020B0606030504020204" pitchFamily="34" charset="0"/>
                <a:ea typeface="Open Sans" panose="020B0606030504020204" pitchFamily="34" charset="0"/>
                <a:cs typeface="Open Sans" panose="020B0606030504020204" pitchFamily="34" charset="0"/>
              </a:rPr>
              <a:t> quản lý các API gọi trong ứng dụng</a:t>
            </a:r>
            <a:endParaRPr lang="en-VN">
              <a:effectLst/>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B031AE5E-CA7D-20E2-64AF-0FE88DB50248}"/>
              </a:ext>
            </a:extLst>
          </p:cNvPr>
          <p:cNvSpPr txBox="1"/>
          <p:nvPr/>
        </p:nvSpPr>
        <p:spPr>
          <a:xfrm>
            <a:off x="661481" y="2419350"/>
            <a:ext cx="8134927" cy="1481046"/>
          </a:xfrm>
          <a:prstGeom prst="rect">
            <a:avLst/>
          </a:prstGeom>
          <a:noFill/>
        </p:spPr>
        <p:txBody>
          <a:bodyPr wrap="square">
            <a:spAutoFit/>
          </a:bodyPr>
          <a:lstStyle/>
          <a:p>
            <a:pPr algn="l">
              <a:lnSpc>
                <a:spcPct val="150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interface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MovieService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9E880D"/>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"list-film.php"</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suspend fun </a:t>
            </a:r>
            <a:r>
              <a:rPr lang="en-VN" sz="1400">
                <a:solidFill>
                  <a:srgbClr val="00627A"/>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getListFilms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Response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List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MovieResponse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&gt;&gt;</a:t>
            </a:r>
            <a:endParaRPr lang="en-VN" sz="24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a:effectLst/>
                <a:latin typeface="JetBrains Mono Medium" panose="02000009000000000000" pitchFamily="2" charset="0"/>
                <a:ea typeface="Calibri" panose="020F0502020204030204" pitchFamily="34" charset="0"/>
                <a:cs typeface="Times New Roman" panose="02020603050405020304" pitchFamily="18" charset="0"/>
              </a:rPr>
              <a:t>}</a:t>
            </a:r>
            <a:endParaRPr lang="en-VN"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3041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Bước 4: Tạo </a:t>
            </a:r>
            <a:r>
              <a:rPr lang="vi-VN" b="1">
                <a:effectLst/>
                <a:latin typeface="Open Sans" panose="020B0606030504020204" pitchFamily="34" charset="0"/>
                <a:ea typeface="Open Sans" panose="020B0606030504020204" pitchFamily="34" charset="0"/>
                <a:cs typeface="Open Sans" panose="020B0606030504020204" pitchFamily="34" charset="0"/>
              </a:rPr>
              <a:t>RetrofitService</a:t>
            </a:r>
            <a:r>
              <a:rPr lang="vi-VN">
                <a:effectLst/>
                <a:latin typeface="Open Sans" panose="020B0606030504020204" pitchFamily="34" charset="0"/>
                <a:ea typeface="Open Sans" panose="020B0606030504020204" pitchFamily="34" charset="0"/>
                <a:cs typeface="Open Sans" panose="020B0606030504020204" pitchFamily="34" charset="0"/>
              </a:rPr>
              <a:t> để cấu hình Retrofit</a:t>
            </a:r>
            <a:endParaRPr lang="en-VN">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A28BFFF7-E843-6886-2581-6C703B1CAD90}"/>
              </a:ext>
            </a:extLst>
          </p:cNvPr>
          <p:cNvSpPr txBox="1"/>
          <p:nvPr/>
        </p:nvSpPr>
        <p:spPr>
          <a:xfrm>
            <a:off x="922506" y="2185633"/>
            <a:ext cx="6994188" cy="2804357"/>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open class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RetrofitService</a:t>
            </a:r>
            <a:r>
              <a:rPr lang="en-VN" sz="1400">
                <a:solidFill>
                  <a:srgbClr val="80808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private 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retrofit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Retrofit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Retrofit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.Builder()</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.baseUrl(</a:t>
            </a:r>
            <a:r>
              <a:rPr lang="en-VN" sz="14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"&lt;BASE_URL&gt;"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.addConverterFactory(</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GsonConverterFactory</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.create())</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.build()</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movieService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MovieService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by </a:t>
            </a:r>
            <a:r>
              <a:rPr lang="en-VN" sz="14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lazy </a:t>
            </a:r>
            <a:r>
              <a:rPr lang="en-VN" sz="14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a:t>
            </a:r>
            <a:br>
              <a:rPr lang="en-VN" sz="14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br>
            <a:r>
              <a:rPr lang="en-VN" sz="14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        </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retrofit</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.create(</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MovieService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class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i="1">
                <a:solidFill>
                  <a:srgbClr val="871094"/>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java</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endParaRPr lang="en-VN" sz="24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874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Bước 5: Trong class </a:t>
            </a:r>
            <a:r>
              <a:rPr lang="vi-VN" b="1">
                <a:effectLst/>
                <a:latin typeface="Open Sans" panose="020B0606030504020204" pitchFamily="34" charset="0"/>
                <a:ea typeface="Open Sans" panose="020B0606030504020204" pitchFamily="34" charset="0"/>
                <a:cs typeface="Open Sans" panose="020B0606030504020204" pitchFamily="34" charset="0"/>
              </a:rPr>
              <a:t>Movie</a:t>
            </a:r>
            <a:r>
              <a:rPr lang="vi-VN">
                <a:effectLst/>
                <a:latin typeface="Open Sans" panose="020B0606030504020204" pitchFamily="34" charset="0"/>
                <a:ea typeface="Open Sans" panose="020B0606030504020204" pitchFamily="34" charset="0"/>
                <a:cs typeface="Open Sans" panose="020B0606030504020204" pitchFamily="34" charset="0"/>
              </a:rPr>
              <a:t> để quản lý các thuộc tính của phim</a:t>
            </a:r>
            <a:endParaRPr lang="en-VN" b="1">
              <a:effectLst/>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B549A190-CD2B-9707-E08B-E8E03AF00DCA}"/>
              </a:ext>
            </a:extLst>
          </p:cNvPr>
          <p:cNvSpPr txBox="1"/>
          <p:nvPr/>
        </p:nvSpPr>
        <p:spPr>
          <a:xfrm>
            <a:off x="2762655" y="2266669"/>
            <a:ext cx="4572000" cy="2308837"/>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data class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Movie</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id</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title</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releaseDate</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posterUrl</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shotDescription</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genre</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400">
                <a:solidFill>
                  <a:srgbClr val="871094"/>
                </a:solidFill>
                <a:effectLst/>
                <a:latin typeface="JetBrains Mono Medium" panose="02000009000000000000" pitchFamily="2" charset="0"/>
                <a:ea typeface="Times New Roman" panose="02020603050405020304" pitchFamily="18" charset="0"/>
                <a:cs typeface="Times New Roman" panose="02020603050405020304" pitchFamily="18" charset="0"/>
              </a:rPr>
              <a:t>duration</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latin typeface="JetBrains Mono Medium" panose="02000009000000000000" pitchFamily="2" charset="0"/>
                <a:ea typeface="Times New Roman" panose="02020603050405020304" pitchFamily="18" charset="0"/>
                <a:cs typeface="Times New Roman" panose="02020603050405020304" pitchFamily="18" charset="0"/>
              </a:rPr>
              <a:t>String</a:t>
            </a: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latin typeface="JetBrains Mono Medium" panose="02000009000000000000" pitchFamily="2" charset="0"/>
                <a:ea typeface="Times New Roman" panose="02020603050405020304" pitchFamily="18" charset="0"/>
                <a:cs typeface="Times New Roman" panose="02020603050405020304" pitchFamily="18" charset="0"/>
              </a:rPr>
              <a:t>)</a:t>
            </a:r>
            <a:endParaRPr lang="en-VN"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89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Bước 6: Tạo class </a:t>
            </a:r>
            <a:r>
              <a:rPr lang="vi-VN" b="1">
                <a:effectLst/>
                <a:latin typeface="Open Sans" panose="020B0606030504020204" pitchFamily="34" charset="0"/>
                <a:ea typeface="Open Sans" panose="020B0606030504020204" pitchFamily="34" charset="0"/>
                <a:cs typeface="Open Sans" panose="020B0606030504020204" pitchFamily="34" charset="0"/>
              </a:rPr>
              <a:t>Transfrom</a:t>
            </a:r>
            <a:r>
              <a:rPr lang="vi-VN">
                <a:effectLst/>
                <a:latin typeface="Open Sans" panose="020B0606030504020204" pitchFamily="34" charset="0"/>
                <a:ea typeface="Open Sans" panose="020B0606030504020204" pitchFamily="34" charset="0"/>
                <a:cs typeface="Open Sans" panose="020B0606030504020204" pitchFamily="34" charset="0"/>
              </a:rPr>
              <a:t> để convert dữ liệu lấy từ API thành model</a:t>
            </a:r>
            <a:endParaRPr lang="en-VN" b="1">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95DAFEAE-17A7-991D-8344-453B5F1F3D5F}"/>
              </a:ext>
            </a:extLst>
          </p:cNvPr>
          <p:cNvSpPr txBox="1"/>
          <p:nvPr/>
        </p:nvSpPr>
        <p:spPr>
          <a:xfrm>
            <a:off x="1898584" y="2165589"/>
            <a:ext cx="6537900" cy="2804357"/>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fun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MovieResponse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00627A"/>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toMovie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return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id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filmId</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title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filmName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duration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duration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releaseDate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releaseDate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genre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genre</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shotDescription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description</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4A86E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posterUrl = </a:t>
            </a:r>
            <a:r>
              <a:rPr lang="en-VN" sz="14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this</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image</a:t>
            </a:r>
            <a:b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4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endParaRPr lang="en-VN" sz="24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66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Ví dụ minh họa</a:t>
            </a: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894389"/>
            <a:ext cx="8773571" cy="514628"/>
          </a:xfrm>
          <a:prstGeom prst="rect">
            <a:avLst/>
          </a:prstGeom>
          <a:noFill/>
        </p:spPr>
        <p:txBody>
          <a:bodyPr wrap="square">
            <a:spAutoFit/>
          </a:bodyPr>
          <a:lstStyle/>
          <a:p>
            <a:pPr algn="just">
              <a:lnSpc>
                <a:spcPct val="200000"/>
              </a:lnSpc>
            </a:pPr>
            <a:r>
              <a:rPr lang="vi-VN" sz="1600" b="1">
                <a:latin typeface="Open Sans" panose="020B0606030504020204" pitchFamily="34" charset="0"/>
                <a:ea typeface="Open Sans" panose="020B0606030504020204" pitchFamily="34" charset="0"/>
                <a:cs typeface="Open Sans" panose="020B0606030504020204" pitchFamily="34" charset="0"/>
              </a:rPr>
              <a:t>Gọi API để lấy thông tinh danh sách phim</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5" name="TextBox 4">
            <a:extLst>
              <a:ext uri="{FF2B5EF4-FFF2-40B4-BE49-F238E27FC236}">
                <a16:creationId xmlns:a16="http://schemas.microsoft.com/office/drawing/2014/main" id="{E6814A12-086F-9520-1712-AC411F646C80}"/>
              </a:ext>
            </a:extLst>
          </p:cNvPr>
          <p:cNvSpPr txBox="1"/>
          <p:nvPr/>
        </p:nvSpPr>
        <p:spPr>
          <a:xfrm>
            <a:off x="185214" y="1647310"/>
            <a:ext cx="6994188" cy="381066"/>
          </a:xfrm>
          <a:prstGeom prst="rect">
            <a:avLst/>
          </a:prstGeom>
          <a:noFill/>
        </p:spPr>
        <p:txBody>
          <a:bodyPr wrap="square">
            <a:spAutoFit/>
          </a:bodyPr>
          <a:lstStyle/>
          <a:p>
            <a:pPr algn="just">
              <a:lnSpc>
                <a:spcPct val="150000"/>
              </a:lnSpc>
              <a:spcAft>
                <a:spcPts val="1000"/>
              </a:spcAft>
            </a:pPr>
            <a:r>
              <a:rPr lang="vi-VN">
                <a:effectLst/>
                <a:latin typeface="Open Sans" panose="020B0606030504020204" pitchFamily="34" charset="0"/>
                <a:ea typeface="Open Sans" panose="020B0606030504020204" pitchFamily="34" charset="0"/>
                <a:cs typeface="Open Sans" panose="020B0606030504020204" pitchFamily="34" charset="0"/>
              </a:rPr>
              <a:t>Bước 7: Tạo </a:t>
            </a:r>
            <a:r>
              <a:rPr lang="vi-VN" b="1">
                <a:effectLst/>
                <a:latin typeface="Open Sans" panose="020B0606030504020204" pitchFamily="34" charset="0"/>
                <a:ea typeface="Open Sans" panose="020B0606030504020204" pitchFamily="34" charset="0"/>
                <a:cs typeface="Open Sans" panose="020B0606030504020204" pitchFamily="34" charset="0"/>
              </a:rPr>
              <a:t>MovieViewModel</a:t>
            </a:r>
            <a:r>
              <a:rPr lang="vi-VN">
                <a:effectLst/>
                <a:latin typeface="Open Sans" panose="020B0606030504020204" pitchFamily="34" charset="0"/>
                <a:ea typeface="Open Sans" panose="020B0606030504020204" pitchFamily="34" charset="0"/>
                <a:cs typeface="Open Sans" panose="020B0606030504020204" pitchFamily="34" charset="0"/>
              </a:rPr>
              <a:t> để xử lý chức năng gọi API lấy danh sách</a:t>
            </a:r>
            <a:endParaRPr lang="en-VN" b="1">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41827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8" name="TextBox 7">
            <a:extLst>
              <a:ext uri="{FF2B5EF4-FFF2-40B4-BE49-F238E27FC236}">
                <a16:creationId xmlns:a16="http://schemas.microsoft.com/office/drawing/2014/main" id="{CA6B312B-D75E-6D8B-537A-675DF310FA3E}"/>
              </a:ext>
            </a:extLst>
          </p:cNvPr>
          <p:cNvSpPr txBox="1"/>
          <p:nvPr/>
        </p:nvSpPr>
        <p:spPr>
          <a:xfrm>
            <a:off x="1329447" y="194817"/>
            <a:ext cx="6789906" cy="4753865"/>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class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MovieViewModel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ViewModel()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private val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_movies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MutableLiveData&lt;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List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&gt;&gt;()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LiveData</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List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&gt;&gt; =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_movies</a:t>
            </a:r>
            <a:b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b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init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getMovies()</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fun </a:t>
            </a:r>
            <a:r>
              <a:rPr lang="en-VN" sz="1100">
                <a:solidFill>
                  <a:srgbClr val="00627A"/>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getMovies</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i="1">
                <a:solidFill>
                  <a:srgbClr val="871094"/>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viewModelScope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launch </a:t>
            </a:r>
            <a:r>
              <a:rPr lang="en-VN" sz="11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a:t>
            </a:r>
            <a:br>
              <a:rPr lang="en-VN" sz="11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br>
            <a:r>
              <a:rPr lang="en-VN" sz="11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try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val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response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RetrofitService().</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movieService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.getListFilms()</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if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response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i="1">
                <a:solidFill>
                  <a:srgbClr val="871094"/>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isSuccessful</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_movies</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.postValue(</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response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.body()?.</a:t>
            </a:r>
            <a:r>
              <a:rPr lang="en-VN" sz="11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map </a:t>
            </a:r>
            <a:r>
              <a:rPr lang="en-VN" sz="1100" b="1">
                <a:solidFill>
                  <a:srgbClr val="080808"/>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 it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toMovie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else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_movies</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.postValue(</a:t>
            </a:r>
            <a:r>
              <a:rPr lang="en-VN" sz="11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emptyList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 </a:t>
            </a:r>
            <a:r>
              <a:rPr lang="en-VN" sz="1100">
                <a:solidFill>
                  <a:srgbClr val="0033B3"/>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catch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Exception</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Log</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.e(</a:t>
            </a:r>
            <a:r>
              <a:rPr lang="en-VN" sz="11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"TAG"</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67D17"/>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"getMovies: "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00000"/>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message</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871094"/>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_movies</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.postValue(</a:t>
            </a:r>
            <a:r>
              <a:rPr lang="en-VN" sz="1100" i="1">
                <a:solidFill>
                  <a:srgbClr val="00627A"/>
                </a:solidFill>
                <a:effectLst/>
                <a:highlight>
                  <a:srgbClr val="FFFFFF"/>
                </a:highlight>
                <a:latin typeface="JetBrains Mono ExtraBold" panose="02000009000000000000" pitchFamily="2" charset="0"/>
                <a:ea typeface="Times New Roman" panose="02020603050405020304" pitchFamily="18" charset="0"/>
                <a:cs typeface="Times New Roman" panose="02020603050405020304" pitchFamily="18" charset="0"/>
              </a:rPr>
              <a:t>emptyList</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b="1">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    </a:t>
            </a: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b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br>
            <a:r>
              <a:rPr lang="en-VN" sz="1100">
                <a:solidFill>
                  <a:srgbClr val="080808"/>
                </a:solidFill>
                <a:effectLst/>
                <a:highlight>
                  <a:srgbClr val="FFFFFF"/>
                </a:highlight>
                <a:latin typeface="JetBrains Mono Medium" panose="02000009000000000000" pitchFamily="2" charset="0"/>
                <a:ea typeface="Times New Roman" panose="02020603050405020304" pitchFamily="18" charset="0"/>
                <a:cs typeface="Times New Roman" panose="02020603050405020304" pitchFamily="18" charset="0"/>
              </a:rPr>
              <a:t>}</a:t>
            </a:r>
            <a:endParaRPr lang="en-VN" sz="18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08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
        <p:nvSpPr>
          <p:cNvPr id="8" name="TextBox 7">
            <a:extLst>
              <a:ext uri="{FF2B5EF4-FFF2-40B4-BE49-F238E27FC236}">
                <a16:creationId xmlns:a16="http://schemas.microsoft.com/office/drawing/2014/main" id="{CA6B312B-D75E-6D8B-537A-675DF310FA3E}"/>
              </a:ext>
            </a:extLst>
          </p:cNvPr>
          <p:cNvSpPr txBox="1"/>
          <p:nvPr/>
        </p:nvSpPr>
        <p:spPr>
          <a:xfrm>
            <a:off x="132945" y="136451"/>
            <a:ext cx="6789906" cy="392159"/>
          </a:xfrm>
          <a:prstGeom prst="rect">
            <a:avLst/>
          </a:prstGeom>
          <a:noFill/>
        </p:spPr>
        <p:txBody>
          <a:bodyPr wrap="square">
            <a:spAutoFit/>
          </a:bodyPr>
          <a:lstStyle/>
          <a:p>
            <a:pPr algn="l">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VN" sz="180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Ta được kết quả:</a:t>
            </a:r>
          </a:p>
        </p:txBody>
      </p:sp>
      <p:pic>
        <p:nvPicPr>
          <p:cNvPr id="3" name="Picture 2" descr="A screenshot of a movie&#10;&#10;Description automatically generated">
            <a:extLst>
              <a:ext uri="{FF2B5EF4-FFF2-40B4-BE49-F238E27FC236}">
                <a16:creationId xmlns:a16="http://schemas.microsoft.com/office/drawing/2014/main" id="{4C20C6A8-B8DE-8712-0D9F-1D5D6AF9B3F0}"/>
              </a:ext>
            </a:extLst>
          </p:cNvPr>
          <p:cNvPicPr>
            <a:picLocks noChangeAspect="1"/>
          </p:cNvPicPr>
          <p:nvPr/>
        </p:nvPicPr>
        <p:blipFill>
          <a:blip r:embed="rId3"/>
          <a:stretch>
            <a:fillRect/>
          </a:stretch>
        </p:blipFill>
        <p:spPr>
          <a:xfrm>
            <a:off x="3202145" y="136450"/>
            <a:ext cx="2739712" cy="4870599"/>
          </a:xfrm>
          <a:prstGeom prst="rect">
            <a:avLst/>
          </a:prstGeom>
        </p:spPr>
      </p:pic>
    </p:spTree>
    <p:extLst>
      <p:ext uri="{BB962C8B-B14F-4D97-AF65-F5344CB8AC3E}">
        <p14:creationId xmlns:p14="http://schemas.microsoft.com/office/powerpoint/2010/main" val="427029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Retrofit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992020"/>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Retrofit là một HTTP client type-safe cho Android và Java. Retrofit giúp dễ dàng kết nối đến một dịch vụ REST trên web bằng cách chyển đổi API thành Java Interface. Retrofit rất mạnh mẽ giúp bạn dễ dàng xử lý dữ liệu JSON hoặc XML sau đó phân tích cú pháp thành Plain Old Java Objects (POJOs)</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2" name="Picture 1" descr="A diagram of a computer&#10;&#10;Description automatically generated">
            <a:extLst>
              <a:ext uri="{FF2B5EF4-FFF2-40B4-BE49-F238E27FC236}">
                <a16:creationId xmlns:a16="http://schemas.microsoft.com/office/drawing/2014/main" id="{30774688-9219-C086-3306-515D1C9EAF57}"/>
              </a:ext>
            </a:extLst>
          </p:cNvPr>
          <p:cNvPicPr>
            <a:picLocks noChangeAspect="1"/>
          </p:cNvPicPr>
          <p:nvPr/>
        </p:nvPicPr>
        <p:blipFill>
          <a:blip r:embed="rId3"/>
          <a:stretch>
            <a:fillRect/>
          </a:stretch>
        </p:blipFill>
        <p:spPr>
          <a:xfrm>
            <a:off x="3664085" y="2724150"/>
            <a:ext cx="4592536" cy="2197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05"/>
        <p:cNvGrpSpPr/>
        <p:nvPr/>
      </p:nvGrpSpPr>
      <p:grpSpPr>
        <a:xfrm>
          <a:off x="0" y="0"/>
          <a:ext cx="0" cy="0"/>
          <a:chOff x="0" y="0"/>
          <a:chExt cx="0" cy="0"/>
        </a:xfrm>
      </p:grpSpPr>
      <p:sp>
        <p:nvSpPr>
          <p:cNvPr id="206" name="Google Shape;206;p35"/>
          <p:cNvSpPr txBox="1"/>
          <p:nvPr/>
        </p:nvSpPr>
        <p:spPr>
          <a:xfrm>
            <a:off x="276225" y="285750"/>
            <a:ext cx="7153200" cy="19053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Retrofit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976841"/>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Giống như hầu hết các phần mềm mã nguồn mở khác, Retrofit được xây dựng dựa trên một số thư viện mạnh mẽ và công cụ khác. Đằng sau nó, Retrofit làm cho việc sử dụng OkHttp (từ cùng một nhà phát triển) để xử lý các yêu cầu trên mạng. Ngoài ra, Retrofit không tích hợp bất kỳ một bộ chuyển đổi JSON nào để phân tích từ JSON thành các đối tượng Java. Thay vào đó nó đi kèm với các thư viện chuyển đổi JSON sau đây để xử lý điều đó</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13145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Tại sao lại dùng Retrofit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297684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Retrofit đơn giản trong việc setup và sử dụng : phát triển thư viện type-safe HTTP của riêng của bạn để giao tiếp với một REST API có thể thật sự rất khó: bạn phải xử lý nhiều khía cạnh, chẳng hạn như kết nối, bộ nhớ đệm, thử lại yêu cầu sai, luồng, phân tích phản hồi, xử lý lỗi và nhiều thứ khác.</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Là một thư viện được tổ chức tốt, tài liệu hướng đầy đủ và đã thử nghiệm sẽ giúp bạn tiết kiệm rất nhiều thời gian quý báu và những đau đầu không cần thiết.</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281483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Tại sao lại dùng Retrofit</a:t>
            </a: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499513"/>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Retrofit là một type-safe HTTP client: trình biên dịch sẽ xác nhận hợp lệ các kiểu dữ liệu trong khi biên dịch và ném một lỗi nếu bạn cố gán kiểu sai cho một biến.</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Nhanh hơn rất nhiều so với việc sử dụng </a:t>
            </a:r>
            <a:r>
              <a:rPr lang="vi-VN" sz="1600" b="1">
                <a:latin typeface="Open Sans" panose="020B0606030504020204" pitchFamily="34" charset="0"/>
                <a:ea typeface="Open Sans" panose="020B0606030504020204" pitchFamily="34" charset="0"/>
                <a:cs typeface="Open Sans" panose="020B0606030504020204" pitchFamily="34" charset="0"/>
              </a:rPr>
              <a:t>Volley</a:t>
            </a:r>
            <a:r>
              <a:rPr lang="vi-VN" sz="1600">
                <a:latin typeface="Open Sans" panose="020B0606030504020204" pitchFamily="34" charset="0"/>
                <a:ea typeface="Open Sans" panose="020B0606030504020204" pitchFamily="34" charset="0"/>
                <a:cs typeface="Open Sans" panose="020B0606030504020204" pitchFamily="34" charset="0"/>
              </a:rPr>
              <a:t>, </a:t>
            </a:r>
            <a:r>
              <a:rPr lang="vi-VN" sz="1600" b="1">
                <a:latin typeface="Open Sans" panose="020B0606030504020204" pitchFamily="34" charset="0"/>
                <a:ea typeface="Open Sans" panose="020B0606030504020204" pitchFamily="34" charset="0"/>
                <a:cs typeface="Open Sans" panose="020B0606030504020204" pitchFamily="34" charset="0"/>
              </a:rPr>
              <a:t>AysncTask</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391824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So sánh Retrofit với AsyncTask, Volley</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8194" name="Picture 2" descr="retrofit-la-gi">
            <a:extLst>
              <a:ext uri="{FF2B5EF4-FFF2-40B4-BE49-F238E27FC236}">
                <a16:creationId xmlns:a16="http://schemas.microsoft.com/office/drawing/2014/main" id="{31FD3810-4B6B-54FB-39C3-6A9790D40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9144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Ưu điểm/Nhược điểm Retrofit</a:t>
            </a:r>
            <a:endParaRP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graphicFrame>
        <p:nvGraphicFramePr>
          <p:cNvPr id="5" name="Table 4">
            <a:extLst>
              <a:ext uri="{FF2B5EF4-FFF2-40B4-BE49-F238E27FC236}">
                <a16:creationId xmlns:a16="http://schemas.microsoft.com/office/drawing/2014/main" id="{902BB53F-0B7A-4566-E247-0566D9DB792B}"/>
              </a:ext>
            </a:extLst>
          </p:cNvPr>
          <p:cNvGraphicFramePr>
            <a:graphicFrameLocks noGrp="1"/>
          </p:cNvGraphicFramePr>
          <p:nvPr/>
        </p:nvGraphicFramePr>
        <p:xfrm>
          <a:off x="749451" y="1323367"/>
          <a:ext cx="7645098" cy="2801566"/>
        </p:xfrm>
        <a:graphic>
          <a:graphicData uri="http://schemas.openxmlformats.org/drawingml/2006/table">
            <a:tbl>
              <a:tblPr firstRow="1" bandRow="1">
                <a:tableStyleId>{93296810-A885-4BE3-A3E7-6D5BEEA58F35}</a:tableStyleId>
              </a:tblPr>
              <a:tblGrid>
                <a:gridCol w="1361030">
                  <a:extLst>
                    <a:ext uri="{9D8B030D-6E8A-4147-A177-3AD203B41FA5}">
                      <a16:colId xmlns:a16="http://schemas.microsoft.com/office/drawing/2014/main" val="1283210938"/>
                    </a:ext>
                  </a:extLst>
                </a:gridCol>
                <a:gridCol w="3356042">
                  <a:extLst>
                    <a:ext uri="{9D8B030D-6E8A-4147-A177-3AD203B41FA5}">
                      <a16:colId xmlns:a16="http://schemas.microsoft.com/office/drawing/2014/main" val="626689478"/>
                    </a:ext>
                  </a:extLst>
                </a:gridCol>
                <a:gridCol w="2928026">
                  <a:extLst>
                    <a:ext uri="{9D8B030D-6E8A-4147-A177-3AD203B41FA5}">
                      <a16:colId xmlns:a16="http://schemas.microsoft.com/office/drawing/2014/main" val="827161708"/>
                    </a:ext>
                  </a:extLst>
                </a:gridCol>
              </a:tblGrid>
              <a:tr h="348156">
                <a:tc>
                  <a:txBody>
                    <a:bodyPr/>
                    <a:lstStyle/>
                    <a:p>
                      <a:pPr algn="ctr"/>
                      <a:r>
                        <a:rPr lang="en-US" sz="1600">
                          <a:latin typeface="Open Sans" panose="020B0606030504020204" pitchFamily="34" charset="0"/>
                          <a:ea typeface="Open Sans" panose="020B0606030504020204" pitchFamily="34" charset="0"/>
                          <a:cs typeface="Open Sans" panose="020B0606030504020204" pitchFamily="34" charset="0"/>
                        </a:rPr>
                        <a:t>Nội dung</a:t>
                      </a:r>
                    </a:p>
                  </a:txBody>
                  <a:tcPr marL="73934" marR="73934" marT="36967" marB="36967" anchor="ctr"/>
                </a:tc>
                <a:tc>
                  <a:txBody>
                    <a:bodyPr/>
                    <a:lstStyle/>
                    <a:p>
                      <a:pPr algn="ctr"/>
                      <a:r>
                        <a:rPr lang="en-US" sz="1600">
                          <a:latin typeface="Open Sans" panose="020B0606030504020204" pitchFamily="34" charset="0"/>
                          <a:ea typeface="Open Sans" panose="020B0606030504020204" pitchFamily="34" charset="0"/>
                          <a:cs typeface="Open Sans" panose="020B0606030504020204" pitchFamily="34" charset="0"/>
                        </a:rPr>
                        <a:t>Volley</a:t>
                      </a:r>
                    </a:p>
                  </a:txBody>
                  <a:tcPr marL="73934" marR="73934" marT="36967" marB="36967" anchor="ctr"/>
                </a:tc>
                <a:tc>
                  <a:txBody>
                    <a:bodyPr/>
                    <a:lstStyle/>
                    <a:p>
                      <a:pPr algn="ctr"/>
                      <a:r>
                        <a:rPr lang="en-US" sz="1600">
                          <a:latin typeface="Open Sans" panose="020B0606030504020204" pitchFamily="34" charset="0"/>
                          <a:ea typeface="Open Sans" panose="020B0606030504020204" pitchFamily="34" charset="0"/>
                          <a:cs typeface="Open Sans" panose="020B0606030504020204" pitchFamily="34" charset="0"/>
                        </a:rPr>
                        <a:t>Retrofit</a:t>
                      </a:r>
                    </a:p>
                  </a:txBody>
                  <a:tcPr marL="73934" marR="73934" marT="36967" marB="36967" anchor="ctr"/>
                </a:tc>
                <a:extLst>
                  <a:ext uri="{0D108BD9-81ED-4DB2-BD59-A6C34878D82A}">
                    <a16:rowId xmlns:a16="http://schemas.microsoft.com/office/drawing/2014/main" val="349305043"/>
                  </a:ext>
                </a:extLst>
              </a:tr>
              <a:tr h="1158706">
                <a:tc>
                  <a:txBody>
                    <a:bodyPr/>
                    <a:lstStyle/>
                    <a:p>
                      <a:pPr algn="l"/>
                      <a:r>
                        <a:rPr lang="en-US" sz="1600">
                          <a:latin typeface="Open Sans" panose="020B0606030504020204" pitchFamily="34" charset="0"/>
                          <a:ea typeface="Open Sans" panose="020B0606030504020204" pitchFamily="34" charset="0"/>
                          <a:cs typeface="Open Sans" panose="020B0606030504020204" pitchFamily="34" charset="0"/>
                        </a:rPr>
                        <a:t>Điểm mạnh</a:t>
                      </a:r>
                    </a:p>
                  </a:txBody>
                  <a:tcPr marL="73934" marR="73934" marT="36967" marB="36967" anchor="ctr"/>
                </a:tc>
                <a:tc>
                  <a:txBody>
                    <a:bodyPr/>
                    <a:lstStyle/>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Cung cấp tính năng cache tự động, xử lý đa luồng linh hoạt</a:t>
                      </a:r>
                    </a:p>
                  </a:txBody>
                  <a:tcPr marL="73934" marR="73934" marT="36967" marB="36967"/>
                </a:tc>
                <a:tc>
                  <a:txBody>
                    <a:bodyPr/>
                    <a:lstStyle/>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Cho phép tuỳ chỉnh dễ dàng</a:t>
                      </a:r>
                    </a:p>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Hiệu suất tốt</a:t>
                      </a:r>
                    </a:p>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Dễ dàng tìm hiểu</a:t>
                      </a:r>
                    </a:p>
                  </a:txBody>
                  <a:tcPr marL="73934" marR="73934" marT="36967" marB="36967"/>
                </a:tc>
                <a:extLst>
                  <a:ext uri="{0D108BD9-81ED-4DB2-BD59-A6C34878D82A}">
                    <a16:rowId xmlns:a16="http://schemas.microsoft.com/office/drawing/2014/main" val="639591756"/>
                  </a:ext>
                </a:extLst>
              </a:tr>
              <a:tr h="1294704">
                <a:tc>
                  <a:txBody>
                    <a:bodyPr/>
                    <a:lstStyle/>
                    <a:p>
                      <a:r>
                        <a:rPr lang="en-US" sz="1600">
                          <a:latin typeface="Open Sans" panose="020B0606030504020204" pitchFamily="34" charset="0"/>
                          <a:ea typeface="Open Sans" panose="020B0606030504020204" pitchFamily="34" charset="0"/>
                          <a:cs typeface="Open Sans" panose="020B0606030504020204" pitchFamily="34" charset="0"/>
                        </a:rPr>
                        <a:t>Điểm yếu</a:t>
                      </a:r>
                    </a:p>
                  </a:txBody>
                  <a:tcPr marL="73934" marR="73934" marT="36967" marB="36967" anchor="ctr"/>
                </a:tc>
                <a:tc>
                  <a:txBody>
                    <a:bodyPr/>
                    <a:lstStyle/>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Khó tuỳ chỉnh</a:t>
                      </a:r>
                    </a:p>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Hiệu suất trung bình</a:t>
                      </a:r>
                    </a:p>
                    <a:p>
                      <a:pPr marL="285750" indent="-285750" algn="l">
                        <a:buFontTx/>
                        <a:buChar char="-"/>
                      </a:pPr>
                      <a:r>
                        <a:rPr lang="en-US" sz="1600">
                          <a:latin typeface="Open Sans" panose="020B0606030504020204" pitchFamily="34" charset="0"/>
                          <a:ea typeface="Open Sans" panose="020B0606030504020204" pitchFamily="34" charset="0"/>
                          <a:cs typeface="Open Sans" panose="020B0606030504020204" pitchFamily="34" charset="0"/>
                        </a:rPr>
                        <a:t>Ít tài liệu hướng dẫn</a:t>
                      </a:r>
                    </a:p>
                  </a:txBody>
                  <a:tcPr marL="73934" marR="73934" marT="36967" marB="36967"/>
                </a:tc>
                <a:tc>
                  <a:txBody>
                    <a:bodyPr/>
                    <a:lstStyle/>
                    <a:p>
                      <a:pPr algn="l"/>
                      <a:r>
                        <a:rPr lang="en-US" sz="1600">
                          <a:latin typeface="Open Sans" panose="020B0606030504020204" pitchFamily="34" charset="0"/>
                          <a:ea typeface="Open Sans" panose="020B0606030504020204" pitchFamily="34" charset="0"/>
                          <a:cs typeface="Open Sans" panose="020B0606030504020204" pitchFamily="34" charset="0"/>
                        </a:rPr>
                        <a:t>- Không cung cấp cache tự động</a:t>
                      </a:r>
                    </a:p>
                  </a:txBody>
                  <a:tcPr marL="73934" marR="73934" marT="36967" marB="36967"/>
                </a:tc>
                <a:extLst>
                  <a:ext uri="{0D108BD9-81ED-4DB2-BD59-A6C34878D82A}">
                    <a16:rowId xmlns:a16="http://schemas.microsoft.com/office/drawing/2014/main" val="78079094"/>
                  </a:ext>
                </a:extLst>
              </a:tr>
            </a:tbl>
          </a:graphicData>
        </a:graphic>
      </p:graphicFrame>
    </p:spTree>
    <p:extLst>
      <p:ext uri="{BB962C8B-B14F-4D97-AF65-F5344CB8AC3E}">
        <p14:creationId xmlns:p14="http://schemas.microsoft.com/office/powerpoint/2010/main" val="384070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292608" y="292608"/>
            <a:ext cx="8503800" cy="457200"/>
          </a:xfrm>
          <a:prstGeom prst="rect">
            <a:avLst/>
          </a:prstGeom>
          <a:noFill/>
          <a:ln>
            <a:noFill/>
          </a:ln>
        </p:spPr>
        <p:txBody>
          <a:bodyPr spcFirstLastPara="1" wrap="square" lIns="0" tIns="91425" rIns="0" bIns="91425" anchor="t" anchorCtr="0">
            <a:noAutofit/>
          </a:bodyPr>
          <a:lstStyle/>
          <a:p>
            <a:pPr marL="0" lvl="0" indent="0" algn="l" rtl="0">
              <a:spcBef>
                <a:spcPts val="0"/>
              </a:spcBef>
              <a:spcAft>
                <a:spcPts val="0"/>
              </a:spcAft>
              <a:buSzPts val="2800"/>
              <a:buNone/>
            </a:pPr>
            <a:r>
              <a:rPr lang="en-US"/>
              <a:t>Cách dùng Retrofit</a:t>
            </a:r>
            <a:br>
              <a:rPr lang="en-US"/>
            </a:br>
            <a:br>
              <a:rPr lang="en-US"/>
            </a:br>
            <a:endParaRPr/>
          </a:p>
        </p:txBody>
      </p:sp>
      <p:sp>
        <p:nvSpPr>
          <p:cNvPr id="3" name="TextBox 2">
            <a:extLst>
              <a:ext uri="{FF2B5EF4-FFF2-40B4-BE49-F238E27FC236}">
                <a16:creationId xmlns:a16="http://schemas.microsoft.com/office/drawing/2014/main" id="{36EA7EA2-F2BB-6ED7-FFF2-91B9A7FEECA9}"/>
              </a:ext>
            </a:extLst>
          </p:cNvPr>
          <p:cNvSpPr txBox="1"/>
          <p:nvPr/>
        </p:nvSpPr>
        <p:spPr>
          <a:xfrm>
            <a:off x="185214" y="1127852"/>
            <a:ext cx="8773571" cy="1991956"/>
          </a:xfrm>
          <a:prstGeom prst="rect">
            <a:avLst/>
          </a:prstGeom>
          <a:noFill/>
        </p:spPr>
        <p:txBody>
          <a:bodyPr wrap="square">
            <a:spAutoFit/>
          </a:bodyPr>
          <a:lstStyle/>
          <a:p>
            <a:pPr algn="just">
              <a:lnSpc>
                <a:spcPct val="200000"/>
              </a:lnSpc>
            </a:pPr>
            <a:r>
              <a:rPr lang="vi-VN" sz="1600">
                <a:latin typeface="Open Sans" panose="020B0606030504020204" pitchFamily="34" charset="0"/>
                <a:ea typeface="Open Sans" panose="020B0606030504020204" pitchFamily="34" charset="0"/>
                <a:cs typeface="Open Sans" panose="020B0606030504020204" pitchFamily="34" charset="0"/>
              </a:rPr>
              <a:t>Để làm việc với Retrofit bạn cần triển khai cơ bản 3 lớp:</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Model class để ánh xạ với JSON data.</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Một interface dùng để định nghĩa các hàm và phương thức HTTP</a:t>
            </a:r>
          </a:p>
          <a:p>
            <a:pPr marL="285750" indent="-285750" algn="just">
              <a:lnSpc>
                <a:spcPct val="200000"/>
              </a:lnSpc>
              <a:buFont typeface="Arial" panose="020B0604020202020204" pitchFamily="34" charset="0"/>
              <a:buChar char="•"/>
            </a:pPr>
            <a:r>
              <a:rPr lang="vi-VN" sz="1600">
                <a:latin typeface="Open Sans" panose="020B0606030504020204" pitchFamily="34" charset="0"/>
                <a:ea typeface="Open Sans" panose="020B0606030504020204" pitchFamily="34" charset="0"/>
                <a:cs typeface="Open Sans" panose="020B0606030504020204" pitchFamily="34" charset="0"/>
              </a:rPr>
              <a:t>Retrofit.Builder Lớp để định nghĩa URL Endpoint cho các hoạt động liên quan tới HTTP</a:t>
            </a:r>
          </a:p>
        </p:txBody>
      </p:sp>
      <p:sp>
        <p:nvSpPr>
          <p:cNvPr id="4" name="AutoShape 2">
            <a:extLst>
              <a:ext uri="{FF2B5EF4-FFF2-40B4-BE49-F238E27FC236}">
                <a16:creationId xmlns:a16="http://schemas.microsoft.com/office/drawing/2014/main" id="{9C3842C2-84FE-EA24-56D3-A1D9BE3E20F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pic>
        <p:nvPicPr>
          <p:cNvPr id="1026" name="Picture 2" descr="Retrofit là gì? Tại sao retrofit quan trọng với lập trình Android?">
            <a:extLst>
              <a:ext uri="{FF2B5EF4-FFF2-40B4-BE49-F238E27FC236}">
                <a16:creationId xmlns:a16="http://schemas.microsoft.com/office/drawing/2014/main" id="{2E0E8BE3-ECDC-6D72-15BA-224A594A6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839" y="3119808"/>
            <a:ext cx="4059337" cy="182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237652"/>
      </p:ext>
    </p:extLst>
  </p:cSld>
  <p:clrMapOvr>
    <a:masterClrMapping/>
  </p:clrMapOvr>
</p:sld>
</file>

<file path=ppt/theme/theme1.xml><?xml version="1.0" encoding="utf-8"?>
<a:theme xmlns:a="http://schemas.openxmlformats.org/drawingml/2006/main"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2527</TotalTime>
  <Words>2000</Words>
  <Application>Microsoft Macintosh PowerPoint</Application>
  <PresentationFormat>On-screen Show (16:9)</PresentationFormat>
  <Paragraphs>117</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vt:lpstr>
      <vt:lpstr>Raleway</vt:lpstr>
      <vt:lpstr>Inter</vt:lpstr>
      <vt:lpstr>Arial</vt:lpstr>
      <vt:lpstr>Open Sans</vt:lpstr>
      <vt:lpstr>JetBrains Mono</vt:lpstr>
      <vt:lpstr>JetBrains Mono Medium</vt:lpstr>
      <vt:lpstr>JetBrains Mono ExtraBold</vt:lpstr>
      <vt:lpstr>Standard White Theme</vt:lpstr>
      <vt:lpstr>PowerPoint Presentation</vt:lpstr>
      <vt:lpstr>Nội dung</vt:lpstr>
      <vt:lpstr>Retrofit</vt:lpstr>
      <vt:lpstr>Retrofit</vt:lpstr>
      <vt:lpstr>Tại sao lại dùng Retrofit</vt:lpstr>
      <vt:lpstr>Tại sao lại dùng Retrofit</vt:lpstr>
      <vt:lpstr>So sánh Retrofit với AsyncTask, Volley</vt:lpstr>
      <vt:lpstr>Ưu điểm/Nhược điểm Retrofit</vt:lpstr>
      <vt:lpstr>Cách dùng Retrofit  </vt:lpstr>
      <vt:lpstr>APIDeclaration</vt:lpstr>
      <vt:lpstr>Request Method</vt:lpstr>
      <vt:lpstr>URL MANIPULATION</vt:lpstr>
      <vt:lpstr>Request Body</vt:lpstr>
      <vt:lpstr>Form Encoded and multipart</vt:lpstr>
      <vt:lpstr>Form Encoded and multipart</vt:lpstr>
      <vt:lpstr>Header manipulation</vt:lpstr>
      <vt:lpstr>Converters</vt:lpstr>
      <vt:lpstr>Converters</vt:lpstr>
      <vt:lpstr>Caching</vt:lpstr>
      <vt:lpstr>Lợi ích của việc Caching</vt:lpstr>
      <vt:lpstr>Ví dụ minh họa</vt:lpstr>
      <vt:lpstr>Ví dụ minh họa</vt:lpstr>
      <vt:lpstr>Ví dụ minh họa</vt:lpstr>
      <vt:lpstr>Ví dụ minh họa</vt:lpstr>
      <vt:lpstr>Ví dụ minh họa</vt:lpstr>
      <vt:lpstr>Ví dụ minh họa</vt:lpstr>
      <vt:lpstr>Ví dụ minh họa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Dinh Nguyen</cp:lastModifiedBy>
  <cp:revision>91</cp:revision>
  <dcterms:modified xsi:type="dcterms:W3CDTF">2024-04-11T01:08:01Z</dcterms:modified>
</cp:coreProperties>
</file>