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Вадим Тагиров" initials="ВТ" lastIdx="2" clrIdx="0">
    <p:extLst>
      <p:ext uri="{19B8F6BF-5375-455C-9EA6-DF929625EA0E}">
        <p15:presenceInfo xmlns:p15="http://schemas.microsoft.com/office/powerpoint/2012/main" userId="68a9318afc2dd7b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2DE3"/>
    <a:srgbClr val="5C55E9"/>
    <a:srgbClr val="372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52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население земли</c:v>
                </c:pt>
              </c:strCache>
            </c:strRef>
          </c:tx>
          <c:dPt>
            <c:idx val="0"/>
            <c:bubble3D val="0"/>
            <c:spPr>
              <a:solidFill>
                <a:schemeClr val="accent4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BFD-4A73-B6CA-30305D9B3D52}"/>
              </c:ext>
            </c:extLst>
          </c:dPt>
          <c:dPt>
            <c:idx val="1"/>
            <c:bubble3D val="0"/>
            <c:spPr>
              <a:solidFill>
                <a:schemeClr val="accent4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44E-4435-8E58-9DF8C6BA6EE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ctr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Лист1!$A$2:$A$3</c:f>
              <c:strCache>
                <c:ptCount val="2"/>
                <c:pt idx="0">
                  <c:v>Играют</c:v>
                </c:pt>
                <c:pt idx="1">
                  <c:v>Не играют</c:v>
                </c:pt>
              </c:strCache>
            </c:strRef>
          </c:cat>
          <c:val>
            <c:numRef>
              <c:f>Лист1!$B$2:$B$3</c:f>
              <c:numCache>
                <c:formatCode>General</c:formatCode>
                <c:ptCount val="2"/>
                <c:pt idx="0">
                  <c:v>41</c:v>
                </c:pt>
                <c:pt idx="1">
                  <c:v>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44E-4435-8E58-9DF8C6BA6EEC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84A-44A4-B20B-BDE1CF5570A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84A-44A4-B20B-BDE1CF5570A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84A-44A4-B20B-BDE1CF5570A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84A-44A4-B20B-BDE1CF5570A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Лист1!$A$2:$A$5</c:f>
              <c:strCache>
                <c:ptCount val="4"/>
                <c:pt idx="0">
                  <c:v>Полностью понравилось</c:v>
                </c:pt>
                <c:pt idx="1">
                  <c:v>Полностью не понравилось</c:v>
                </c:pt>
                <c:pt idx="2">
                  <c:v>Понравилось, но слишком трудно</c:v>
                </c:pt>
                <c:pt idx="3">
                  <c:v>Нормально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4</c:v>
                </c:pt>
                <c:pt idx="1">
                  <c:v>1</c:v>
                </c:pt>
                <c:pt idx="2">
                  <c:v>5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67F-49F3-BAF4-E11049111905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40" b="0" i="0" u="none" strike="noStrike" kern="1200" baseline="0">
              <a:solidFill>
                <a:schemeClr val="bg1"/>
              </a:solidFill>
              <a:latin typeface="Arial Black" panose="020B0A04020102020204" pitchFamily="34" charset="0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24.01.2025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ransition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24.01.2025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ransition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24.01.2025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ransition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24.01.2025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ransition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24.01.2025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ransition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24.01.2025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ransition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24.01.2025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ransition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24.01.2025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ransition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24.01.2025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ransition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24.01.2025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ransition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24.01.2025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ransition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2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t>24.01.2025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push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E3E182B8-2E83-14D0-6DB1-B87DCDFB6B15}"/>
              </a:ext>
            </a:extLst>
          </p:cNvPr>
          <p:cNvGrpSpPr/>
          <p:nvPr/>
        </p:nvGrpSpPr>
        <p:grpSpPr>
          <a:xfrm>
            <a:off x="-17048" y="-531440"/>
            <a:ext cx="9390439" cy="9138919"/>
            <a:chOff x="-17048" y="-531440"/>
            <a:chExt cx="9390439" cy="9138919"/>
          </a:xfrm>
        </p:grpSpPr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51E10419-2364-0269-B689-87D70736C35D}"/>
                </a:ext>
              </a:extLst>
            </p:cNvPr>
            <p:cNvSpPr/>
            <p:nvPr/>
          </p:nvSpPr>
          <p:spPr>
            <a:xfrm>
              <a:off x="-17048" y="0"/>
              <a:ext cx="251520" cy="6858000"/>
            </a:xfrm>
            <a:prstGeom prst="rect">
              <a:avLst/>
            </a:prstGeom>
            <a:solidFill>
              <a:srgbClr val="5C55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0F2C77A8-BCD1-7EE0-517E-F4CA59D95B26}"/>
                </a:ext>
              </a:extLst>
            </p:cNvPr>
            <p:cNvSpPr/>
            <p:nvPr/>
          </p:nvSpPr>
          <p:spPr>
            <a:xfrm rot="5400000">
              <a:off x="4448780" y="-4462120"/>
              <a:ext cx="251520" cy="9138919"/>
            </a:xfrm>
            <a:prstGeom prst="rect">
              <a:avLst/>
            </a:prstGeom>
            <a:solidFill>
              <a:srgbClr val="5C55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DB5FF437-D87F-E557-B9F2-B61F5BC2A37F}"/>
                </a:ext>
              </a:extLst>
            </p:cNvPr>
            <p:cNvSpPr/>
            <p:nvPr/>
          </p:nvSpPr>
          <p:spPr>
            <a:xfrm rot="5400000">
              <a:off x="4678172" y="2181202"/>
              <a:ext cx="251520" cy="9138919"/>
            </a:xfrm>
            <a:prstGeom prst="rect">
              <a:avLst/>
            </a:prstGeom>
            <a:solidFill>
              <a:srgbClr val="5C55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A067CD3D-043A-DA51-333A-39D9EB5C7B3A}"/>
                </a:ext>
              </a:extLst>
            </p:cNvPr>
            <p:cNvSpPr/>
            <p:nvPr/>
          </p:nvSpPr>
          <p:spPr>
            <a:xfrm rot="10800000">
              <a:off x="8914608" y="-531440"/>
              <a:ext cx="251520" cy="9138919"/>
            </a:xfrm>
            <a:prstGeom prst="rect">
              <a:avLst/>
            </a:prstGeom>
            <a:solidFill>
              <a:srgbClr val="5C55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EC7600-F779-5376-8628-879F3A783B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2232" y="2674460"/>
            <a:ext cx="7772400" cy="1470025"/>
          </a:xfrm>
        </p:spPr>
        <p:txBody>
          <a:bodyPr>
            <a:noAutofit/>
          </a:bodyPr>
          <a:lstStyle/>
          <a:p>
            <a:r>
              <a:rPr lang="ru-RU" sz="2400" b="1" dirty="0">
                <a:solidFill>
                  <a:schemeClr val="bg1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</a:rPr>
              <a:t>Индивидуальный проект по теме:</a:t>
            </a:r>
            <a:br>
              <a:rPr lang="ru-RU" sz="2400" b="1" dirty="0">
                <a:solidFill>
                  <a:schemeClr val="bg1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</a:rPr>
            </a:br>
            <a:r>
              <a:rPr lang="ru-RU" sz="2400" b="1" dirty="0">
                <a:solidFill>
                  <a:schemeClr val="bg1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</a:rPr>
              <a:t>«Создание компьютерной игры на языке программирования </a:t>
            </a:r>
            <a:r>
              <a:rPr lang="en-US" sz="2400" b="1" dirty="0">
                <a:solidFill>
                  <a:schemeClr val="bg1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</a:rPr>
              <a:t>python</a:t>
            </a:r>
            <a:r>
              <a:rPr lang="ru-RU" sz="2400" b="1" dirty="0">
                <a:solidFill>
                  <a:schemeClr val="bg1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</a:rPr>
              <a:t> с помощью библиотеки </a:t>
            </a:r>
            <a:r>
              <a:rPr lang="en-US" sz="2400" b="1" dirty="0" err="1">
                <a:solidFill>
                  <a:schemeClr val="bg1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</a:rPr>
              <a:t>pygame</a:t>
            </a:r>
            <a:r>
              <a:rPr lang="ru-RU" sz="2400" b="1" dirty="0">
                <a:solidFill>
                  <a:schemeClr val="bg1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</a:rPr>
              <a:t>»</a:t>
            </a:r>
            <a:r>
              <a:rPr lang="ru-RU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ru-RU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9847E42-42C0-5221-8745-929C0477C9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17482" y="4007130"/>
            <a:ext cx="6400800" cy="1752600"/>
          </a:xfrm>
        </p:spPr>
        <p:txBody>
          <a:bodyPr numCol="1">
            <a:normAutofit fontScale="25000" lnSpcReduction="20000"/>
          </a:bodyPr>
          <a:lstStyle/>
          <a:p>
            <a:r>
              <a:rPr lang="ru-RU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sz="6200" b="1" dirty="0">
                <a:solidFill>
                  <a:schemeClr val="bg1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</a:rPr>
              <a:t>Проект выполнил:</a:t>
            </a:r>
            <a:endParaRPr lang="ru-RU" sz="6200" dirty="0">
              <a:solidFill>
                <a:schemeClr val="bg1"/>
              </a:solidFill>
              <a:effectLst/>
              <a:latin typeface="Arial Black" panose="020B0A04020102020204" pitchFamily="34" charset="0"/>
              <a:ea typeface="Times New Roman" panose="02020603050405020304" pitchFamily="18" charset="0"/>
            </a:endParaRPr>
          </a:p>
          <a:p>
            <a:r>
              <a:rPr lang="ru-RU" sz="6200" dirty="0">
                <a:solidFill>
                  <a:schemeClr val="bg1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</a:rPr>
              <a:t>Тагиров Вадим </a:t>
            </a:r>
            <a:r>
              <a:rPr lang="ru-RU" sz="6200" dirty="0" err="1">
                <a:solidFill>
                  <a:schemeClr val="bg1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</a:rPr>
              <a:t>Эльвирович</a:t>
            </a:r>
            <a:r>
              <a:rPr lang="ru-RU" sz="6200" dirty="0">
                <a:solidFill>
                  <a:schemeClr val="bg1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</a:rPr>
              <a:t>,</a:t>
            </a:r>
          </a:p>
          <a:p>
            <a:r>
              <a:rPr lang="ru-RU" sz="6200" dirty="0">
                <a:solidFill>
                  <a:schemeClr val="bg1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</a:rPr>
              <a:t>обучающийся 11 «А» класса</a:t>
            </a:r>
          </a:p>
          <a:p>
            <a:r>
              <a:rPr lang="ru-RU" sz="6200" dirty="0">
                <a:solidFill>
                  <a:schemeClr val="bg1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</a:rPr>
              <a:t> </a:t>
            </a:r>
          </a:p>
          <a:p>
            <a:r>
              <a:rPr lang="ru-RU" sz="6200" b="1" dirty="0">
                <a:solidFill>
                  <a:schemeClr val="bg1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</a:rPr>
              <a:t>Руководитель проекта:</a:t>
            </a:r>
            <a:endParaRPr lang="ru-RU" sz="6200" dirty="0">
              <a:solidFill>
                <a:schemeClr val="bg1"/>
              </a:solidFill>
              <a:effectLst/>
              <a:latin typeface="Arial Black" panose="020B0A04020102020204" pitchFamily="34" charset="0"/>
              <a:ea typeface="Times New Roman" panose="02020603050405020304" pitchFamily="18" charset="0"/>
            </a:endParaRPr>
          </a:p>
          <a:p>
            <a:r>
              <a:rPr lang="ru-RU" sz="6200" dirty="0" err="1">
                <a:solidFill>
                  <a:schemeClr val="bg1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</a:rPr>
              <a:t>Ахмарова</a:t>
            </a:r>
            <a:r>
              <a:rPr lang="ru-RU" sz="6200" dirty="0">
                <a:solidFill>
                  <a:schemeClr val="bg1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</a:rPr>
              <a:t> Гульнур </a:t>
            </a:r>
            <a:r>
              <a:rPr lang="ru-RU" sz="6200" dirty="0" err="1">
                <a:solidFill>
                  <a:schemeClr val="bg1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</a:rPr>
              <a:t>Кадриевна</a:t>
            </a:r>
            <a:r>
              <a:rPr lang="ru-RU" sz="6200" dirty="0">
                <a:solidFill>
                  <a:schemeClr val="bg1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</a:rPr>
              <a:t>,</a:t>
            </a:r>
          </a:p>
          <a:p>
            <a:r>
              <a:rPr lang="ru-RU" sz="6200" dirty="0">
                <a:solidFill>
                  <a:schemeClr val="bg1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</a:rPr>
              <a:t>учитель информатики</a:t>
            </a:r>
          </a:p>
          <a:p>
            <a:pPr algn="just"/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8E596E-CB55-06A2-0384-FBD1194023F1}"/>
              </a:ext>
            </a:extLst>
          </p:cNvPr>
          <p:cNvSpPr txBox="1"/>
          <p:nvPr/>
        </p:nvSpPr>
        <p:spPr>
          <a:xfrm>
            <a:off x="2026118" y="6125834"/>
            <a:ext cx="50917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</a:rPr>
              <a:t>с. Барда, 2025</a:t>
            </a:r>
          </a:p>
        </p:txBody>
      </p:sp>
    </p:spTree>
    <p:extLst>
      <p:ext uri="{BB962C8B-B14F-4D97-AF65-F5344CB8AC3E}">
        <p14:creationId xmlns:p14="http://schemas.microsoft.com/office/powerpoint/2010/main" val="957361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B34048-F194-3544-9249-579F6774DFD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55321" y="9334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ru-RU" sz="2500" dirty="0">
                <a:solidFill>
                  <a:schemeClr val="bg1"/>
                </a:solidFill>
                <a:latin typeface="Arial Black" panose="020B0A04020102020204" pitchFamily="34" charset="0"/>
              </a:rPr>
              <a:t>Бета-тест</a:t>
            </a: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E669E4F2-82D2-F711-8663-CE30841E5AE4}"/>
              </a:ext>
            </a:extLst>
          </p:cNvPr>
          <p:cNvGrpSpPr/>
          <p:nvPr/>
        </p:nvGrpSpPr>
        <p:grpSpPr>
          <a:xfrm>
            <a:off x="-17048" y="-531440"/>
            <a:ext cx="9390439" cy="9138919"/>
            <a:chOff x="-17048" y="-531440"/>
            <a:chExt cx="9390439" cy="9138919"/>
          </a:xfrm>
        </p:grpSpPr>
        <p:sp>
          <p:nvSpPr>
            <p:cNvPr id="5" name="Прямоугольник 4">
              <a:extLst>
                <a:ext uri="{FF2B5EF4-FFF2-40B4-BE49-F238E27FC236}">
                  <a16:creationId xmlns:a16="http://schemas.microsoft.com/office/drawing/2014/main" id="{BE9AF184-2CCA-2A18-D8BB-0582F6DC54BE}"/>
                </a:ext>
              </a:extLst>
            </p:cNvPr>
            <p:cNvSpPr/>
            <p:nvPr/>
          </p:nvSpPr>
          <p:spPr>
            <a:xfrm>
              <a:off x="-17048" y="0"/>
              <a:ext cx="251520" cy="6858000"/>
            </a:xfrm>
            <a:prstGeom prst="rect">
              <a:avLst/>
            </a:prstGeom>
            <a:solidFill>
              <a:srgbClr val="5C55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Прямоугольник 5">
              <a:extLst>
                <a:ext uri="{FF2B5EF4-FFF2-40B4-BE49-F238E27FC236}">
                  <a16:creationId xmlns:a16="http://schemas.microsoft.com/office/drawing/2014/main" id="{E69A5AB4-E5F7-4D0D-3F60-63EFC277DA34}"/>
                </a:ext>
              </a:extLst>
            </p:cNvPr>
            <p:cNvSpPr/>
            <p:nvPr/>
          </p:nvSpPr>
          <p:spPr>
            <a:xfrm rot="5400000">
              <a:off x="4448780" y="-4462120"/>
              <a:ext cx="251520" cy="9138919"/>
            </a:xfrm>
            <a:prstGeom prst="rect">
              <a:avLst/>
            </a:prstGeom>
            <a:solidFill>
              <a:srgbClr val="5C55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5DF0416E-CEB0-545B-8F31-C609C234820C}"/>
                </a:ext>
              </a:extLst>
            </p:cNvPr>
            <p:cNvSpPr/>
            <p:nvPr/>
          </p:nvSpPr>
          <p:spPr>
            <a:xfrm rot="5400000">
              <a:off x="4678172" y="2181202"/>
              <a:ext cx="251520" cy="9138919"/>
            </a:xfrm>
            <a:prstGeom prst="rect">
              <a:avLst/>
            </a:prstGeom>
            <a:solidFill>
              <a:srgbClr val="5C55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905817F9-4C92-C34E-173A-502F088BF5FF}"/>
                </a:ext>
              </a:extLst>
            </p:cNvPr>
            <p:cNvSpPr/>
            <p:nvPr/>
          </p:nvSpPr>
          <p:spPr>
            <a:xfrm rot="10800000">
              <a:off x="8914608" y="-531440"/>
              <a:ext cx="251520" cy="9138919"/>
            </a:xfrm>
            <a:prstGeom prst="rect">
              <a:avLst/>
            </a:prstGeom>
            <a:solidFill>
              <a:srgbClr val="5C55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9BAAE763-5275-3677-52FB-DEEF169F0B6C}"/>
              </a:ext>
            </a:extLst>
          </p:cNvPr>
          <p:cNvSpPr txBox="1"/>
          <p:nvPr/>
        </p:nvSpPr>
        <p:spPr>
          <a:xfrm>
            <a:off x="355321" y="882399"/>
            <a:ext cx="83520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Arial Black" panose="020B0A04020102020204" pitchFamily="34" charset="0"/>
              </a:rPr>
              <a:t>Я дал поиграть в игру друзьям, одноклассникам и другим людям. Я собирал их мнение и впечатления, провёл небольшой устный опрос и вот что стало понятно.</a:t>
            </a:r>
          </a:p>
          <a:p>
            <a:endParaRPr lang="ru-RU" sz="20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endParaRPr lang="ru-RU" sz="2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graphicFrame>
        <p:nvGraphicFramePr>
          <p:cNvPr id="13" name="Диаграмма 12">
            <a:extLst>
              <a:ext uri="{FF2B5EF4-FFF2-40B4-BE49-F238E27FC236}">
                <a16:creationId xmlns:a16="http://schemas.microsoft.com/office/drawing/2014/main" id="{E6579588-DF1F-9411-80DA-A27C064F3E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3991421"/>
              </p:ext>
            </p:extLst>
          </p:nvPr>
        </p:nvGraphicFramePr>
        <p:xfrm>
          <a:off x="-10242" y="1669457"/>
          <a:ext cx="8568952" cy="4912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21458052"/>
      </p:ext>
    </p:extLst>
  </p:cSld>
  <p:clrMapOvr>
    <a:masterClrMapping/>
  </p:clrMapOvr>
  <p:transition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BEAED6-6041-8DE9-DF55-8BA1ED393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60337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ru-RU" sz="2500" dirty="0">
                <a:solidFill>
                  <a:schemeClr val="bg1"/>
                </a:solidFill>
                <a:latin typeface="Arial Black" panose="020B0A04020102020204" pitchFamily="34" charset="0"/>
              </a:rPr>
              <a:t>Релиз игры</a:t>
            </a:r>
            <a:br>
              <a:rPr lang="ru-RU" sz="25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ru-RU" sz="2500" dirty="0">
                <a:solidFill>
                  <a:schemeClr val="bg1"/>
                </a:solidFill>
                <a:latin typeface="Arial Black" panose="020B0A04020102020204" pitchFamily="34" charset="0"/>
              </a:rPr>
              <a:t>Результат.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F4CF3A-9A57-C34D-205B-383350857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10">
            <a:extLst>
              <a:ext uri="{FF2B5EF4-FFF2-40B4-BE49-F238E27FC236}">
                <a16:creationId xmlns:a16="http://schemas.microsoft.com/office/drawing/2014/main" id="{B77AB8C9-B18D-90A8-6186-267652D21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96552" y="1479669"/>
            <a:ext cx="10081119" cy="5145232"/>
          </a:xfrm>
          <a:prstGeom prst="rect">
            <a:avLst/>
          </a:prstGeom>
        </p:spPr>
      </p:pic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202F91CF-AF4C-A0E0-CDD5-CF3E489586CA}"/>
              </a:ext>
            </a:extLst>
          </p:cNvPr>
          <p:cNvGrpSpPr/>
          <p:nvPr/>
        </p:nvGrpSpPr>
        <p:grpSpPr>
          <a:xfrm>
            <a:off x="-17048" y="-531440"/>
            <a:ext cx="9390439" cy="9138919"/>
            <a:chOff x="-17048" y="-531440"/>
            <a:chExt cx="9390439" cy="9138919"/>
          </a:xfrm>
        </p:grpSpPr>
        <p:sp>
          <p:nvSpPr>
            <p:cNvPr id="6" name="Прямоугольник 5">
              <a:extLst>
                <a:ext uri="{FF2B5EF4-FFF2-40B4-BE49-F238E27FC236}">
                  <a16:creationId xmlns:a16="http://schemas.microsoft.com/office/drawing/2014/main" id="{B0EEC27C-7C3B-25FA-FD61-BA87CEC7DEBC}"/>
                </a:ext>
              </a:extLst>
            </p:cNvPr>
            <p:cNvSpPr/>
            <p:nvPr/>
          </p:nvSpPr>
          <p:spPr>
            <a:xfrm>
              <a:off x="-17048" y="0"/>
              <a:ext cx="251520" cy="6858000"/>
            </a:xfrm>
            <a:prstGeom prst="rect">
              <a:avLst/>
            </a:prstGeom>
            <a:solidFill>
              <a:srgbClr val="5C55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153CC7AE-5E8E-96AA-8993-5C50A5624C9D}"/>
                </a:ext>
              </a:extLst>
            </p:cNvPr>
            <p:cNvSpPr/>
            <p:nvPr/>
          </p:nvSpPr>
          <p:spPr>
            <a:xfrm rot="5400000">
              <a:off x="4448780" y="-4462120"/>
              <a:ext cx="251520" cy="9138919"/>
            </a:xfrm>
            <a:prstGeom prst="rect">
              <a:avLst/>
            </a:prstGeom>
            <a:solidFill>
              <a:srgbClr val="5C55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A8B5DDDD-C5F0-814E-7156-044D92DAEA9E}"/>
                </a:ext>
              </a:extLst>
            </p:cNvPr>
            <p:cNvSpPr/>
            <p:nvPr/>
          </p:nvSpPr>
          <p:spPr>
            <a:xfrm rot="5400000">
              <a:off x="4678172" y="2181202"/>
              <a:ext cx="251520" cy="9138919"/>
            </a:xfrm>
            <a:prstGeom prst="rect">
              <a:avLst/>
            </a:prstGeom>
            <a:solidFill>
              <a:srgbClr val="5C55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FAD18FC7-2370-09AE-9030-F3D2C7066FF2}"/>
                </a:ext>
              </a:extLst>
            </p:cNvPr>
            <p:cNvSpPr/>
            <p:nvPr/>
          </p:nvSpPr>
          <p:spPr>
            <a:xfrm rot="10800000">
              <a:off x="8914608" y="-531440"/>
              <a:ext cx="251520" cy="9138919"/>
            </a:xfrm>
            <a:prstGeom prst="rect">
              <a:avLst/>
            </a:prstGeom>
            <a:solidFill>
              <a:srgbClr val="5C55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32019791"/>
      </p:ext>
    </p:extLst>
  </p:cSld>
  <p:clrMapOvr>
    <a:masterClrMapping/>
  </p:clrMapOvr>
  <p:transition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4EE81A-7DB2-375B-7509-F63C0C349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2500" dirty="0">
                <a:solidFill>
                  <a:schemeClr val="bg1"/>
                </a:solidFill>
                <a:latin typeface="Arial Black" panose="020B0A04020102020204" pitchFamily="34" charset="0"/>
              </a:rPr>
              <a:t>Актуальность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96E86B-1C15-1E27-DE3F-ED945CFE7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393" y="1166018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n-US" sz="2000" dirty="0">
                <a:solidFill>
                  <a:schemeClr val="bg1"/>
                </a:solidFill>
                <a:latin typeface="Arial Black" panose="020B0A04020102020204" pitchFamily="34" charset="0"/>
              </a:rPr>
              <a:t>IT </a:t>
            </a:r>
            <a:r>
              <a:rPr lang="ru-RU" sz="2000" dirty="0">
                <a:solidFill>
                  <a:schemeClr val="bg1"/>
                </a:solidFill>
                <a:latin typeface="Arial Black" panose="020B0A04020102020204" pitchFamily="34" charset="0"/>
              </a:rPr>
              <a:t>сфера стремительно развивается в наше время, многие хотят стать программистами, но так как это довольно сложно, поэтому неплохо начинать учёбу с создания компьютерной игры, потому что это развивает в человеке его умение  структурировать данные, творческие и аналитические способности.</a:t>
            </a:r>
          </a:p>
          <a:p>
            <a:pPr algn="just"/>
            <a:r>
              <a:rPr lang="ru-RU" sz="2000" dirty="0">
                <a:solidFill>
                  <a:schemeClr val="bg1"/>
                </a:solidFill>
                <a:latin typeface="Arial Black" panose="020B0A04020102020204" pitchFamily="34" charset="0"/>
              </a:rPr>
              <a:t>Компьютерные игры – популярная и прибыльная индустрия, которая не собирается уходить из жизни, поэтому отличной идеей является развитие именно в создании компьютерных игр.</a:t>
            </a: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FBF46E27-F9B6-BE90-7453-DFE64B41FA8E}"/>
              </a:ext>
            </a:extLst>
          </p:cNvPr>
          <p:cNvGrpSpPr/>
          <p:nvPr/>
        </p:nvGrpSpPr>
        <p:grpSpPr>
          <a:xfrm>
            <a:off x="-17048" y="-531440"/>
            <a:ext cx="9390439" cy="9138919"/>
            <a:chOff x="-17048" y="-531440"/>
            <a:chExt cx="9390439" cy="9138919"/>
          </a:xfrm>
        </p:grpSpPr>
        <p:sp>
          <p:nvSpPr>
            <p:cNvPr id="5" name="Прямоугольник 4">
              <a:extLst>
                <a:ext uri="{FF2B5EF4-FFF2-40B4-BE49-F238E27FC236}">
                  <a16:creationId xmlns:a16="http://schemas.microsoft.com/office/drawing/2014/main" id="{89410334-9391-D707-72F1-2E5979C19968}"/>
                </a:ext>
              </a:extLst>
            </p:cNvPr>
            <p:cNvSpPr/>
            <p:nvPr/>
          </p:nvSpPr>
          <p:spPr>
            <a:xfrm>
              <a:off x="-17048" y="0"/>
              <a:ext cx="251520" cy="6858000"/>
            </a:xfrm>
            <a:prstGeom prst="rect">
              <a:avLst/>
            </a:prstGeom>
            <a:solidFill>
              <a:srgbClr val="5C55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Прямоугольник 5">
              <a:extLst>
                <a:ext uri="{FF2B5EF4-FFF2-40B4-BE49-F238E27FC236}">
                  <a16:creationId xmlns:a16="http://schemas.microsoft.com/office/drawing/2014/main" id="{8C045A1E-17B9-D6EB-3EF2-93B544D46252}"/>
                </a:ext>
              </a:extLst>
            </p:cNvPr>
            <p:cNvSpPr/>
            <p:nvPr/>
          </p:nvSpPr>
          <p:spPr>
            <a:xfrm rot="5400000">
              <a:off x="4448780" y="-4462120"/>
              <a:ext cx="251520" cy="9138919"/>
            </a:xfrm>
            <a:prstGeom prst="rect">
              <a:avLst/>
            </a:prstGeom>
            <a:solidFill>
              <a:srgbClr val="5C55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C4B2970F-D98F-9CBA-B4B1-8F3F7CE0B14C}"/>
                </a:ext>
              </a:extLst>
            </p:cNvPr>
            <p:cNvSpPr/>
            <p:nvPr/>
          </p:nvSpPr>
          <p:spPr>
            <a:xfrm rot="5400000">
              <a:off x="4678172" y="2181202"/>
              <a:ext cx="251520" cy="9138919"/>
            </a:xfrm>
            <a:prstGeom prst="rect">
              <a:avLst/>
            </a:prstGeom>
            <a:solidFill>
              <a:srgbClr val="5C55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E93EA7AE-4F44-B624-6B04-674B9E1D0759}"/>
                </a:ext>
              </a:extLst>
            </p:cNvPr>
            <p:cNvSpPr/>
            <p:nvPr/>
          </p:nvSpPr>
          <p:spPr>
            <a:xfrm rot="10800000">
              <a:off x="8914608" y="-531440"/>
              <a:ext cx="251520" cy="9138919"/>
            </a:xfrm>
            <a:prstGeom prst="rect">
              <a:avLst/>
            </a:prstGeom>
            <a:solidFill>
              <a:srgbClr val="5C55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aphicFrame>
        <p:nvGraphicFramePr>
          <p:cNvPr id="11" name="Диаграмма 10">
            <a:extLst>
              <a:ext uri="{FF2B5EF4-FFF2-40B4-BE49-F238E27FC236}">
                <a16:creationId xmlns:a16="http://schemas.microsoft.com/office/drawing/2014/main" id="{8E50F155-170A-48DA-F1BD-45A49C69FB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4238062"/>
              </p:ext>
            </p:extLst>
          </p:nvPr>
        </p:nvGraphicFramePr>
        <p:xfrm>
          <a:off x="4062931" y="4310891"/>
          <a:ext cx="2694410" cy="24397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9F79D71C-90E1-9D9D-E21D-A6DCBEDA34DB}"/>
              </a:ext>
            </a:extLst>
          </p:cNvPr>
          <p:cNvSpPr txBox="1"/>
          <p:nvPr/>
        </p:nvSpPr>
        <p:spPr>
          <a:xfrm>
            <a:off x="6883101" y="4943989"/>
            <a:ext cx="1803699" cy="707886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Arial Black" panose="020B0A04020102020204" pitchFamily="34" charset="0"/>
              </a:rPr>
              <a:t>Население</a:t>
            </a:r>
          </a:p>
          <a:p>
            <a:r>
              <a:rPr lang="ru-RU" sz="2000" dirty="0">
                <a:solidFill>
                  <a:schemeClr val="bg1"/>
                </a:solidFill>
                <a:latin typeface="Arial Black" panose="020B0A04020102020204" pitchFamily="34" charset="0"/>
              </a:rPr>
              <a:t>Земли</a:t>
            </a:r>
          </a:p>
        </p:txBody>
      </p:sp>
      <p:sp>
        <p:nvSpPr>
          <p:cNvPr id="15" name="Стрелка: влево 14">
            <a:extLst>
              <a:ext uri="{FF2B5EF4-FFF2-40B4-BE49-F238E27FC236}">
                <a16:creationId xmlns:a16="http://schemas.microsoft.com/office/drawing/2014/main" id="{09169A16-69AD-C548-C2AF-FA4156961A44}"/>
              </a:ext>
            </a:extLst>
          </p:cNvPr>
          <p:cNvSpPr/>
          <p:nvPr/>
        </p:nvSpPr>
        <p:spPr>
          <a:xfrm>
            <a:off x="6372200" y="5055616"/>
            <a:ext cx="515947" cy="484632"/>
          </a:xfrm>
          <a:prstGeom prst="leftArrow">
            <a:avLst/>
          </a:prstGeom>
          <a:solidFill>
            <a:srgbClr val="5C55E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633569"/>
      </p:ext>
    </p:extLst>
  </p:cSld>
  <p:clrMapOvr>
    <a:masterClrMapping/>
  </p:clrMapOvr>
  <p:transition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769E92-D351-5250-E08E-489E801BE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702" y="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ru-RU" sz="2500" b="1" dirty="0">
                <a:solidFill>
                  <a:schemeClr val="bg1"/>
                </a:solidFill>
                <a:latin typeface="Arial Black" panose="020B0A04020102020204" pitchFamily="34" charset="0"/>
              </a:rPr>
              <a:t>Цели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CF65B0-E692-FF3D-6E07-BBBDEE9DB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062" y="870608"/>
            <a:ext cx="8229600" cy="4525963"/>
          </a:xfrm>
        </p:spPr>
        <p:txBody>
          <a:bodyPr/>
          <a:lstStyle/>
          <a:p>
            <a:r>
              <a:rPr lang="ru-RU" sz="2000" dirty="0">
                <a:solidFill>
                  <a:schemeClr val="bg1"/>
                </a:solidFill>
                <a:latin typeface="Arial Black" panose="020B0A04020102020204" pitchFamily="34" charset="0"/>
                <a:ea typeface="Times New Roman" panose="02020603050405020304" pitchFamily="18" charset="0"/>
              </a:rPr>
              <a:t>С</a:t>
            </a:r>
            <a:r>
              <a:rPr lang="ru-RU" sz="2000" dirty="0">
                <a:solidFill>
                  <a:schemeClr val="bg1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</a:rPr>
              <a:t>оздание функциональной компьютерной игры на движке </a:t>
            </a:r>
            <a:r>
              <a:rPr lang="en-US" sz="2000" dirty="0" err="1">
                <a:solidFill>
                  <a:schemeClr val="bg1"/>
                </a:solidFill>
                <a:latin typeface="Arial Black" panose="020B0A04020102020204" pitchFamily="34" charset="0"/>
                <a:ea typeface="Times New Roman" panose="02020603050405020304" pitchFamily="18" charset="0"/>
              </a:rPr>
              <a:t>pygame</a:t>
            </a:r>
            <a:endParaRPr lang="ru-RU" sz="2000" dirty="0">
              <a:solidFill>
                <a:schemeClr val="bg1"/>
              </a:solidFill>
              <a:latin typeface="Arial Black" panose="020B0A04020102020204" pitchFamily="34" charset="0"/>
              <a:ea typeface="Times New Roman" panose="02020603050405020304" pitchFamily="18" charset="0"/>
            </a:endParaRPr>
          </a:p>
          <a:p>
            <a:endParaRPr lang="ru-RU" sz="2000" dirty="0">
              <a:solidFill>
                <a:schemeClr val="bg1"/>
              </a:solidFill>
              <a:latin typeface="Arial Black" panose="020B0A04020102020204" pitchFamily="34" charset="0"/>
              <a:ea typeface="Times New Roman" panose="02020603050405020304" pitchFamily="18" charset="0"/>
            </a:endParaRPr>
          </a:p>
          <a:p>
            <a:endParaRPr lang="ru-RU" sz="2000" dirty="0">
              <a:solidFill>
                <a:schemeClr val="bg1"/>
              </a:solidFill>
              <a:latin typeface="Arial Black" panose="020B0A04020102020204" pitchFamily="34" charset="0"/>
              <a:ea typeface="Times New Roman" panose="02020603050405020304" pitchFamily="18" charset="0"/>
            </a:endParaRPr>
          </a:p>
          <a:p>
            <a:endParaRPr lang="en-US" sz="2000" dirty="0">
              <a:solidFill>
                <a:schemeClr val="bg1"/>
              </a:solidFill>
              <a:latin typeface="Arial Black" panose="020B0A04020102020204" pitchFamily="34" charset="0"/>
              <a:ea typeface="Times New Roman" panose="02020603050405020304" pitchFamily="18" charset="0"/>
            </a:endParaRPr>
          </a:p>
          <a:p>
            <a:endParaRPr lang="ru-RU" sz="2000" dirty="0">
              <a:solidFill>
                <a:schemeClr val="bg1"/>
              </a:solidFill>
              <a:effectLst/>
              <a:latin typeface="Arial Black" panose="020B0A04020102020204" pitchFamily="34" charset="0"/>
              <a:ea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B9441E-095C-D201-23D7-0971ACDC25BF}"/>
              </a:ext>
            </a:extLst>
          </p:cNvPr>
          <p:cNvSpPr txBox="1"/>
          <p:nvPr/>
        </p:nvSpPr>
        <p:spPr>
          <a:xfrm>
            <a:off x="495702" y="1583657"/>
            <a:ext cx="1481496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sz="25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r>
              <a:rPr lang="ru-RU" sz="2500" dirty="0">
                <a:solidFill>
                  <a:schemeClr val="bg1"/>
                </a:solidFill>
                <a:latin typeface="Arial Black" panose="020B0A04020102020204" pitchFamily="34" charset="0"/>
              </a:rPr>
              <a:t>Задачи</a:t>
            </a:r>
          </a:p>
          <a:p>
            <a:endParaRPr lang="ru-RU" sz="25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305A8F-1D8D-885F-60A5-2B7F6D465F28}"/>
              </a:ext>
            </a:extLst>
          </p:cNvPr>
          <p:cNvSpPr txBox="1"/>
          <p:nvPr/>
        </p:nvSpPr>
        <p:spPr>
          <a:xfrm>
            <a:off x="234472" y="2049630"/>
            <a:ext cx="7913592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ru-RU" sz="2000" b="1" i="1" dirty="0">
              <a:solidFill>
                <a:schemeClr val="bg1"/>
              </a:solidFill>
              <a:effectLst/>
              <a:latin typeface="Arial Black" panose="020B0A04020102020204" pitchFamily="34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</a:rPr>
              <a:t>Узнать что такое Объектно-ориентированное программирование.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</a:rPr>
              <a:t>Познакомиться с этапами разработки компьютерной игры, с библиотекой </a:t>
            </a:r>
            <a:r>
              <a:rPr lang="en-US" sz="2000" dirty="0" err="1">
                <a:solidFill>
                  <a:schemeClr val="bg1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</a:rPr>
              <a:t>pygame</a:t>
            </a:r>
            <a:r>
              <a:rPr lang="ru-RU" sz="2000" dirty="0">
                <a:solidFill>
                  <a:schemeClr val="bg1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  <a:effectLst/>
                <a:latin typeface="Arial Black" panose="020B0A04020102020204" pitchFamily="34" charset="0"/>
                <a:ea typeface="Times New Roman" panose="02020603050405020304" pitchFamily="18" charset="0"/>
              </a:rPr>
              <a:t>Создать свою компьютерную игру.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  <a:latin typeface="Arial Black" panose="020B0A04020102020204" pitchFamily="34" charset="0"/>
                <a:ea typeface="Times New Roman" panose="02020603050405020304" pitchFamily="18" charset="0"/>
              </a:rPr>
              <a:t>Провести небольшой опрос об игре.</a:t>
            </a:r>
            <a:endParaRPr lang="ru-RU" sz="2000" dirty="0">
              <a:solidFill>
                <a:schemeClr val="bg1"/>
              </a:solidFill>
              <a:effectLst/>
              <a:latin typeface="Arial Black" panose="020B0A04020102020204" pitchFamily="34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000" dirty="0">
              <a:solidFill>
                <a:schemeClr val="bg1"/>
              </a:solidFill>
              <a:effectLst/>
              <a:latin typeface="Arial Black" panose="020B0A04020102020204" pitchFamily="34" charset="0"/>
              <a:ea typeface="Times New Roman" panose="02020603050405020304" pitchFamily="18" charset="0"/>
            </a:endParaRPr>
          </a:p>
          <a:p>
            <a:endParaRPr lang="ru-RU" dirty="0"/>
          </a:p>
        </p:txBody>
      </p: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7F39E975-95EF-88E3-41BC-F618B4F334BA}"/>
              </a:ext>
            </a:extLst>
          </p:cNvPr>
          <p:cNvGrpSpPr/>
          <p:nvPr/>
        </p:nvGrpSpPr>
        <p:grpSpPr>
          <a:xfrm>
            <a:off x="-17048" y="-531440"/>
            <a:ext cx="9390439" cy="9138919"/>
            <a:chOff x="-17048" y="-531440"/>
            <a:chExt cx="9390439" cy="9138919"/>
          </a:xfrm>
        </p:grpSpPr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114DCEB7-7910-16E4-1A43-9A8B14C74741}"/>
                </a:ext>
              </a:extLst>
            </p:cNvPr>
            <p:cNvSpPr/>
            <p:nvPr/>
          </p:nvSpPr>
          <p:spPr>
            <a:xfrm>
              <a:off x="-17048" y="0"/>
              <a:ext cx="251520" cy="6858000"/>
            </a:xfrm>
            <a:prstGeom prst="rect">
              <a:avLst/>
            </a:prstGeom>
            <a:solidFill>
              <a:srgbClr val="5C55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3FD1F216-B104-9A64-2F15-EF1CBB12A1F4}"/>
                </a:ext>
              </a:extLst>
            </p:cNvPr>
            <p:cNvSpPr/>
            <p:nvPr/>
          </p:nvSpPr>
          <p:spPr>
            <a:xfrm rot="5400000">
              <a:off x="4448780" y="-4462120"/>
              <a:ext cx="251520" cy="9138919"/>
            </a:xfrm>
            <a:prstGeom prst="rect">
              <a:avLst/>
            </a:prstGeom>
            <a:solidFill>
              <a:srgbClr val="5C55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1F217434-488A-204C-1C79-14EE1A98717D}"/>
                </a:ext>
              </a:extLst>
            </p:cNvPr>
            <p:cNvSpPr/>
            <p:nvPr/>
          </p:nvSpPr>
          <p:spPr>
            <a:xfrm rot="5400000">
              <a:off x="4678172" y="2181202"/>
              <a:ext cx="251520" cy="9138919"/>
            </a:xfrm>
            <a:prstGeom prst="rect">
              <a:avLst/>
            </a:prstGeom>
            <a:solidFill>
              <a:srgbClr val="5C55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3C136F22-42DD-C1B0-DDD9-D8A223F45FC0}"/>
                </a:ext>
              </a:extLst>
            </p:cNvPr>
            <p:cNvSpPr/>
            <p:nvPr/>
          </p:nvSpPr>
          <p:spPr>
            <a:xfrm rot="10800000">
              <a:off x="8914608" y="-531440"/>
              <a:ext cx="251520" cy="9138919"/>
            </a:xfrm>
            <a:prstGeom prst="rect">
              <a:avLst/>
            </a:prstGeom>
            <a:solidFill>
              <a:srgbClr val="5C55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536488004"/>
      </p:ext>
    </p:extLst>
  </p:cSld>
  <p:clrMapOvr>
    <a:masterClrMapping/>
  </p:clrMapOvr>
  <p:transition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F441F5-30F8-AB4E-5EE5-A36D5D327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6299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ru-RU" sz="2500" dirty="0">
                <a:solidFill>
                  <a:schemeClr val="bg1"/>
                </a:solidFill>
                <a:latin typeface="Arial Black" panose="020B0A04020102020204" pitchFamily="34" charset="0"/>
              </a:rPr>
              <a:t>Объектно-ориентированное программирование(ООП)</a:t>
            </a:r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8F11DE3E-1DD0-CDF0-41D4-76C2C9476E60}"/>
              </a:ext>
            </a:extLst>
          </p:cNvPr>
          <p:cNvGrpSpPr/>
          <p:nvPr/>
        </p:nvGrpSpPr>
        <p:grpSpPr>
          <a:xfrm>
            <a:off x="477528" y="2558224"/>
            <a:ext cx="2835393" cy="1741552"/>
            <a:chOff x="150052" y="1158022"/>
            <a:chExt cx="4296539" cy="2639016"/>
          </a:xfrm>
        </p:grpSpPr>
        <p:grpSp>
          <p:nvGrpSpPr>
            <p:cNvPr id="7" name="Группа 6">
              <a:extLst>
                <a:ext uri="{FF2B5EF4-FFF2-40B4-BE49-F238E27FC236}">
                  <a16:creationId xmlns:a16="http://schemas.microsoft.com/office/drawing/2014/main" id="{50457221-BF5A-29A4-775F-013FB59EB5FD}"/>
                </a:ext>
              </a:extLst>
            </p:cNvPr>
            <p:cNvGrpSpPr/>
            <p:nvPr/>
          </p:nvGrpSpPr>
          <p:grpSpPr>
            <a:xfrm>
              <a:off x="683568" y="1158022"/>
              <a:ext cx="3312368" cy="1866094"/>
              <a:chOff x="683568" y="1158022"/>
              <a:chExt cx="3312368" cy="1866094"/>
            </a:xfrm>
          </p:grpSpPr>
          <p:sp>
            <p:nvSpPr>
              <p:cNvPr id="5" name="Стрелка: влево 4">
                <a:extLst>
                  <a:ext uri="{FF2B5EF4-FFF2-40B4-BE49-F238E27FC236}">
                    <a16:creationId xmlns:a16="http://schemas.microsoft.com/office/drawing/2014/main" id="{18CC586F-955D-6466-3454-24E3FECE9A15}"/>
                  </a:ext>
                </a:extLst>
              </p:cNvPr>
              <p:cNvSpPr/>
              <p:nvPr/>
            </p:nvSpPr>
            <p:spPr>
              <a:xfrm rot="17332715">
                <a:off x="614700" y="2287817"/>
                <a:ext cx="978408" cy="484632"/>
              </a:xfrm>
              <a:prstGeom prst="leftArrow">
                <a:avLst/>
              </a:prstGeom>
              <a:solidFill>
                <a:srgbClr val="542DE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" name="Стрелка: влево 5">
                <a:extLst>
                  <a:ext uri="{FF2B5EF4-FFF2-40B4-BE49-F238E27FC236}">
                    <a16:creationId xmlns:a16="http://schemas.microsoft.com/office/drawing/2014/main" id="{675B44CD-276B-B85E-4A32-54EE5EA1087D}"/>
                  </a:ext>
                </a:extLst>
              </p:cNvPr>
              <p:cNvSpPr/>
              <p:nvPr/>
            </p:nvSpPr>
            <p:spPr>
              <a:xfrm rot="15258322">
                <a:off x="2965611" y="2292596"/>
                <a:ext cx="978408" cy="484632"/>
              </a:xfrm>
              <a:prstGeom prst="leftArrow">
                <a:avLst/>
              </a:prstGeom>
              <a:solidFill>
                <a:srgbClr val="542DE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" name="Прямоугольник: скругленные углы 3">
                <a:extLst>
                  <a:ext uri="{FF2B5EF4-FFF2-40B4-BE49-F238E27FC236}">
                    <a16:creationId xmlns:a16="http://schemas.microsoft.com/office/drawing/2014/main" id="{2307F760-FAF1-211D-EC48-DC49A935D316}"/>
                  </a:ext>
                </a:extLst>
              </p:cNvPr>
              <p:cNvSpPr/>
              <p:nvPr/>
            </p:nvSpPr>
            <p:spPr>
              <a:xfrm>
                <a:off x="683568" y="1158022"/>
                <a:ext cx="3312368" cy="974835"/>
              </a:xfrm>
              <a:prstGeom prst="roundRect">
                <a:avLst/>
              </a:prstGeom>
              <a:solidFill>
                <a:srgbClr val="542DE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2000" dirty="0">
                    <a:latin typeface="Arial Black" panose="020B0A04020102020204" pitchFamily="34" charset="0"/>
                  </a:rPr>
                  <a:t>Класс</a:t>
                </a:r>
              </a:p>
            </p:txBody>
          </p:sp>
        </p:grp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5A8CB110-E3AE-1DD4-3F35-6CAC81A0D92E}"/>
                </a:ext>
              </a:extLst>
            </p:cNvPr>
            <p:cNvSpPr/>
            <p:nvPr/>
          </p:nvSpPr>
          <p:spPr>
            <a:xfrm>
              <a:off x="150052" y="3079424"/>
              <a:ext cx="1757652" cy="717614"/>
            </a:xfrm>
            <a:prstGeom prst="roundRect">
              <a:avLst/>
            </a:prstGeom>
            <a:solidFill>
              <a:srgbClr val="542DE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000" dirty="0">
                  <a:latin typeface="Arial Black" panose="020B0A04020102020204" pitchFamily="34" charset="0"/>
                </a:rPr>
                <a:t>Свойства</a:t>
              </a:r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310226DA-0FD3-E7CB-AD30-B5F2ADE6DEAB}"/>
                </a:ext>
              </a:extLst>
            </p:cNvPr>
            <p:cNvSpPr/>
            <p:nvPr/>
          </p:nvSpPr>
          <p:spPr>
            <a:xfrm>
              <a:off x="2688939" y="3070192"/>
              <a:ext cx="1757652" cy="717614"/>
            </a:xfrm>
            <a:prstGeom prst="roundRect">
              <a:avLst/>
            </a:prstGeom>
            <a:solidFill>
              <a:srgbClr val="542DE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000" dirty="0">
                  <a:latin typeface="Arial Black" panose="020B0A04020102020204" pitchFamily="34" charset="0"/>
                </a:rPr>
                <a:t>Методы</a:t>
              </a:r>
            </a:p>
          </p:txBody>
        </p:sp>
      </p:grp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7371F498-163C-1859-F064-8DFC3A36EF14}"/>
              </a:ext>
            </a:extLst>
          </p:cNvPr>
          <p:cNvSpPr/>
          <p:nvPr/>
        </p:nvSpPr>
        <p:spPr>
          <a:xfrm>
            <a:off x="-17048" y="0"/>
            <a:ext cx="251520" cy="6858000"/>
          </a:xfrm>
          <a:prstGeom prst="rect">
            <a:avLst/>
          </a:prstGeom>
          <a:solidFill>
            <a:srgbClr val="5C55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83FE5E6E-FAC9-F1BC-76F9-C230444EC4A8}"/>
              </a:ext>
            </a:extLst>
          </p:cNvPr>
          <p:cNvGrpSpPr/>
          <p:nvPr/>
        </p:nvGrpSpPr>
        <p:grpSpPr>
          <a:xfrm>
            <a:off x="-17048" y="-531440"/>
            <a:ext cx="9390439" cy="9138919"/>
            <a:chOff x="-17048" y="-531440"/>
            <a:chExt cx="9390439" cy="9138919"/>
          </a:xfrm>
        </p:grpSpPr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41E1B71E-3358-447D-78C5-BAC6CF0CB0D8}"/>
                </a:ext>
              </a:extLst>
            </p:cNvPr>
            <p:cNvSpPr/>
            <p:nvPr/>
          </p:nvSpPr>
          <p:spPr>
            <a:xfrm>
              <a:off x="-17048" y="0"/>
              <a:ext cx="251520" cy="6858000"/>
            </a:xfrm>
            <a:prstGeom prst="rect">
              <a:avLst/>
            </a:prstGeom>
            <a:solidFill>
              <a:srgbClr val="5C55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C3EF3BCD-BA58-87C8-1DD8-F42458DFFC90}"/>
                </a:ext>
              </a:extLst>
            </p:cNvPr>
            <p:cNvSpPr/>
            <p:nvPr/>
          </p:nvSpPr>
          <p:spPr>
            <a:xfrm rot="5400000">
              <a:off x="4448780" y="-4462120"/>
              <a:ext cx="251520" cy="9138919"/>
            </a:xfrm>
            <a:prstGeom prst="rect">
              <a:avLst/>
            </a:prstGeom>
            <a:solidFill>
              <a:srgbClr val="5C55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C6FCA0D0-4795-0548-F242-7B954C4AF544}"/>
                </a:ext>
              </a:extLst>
            </p:cNvPr>
            <p:cNvSpPr/>
            <p:nvPr/>
          </p:nvSpPr>
          <p:spPr>
            <a:xfrm rot="5400000">
              <a:off x="4678172" y="2181202"/>
              <a:ext cx="251520" cy="9138919"/>
            </a:xfrm>
            <a:prstGeom prst="rect">
              <a:avLst/>
            </a:prstGeom>
            <a:solidFill>
              <a:srgbClr val="5C55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id="{CA5A266C-24EE-198F-A1DF-11F03E198CEA}"/>
                </a:ext>
              </a:extLst>
            </p:cNvPr>
            <p:cNvSpPr/>
            <p:nvPr/>
          </p:nvSpPr>
          <p:spPr>
            <a:xfrm rot="10800000">
              <a:off x="8914608" y="-531440"/>
              <a:ext cx="251520" cy="9138919"/>
            </a:xfrm>
            <a:prstGeom prst="rect">
              <a:avLst/>
            </a:prstGeom>
            <a:solidFill>
              <a:srgbClr val="5C55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0" name="Объект 19">
            <a:extLst>
              <a:ext uri="{FF2B5EF4-FFF2-40B4-BE49-F238E27FC236}">
                <a16:creationId xmlns:a16="http://schemas.microsoft.com/office/drawing/2014/main" id="{A185805B-22BB-5BC8-C0EE-FAD8DDBA2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30DBFD7E-D9CE-6058-D36C-7BB0009E4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0494" y="1515596"/>
            <a:ext cx="5371950" cy="4059907"/>
          </a:xfrm>
          <a:prstGeom prst="rect">
            <a:avLst/>
          </a:prstGeom>
          <a:effectLst>
            <a:softEdge rad="266700"/>
          </a:effectLst>
        </p:spPr>
      </p:pic>
    </p:spTree>
    <p:extLst>
      <p:ext uri="{BB962C8B-B14F-4D97-AF65-F5344CB8AC3E}">
        <p14:creationId xmlns:p14="http://schemas.microsoft.com/office/powerpoint/2010/main" val="644564906"/>
      </p:ext>
    </p:extLst>
  </p:cSld>
  <p:clrMapOvr>
    <a:masterClrMapping/>
  </p:clrMapOvr>
  <p:transition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6E5BED-8491-31FD-FCCA-F107DBB49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5DCA48C-FE50-FD23-3C8F-BACD21027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8D77BA9-ED3F-1E6A-3B17-2730D6F36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631231"/>
            <a:ext cx="8382000" cy="3595538"/>
          </a:xfrm>
          <a:prstGeom prst="rect">
            <a:avLst/>
          </a:prstGeom>
          <a:effectLst>
            <a:softEdge rad="152400"/>
          </a:effectLst>
        </p:spPr>
      </p:pic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BDE6F13D-1578-DC1C-9774-B1B280102B28}"/>
              </a:ext>
            </a:extLst>
          </p:cNvPr>
          <p:cNvGrpSpPr/>
          <p:nvPr/>
        </p:nvGrpSpPr>
        <p:grpSpPr>
          <a:xfrm>
            <a:off x="-17048" y="-531440"/>
            <a:ext cx="9390439" cy="9138919"/>
            <a:chOff x="-17048" y="-531440"/>
            <a:chExt cx="9390439" cy="9138919"/>
          </a:xfrm>
        </p:grpSpPr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46B0A364-DE34-DC09-989E-B56E75B14601}"/>
                </a:ext>
              </a:extLst>
            </p:cNvPr>
            <p:cNvSpPr/>
            <p:nvPr/>
          </p:nvSpPr>
          <p:spPr>
            <a:xfrm>
              <a:off x="-17048" y="0"/>
              <a:ext cx="251520" cy="6858000"/>
            </a:xfrm>
            <a:prstGeom prst="rect">
              <a:avLst/>
            </a:prstGeom>
            <a:solidFill>
              <a:srgbClr val="5C55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4FC87494-FAF1-4468-903F-7AEFEAC91591}"/>
                </a:ext>
              </a:extLst>
            </p:cNvPr>
            <p:cNvSpPr/>
            <p:nvPr/>
          </p:nvSpPr>
          <p:spPr>
            <a:xfrm rot="5400000">
              <a:off x="4448780" y="-4462120"/>
              <a:ext cx="251520" cy="9138919"/>
            </a:xfrm>
            <a:prstGeom prst="rect">
              <a:avLst/>
            </a:prstGeom>
            <a:solidFill>
              <a:srgbClr val="5C55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E622FDC3-AA6E-C779-3D65-DEFE8475E78B}"/>
                </a:ext>
              </a:extLst>
            </p:cNvPr>
            <p:cNvSpPr/>
            <p:nvPr/>
          </p:nvSpPr>
          <p:spPr>
            <a:xfrm rot="5400000">
              <a:off x="4678172" y="2181202"/>
              <a:ext cx="251520" cy="9138919"/>
            </a:xfrm>
            <a:prstGeom prst="rect">
              <a:avLst/>
            </a:prstGeom>
            <a:solidFill>
              <a:srgbClr val="5C55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435D1948-D697-A28F-5A7C-B0CF027E2060}"/>
                </a:ext>
              </a:extLst>
            </p:cNvPr>
            <p:cNvSpPr/>
            <p:nvPr/>
          </p:nvSpPr>
          <p:spPr>
            <a:xfrm rot="10800000">
              <a:off x="8914608" y="-531440"/>
              <a:ext cx="251520" cy="9138919"/>
            </a:xfrm>
            <a:prstGeom prst="rect">
              <a:avLst/>
            </a:prstGeom>
            <a:solidFill>
              <a:srgbClr val="5C55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189795949"/>
      </p:ext>
    </p:extLst>
  </p:cSld>
  <p:clrMapOvr>
    <a:masterClrMapping/>
  </p:clrMapOvr>
  <p:transition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B8CFCF-4906-4D2A-9373-B24E7FA70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310" y="2015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ru-RU" sz="2500" dirty="0">
                <a:solidFill>
                  <a:schemeClr val="bg1"/>
                </a:solidFill>
                <a:latin typeface="Arial Black" panose="020B0A04020102020204" pitchFamily="34" charset="0"/>
              </a:rPr>
              <a:t>Этапы разработки</a:t>
            </a: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2A6838C1-26CF-96D0-CB9B-9F61C822BD03}"/>
              </a:ext>
            </a:extLst>
          </p:cNvPr>
          <p:cNvGrpSpPr/>
          <p:nvPr/>
        </p:nvGrpSpPr>
        <p:grpSpPr>
          <a:xfrm>
            <a:off x="-17048" y="-531440"/>
            <a:ext cx="9390439" cy="9138919"/>
            <a:chOff x="-17048" y="-531440"/>
            <a:chExt cx="9390439" cy="9138919"/>
          </a:xfrm>
        </p:grpSpPr>
        <p:sp>
          <p:nvSpPr>
            <p:cNvPr id="5" name="Прямоугольник 4">
              <a:extLst>
                <a:ext uri="{FF2B5EF4-FFF2-40B4-BE49-F238E27FC236}">
                  <a16:creationId xmlns:a16="http://schemas.microsoft.com/office/drawing/2014/main" id="{2BB5B318-958C-73EE-78B2-384085FC3D99}"/>
                </a:ext>
              </a:extLst>
            </p:cNvPr>
            <p:cNvSpPr/>
            <p:nvPr/>
          </p:nvSpPr>
          <p:spPr>
            <a:xfrm>
              <a:off x="-17048" y="0"/>
              <a:ext cx="251520" cy="6858000"/>
            </a:xfrm>
            <a:prstGeom prst="rect">
              <a:avLst/>
            </a:prstGeom>
            <a:solidFill>
              <a:srgbClr val="5C55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Прямоугольник 5">
              <a:extLst>
                <a:ext uri="{FF2B5EF4-FFF2-40B4-BE49-F238E27FC236}">
                  <a16:creationId xmlns:a16="http://schemas.microsoft.com/office/drawing/2014/main" id="{F8CC4F0D-98A7-3BF0-948A-666AA93A3A75}"/>
                </a:ext>
              </a:extLst>
            </p:cNvPr>
            <p:cNvSpPr/>
            <p:nvPr/>
          </p:nvSpPr>
          <p:spPr>
            <a:xfrm rot="5400000">
              <a:off x="4448780" y="-4462120"/>
              <a:ext cx="251520" cy="9138919"/>
            </a:xfrm>
            <a:prstGeom prst="rect">
              <a:avLst/>
            </a:prstGeom>
            <a:solidFill>
              <a:srgbClr val="5C55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182D4120-D72D-44C4-40CC-E8863D5C8F4C}"/>
                </a:ext>
              </a:extLst>
            </p:cNvPr>
            <p:cNvSpPr/>
            <p:nvPr/>
          </p:nvSpPr>
          <p:spPr>
            <a:xfrm rot="5400000">
              <a:off x="4678172" y="2181202"/>
              <a:ext cx="251520" cy="9138919"/>
            </a:xfrm>
            <a:prstGeom prst="rect">
              <a:avLst/>
            </a:prstGeom>
            <a:solidFill>
              <a:srgbClr val="5C55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95E1F4D8-56BA-6777-1033-7DA8EA4CD6FF}"/>
                </a:ext>
              </a:extLst>
            </p:cNvPr>
            <p:cNvSpPr/>
            <p:nvPr/>
          </p:nvSpPr>
          <p:spPr>
            <a:xfrm rot="10800000">
              <a:off x="8914608" y="-531440"/>
              <a:ext cx="251520" cy="9138919"/>
            </a:xfrm>
            <a:prstGeom prst="rect">
              <a:avLst/>
            </a:prstGeom>
            <a:solidFill>
              <a:srgbClr val="5C55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1F69D6E8-18D8-D512-5632-A9DB9647FDCD}"/>
              </a:ext>
            </a:extLst>
          </p:cNvPr>
          <p:cNvSpPr/>
          <p:nvPr/>
        </p:nvSpPr>
        <p:spPr>
          <a:xfrm>
            <a:off x="404296" y="936433"/>
            <a:ext cx="4104456" cy="959386"/>
          </a:xfrm>
          <a:prstGeom prst="roundRect">
            <a:avLst/>
          </a:prstGeom>
          <a:solidFill>
            <a:srgbClr val="542DE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latin typeface="Arial Black" panose="020B0A04020102020204" pitchFamily="34" charset="0"/>
              </a:rPr>
              <a:t>Придумывание концепции игры</a:t>
            </a:r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3C489315-8F8C-BC2B-585D-4EB1438C0B28}"/>
              </a:ext>
            </a:extLst>
          </p:cNvPr>
          <p:cNvSpPr/>
          <p:nvPr/>
        </p:nvSpPr>
        <p:spPr>
          <a:xfrm>
            <a:off x="451104" y="2050565"/>
            <a:ext cx="4104456" cy="959386"/>
          </a:xfrm>
          <a:prstGeom prst="roundRect">
            <a:avLst/>
          </a:prstGeom>
          <a:solidFill>
            <a:srgbClr val="542DE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latin typeface="Arial Black" panose="020B0A04020102020204" pitchFamily="34" charset="0"/>
              </a:rPr>
              <a:t>Программирование</a:t>
            </a:r>
            <a:endParaRPr lang="en-US" sz="2000" dirty="0" smtClean="0">
              <a:latin typeface="Arial Black" panose="020B0A04020102020204" pitchFamily="34" charset="0"/>
            </a:endParaRPr>
          </a:p>
          <a:p>
            <a:pPr algn="ctr"/>
            <a:r>
              <a:rPr lang="ru-RU" sz="2000" dirty="0" smtClean="0">
                <a:latin typeface="Arial Black" panose="020B0A04020102020204" pitchFamily="34" charset="0"/>
              </a:rPr>
              <a:t>Выбор технологий</a:t>
            </a:r>
            <a:endParaRPr lang="ru-RU" sz="2000" dirty="0">
              <a:latin typeface="Arial Black" panose="020B0A04020102020204" pitchFamily="34" charset="0"/>
            </a:endParaRPr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138E54C5-A778-49A7-1CE0-3086464DBCC4}"/>
              </a:ext>
            </a:extLst>
          </p:cNvPr>
          <p:cNvSpPr/>
          <p:nvPr/>
        </p:nvSpPr>
        <p:spPr>
          <a:xfrm>
            <a:off x="448089" y="3223601"/>
            <a:ext cx="4104456" cy="959386"/>
          </a:xfrm>
          <a:prstGeom prst="roundRect">
            <a:avLst/>
          </a:prstGeom>
          <a:solidFill>
            <a:srgbClr val="542DE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latin typeface="Arial Black" panose="020B0A04020102020204" pitchFamily="34" charset="0"/>
              </a:rPr>
              <a:t>Отладка (тестирование, исправление багов)</a:t>
            </a:r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02EC90C3-4B80-8863-644A-E001AE30A7C8}"/>
              </a:ext>
            </a:extLst>
          </p:cNvPr>
          <p:cNvSpPr/>
          <p:nvPr/>
        </p:nvSpPr>
        <p:spPr>
          <a:xfrm>
            <a:off x="448089" y="4414151"/>
            <a:ext cx="4104456" cy="959386"/>
          </a:xfrm>
          <a:prstGeom prst="roundRect">
            <a:avLst/>
          </a:prstGeom>
          <a:solidFill>
            <a:srgbClr val="542DE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latin typeface="Arial Black" panose="020B0A04020102020204" pitchFamily="34" charset="0"/>
              </a:rPr>
              <a:t>Бета-тест (сбор мнений)</a:t>
            </a:r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7044C170-A0F2-1662-A04B-335537C88500}"/>
              </a:ext>
            </a:extLst>
          </p:cNvPr>
          <p:cNvSpPr/>
          <p:nvPr/>
        </p:nvSpPr>
        <p:spPr>
          <a:xfrm>
            <a:off x="470083" y="5519526"/>
            <a:ext cx="4104456" cy="959386"/>
          </a:xfrm>
          <a:prstGeom prst="roundRect">
            <a:avLst/>
          </a:prstGeom>
          <a:solidFill>
            <a:srgbClr val="542DE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latin typeface="Arial Black" panose="020B0A04020102020204" pitchFamily="34" charset="0"/>
              </a:rPr>
              <a:t>Релиз игры</a:t>
            </a:r>
          </a:p>
        </p:txBody>
      </p:sp>
      <p:pic>
        <p:nvPicPr>
          <p:cNvPr id="34" name="Объект 33">
            <a:extLst>
              <a:ext uri="{FF2B5EF4-FFF2-40B4-BE49-F238E27FC236}">
                <a16:creationId xmlns:a16="http://schemas.microsoft.com/office/drawing/2014/main" id="{5D05D0EC-B0F7-25ED-C373-1E665F3A4F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2262238"/>
            <a:ext cx="5758222" cy="4525963"/>
          </a:xfrm>
        </p:spPr>
      </p:pic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13DB0135-01B4-E3C4-CD88-FE3AB3B79C21}"/>
              </a:ext>
            </a:extLst>
          </p:cNvPr>
          <p:cNvSpPr/>
          <p:nvPr/>
        </p:nvSpPr>
        <p:spPr>
          <a:xfrm rot="5400000">
            <a:off x="4678171" y="2165977"/>
            <a:ext cx="251520" cy="9138919"/>
          </a:xfrm>
          <a:prstGeom prst="rect">
            <a:avLst/>
          </a:prstGeom>
          <a:solidFill>
            <a:srgbClr val="5C55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1985359"/>
      </p:ext>
    </p:extLst>
  </p:cSld>
  <p:clrMapOvr>
    <a:masterClrMapping/>
  </p:clrMapOvr>
  <p:transition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95884E-7527-ECCD-72EA-8F477DA0E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342" y="-33601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ru-RU" sz="2500" dirty="0">
                <a:solidFill>
                  <a:schemeClr val="bg1"/>
                </a:solidFill>
                <a:latin typeface="Arial Black" panose="020B0A04020102020204" pitchFamily="34" charset="0"/>
              </a:rPr>
              <a:t>Концепция игры</a:t>
            </a: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92B7F58A-898E-947B-10A8-43346E1C2A91}"/>
              </a:ext>
            </a:extLst>
          </p:cNvPr>
          <p:cNvGrpSpPr/>
          <p:nvPr/>
        </p:nvGrpSpPr>
        <p:grpSpPr>
          <a:xfrm>
            <a:off x="-17048" y="-531440"/>
            <a:ext cx="9390439" cy="9138919"/>
            <a:chOff x="-17048" y="-531440"/>
            <a:chExt cx="9390439" cy="9138919"/>
          </a:xfrm>
        </p:grpSpPr>
        <p:sp>
          <p:nvSpPr>
            <p:cNvPr id="5" name="Прямоугольник 4">
              <a:extLst>
                <a:ext uri="{FF2B5EF4-FFF2-40B4-BE49-F238E27FC236}">
                  <a16:creationId xmlns:a16="http://schemas.microsoft.com/office/drawing/2014/main" id="{93EE4CD7-986B-D1FD-09AB-BACE5A9E9DA7}"/>
                </a:ext>
              </a:extLst>
            </p:cNvPr>
            <p:cNvSpPr/>
            <p:nvPr/>
          </p:nvSpPr>
          <p:spPr>
            <a:xfrm>
              <a:off x="-17048" y="0"/>
              <a:ext cx="251520" cy="6858000"/>
            </a:xfrm>
            <a:prstGeom prst="rect">
              <a:avLst/>
            </a:prstGeom>
            <a:solidFill>
              <a:srgbClr val="5C55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Прямоугольник 5">
              <a:extLst>
                <a:ext uri="{FF2B5EF4-FFF2-40B4-BE49-F238E27FC236}">
                  <a16:creationId xmlns:a16="http://schemas.microsoft.com/office/drawing/2014/main" id="{A9540034-54F1-3783-B8C8-0112B76A8B80}"/>
                </a:ext>
              </a:extLst>
            </p:cNvPr>
            <p:cNvSpPr/>
            <p:nvPr/>
          </p:nvSpPr>
          <p:spPr>
            <a:xfrm rot="5400000">
              <a:off x="4448780" y="-4462120"/>
              <a:ext cx="251520" cy="9138919"/>
            </a:xfrm>
            <a:prstGeom prst="rect">
              <a:avLst/>
            </a:prstGeom>
            <a:solidFill>
              <a:srgbClr val="5C55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07C3B879-5408-6BE4-F255-F4A82CEC5B07}"/>
                </a:ext>
              </a:extLst>
            </p:cNvPr>
            <p:cNvSpPr/>
            <p:nvPr/>
          </p:nvSpPr>
          <p:spPr>
            <a:xfrm rot="5400000">
              <a:off x="4678172" y="2181202"/>
              <a:ext cx="251520" cy="9138919"/>
            </a:xfrm>
            <a:prstGeom prst="rect">
              <a:avLst/>
            </a:prstGeom>
            <a:solidFill>
              <a:srgbClr val="5C55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EC6D44EB-93E1-DC6E-F99D-A1EC92A2071C}"/>
                </a:ext>
              </a:extLst>
            </p:cNvPr>
            <p:cNvSpPr/>
            <p:nvPr/>
          </p:nvSpPr>
          <p:spPr>
            <a:xfrm rot="10800000">
              <a:off x="8914608" y="-531440"/>
              <a:ext cx="251520" cy="9138919"/>
            </a:xfrm>
            <a:prstGeom prst="rect">
              <a:avLst/>
            </a:prstGeom>
            <a:solidFill>
              <a:srgbClr val="5C55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4DDEA3B2-6973-59CF-76F5-6A34D64F9428}"/>
              </a:ext>
            </a:extLst>
          </p:cNvPr>
          <p:cNvSpPr txBox="1"/>
          <p:nvPr/>
        </p:nvSpPr>
        <p:spPr>
          <a:xfrm>
            <a:off x="247320" y="807631"/>
            <a:ext cx="9138920" cy="286232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Arial Black" panose="020B0A04020102020204" pitchFamily="34" charset="0"/>
              </a:rPr>
              <a:t>Я решил создать простой </a:t>
            </a:r>
            <a:r>
              <a:rPr lang="ru-RU" sz="2000" dirty="0" err="1">
                <a:solidFill>
                  <a:schemeClr val="bg1"/>
                </a:solidFill>
                <a:latin typeface="Arial Black" panose="020B0A04020102020204" pitchFamily="34" charset="0"/>
              </a:rPr>
              <a:t>платформер</a:t>
            </a:r>
            <a:r>
              <a:rPr lang="ru-RU" sz="2000" dirty="0">
                <a:solidFill>
                  <a:schemeClr val="bg1"/>
                </a:solidFill>
                <a:latin typeface="Arial Black" panose="020B0A04020102020204" pitchFamily="34" charset="0"/>
              </a:rPr>
              <a:t>. </a:t>
            </a:r>
          </a:p>
          <a:p>
            <a:r>
              <a:rPr lang="ru-RU" sz="2000" dirty="0" err="1">
                <a:solidFill>
                  <a:schemeClr val="bg1"/>
                </a:solidFill>
                <a:latin typeface="Arial Black" panose="020B0A04020102020204" pitchFamily="34" charset="0"/>
              </a:rPr>
              <a:t>Платформер</a:t>
            </a:r>
            <a:r>
              <a:rPr lang="ru-RU" sz="2000" dirty="0">
                <a:solidFill>
                  <a:schemeClr val="bg1"/>
                </a:solidFill>
                <a:latin typeface="Arial Black" panose="020B0A04020102020204" pitchFamily="34" charset="0"/>
              </a:rPr>
              <a:t> – жанр компьютерных игр, в котором игроку необходимо прыгать по платформам, собирать какие-то игровые ценности, побеждать врагов и проходить уровни.</a:t>
            </a:r>
          </a:p>
          <a:p>
            <a:endParaRPr lang="ru-RU" sz="20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r>
              <a:rPr lang="ru-RU" sz="2000" dirty="0">
                <a:solidFill>
                  <a:schemeClr val="bg1"/>
                </a:solidFill>
                <a:latin typeface="Arial Black" panose="020B0A04020102020204" pitchFamily="34" charset="0"/>
              </a:rPr>
              <a:t>В моей игре игроку нужно перепрыгивать чрез шипы, </a:t>
            </a:r>
            <a:r>
              <a:rPr lang="ru-RU" sz="2000" dirty="0" err="1">
                <a:solidFill>
                  <a:schemeClr val="bg1"/>
                </a:solidFill>
                <a:latin typeface="Arial Black" panose="020B0A04020102020204" pitchFamily="34" charset="0"/>
              </a:rPr>
              <a:t>вра</a:t>
            </a:r>
            <a:endParaRPr lang="ru-RU" sz="20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r>
              <a:rPr lang="ru-RU" sz="2000" dirty="0" err="1">
                <a:solidFill>
                  <a:schemeClr val="bg1"/>
                </a:solidFill>
                <a:latin typeface="Arial Black" panose="020B0A04020102020204" pitchFamily="34" charset="0"/>
              </a:rPr>
              <a:t>гов</a:t>
            </a:r>
            <a:r>
              <a:rPr lang="ru-RU" sz="2000" dirty="0">
                <a:solidFill>
                  <a:schemeClr val="bg1"/>
                </a:solidFill>
                <a:latin typeface="Arial Black" panose="020B0A04020102020204" pitchFamily="34" charset="0"/>
              </a:rPr>
              <a:t>, собирать шаурму. Только собрав всю шаурму, игрок </a:t>
            </a:r>
          </a:p>
          <a:p>
            <a:r>
              <a:rPr lang="ru-RU" sz="2000" dirty="0">
                <a:solidFill>
                  <a:schemeClr val="bg1"/>
                </a:solidFill>
                <a:latin typeface="Arial Black" panose="020B0A04020102020204" pitchFamily="34" charset="0"/>
              </a:rPr>
              <a:t>Проходит уровень.</a:t>
            </a:r>
          </a:p>
          <a:p>
            <a:endParaRPr lang="ru-RU" sz="2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Объект 12">
            <a:extLst>
              <a:ext uri="{FF2B5EF4-FFF2-40B4-BE49-F238E27FC236}">
                <a16:creationId xmlns:a16="http://schemas.microsoft.com/office/drawing/2014/main" id="{4D9CA6DB-2B30-5B6D-A582-CCC55F11D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2229360"/>
      </p:ext>
    </p:extLst>
  </p:cSld>
  <p:clrMapOvr>
    <a:masterClrMapping/>
  </p:clrMapOvr>
  <p:transition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0646" y="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ru-RU" sz="25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Выбор технологий</a:t>
            </a:r>
            <a:endParaRPr lang="ru-RU" sz="25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92B7F58A-898E-947B-10A8-43346E1C2A91}"/>
              </a:ext>
            </a:extLst>
          </p:cNvPr>
          <p:cNvGrpSpPr/>
          <p:nvPr/>
        </p:nvGrpSpPr>
        <p:grpSpPr>
          <a:xfrm>
            <a:off x="-17048" y="-531440"/>
            <a:ext cx="9390439" cy="9138919"/>
            <a:chOff x="-17048" y="-531440"/>
            <a:chExt cx="9390439" cy="9138919"/>
          </a:xfrm>
        </p:grpSpPr>
        <p:sp>
          <p:nvSpPr>
            <p:cNvPr id="5" name="Прямоугольник 4">
              <a:extLst>
                <a:ext uri="{FF2B5EF4-FFF2-40B4-BE49-F238E27FC236}">
                  <a16:creationId xmlns:a16="http://schemas.microsoft.com/office/drawing/2014/main" id="{93EE4CD7-986B-D1FD-09AB-BACE5A9E9DA7}"/>
                </a:ext>
              </a:extLst>
            </p:cNvPr>
            <p:cNvSpPr/>
            <p:nvPr/>
          </p:nvSpPr>
          <p:spPr>
            <a:xfrm>
              <a:off x="-17048" y="0"/>
              <a:ext cx="251520" cy="6858000"/>
            </a:xfrm>
            <a:prstGeom prst="rect">
              <a:avLst/>
            </a:prstGeom>
            <a:solidFill>
              <a:srgbClr val="5C55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Прямоугольник 5">
              <a:extLst>
                <a:ext uri="{FF2B5EF4-FFF2-40B4-BE49-F238E27FC236}">
                  <a16:creationId xmlns:a16="http://schemas.microsoft.com/office/drawing/2014/main" id="{A9540034-54F1-3783-B8C8-0112B76A8B80}"/>
                </a:ext>
              </a:extLst>
            </p:cNvPr>
            <p:cNvSpPr/>
            <p:nvPr/>
          </p:nvSpPr>
          <p:spPr>
            <a:xfrm rot="5400000">
              <a:off x="4448780" y="-4462120"/>
              <a:ext cx="251520" cy="9138919"/>
            </a:xfrm>
            <a:prstGeom prst="rect">
              <a:avLst/>
            </a:prstGeom>
            <a:solidFill>
              <a:srgbClr val="5C55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07C3B879-5408-6BE4-F255-F4A82CEC5B07}"/>
                </a:ext>
              </a:extLst>
            </p:cNvPr>
            <p:cNvSpPr/>
            <p:nvPr/>
          </p:nvSpPr>
          <p:spPr>
            <a:xfrm rot="5400000">
              <a:off x="4678172" y="2181202"/>
              <a:ext cx="251520" cy="9138919"/>
            </a:xfrm>
            <a:prstGeom prst="rect">
              <a:avLst/>
            </a:prstGeom>
            <a:solidFill>
              <a:srgbClr val="5C55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EC6D44EB-93E1-DC6E-F99D-A1EC92A2071C}"/>
                </a:ext>
              </a:extLst>
            </p:cNvPr>
            <p:cNvSpPr/>
            <p:nvPr/>
          </p:nvSpPr>
          <p:spPr>
            <a:xfrm rot="10800000">
              <a:off x="8914608" y="-531440"/>
              <a:ext cx="251520" cy="9138919"/>
            </a:xfrm>
            <a:prstGeom prst="rect">
              <a:avLst/>
            </a:prstGeom>
            <a:solidFill>
              <a:srgbClr val="5C55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10" name="Рисунок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408" y="618082"/>
            <a:ext cx="2228199" cy="2228199"/>
          </a:xfrm>
          <a:prstGeom prst="rect">
            <a:avLst/>
          </a:prstGeom>
        </p:spPr>
      </p:pic>
      <p:pic>
        <p:nvPicPr>
          <p:cNvPr id="9" name="Объект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0060" y="4073820"/>
            <a:ext cx="8001000" cy="2447925"/>
          </a:xfrm>
        </p:spPr>
      </p:pic>
      <p:sp>
        <p:nvSpPr>
          <p:cNvPr id="12" name="TextBox 11"/>
          <p:cNvSpPr txBox="1"/>
          <p:nvPr/>
        </p:nvSpPr>
        <p:spPr>
          <a:xfrm>
            <a:off x="260647" y="807478"/>
            <a:ext cx="639958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Я решил выбрать язык программирования </a:t>
            </a:r>
            <a:r>
              <a:rPr lang="en-US" sz="20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python </a:t>
            </a:r>
            <a:r>
              <a:rPr lang="ru-RU" sz="20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из-за его простоты, лаконичности, из-за того, что этот язык программирования </a:t>
            </a:r>
            <a:r>
              <a:rPr lang="ru-RU" sz="20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многофункционален.</a:t>
            </a:r>
            <a:r>
              <a:rPr lang="en-US" sz="20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ru-RU" sz="20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Для моей игры его более чем достаточно.</a:t>
            </a:r>
            <a:endParaRPr lang="ru-RU" sz="2000" dirty="0" smtClean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endParaRPr lang="ru-RU" sz="20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r>
              <a:rPr lang="ru-RU" sz="20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Я решил выбрать движок </a:t>
            </a:r>
            <a:r>
              <a:rPr lang="en-US" sz="2000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pygame</a:t>
            </a:r>
            <a:r>
              <a:rPr lang="en-US" sz="20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, </a:t>
            </a:r>
            <a:r>
              <a:rPr lang="ru-RU" sz="20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потому что он </a:t>
            </a:r>
            <a:r>
              <a:rPr lang="ru-RU" sz="20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не слишком простой, но и не слишком трудный. Он обладает основными возможностями графического движка, но некоторые фишки необходимо писать самому.</a:t>
            </a:r>
            <a:endParaRPr lang="ru-RU" sz="2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2552133"/>
      </p:ext>
    </p:extLst>
  </p:cSld>
  <p:clrMapOvr>
    <a:masterClrMapping/>
  </p:clrMapOvr>
  <p:transition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866DE95E-8A34-21E0-5059-7C4E19284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7401" y="2312814"/>
            <a:ext cx="5855991" cy="3148134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5D7B35-DB47-17DA-4E33-7B96D2875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532" y="5861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ru-RU" sz="2500" dirty="0">
                <a:solidFill>
                  <a:schemeClr val="bg1"/>
                </a:solidFill>
                <a:latin typeface="Arial Black" panose="020B0A04020102020204" pitchFamily="34" charset="0"/>
              </a:rPr>
              <a:t>Отладка</a:t>
            </a:r>
            <a:r>
              <a:rPr lang="en-US" sz="25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ru-RU" sz="2500" dirty="0">
                <a:solidFill>
                  <a:schemeClr val="bg1"/>
                </a:solidFill>
                <a:latin typeface="Arial Black" panose="020B0A04020102020204" pitchFamily="34" charset="0"/>
              </a:rPr>
              <a:t>(какие проблемы возникли</a:t>
            </a:r>
            <a:r>
              <a:rPr lang="en-US" sz="2500" dirty="0">
                <a:solidFill>
                  <a:schemeClr val="bg1"/>
                </a:solidFill>
                <a:latin typeface="Arial Black" panose="020B0A04020102020204" pitchFamily="34" charset="0"/>
              </a:rPr>
              <a:t>?)</a:t>
            </a:r>
            <a:endParaRPr lang="ru-RU" sz="25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5959FD9-8B8C-CB4A-1D31-8DE558FB71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9943" y="822355"/>
            <a:ext cx="8229600" cy="4525963"/>
          </a:xfrm>
        </p:spPr>
        <p:txBody>
          <a:bodyPr>
            <a:norm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Arial Black" panose="020B0A04020102020204" pitchFamily="34" charset="0"/>
              </a:rPr>
              <a:t>Главная проблема – проблема с  производительностью игры.</a:t>
            </a:r>
            <a:endParaRPr lang="en-US" sz="20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endParaRPr lang="ru-RU" sz="20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r>
              <a:rPr lang="en-US" sz="2500" b="1" i="0" dirty="0">
                <a:solidFill>
                  <a:srgbClr val="FFFFFF"/>
                </a:solidFill>
                <a:effectLst/>
                <a:latin typeface="Arial Black" panose="020B0A04020102020204" pitchFamily="34" charset="0"/>
              </a:rPr>
              <a:t>Occlusion Culling</a:t>
            </a:r>
            <a:endParaRPr lang="ru-RU" sz="25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2802F385-C700-CAE1-EDCF-C953ACD28CAB}"/>
              </a:ext>
            </a:extLst>
          </p:cNvPr>
          <p:cNvGrpSpPr/>
          <p:nvPr/>
        </p:nvGrpSpPr>
        <p:grpSpPr>
          <a:xfrm>
            <a:off x="-17048" y="-531440"/>
            <a:ext cx="9390439" cy="9138919"/>
            <a:chOff x="-17048" y="-531440"/>
            <a:chExt cx="9390439" cy="9138919"/>
          </a:xfrm>
        </p:grpSpPr>
        <p:sp>
          <p:nvSpPr>
            <p:cNvPr id="5" name="Прямоугольник 4">
              <a:extLst>
                <a:ext uri="{FF2B5EF4-FFF2-40B4-BE49-F238E27FC236}">
                  <a16:creationId xmlns:a16="http://schemas.microsoft.com/office/drawing/2014/main" id="{0171A465-BB88-C665-070F-F7C5E87A0AD6}"/>
                </a:ext>
              </a:extLst>
            </p:cNvPr>
            <p:cNvSpPr/>
            <p:nvPr/>
          </p:nvSpPr>
          <p:spPr>
            <a:xfrm>
              <a:off x="-17048" y="0"/>
              <a:ext cx="251520" cy="6858000"/>
            </a:xfrm>
            <a:prstGeom prst="rect">
              <a:avLst/>
            </a:prstGeom>
            <a:solidFill>
              <a:srgbClr val="5C55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Прямоугольник 5">
              <a:extLst>
                <a:ext uri="{FF2B5EF4-FFF2-40B4-BE49-F238E27FC236}">
                  <a16:creationId xmlns:a16="http://schemas.microsoft.com/office/drawing/2014/main" id="{EBD8C37E-C914-56EA-F2DC-FA746DEB7B70}"/>
                </a:ext>
              </a:extLst>
            </p:cNvPr>
            <p:cNvSpPr/>
            <p:nvPr/>
          </p:nvSpPr>
          <p:spPr>
            <a:xfrm rot="5400000">
              <a:off x="4448780" y="-4462120"/>
              <a:ext cx="251520" cy="9138919"/>
            </a:xfrm>
            <a:prstGeom prst="rect">
              <a:avLst/>
            </a:prstGeom>
            <a:solidFill>
              <a:srgbClr val="5C55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E79EC8B1-2B62-27E8-FD5E-E127CF12AFD3}"/>
                </a:ext>
              </a:extLst>
            </p:cNvPr>
            <p:cNvSpPr/>
            <p:nvPr/>
          </p:nvSpPr>
          <p:spPr>
            <a:xfrm rot="5400000">
              <a:off x="4678172" y="2181202"/>
              <a:ext cx="251520" cy="9138919"/>
            </a:xfrm>
            <a:prstGeom prst="rect">
              <a:avLst/>
            </a:prstGeom>
            <a:solidFill>
              <a:srgbClr val="5C55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9B0C599D-4AC5-509E-5088-A1A3AFFA07B5}"/>
                </a:ext>
              </a:extLst>
            </p:cNvPr>
            <p:cNvSpPr/>
            <p:nvPr/>
          </p:nvSpPr>
          <p:spPr>
            <a:xfrm rot="10800000">
              <a:off x="8914608" y="-531440"/>
              <a:ext cx="251520" cy="9138919"/>
            </a:xfrm>
            <a:prstGeom prst="rect">
              <a:avLst/>
            </a:prstGeom>
            <a:solidFill>
              <a:srgbClr val="5C55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A88F4C5E-691D-6948-04E6-8581D92BB0F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33" y="2544839"/>
            <a:ext cx="3189868" cy="2446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252818"/>
      </p:ext>
    </p:extLst>
  </p:cSld>
  <p:clrMapOvr>
    <a:masterClrMapping/>
  </p:clrMapOvr>
  <p:transition>
    <p:push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8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929D9678-5C47-4BD3-81A0-27FD8DE86829}">
  <we:reference id="wa200005566" version="3.0.0.2" store="ru-RU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Words>318</Words>
  <Application>Microsoft Office PowerPoint</Application>
  <PresentationFormat>Экран (4:3)</PresentationFormat>
  <Paragraphs>56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Arial Black</vt:lpstr>
      <vt:lpstr>Calibri</vt:lpstr>
      <vt:lpstr>Times New Roman</vt:lpstr>
      <vt:lpstr>Тема Office</vt:lpstr>
      <vt:lpstr>Индивидуальный проект по теме: «Создание компьютерной игры на языке программирования python с помощью библиотеки pygame» </vt:lpstr>
      <vt:lpstr>Актуальность</vt:lpstr>
      <vt:lpstr>Цели</vt:lpstr>
      <vt:lpstr>Объектно-ориентированное программирование(ООП)</vt:lpstr>
      <vt:lpstr>Презентация PowerPoint</vt:lpstr>
      <vt:lpstr>Этапы разработки</vt:lpstr>
      <vt:lpstr>Концепция игры</vt:lpstr>
      <vt:lpstr>Выбор технологий</vt:lpstr>
      <vt:lpstr>Отладка (какие проблемы возникли?)</vt:lpstr>
      <vt:lpstr>Бета-тест</vt:lpstr>
      <vt:lpstr>Релиз игры Результат.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Индивидуальный проект по теме: «Создание компьютерной игры на языке программирования python с помощью библиотеки pygame» </dc:title>
  <dc:creator>алсу</dc:creator>
  <cp:lastModifiedBy>Социальный педагог</cp:lastModifiedBy>
  <cp:revision>4</cp:revision>
  <dcterms:created xsi:type="dcterms:W3CDTF">2024-05-09T16:09:22Z</dcterms:created>
  <dcterms:modified xsi:type="dcterms:W3CDTF">2025-01-24T06:46:20Z</dcterms:modified>
</cp:coreProperties>
</file>