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XO Orie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XO Orie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XO Orie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XO Ori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03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0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41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42" name="Group 10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Rectangle 5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Freeform 6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Freeform 7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Rectangle 8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Freeform 9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Freeform 10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cxn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Freeform 11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cxn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Freeform 12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Freeform 13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cxn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Freeform 14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cxn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Freeform 15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Freeform 16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Freeform 17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cxn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Freeform 18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cxn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Freeform 19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cxn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Freeform 20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Freeform 21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Freeform 22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cxn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Freeform 23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cxn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Freeform 24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Freeform 25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cxn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Freeform 26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Freeform 27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cxn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Freeform 28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Freeform 29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cxn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Freeform 30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Freeform 31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cxn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Freeform 32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Rectangle 33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Freeform 34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Freeform 35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cxn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Freeform 36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cxn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Freeform 37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cxn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Freeform 38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cxn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Freeform 39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cxn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Freeform 40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Freeform 41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cxn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Freeform 42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Freeform 43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cxn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Freeform 44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Rectangle 45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Freeform 46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cxn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Freeform 47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Freeform 48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cxn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Freeform 49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Freeform 50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Freeform 51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cxn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Freeform 52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cxn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Freeform 53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Freeform 54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Freeform 55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cxn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Freeform 56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cxn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Freeform 57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cxn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Freeform 58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cxn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800" b="0" strike="noStrike" cap="all" spc="-1">
                <a:solidFill>
                  <a:srgbClr val="FFFFFF"/>
                </a:solidFill>
                <a:latin typeface="Tw Cen MT"/>
              </a:rPr>
              <a:t>Образец заголовка</a:t>
            </a:r>
            <a:endParaRPr lang="ru-RU" sz="4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979295A-C703-48AE-8645-06CCD19081CE}" type="datetime">
              <a:rPr lang="ru-RU" sz="1050" b="0" strike="noStrike" spc="-1">
                <a:solidFill>
                  <a:srgbClr val="FFFFFF"/>
                </a:solidFill>
                <a:latin typeface="Tw Cen MT"/>
              </a:rPr>
              <a:t>15.05.2025</a:t>
            </a:fld>
            <a:endParaRPr lang="ru-RU" sz="1050" b="0" strike="noStrike" spc="-1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617DDF2-40F1-491C-AA2A-F1E64807E6C8}" type="slidenum">
              <a:rPr lang="ru-RU" sz="105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ru-RU" sz="1050" b="0" strike="noStrike" spc="-1"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FFFFFF"/>
                </a:solidFill>
                <a:latin typeface="Tw Cen MT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rgbClr val="FFFFFF"/>
                </a:solidFill>
                <a:latin typeface="Tw Cen MT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600" b="0" strike="noStrike" spc="-1">
                <a:solidFill>
                  <a:srgbClr val="FFFFFF"/>
                </a:solidFill>
                <a:latin typeface="Tw Cen MT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Tw Cen MT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Tw Cen MT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Tw Cen MT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39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7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8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9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0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1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2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3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4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5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6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7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8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9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0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1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2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3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4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5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6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7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68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1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2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3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4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7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8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Образец заголовка</a:t>
            </a:r>
            <a:endParaRPr lang="ru-RU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Образец текста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000" b="0" strike="noStrike" spc="-1">
                <a:solidFill>
                  <a:srgbClr val="FFFFFF"/>
                </a:solidFill>
                <a:latin typeface="Tw Cen MT"/>
              </a:rPr>
              <a:t>Второй уровень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1800" b="0" strike="noStrike" spc="-1">
                <a:solidFill>
                  <a:srgbClr val="FFFFFF"/>
                </a:solidFill>
                <a:latin typeface="Tw Cen MT"/>
              </a:rPr>
              <a:t>Третий уровень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1600" b="0" strike="noStrike" spc="-1">
                <a:solidFill>
                  <a:srgbClr val="FFFFFF"/>
                </a:solidFill>
                <a:latin typeface="Tw Cen MT"/>
              </a:rPr>
              <a:t>Четвертый уровень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1600" b="0" strike="noStrike" spc="-1">
                <a:solidFill>
                  <a:srgbClr val="FFFFFF"/>
                </a:solidFill>
                <a:latin typeface="Tw Cen MT"/>
              </a:rPr>
              <a:t>Пятый уровень</a:t>
            </a:r>
          </a:p>
        </p:txBody>
      </p:sp>
      <p:sp>
        <p:nvSpPr>
          <p:cNvPr id="181" name="PlaceHolder 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7134B4E-5EF5-4DCC-98CF-3204560B6D43}" type="datetime">
              <a:rPr lang="ru-RU" sz="1050" b="0" strike="noStrike" spc="-1">
                <a:solidFill>
                  <a:srgbClr val="FFFFFF"/>
                </a:solidFill>
                <a:latin typeface="Tw Cen MT"/>
              </a:rPr>
              <a:t>15.05.2025</a:t>
            </a:fld>
            <a:endParaRPr lang="ru-RU" sz="1050" b="0" strike="noStrike" spc="-1"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5B826C4-4EDE-4BB3-A60D-668A63267B24}" type="slidenum">
              <a:rPr lang="ru-RU" sz="105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ru-RU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Заголовок 1"/>
          <p:cNvSpPr txBox="1"/>
          <p:nvPr/>
        </p:nvSpPr>
        <p:spPr>
          <a:xfrm>
            <a:off x="1301040" y="1876926"/>
            <a:ext cx="9942120" cy="1481154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400" b="0" strike="noStrike" cap="all" spc="-1" dirty="0">
                <a:solidFill>
                  <a:srgbClr val="FFFFFF"/>
                </a:solidFill>
                <a:latin typeface="Arial Black"/>
              </a:rPr>
              <a:t>Разработка приложения для работы с формулами – «</a:t>
            </a:r>
            <a:r>
              <a:rPr lang="ru-RU" sz="2400" b="0" strike="noStrike" cap="all" spc="-1" dirty="0" err="1">
                <a:solidFill>
                  <a:srgbClr val="FFFFFF"/>
                </a:solidFill>
                <a:latin typeface="Arial Black"/>
              </a:rPr>
              <a:t>Формулатория</a:t>
            </a:r>
            <a:r>
              <a:rPr lang="ru-RU" sz="2400" b="0" strike="noStrike" cap="all" spc="-1" dirty="0">
                <a:solidFill>
                  <a:srgbClr val="FFFFFF"/>
                </a:solidFill>
                <a:latin typeface="Arial Black"/>
              </a:rPr>
              <a:t>» </a:t>
            </a:r>
            <a:endParaRPr lang="ru-RU" sz="2400" b="0" strike="noStrike" cap="all" spc="-1" dirty="0" smtClean="0">
              <a:solidFill>
                <a:srgbClr val="FFFFFF"/>
              </a:solidFill>
              <a:latin typeface="Arial Black"/>
            </a:endParaRPr>
          </a:p>
          <a:p>
            <a:pPr algn="ctr">
              <a:lnSpc>
                <a:spcPct val="90000"/>
              </a:lnSpc>
            </a:pPr>
            <a:r>
              <a:rPr lang="ru-RU" sz="2400" b="0" strike="noStrike" cap="all" spc="-1" dirty="0" smtClean="0">
                <a:solidFill>
                  <a:srgbClr val="FFFFFF"/>
                </a:solidFill>
                <a:latin typeface="Arial Black"/>
              </a:rPr>
              <a:t>(</a:t>
            </a:r>
            <a:r>
              <a:rPr lang="ru-RU" sz="2400" b="0" strike="noStrike" cap="all" spc="-1" dirty="0">
                <a:solidFill>
                  <a:srgbClr val="FFFFFF"/>
                </a:solidFill>
                <a:latin typeface="Arial Black"/>
              </a:rPr>
              <a:t>на примере формул школьного курса математики)</a:t>
            </a:r>
            <a:endParaRPr lang="ru-RU" sz="24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1" name="Подзаголовок 2"/>
          <p:cNvSpPr txBox="1"/>
          <p:nvPr/>
        </p:nvSpPr>
        <p:spPr>
          <a:xfrm>
            <a:off x="3400560" y="3867840"/>
            <a:ext cx="8791200" cy="3216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1" strike="noStrike" cap="all" spc="-1">
                <a:solidFill>
                  <a:srgbClr val="FFFFFF"/>
                </a:solidFill>
                <a:latin typeface="Arial Black"/>
              </a:rPr>
              <a:t>Выполнил:</a:t>
            </a:r>
            <a:endParaRPr lang="ru-RU" sz="1600" b="0" strike="noStrike" spc="-1">
              <a:latin typeface="XO Orie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strike="noStrike" cap="all" spc="-1">
                <a:solidFill>
                  <a:srgbClr val="FFFFFF"/>
                </a:solidFill>
                <a:latin typeface="Arial Black"/>
              </a:rPr>
              <a:t>Ануваров Руслан Маратович,</a:t>
            </a:r>
            <a:endParaRPr lang="ru-RU" sz="1600" b="0" strike="noStrike" spc="-1">
              <a:latin typeface="XO Orie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strike="noStrike" cap="all" spc="-1">
                <a:solidFill>
                  <a:srgbClr val="FFFFFF"/>
                </a:solidFill>
                <a:latin typeface="Arial Black"/>
              </a:rPr>
              <a:t>ученик 10 «А» класса</a:t>
            </a:r>
            <a:endParaRPr lang="ru-RU" sz="1600" b="0" strike="noStrike" spc="-1">
              <a:latin typeface="XO Orie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strike="noStrike" cap="all" spc="-1">
                <a:solidFill>
                  <a:srgbClr val="FFFFFF"/>
                </a:solidFill>
                <a:latin typeface="Arial Black"/>
              </a:rPr>
              <a:t> </a:t>
            </a:r>
            <a:endParaRPr lang="ru-RU" sz="1600" b="0" strike="noStrike" spc="-1">
              <a:latin typeface="XO Orie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1" strike="noStrike" cap="all" spc="-1">
                <a:solidFill>
                  <a:srgbClr val="FFFFFF"/>
                </a:solidFill>
                <a:latin typeface="Arial Black"/>
              </a:rPr>
              <a:t>Руководитель проекта:</a:t>
            </a:r>
            <a:endParaRPr lang="ru-RU" sz="1600" b="0" strike="noStrike" spc="-1">
              <a:latin typeface="XO Orie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strike="noStrike" cap="all" spc="-1">
                <a:solidFill>
                  <a:srgbClr val="FFFFFF"/>
                </a:solidFill>
                <a:latin typeface="Arial Black"/>
              </a:rPr>
              <a:t>Мухайлова Резеда Фаридовна,</a:t>
            </a:r>
            <a:endParaRPr lang="ru-RU" sz="1600" b="0" strike="noStrike" spc="-1">
              <a:latin typeface="XO Orie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strike="noStrike" cap="all" spc="-1">
                <a:solidFill>
                  <a:srgbClr val="FFFFFF"/>
                </a:solidFill>
                <a:latin typeface="Arial Black"/>
              </a:rPr>
              <a:t>педагог дополнительного образования</a:t>
            </a:r>
            <a:endParaRPr lang="ru-RU" sz="1600" b="0" strike="noStrike" spc="-1">
              <a:latin typeface="XO Oriel"/>
            </a:endParaRPr>
          </a:p>
          <a:p>
            <a:pPr algn="r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1600" b="0" strike="noStrike" spc="-1">
              <a:latin typeface="XO Oriel"/>
            </a:endParaRPr>
          </a:p>
        </p:txBody>
      </p:sp>
      <p:sp>
        <p:nvSpPr>
          <p:cNvPr id="222" name="TextBox 6"/>
          <p:cNvSpPr/>
          <p:nvPr/>
        </p:nvSpPr>
        <p:spPr>
          <a:xfrm>
            <a:off x="3726360" y="6519600"/>
            <a:ext cx="509148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600" b="0" strike="noStrike" spc="-1">
                <a:solidFill>
                  <a:srgbClr val="FFFFFF"/>
                </a:solidFill>
                <a:latin typeface="Arial Black"/>
                <a:ea typeface="Times New Roman"/>
              </a:rPr>
              <a:t>с. Барда, 2025</a:t>
            </a:r>
            <a:endParaRPr lang="ru-RU" sz="1600" b="0" strike="noStrike" spc="-1">
              <a:latin typeface="XO Oriel"/>
            </a:endParaRPr>
          </a:p>
        </p:txBody>
      </p:sp>
      <p:sp>
        <p:nvSpPr>
          <p:cNvPr id="223" name="Прямоугольник 1"/>
          <p:cNvSpPr/>
          <p:nvPr/>
        </p:nvSpPr>
        <p:spPr>
          <a:xfrm>
            <a:off x="1788480" y="0"/>
            <a:ext cx="896760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2970000" algn="ctr"/>
                <a:tab pos="5940360" algn="r"/>
              </a:tabLst>
            </a:pPr>
            <a:r>
              <a:rPr lang="ru-RU" sz="1600" b="0" strike="noStrike" spc="-1">
                <a:solidFill>
                  <a:srgbClr val="FFFFFF"/>
                </a:solidFill>
                <a:latin typeface="Arial Black"/>
                <a:ea typeface="Times New Roman"/>
              </a:rPr>
              <a:t>Муниципальное автономное общеобразовательное учреждение</a:t>
            </a:r>
            <a:endParaRPr lang="ru-RU" sz="1600" b="0" strike="noStrike" spc="-1">
              <a:latin typeface="XO Oriel"/>
            </a:endParaRPr>
          </a:p>
          <a:p>
            <a:pPr algn="ctr">
              <a:lnSpc>
                <a:spcPct val="100000"/>
              </a:lnSpc>
              <a:tabLst>
                <a:tab pos="2970000" algn="ctr"/>
                <a:tab pos="5940360" algn="r"/>
              </a:tabLst>
            </a:pPr>
            <a:r>
              <a:rPr lang="ru-RU" sz="1600" b="0" strike="noStrike" spc="-1">
                <a:solidFill>
                  <a:srgbClr val="FFFFFF"/>
                </a:solidFill>
                <a:latin typeface="Arial Black"/>
                <a:ea typeface="Times New Roman"/>
              </a:rPr>
              <a:t>«Бардымская средняя общеобразовательная школа №2»</a:t>
            </a:r>
            <a:endParaRPr lang="ru-RU" sz="1600" b="0" strike="noStrike" spc="-1">
              <a:latin typeface="XO Ori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4467"/>
          <a:stretch/>
        </p:blipFill>
        <p:spPr>
          <a:xfrm>
            <a:off x="571690" y="224589"/>
            <a:ext cx="11045500" cy="64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3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Объект 3"/>
          <p:cNvPicPr/>
          <p:nvPr/>
        </p:nvPicPr>
        <p:blipFill>
          <a:blip r:embed="rId2"/>
          <a:stretch/>
        </p:blipFill>
        <p:spPr>
          <a:xfrm>
            <a:off x="36000" y="72000"/>
            <a:ext cx="21617640" cy="6857640"/>
          </a:xfrm>
          <a:prstGeom prst="rect">
            <a:avLst/>
          </a:prstGeom>
          <a:ln w="0">
            <a:noFill/>
          </a:ln>
        </p:spPr>
      </p:pic>
      <p:sp>
        <p:nvSpPr>
          <p:cNvPr id="249" name="Заголовок 1"/>
          <p:cNvSpPr txBox="1"/>
          <p:nvPr/>
        </p:nvSpPr>
        <p:spPr>
          <a:xfrm>
            <a:off x="7094160" y="-5144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500" b="0" strike="noStrike" cap="all" spc="-1">
                <a:solidFill>
                  <a:srgbClr val="000000"/>
                </a:solidFill>
                <a:latin typeface="Arial Black"/>
              </a:rPr>
              <a:t>База данных – </a:t>
            </a:r>
            <a:r>
              <a:rPr lang="en-US" sz="2500" b="0" strike="noStrike" cap="all" spc="-1">
                <a:solidFill>
                  <a:srgbClr val="000000"/>
                </a:solidFill>
                <a:latin typeface="Arial Black"/>
              </a:rPr>
              <a:t>formula.db</a:t>
            </a:r>
            <a:endParaRPr lang="ru-RU" sz="25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Объект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51" name="Рисунок 3"/>
          <p:cNvPicPr/>
          <p:nvPr/>
        </p:nvPicPr>
        <p:blipFill>
          <a:blip r:embed="rId2"/>
          <a:srcRect l="9355" t="1948" r="7956" b="1403"/>
          <a:stretch/>
        </p:blipFill>
        <p:spPr>
          <a:xfrm>
            <a:off x="-12240" y="0"/>
            <a:ext cx="1220400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0" t="8445" r="7979" b="8222"/>
          <a:stretch/>
        </p:blipFill>
        <p:spPr bwMode="auto">
          <a:xfrm>
            <a:off x="2038795" y="339530"/>
            <a:ext cx="8111290" cy="607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Заголовок 3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b="0" strike="noStrike" cap="all" spc="-1">
                <a:solidFill>
                  <a:srgbClr val="FFFFFF"/>
                </a:solidFill>
                <a:latin typeface="Arial Black"/>
              </a:rPr>
              <a:t>Актуальность</a:t>
            </a:r>
            <a:endParaRPr lang="ru-RU" sz="30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5" name="Объект 2"/>
          <p:cNvSpPr txBox="1"/>
          <p:nvPr/>
        </p:nvSpPr>
        <p:spPr>
          <a:xfrm>
            <a:off x="1141560" y="1842480"/>
            <a:ext cx="9905760" cy="46944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2500"/>
          </a:bodyPr>
          <a:lstStyle/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Arial Black"/>
              </a:rPr>
              <a:t>Изучение математики часто сводится зубрёжке формул, из-за чего ученики теряют понимание взаимосвязей между формулами. Проект направлен на то, чтобы изменить этот подход. Вместо заучивания школьники смогут видеть, как формулы выводятся друг из </a:t>
            </a:r>
            <a:r>
              <a:rPr lang="ru-RU" sz="2400" b="0" strike="noStrike" spc="-1" dirty="0" smtClean="0">
                <a:solidFill>
                  <a:srgbClr val="FFFFFF"/>
                </a:solidFill>
                <a:latin typeface="Arial Black"/>
              </a:rPr>
              <a:t>друг и это способствует в решении реальных задач. Это также углубляет </a:t>
            </a:r>
            <a:r>
              <a:rPr lang="ru-RU" sz="2400" b="0" strike="noStrike" spc="-1" dirty="0">
                <a:solidFill>
                  <a:srgbClr val="FFFFFF"/>
                </a:solidFill>
                <a:latin typeface="Arial Black"/>
              </a:rPr>
              <a:t>знания по математике, что </a:t>
            </a:r>
            <a:r>
              <a:rPr lang="ru-RU" sz="2400" spc="-1" dirty="0" smtClean="0">
                <a:solidFill>
                  <a:srgbClr val="FFFFFF"/>
                </a:solidFill>
                <a:latin typeface="Arial Black"/>
              </a:rPr>
              <a:t>помогает </a:t>
            </a:r>
            <a:r>
              <a:rPr lang="ru-RU" sz="2400" b="0" strike="noStrike" spc="-1" dirty="0" smtClean="0">
                <a:solidFill>
                  <a:srgbClr val="FFFFFF"/>
                </a:solidFill>
                <a:latin typeface="Arial Black"/>
              </a:rPr>
              <a:t>в </a:t>
            </a:r>
            <a:r>
              <a:rPr lang="ru-RU" sz="2400" b="0" strike="noStrike" spc="-1" dirty="0">
                <a:solidFill>
                  <a:srgbClr val="FFFFFF"/>
                </a:solidFill>
                <a:latin typeface="Arial Black"/>
              </a:rPr>
              <a:t>изучении смежных дисциплин: физики, химии и другие.</a:t>
            </a:r>
            <a:endParaRPr lang="ru-RU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Arial Black"/>
              </a:rPr>
              <a:t>Приложение послужит </a:t>
            </a:r>
            <a:r>
              <a:rPr lang="ru-RU" sz="2400" b="0" strike="noStrike" spc="-1" dirty="0" smtClean="0">
                <a:solidFill>
                  <a:srgbClr val="FFFFFF"/>
                </a:solidFill>
                <a:latin typeface="Arial Black"/>
              </a:rPr>
              <a:t>полезным </a:t>
            </a:r>
            <a:r>
              <a:rPr lang="ru-RU" sz="2400" b="0" strike="noStrike" spc="-1" dirty="0">
                <a:solidFill>
                  <a:srgbClr val="FFFFFF"/>
                </a:solidFill>
                <a:latin typeface="Arial Black"/>
              </a:rPr>
              <a:t>справочным материалом, что также может помочь в подготовке к экзаменам и контрольным работам.</a:t>
            </a:r>
            <a:endParaRPr lang="ru-RU" sz="2400" b="0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Объект 4"/>
          <p:cNvSpPr txBox="1"/>
          <p:nvPr/>
        </p:nvSpPr>
        <p:spPr>
          <a:xfrm>
            <a:off x="1141560" y="777960"/>
            <a:ext cx="9905760" cy="536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Arial Black"/>
              </a:rPr>
              <a:t>Цель: разработать приложение для отображения формул и работы с ними.</a:t>
            </a:r>
            <a:endParaRPr lang="ru-RU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Arial Black"/>
              </a:rPr>
              <a:t>Задачи:</a:t>
            </a:r>
            <a:endParaRPr lang="ru-RU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457200" indent="-45684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Tw Cen MT"/>
              <a:buAutoNum type="arabicPeriod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Arial Black"/>
              </a:rPr>
              <a:t>Проанализировать инструментарий и возможности языка </a:t>
            </a:r>
            <a:r>
              <a:rPr lang="ru-RU" sz="2400" b="0" strike="noStrike" spc="-1" dirty="0" err="1">
                <a:solidFill>
                  <a:srgbClr val="FFFFFF"/>
                </a:solidFill>
                <a:latin typeface="Arial Black"/>
              </a:rPr>
              <a:t>Python</a:t>
            </a:r>
            <a:r>
              <a:rPr lang="ru-RU" sz="2400" b="0" strike="noStrike" spc="-1" dirty="0">
                <a:solidFill>
                  <a:srgbClr val="FFFFFF"/>
                </a:solidFill>
                <a:latin typeface="Arial Black"/>
              </a:rPr>
              <a:t> для реализации проекта.</a:t>
            </a:r>
            <a:endParaRPr lang="ru-RU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457200" indent="-45684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Tw Cen MT"/>
              <a:buAutoNum type="arabicPeriod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Arial Black"/>
              </a:rPr>
              <a:t>Познакомится с базами данных как способом хранения информации, спроектировать базу данных для хранения формул, их выводов и взаимосвязей.</a:t>
            </a:r>
            <a:endParaRPr lang="ru-RU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457200" indent="-45684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Tw Cen MT"/>
              <a:buAutoNum type="arabicPeriod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Arial Black"/>
              </a:rPr>
              <a:t>Познакомиться с различными форматами представления формул и выбрать формат.</a:t>
            </a:r>
            <a:endParaRPr lang="ru-RU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457200" indent="-45684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Tw Cen MT"/>
              <a:buAutoNum type="arabicPeriod"/>
              <a:tabLst>
                <a:tab pos="0" algn="l"/>
              </a:tabLst>
            </a:pPr>
            <a:r>
              <a:rPr lang="ru-RU" sz="2400" b="0" strike="noStrike" spc="-1" dirty="0" smtClean="0">
                <a:solidFill>
                  <a:srgbClr val="FFFFFF"/>
                </a:solidFill>
                <a:latin typeface="Arial Black"/>
              </a:rPr>
              <a:t>Разработать </a:t>
            </a:r>
            <a:r>
              <a:rPr lang="ru-RU" sz="2400" b="0" strike="noStrike" spc="-1" dirty="0">
                <a:solidFill>
                  <a:srgbClr val="FFFFFF"/>
                </a:solidFill>
                <a:latin typeface="Arial Black"/>
              </a:rPr>
              <a:t>собственное приложения, доступного для всех пользователей.</a:t>
            </a:r>
            <a:endParaRPr lang="ru-RU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Заголовок 1"/>
          <p:cNvSpPr txBox="1"/>
          <p:nvPr/>
        </p:nvSpPr>
        <p:spPr>
          <a:xfrm>
            <a:off x="1141560" y="263520"/>
            <a:ext cx="9905760" cy="964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b="0" strike="noStrike" cap="all" spc="-1">
                <a:solidFill>
                  <a:srgbClr val="FFFFFF"/>
                </a:solidFill>
                <a:latin typeface="Arial Black"/>
              </a:rPr>
              <a:t>Этапы разработки</a:t>
            </a:r>
            <a:endParaRPr lang="ru-RU" sz="30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8" name="Прямоугольник: скругленные углы 8"/>
          <p:cNvSpPr/>
          <p:nvPr/>
        </p:nvSpPr>
        <p:spPr>
          <a:xfrm>
            <a:off x="1141560" y="1290240"/>
            <a:ext cx="4740480" cy="7444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7C96A3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Arial Black"/>
              </a:rPr>
              <a:t>Определение основной идеи и цели приложения</a:t>
            </a:r>
            <a:endParaRPr lang="ru-RU" sz="1800" b="0" strike="noStrike" spc="-1">
              <a:latin typeface="XO Oriel"/>
            </a:endParaRPr>
          </a:p>
        </p:txBody>
      </p:sp>
      <p:sp>
        <p:nvSpPr>
          <p:cNvPr id="229" name="Прямоугольник: скругленные углы 8"/>
          <p:cNvSpPr/>
          <p:nvPr/>
        </p:nvSpPr>
        <p:spPr>
          <a:xfrm>
            <a:off x="1141560" y="3933720"/>
            <a:ext cx="4740480" cy="6004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7C96A3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Arial Black"/>
              </a:rPr>
              <a:t>Разработка, кодирование</a:t>
            </a:r>
            <a:endParaRPr lang="ru-RU" sz="1800" b="0" strike="noStrike" spc="-1">
              <a:latin typeface="XO Oriel"/>
            </a:endParaRPr>
          </a:p>
        </p:txBody>
      </p:sp>
      <p:sp>
        <p:nvSpPr>
          <p:cNvPr id="230" name="Прямоугольник: скругленные углы 8"/>
          <p:cNvSpPr/>
          <p:nvPr/>
        </p:nvSpPr>
        <p:spPr>
          <a:xfrm>
            <a:off x="1141560" y="2226600"/>
            <a:ext cx="4740480" cy="14608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7C96A3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Arial Black"/>
              </a:rPr>
              <a:t>Проектирование: </a:t>
            </a:r>
            <a:endParaRPr lang="ru-RU" sz="1800" b="0" strike="noStrike" spc="-1">
              <a:latin typeface="XO Oriel"/>
            </a:endParaRPr>
          </a:p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Arial Black"/>
              </a:rPr>
              <a:t>Инструменты</a:t>
            </a:r>
            <a:r>
              <a:rPr lang="en-US" sz="1800" b="0" strike="noStrike" spc="-1">
                <a:solidFill>
                  <a:srgbClr val="FFFFFF"/>
                </a:solidFill>
                <a:latin typeface="Arial Black"/>
              </a:rPr>
              <a:t> </a:t>
            </a:r>
            <a:r>
              <a:rPr lang="ru-RU" sz="1800" b="0" strike="noStrike" spc="-1">
                <a:solidFill>
                  <a:srgbClr val="FFFFFF"/>
                </a:solidFill>
                <a:latin typeface="Arial Black"/>
              </a:rPr>
              <a:t>и технологии</a:t>
            </a:r>
            <a:r>
              <a:rPr lang="en-US" sz="1800" b="0" strike="noStrike" spc="-1">
                <a:solidFill>
                  <a:srgbClr val="FFFFFF"/>
                </a:solidFill>
                <a:latin typeface="Arial Black"/>
              </a:rPr>
              <a:t> </a:t>
            </a:r>
            <a:r>
              <a:rPr lang="ru-RU" sz="1800" b="0" strike="noStrike" spc="-1">
                <a:solidFill>
                  <a:srgbClr val="FFFFFF"/>
                </a:solidFill>
                <a:latin typeface="Arial Black"/>
              </a:rPr>
              <a:t>(базы данных, языки программирования, библиотеки)</a:t>
            </a:r>
            <a:r>
              <a:rPr lang="en-US" sz="1800" b="0" strike="noStrike" spc="-1">
                <a:solidFill>
                  <a:srgbClr val="FFFFFF"/>
                </a:solidFill>
                <a:latin typeface="Arial Black"/>
              </a:rPr>
              <a:t>,</a:t>
            </a:r>
            <a:endParaRPr lang="ru-RU" sz="1800" b="0" strike="noStrike" spc="-1">
              <a:latin typeface="XO Orie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 Black"/>
              </a:rPr>
              <a:t> </a:t>
            </a:r>
            <a:r>
              <a:rPr lang="ru-RU" sz="1800" b="0" strike="noStrike" spc="-1">
                <a:solidFill>
                  <a:srgbClr val="FFFFFF"/>
                </a:solidFill>
                <a:latin typeface="Arial Black"/>
              </a:rPr>
              <a:t>пользовательский интерфейс</a:t>
            </a:r>
            <a:endParaRPr lang="ru-RU" sz="1800" b="0" strike="noStrike" spc="-1">
              <a:latin typeface="XO Oriel"/>
            </a:endParaRPr>
          </a:p>
        </p:txBody>
      </p:sp>
      <p:sp>
        <p:nvSpPr>
          <p:cNvPr id="231" name="Прямоугольник: скругленные углы 8"/>
          <p:cNvSpPr/>
          <p:nvPr/>
        </p:nvSpPr>
        <p:spPr>
          <a:xfrm>
            <a:off x="1141560" y="4780440"/>
            <a:ext cx="4740480" cy="610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7C96A3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Arial Black"/>
              </a:rPr>
              <a:t>Отладка (исправление ошибок, тестировка)</a:t>
            </a:r>
            <a:endParaRPr lang="ru-RU" sz="1800" b="0" strike="noStrike" spc="-1">
              <a:latin typeface="XO Oriel"/>
            </a:endParaRPr>
          </a:p>
        </p:txBody>
      </p:sp>
      <p:sp>
        <p:nvSpPr>
          <p:cNvPr id="232" name="Прямоугольник: скругленные углы 8"/>
          <p:cNvSpPr/>
          <p:nvPr/>
        </p:nvSpPr>
        <p:spPr>
          <a:xfrm>
            <a:off x="1141560" y="5636880"/>
            <a:ext cx="4740480" cy="6346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7C96A3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Arial Black"/>
              </a:rPr>
              <a:t>Пробный релиз</a:t>
            </a:r>
            <a:endParaRPr lang="ru-RU" sz="1800" b="0" strike="noStrike" spc="-1">
              <a:latin typeface="XO Oriel"/>
            </a:endParaRPr>
          </a:p>
        </p:txBody>
      </p:sp>
      <p:pic>
        <p:nvPicPr>
          <p:cNvPr id="233" name="Picture 4" descr="Picture background"/>
          <p:cNvPicPr/>
          <p:nvPr/>
        </p:nvPicPr>
        <p:blipFill>
          <a:blip r:embed="rId2"/>
          <a:stretch/>
        </p:blipFill>
        <p:spPr>
          <a:xfrm>
            <a:off x="6094440" y="1910880"/>
            <a:ext cx="5617080" cy="464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Заголовок 1"/>
          <p:cNvSpPr txBox="1"/>
          <p:nvPr/>
        </p:nvSpPr>
        <p:spPr>
          <a:xfrm>
            <a:off x="1141560" y="113400"/>
            <a:ext cx="9905760" cy="1251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000" b="0" strike="noStrike" cap="all" spc="-1">
                <a:solidFill>
                  <a:srgbClr val="FFFFFF"/>
                </a:solidFill>
                <a:latin typeface="Arial Black"/>
              </a:rPr>
              <a:t>Выбор технологий и инструментов.</a:t>
            </a:r>
            <a:r>
              <a:t/>
            </a:r>
            <a:br/>
            <a:r>
              <a:rPr lang="ru-RU" sz="3000" b="0" strike="noStrike" cap="all" spc="-1">
                <a:solidFill>
                  <a:srgbClr val="FFFFFF"/>
                </a:solidFill>
                <a:latin typeface="Arial Black"/>
              </a:rPr>
              <a:t>язык программирования</a:t>
            </a:r>
            <a:endParaRPr lang="ru-RU" sz="30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5" name="Объект 2"/>
          <p:cNvSpPr txBox="1"/>
          <p:nvPr/>
        </p:nvSpPr>
        <p:spPr>
          <a:xfrm>
            <a:off x="1141560" y="1808279"/>
            <a:ext cx="6896880" cy="4807673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500" b="0" strike="noStrike" spc="-1" dirty="0">
                <a:solidFill>
                  <a:srgbClr val="FFFFFF"/>
                </a:solidFill>
                <a:latin typeface="Arial Black"/>
              </a:rPr>
              <a:t>При написании приложения я использовал язык программирования </a:t>
            </a:r>
            <a:r>
              <a:rPr lang="en-US" sz="2500" b="0" strike="noStrike" spc="-1" dirty="0">
                <a:solidFill>
                  <a:srgbClr val="FFFFFF"/>
                </a:solidFill>
                <a:latin typeface="Arial Black"/>
              </a:rPr>
              <a:t>Python</a:t>
            </a:r>
            <a:r>
              <a:rPr lang="ru-RU" sz="2500" b="0" strike="noStrike" spc="-1" dirty="0">
                <a:solidFill>
                  <a:srgbClr val="FFFFFF"/>
                </a:solidFill>
                <a:latin typeface="Arial Black"/>
              </a:rPr>
              <a:t>. У этого языка много возможностей для реализации </a:t>
            </a:r>
            <a:r>
              <a:rPr lang="ru-RU" sz="2500" b="0" strike="noStrike" spc="-1" dirty="0" smtClean="0">
                <a:solidFill>
                  <a:srgbClr val="FFFFFF"/>
                </a:solidFill>
                <a:latin typeface="Arial Black"/>
              </a:rPr>
              <a:t>проектов</a:t>
            </a:r>
            <a:r>
              <a:rPr lang="ru-RU" sz="2500" b="0" strike="noStrike" spc="-1" dirty="0">
                <a:solidFill>
                  <a:srgbClr val="FFFFFF"/>
                </a:solidFill>
                <a:latin typeface="Arial Black"/>
              </a:rPr>
              <a:t>, ведь этот язык </a:t>
            </a:r>
            <a:r>
              <a:rPr lang="ru-RU" sz="2500" b="0" strike="noStrike" spc="-1" dirty="0" smtClean="0">
                <a:solidFill>
                  <a:srgbClr val="FFFFFF"/>
                </a:solidFill>
                <a:latin typeface="Arial Black"/>
              </a:rPr>
              <a:t>прост и </a:t>
            </a:r>
            <a:r>
              <a:rPr lang="ru-RU" sz="2500" b="0" strike="noStrike" spc="-1" dirty="0">
                <a:solidFill>
                  <a:srgbClr val="FFFFFF"/>
                </a:solidFill>
                <a:latin typeface="Arial Black"/>
              </a:rPr>
              <a:t>понятен. </a:t>
            </a:r>
            <a:r>
              <a:rPr lang="ru-RU" sz="2500" b="0" strike="noStrike" spc="-1" dirty="0" smtClean="0">
                <a:solidFill>
                  <a:srgbClr val="FFFFFF"/>
                </a:solidFill>
                <a:latin typeface="Arial Black"/>
              </a:rPr>
              <a:t>Он имеет </a:t>
            </a:r>
            <a:r>
              <a:rPr lang="ru-RU" sz="2500" b="0" strike="noStrike" spc="-1" dirty="0">
                <a:solidFill>
                  <a:srgbClr val="FFFFFF"/>
                </a:solidFill>
                <a:latin typeface="Arial Black"/>
              </a:rPr>
              <a:t>большой спектр библиотек (специальные инструменты), которые позволяют выполнять различные задачи.</a:t>
            </a:r>
            <a:endParaRPr lang="ru-RU" sz="25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36" name="Рисунок 5"/>
          <p:cNvPicPr/>
          <p:nvPr/>
        </p:nvPicPr>
        <p:blipFill>
          <a:blip r:embed="rId2"/>
          <a:stretch/>
        </p:blipFill>
        <p:spPr>
          <a:xfrm>
            <a:off x="8460720" y="2183040"/>
            <a:ext cx="3207960" cy="3207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Заголовок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b="0" strike="noStrike" cap="all" spc="-1">
                <a:solidFill>
                  <a:srgbClr val="FFFFFF"/>
                </a:solidFill>
                <a:latin typeface="Arial Black"/>
              </a:rPr>
              <a:t>Пользовательский интерфейс. </a:t>
            </a:r>
            <a:endParaRPr lang="ru-RU" sz="30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8" name="Объект 2"/>
          <p:cNvSpPr txBox="1"/>
          <p:nvPr/>
        </p:nvSpPr>
        <p:spPr>
          <a:xfrm>
            <a:off x="1141560" y="2249640"/>
            <a:ext cx="6651000" cy="3541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500" b="0" strike="noStrike" spc="-1">
                <a:solidFill>
                  <a:srgbClr val="FFFFFF"/>
                </a:solidFill>
                <a:latin typeface="Arial Black"/>
              </a:rPr>
              <a:t>Пользовательский интерфейс – это то, что видит тот кто использует приложение. В проекте интерфейс был реализован с помощью </a:t>
            </a:r>
            <a:r>
              <a:rPr lang="en-US" sz="2500" b="0" strike="noStrike" spc="-1">
                <a:solidFill>
                  <a:srgbClr val="FFFFFF"/>
                </a:solidFill>
                <a:latin typeface="Arial Black"/>
              </a:rPr>
              <a:t>Tkinter</a:t>
            </a:r>
            <a:r>
              <a:rPr lang="ru-RU" sz="2500" b="0" strike="noStrike" spc="-1">
                <a:solidFill>
                  <a:srgbClr val="FFFFFF"/>
                </a:solidFill>
                <a:latin typeface="Arial Black"/>
              </a:rPr>
              <a:t>.</a:t>
            </a:r>
            <a:endParaRPr lang="ru-RU" sz="25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39" name="Picture 4" descr="Picture background"/>
          <p:cNvPicPr/>
          <p:nvPr/>
        </p:nvPicPr>
        <p:blipFill>
          <a:blip r:embed="rId2"/>
          <a:stretch/>
        </p:blipFill>
        <p:spPr>
          <a:xfrm>
            <a:off x="7792920" y="2500200"/>
            <a:ext cx="4395600" cy="2494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Заголовок 1"/>
          <p:cNvSpPr txBox="1"/>
          <p:nvPr/>
        </p:nvSpPr>
        <p:spPr>
          <a:xfrm>
            <a:off x="1141560" y="752760"/>
            <a:ext cx="9905760" cy="896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3000" b="0" strike="noStrike" cap="all" spc="-1">
                <a:solidFill>
                  <a:srgbClr val="FFFFFF"/>
                </a:solidFill>
                <a:latin typeface="Arial Black"/>
              </a:rPr>
              <a:t>База данных. Способ хранения информации</a:t>
            </a:r>
            <a:endParaRPr lang="ru-RU" sz="30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1" name="Объект 2"/>
          <p:cNvSpPr txBox="1"/>
          <p:nvPr/>
        </p:nvSpPr>
        <p:spPr>
          <a:xfrm>
            <a:off x="1141560" y="1649160"/>
            <a:ext cx="9339840" cy="3541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 Black"/>
              </a:rPr>
              <a:t>Базы данных нужны, чтобы хранить информацию в структурированном виде. Они необходимы для обработки больших объемов информации и способны поддерживать довольно высокую производительность в обработке информации. В проекте я использовал бесплатную базу данных </a:t>
            </a:r>
            <a:r>
              <a:rPr lang="en-US" sz="2000" b="0" strike="noStrike" spc="-1">
                <a:solidFill>
                  <a:srgbClr val="FFFFFF"/>
                </a:solidFill>
                <a:latin typeface="Arial Black"/>
              </a:rPr>
              <a:t>SQLite</a:t>
            </a:r>
            <a:r>
              <a:rPr lang="ru-RU" sz="2000" b="0" strike="noStrike" spc="-1">
                <a:solidFill>
                  <a:srgbClr val="FFFFFF"/>
                </a:solidFill>
                <a:latin typeface="Arial Black"/>
              </a:rPr>
              <a:t>. 	</a:t>
            </a:r>
            <a:endParaRPr lang="ru-RU" sz="20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42" name="Picture 4" descr="Picture background"/>
          <p:cNvPicPr/>
          <p:nvPr/>
        </p:nvPicPr>
        <p:blipFill>
          <a:blip r:embed="rId2"/>
          <a:stretch/>
        </p:blipFill>
        <p:spPr>
          <a:xfrm>
            <a:off x="4132800" y="3926160"/>
            <a:ext cx="3691800" cy="2049480"/>
          </a:xfrm>
          <a:prstGeom prst="rect">
            <a:avLst/>
          </a:prstGeom>
          <a:solidFill>
            <a:schemeClr val="bg1"/>
          </a:solidFill>
          <a:ln w="0">
            <a:noFill/>
          </a:ln>
          <a:effectLst>
            <a:outerShdw blurRad="108000" dist="12600" dir="5400000" algn="ctr">
              <a:srgbClr val="000000"/>
            </a:outerShdw>
            <a:softEdge rad="3168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Заголовок 1"/>
          <p:cNvSpPr txBox="1"/>
          <p:nvPr/>
        </p:nvSpPr>
        <p:spPr>
          <a:xfrm>
            <a:off x="1141560" y="12492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500" b="0" strike="noStrike" cap="all" spc="-1">
                <a:solidFill>
                  <a:srgbClr val="FFFFFF"/>
                </a:solidFill>
                <a:latin typeface="Arial Black"/>
              </a:rPr>
              <a:t>Формат представления формул</a:t>
            </a:r>
            <a:endParaRPr lang="ru-RU" sz="2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4" name="Объект 2"/>
          <p:cNvSpPr txBox="1"/>
          <p:nvPr/>
        </p:nvSpPr>
        <p:spPr>
          <a:xfrm>
            <a:off x="1141560" y="1255320"/>
            <a:ext cx="10382400" cy="4125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 Black"/>
              </a:rPr>
              <a:t>Единого стандарта формата представления формул не существует, что приводит к несовместимости между различными программами. Это сильно затрудняет хранение и обработку формул. </a:t>
            </a:r>
            <a:endParaRPr lang="ru-RU" sz="2000" b="0" strike="noStrike" spc="-1">
              <a:solidFill>
                <a:srgbClr val="FFFFFF"/>
              </a:solidFill>
              <a:latin typeface="Tw Cen MT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FFFFFF"/>
                </a:solidFill>
                <a:latin typeface="Arial Black"/>
              </a:rPr>
              <a:t>Но всё же существует инструмент</a:t>
            </a:r>
            <a:r>
              <a:rPr lang="en-US" sz="2000" b="0" strike="noStrike" spc="-1">
                <a:solidFill>
                  <a:srgbClr val="FFFFFF"/>
                </a:solidFill>
                <a:latin typeface="Arial Black"/>
              </a:rPr>
              <a:t> в Python – manim</a:t>
            </a:r>
            <a:r>
              <a:rPr lang="ru-RU" sz="2000" b="0" strike="noStrike" spc="-1">
                <a:solidFill>
                  <a:srgbClr val="FFFFFF"/>
                </a:solidFill>
                <a:latin typeface="Arial Black"/>
              </a:rPr>
              <a:t>. Она позволяет наглядно показать, как одни формулы следуют из других, а также красиво вывести саму формулы, поэтому я использовал её в проекте. </a:t>
            </a:r>
            <a:endParaRPr lang="ru-RU" sz="20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45" name="Picture 2" descr="Picture background"/>
          <p:cNvPicPr/>
          <p:nvPr/>
        </p:nvPicPr>
        <p:blipFill>
          <a:blip r:embed="rId2"/>
          <a:stretch/>
        </p:blipFill>
        <p:spPr>
          <a:xfrm>
            <a:off x="2914020" y="3829044"/>
            <a:ext cx="6360840" cy="2575080"/>
          </a:xfrm>
          <a:prstGeom prst="rect">
            <a:avLst/>
          </a:prstGeom>
          <a:ln w="0">
            <a:noFill/>
          </a:ln>
          <a:effectLst>
            <a:outerShdw blurRad="150120" dist="250081" dir="8461089" algn="ctr">
              <a:srgbClr val="000000">
                <a:alpha val="28000"/>
              </a:srgbClr>
            </a:outerShdw>
            <a:softEdge rad="3168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Заголовок 1"/>
          <p:cNvSpPr txBox="1"/>
          <p:nvPr/>
        </p:nvSpPr>
        <p:spPr>
          <a:xfrm>
            <a:off x="1238341" y="-42184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Интерфейс</a:t>
            </a:r>
            <a:endParaRPr lang="ru-RU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7" name="Объект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ru-RU" sz="24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4993"/>
          <a:stretch/>
        </p:blipFill>
        <p:spPr>
          <a:xfrm>
            <a:off x="892065" y="288757"/>
            <a:ext cx="10598312" cy="6152439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415</Words>
  <Application>Microsoft Office PowerPoint</Application>
  <PresentationFormat>Широкоэкранный</PresentationFormat>
  <Paragraphs>41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DejaVu Sans</vt:lpstr>
      <vt:lpstr>Symbol</vt:lpstr>
      <vt:lpstr>Times New Roman</vt:lpstr>
      <vt:lpstr>Tw Cen MT</vt:lpstr>
      <vt:lpstr>Wingdings</vt:lpstr>
      <vt:lpstr>XO Oriel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по теме: «Создание компьютерной игры на языке программирования python с помощью библиотеки pygame» </dc:title>
  <dc:subject/>
  <dc:creator>Руслан Ануваров</dc:creator>
  <dc:description/>
  <cp:lastModifiedBy>Руслан Ануваров</cp:lastModifiedBy>
  <cp:revision>77</cp:revision>
  <dcterms:created xsi:type="dcterms:W3CDTF">2025-05-14T17:54:17Z</dcterms:created>
  <dcterms:modified xsi:type="dcterms:W3CDTF">2025-05-15T18:57:35Z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11</vt:i4>
  </property>
</Properties>
</file>