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2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34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1839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220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985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93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996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698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864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689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975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5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7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210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630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217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70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985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759E1-093E-4F24-A648-3E5DBDD69D62}" type="datetimeFigureOut">
              <a:rPr lang="ru-RU" smtClean="0"/>
              <a:t>15.05.2025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BFB81-C4BB-4E7C-9CE7-FE1DD2A159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64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3" r:id="rId1"/>
    <p:sldLayoutId id="2147483884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891" r:id="rId9"/>
    <p:sldLayoutId id="2147483892" r:id="rId10"/>
    <p:sldLayoutId id="2147483893" r:id="rId11"/>
    <p:sldLayoutId id="2147483894" r:id="rId12"/>
    <p:sldLayoutId id="2147483895" r:id="rId13"/>
    <p:sldLayoutId id="2147483896" r:id="rId14"/>
    <p:sldLayoutId id="2147483897" r:id="rId15"/>
    <p:sldLayoutId id="2147483898" r:id="rId16"/>
    <p:sldLayoutId id="214748389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DBEC7600-F779-5376-8628-879F3A783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0939" y="2019867"/>
            <a:ext cx="9942537" cy="1338443"/>
          </a:xfrm>
        </p:spPr>
        <p:txBody>
          <a:bodyPr>
            <a:noAutofit/>
          </a:bodyPr>
          <a:lstStyle/>
          <a:p>
            <a:pPr algn="ctr"/>
            <a:r>
              <a:rPr lang="ru-RU" sz="2400" dirty="0" smtClean="0">
                <a:latin typeface="Arial Black" panose="020B0A04020102020204" pitchFamily="34" charset="0"/>
              </a:rPr>
              <a:t>Разработка </a:t>
            </a:r>
            <a:r>
              <a:rPr lang="ru-RU" sz="2400" dirty="0">
                <a:latin typeface="Arial Black" panose="020B0A04020102020204" pitchFamily="34" charset="0"/>
              </a:rPr>
              <a:t>приложения для работы с формулами – «</a:t>
            </a:r>
            <a:r>
              <a:rPr lang="ru-RU" sz="2400" dirty="0" err="1">
                <a:latin typeface="Arial Black" panose="020B0A04020102020204" pitchFamily="34" charset="0"/>
              </a:rPr>
              <a:t>Формулатория</a:t>
            </a:r>
            <a:r>
              <a:rPr lang="ru-RU" sz="2400" dirty="0" smtClean="0">
                <a:latin typeface="Arial Black" panose="020B0A04020102020204" pitchFamily="34" charset="0"/>
              </a:rPr>
              <a:t>». (</a:t>
            </a:r>
            <a:r>
              <a:rPr lang="ru-RU" sz="2400" dirty="0">
                <a:latin typeface="Arial Black" panose="020B0A04020102020204" pitchFamily="34" charset="0"/>
              </a:rPr>
              <a:t>на примере формул школьного курса </a:t>
            </a:r>
            <a:r>
              <a:rPr lang="ru-RU" sz="2400" dirty="0" smtClean="0">
                <a:latin typeface="Arial Black" panose="020B0A04020102020204" pitchFamily="34" charset="0"/>
              </a:rPr>
              <a:t>математики)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9847E42-42C0-5221-8745-929C0477C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00425" y="3867666"/>
            <a:ext cx="8791575" cy="3217378"/>
          </a:xfrm>
        </p:spPr>
        <p:txBody>
          <a:bodyPr numCol="1">
            <a:noAutofit/>
          </a:bodyPr>
          <a:lstStyle/>
          <a:p>
            <a:pPr algn="r">
              <a:lnSpc>
                <a:spcPct val="100000"/>
              </a:lnSpc>
            </a:pPr>
            <a:r>
              <a:rPr lang="ru-RU" sz="1600" b="1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Выполнил</a:t>
            </a:r>
            <a:r>
              <a:rPr lang="ru-RU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:</a:t>
            </a:r>
            <a:endParaRPr lang="ru-RU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Ануваров Руслан Маратович,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ученик 10 «А» класса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 </a:t>
            </a:r>
          </a:p>
          <a:p>
            <a:pPr algn="r">
              <a:lnSpc>
                <a:spcPct val="100000"/>
              </a:lnSpc>
            </a:pPr>
            <a:r>
              <a:rPr lang="ru-RU" sz="1600" b="1" dirty="0">
                <a:solidFill>
                  <a:schemeClr val="tx1"/>
                </a:solidFill>
                <a:latin typeface="Arial Black" panose="020B0A04020102020204" pitchFamily="34" charset="0"/>
              </a:rPr>
              <a:t>Руководитель проекта:</a:t>
            </a:r>
            <a:endParaRPr lang="ru-RU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algn="r">
              <a:lnSpc>
                <a:spcPct val="100000"/>
              </a:lnSpc>
            </a:pPr>
            <a:r>
              <a:rPr lang="ru-RU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Мухайлова</a:t>
            </a: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 Резеда </a:t>
            </a:r>
            <a:r>
              <a:rPr lang="ru-RU" sz="1600" dirty="0" err="1">
                <a:solidFill>
                  <a:schemeClr val="tx1"/>
                </a:solidFill>
                <a:latin typeface="Arial Black" panose="020B0A04020102020204" pitchFamily="34" charset="0"/>
              </a:rPr>
              <a:t>Фаридовна</a:t>
            </a: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,</a:t>
            </a:r>
          </a:p>
          <a:p>
            <a:pPr algn="r">
              <a:lnSpc>
                <a:spcPct val="100000"/>
              </a:lnSpc>
            </a:pPr>
            <a:r>
              <a:rPr lang="ru-RU" sz="1600" dirty="0">
                <a:solidFill>
                  <a:schemeClr val="tx1"/>
                </a:solidFill>
                <a:latin typeface="Arial Black" panose="020B0A04020102020204" pitchFamily="34" charset="0"/>
              </a:rPr>
              <a:t>педагог дополнительного образования</a:t>
            </a:r>
          </a:p>
          <a:p>
            <a:pPr algn="r"/>
            <a:endParaRPr lang="ru-RU" sz="16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8E596E-CB55-06A2-0384-FBD1194023F1}"/>
              </a:ext>
            </a:extLst>
          </p:cNvPr>
          <p:cNvSpPr txBox="1"/>
          <p:nvPr/>
        </p:nvSpPr>
        <p:spPr>
          <a:xfrm>
            <a:off x="3726328" y="6519446"/>
            <a:ext cx="50917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Arial Black" panose="020B0A04020102020204" pitchFamily="34" charset="0"/>
                <a:ea typeface="Times New Roman" panose="02020603050405020304" pitchFamily="18" charset="0"/>
              </a:rPr>
              <a:t>с. Барда, 2025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88313" y="0"/>
            <a:ext cx="896779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ru-RU" sz="1600" dirty="0">
                <a:latin typeface="Arial Black" panose="020B0A04020102020204" pitchFamily="34" charset="0"/>
                <a:ea typeface="Times New Roman" panose="02020603050405020304" pitchFamily="18" charset="0"/>
              </a:rPr>
              <a:t>Муниципальное автономное общеобразовательное учреждение</a:t>
            </a:r>
          </a:p>
          <a:p>
            <a:pPr algn="ctr">
              <a:spcAft>
                <a:spcPts val="0"/>
              </a:spcAft>
              <a:tabLst>
                <a:tab pos="2969895" algn="ctr"/>
                <a:tab pos="5940425" algn="r"/>
              </a:tabLst>
            </a:pPr>
            <a:r>
              <a:rPr lang="ru-RU" sz="1600" dirty="0">
                <a:latin typeface="Arial Black" panose="020B0A04020102020204" pitchFamily="34" charset="0"/>
                <a:ea typeface="Times New Roman" panose="02020603050405020304" pitchFamily="18" charset="0"/>
              </a:rPr>
              <a:t>«</a:t>
            </a:r>
            <a:r>
              <a:rPr lang="ru-RU" sz="1600" dirty="0" err="1">
                <a:latin typeface="Arial Black" panose="020B0A04020102020204" pitchFamily="34" charset="0"/>
                <a:ea typeface="Times New Roman" panose="02020603050405020304" pitchFamily="18" charset="0"/>
              </a:rPr>
              <a:t>Бардымская</a:t>
            </a:r>
            <a:r>
              <a:rPr lang="ru-RU" sz="1600" dirty="0">
                <a:latin typeface="Arial Black" panose="020B0A04020102020204" pitchFamily="34" charset="0"/>
                <a:ea typeface="Times New Roman" panose="02020603050405020304" pitchFamily="18" charset="0"/>
              </a:rPr>
              <a:t> средняя общеобразовательная школа №2»</a:t>
            </a:r>
          </a:p>
        </p:txBody>
      </p:sp>
    </p:spTree>
    <p:extLst>
      <p:ext uri="{BB962C8B-B14F-4D97-AF65-F5344CB8AC3E}">
        <p14:creationId xmlns:p14="http://schemas.microsoft.com/office/powerpoint/2010/main" val="188648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1617956" cy="6858000"/>
          </a:xfr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94230" y="-514350"/>
            <a:ext cx="9905998" cy="1478570"/>
          </a:xfrm>
        </p:spPr>
        <p:txBody>
          <a:bodyPr>
            <a:normAutofit/>
          </a:bodyPr>
          <a:lstStyle/>
          <a:p>
            <a:r>
              <a:rPr lang="ru-RU" sz="25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База данных – </a:t>
            </a:r>
            <a:r>
              <a:rPr lang="en-US" sz="2500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formula.db</a:t>
            </a:r>
            <a:endParaRPr lang="ru-RU" sz="25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923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6" t="1951" r="7957" b="1402"/>
          <a:stretch/>
        </p:blipFill>
        <p:spPr>
          <a:xfrm>
            <a:off x="-12219" y="0"/>
            <a:ext cx="12204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847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 smtClean="0">
                <a:latin typeface="Arial Black" panose="020B0A04020102020204" pitchFamily="34" charset="0"/>
              </a:rPr>
              <a:t>Актуальность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2" y="1842448"/>
            <a:ext cx="9905999" cy="4694829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Изучение математики часто сводится к механическому запоминанию формул, из-за чего ученики теряют понимание их взаимосвязей и логики. Проект направлен на то, чтобы изменить этот подход. Вместо заучивания школьники смогут видеть, как формулы выводятся друг из друга, как они связаны между собой и с реальными задачами. Это углубляет знания по математике, </a:t>
            </a:r>
            <a:r>
              <a:rPr lang="ru-RU" dirty="0" smtClean="0">
                <a:latin typeface="Arial Black" panose="020B0A04020102020204" pitchFamily="34" charset="0"/>
              </a:rPr>
              <a:t>что также в дальнейшем поможет в </a:t>
            </a:r>
            <a:r>
              <a:rPr lang="ru-RU" dirty="0">
                <a:latin typeface="Arial Black" panose="020B0A04020102020204" pitchFamily="34" charset="0"/>
              </a:rPr>
              <a:t>изучении смежных дисциплин: физики, химии и </a:t>
            </a:r>
            <a:r>
              <a:rPr lang="ru-RU" dirty="0" smtClean="0">
                <a:latin typeface="Arial Black" panose="020B0A04020102020204" pitchFamily="34" charset="0"/>
              </a:rPr>
              <a:t>другие</a:t>
            </a:r>
            <a:r>
              <a:rPr lang="ru-RU" dirty="0">
                <a:latin typeface="Arial Black" panose="020B0A04020102020204" pitchFamily="34" charset="0"/>
              </a:rPr>
              <a:t>.</a:t>
            </a:r>
          </a:p>
          <a:p>
            <a:r>
              <a:rPr lang="ru-RU" dirty="0">
                <a:latin typeface="Arial Black" panose="020B0A04020102020204" pitchFamily="34" charset="0"/>
              </a:rPr>
              <a:t>Приложение поможет сделать изучение математики более увлекательным, а классификация формул и их выводы могут служить полезным справочным материалом, </a:t>
            </a:r>
            <a:r>
              <a:rPr lang="ru-RU" dirty="0" smtClean="0">
                <a:latin typeface="Arial Black" panose="020B0A04020102020204" pitchFamily="34" charset="0"/>
              </a:rPr>
              <a:t>что также </a:t>
            </a:r>
            <a:r>
              <a:rPr lang="ru-RU" dirty="0">
                <a:latin typeface="Arial Black" panose="020B0A04020102020204" pitchFamily="34" charset="0"/>
              </a:rPr>
              <a:t>может помочь в подготовке к экзаменам и контрольным работам.</a:t>
            </a:r>
          </a:p>
        </p:txBody>
      </p:sp>
    </p:spTree>
    <p:extLst>
      <p:ext uri="{BB962C8B-B14F-4D97-AF65-F5344CB8AC3E}">
        <p14:creationId xmlns:p14="http://schemas.microsoft.com/office/powerpoint/2010/main" val="389718687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1141412" y="777922"/>
            <a:ext cx="9905999" cy="53635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Цель: разработать </a:t>
            </a:r>
            <a:r>
              <a:rPr lang="ru-RU" dirty="0">
                <a:latin typeface="Arial Black" panose="020B0A04020102020204" pitchFamily="34" charset="0"/>
              </a:rPr>
              <a:t>приложение для отображения формул и работы с ними</a:t>
            </a:r>
            <a:r>
              <a:rPr lang="ru-RU" dirty="0" smtClean="0">
                <a:latin typeface="Arial Black" panose="020B0A04020102020204" pitchFamily="34" charset="0"/>
              </a:rPr>
              <a:t>.</a:t>
            </a:r>
          </a:p>
          <a:p>
            <a:pPr marL="0" indent="0">
              <a:buNone/>
            </a:pPr>
            <a:endParaRPr lang="ru-RU" dirty="0" smtClean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Arial Black" panose="020B0A04020102020204" pitchFamily="34" charset="0"/>
              </a:rPr>
              <a:t>Задачи: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Проанализировать инструментарий и возможности языка </a:t>
            </a:r>
            <a:r>
              <a:rPr lang="ru-RU" dirty="0" err="1">
                <a:latin typeface="Arial Black" panose="020B0A04020102020204" pitchFamily="34" charset="0"/>
              </a:rPr>
              <a:t>Python</a:t>
            </a:r>
            <a:r>
              <a:rPr lang="ru-RU" dirty="0">
                <a:latin typeface="Arial Black" panose="020B0A04020102020204" pitchFamily="34" charset="0"/>
              </a:rPr>
              <a:t> для реализации проекта.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Познакомится с базами данных как способом хранения информации, спроектировать базу данных для хранения формул, их выводов и взаимосвязей.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Познакомиться с различными форматами представления формул и выбрать формат.</a:t>
            </a:r>
          </a:p>
          <a:p>
            <a:pPr marL="457200" lvl="0" indent="-457200">
              <a:buFont typeface="+mj-lt"/>
              <a:buAutoNum type="arabicPeriod"/>
            </a:pPr>
            <a:r>
              <a:rPr lang="ru-RU" dirty="0">
                <a:latin typeface="Arial Black" panose="020B0A04020102020204" pitchFamily="34" charset="0"/>
              </a:rPr>
              <a:t>Разработка универсального приложения, доступного для всех пользователей.</a:t>
            </a:r>
          </a:p>
          <a:p>
            <a:pPr marL="0" indent="0">
              <a:buNone/>
            </a:pPr>
            <a:endParaRPr lang="ru-RU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562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263677"/>
            <a:ext cx="9905998" cy="964622"/>
          </a:xfrm>
        </p:spPr>
        <p:txBody>
          <a:bodyPr>
            <a:normAutofit/>
          </a:bodyPr>
          <a:lstStyle/>
          <a:p>
            <a:r>
              <a:rPr lang="ru-RU" sz="2500" dirty="0" smtClean="0">
                <a:latin typeface="Arial Black" panose="020B0A04020102020204" pitchFamily="34" charset="0"/>
              </a:rPr>
              <a:t>Этапы разработки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sp>
        <p:nvSpPr>
          <p:cNvPr id="4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1141411" y="1290101"/>
            <a:ext cx="4740773" cy="744746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latin typeface="Arial Black" panose="020B0A04020102020204" pitchFamily="34" charset="0"/>
              </a:rPr>
              <a:t>Определение основной идеи и цели приложения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5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1141411" y="3933590"/>
            <a:ext cx="4740772" cy="600855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>
                <a:latin typeface="Arial Black" panose="020B0A04020102020204" pitchFamily="34" charset="0"/>
              </a:rPr>
              <a:t>Разработка, кодирование</a:t>
            </a:r>
          </a:p>
        </p:txBody>
      </p:sp>
      <p:sp>
        <p:nvSpPr>
          <p:cNvPr id="6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1141411" y="2226423"/>
            <a:ext cx="4740772" cy="1461219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atin typeface="Arial Black" panose="020B0A04020102020204" pitchFamily="34" charset="0"/>
              </a:rPr>
              <a:t>Проектирование</a:t>
            </a:r>
            <a:r>
              <a:rPr lang="ru-RU" dirty="0">
                <a:latin typeface="Arial Black" panose="020B0A04020102020204" pitchFamily="34" charset="0"/>
              </a:rPr>
              <a:t>: </a:t>
            </a:r>
            <a:endParaRPr lang="ru-RU" dirty="0" smtClean="0">
              <a:latin typeface="Arial Black" panose="020B0A04020102020204" pitchFamily="34" charset="0"/>
            </a:endParaRPr>
          </a:p>
          <a:p>
            <a:pPr algn="ctr"/>
            <a:r>
              <a:rPr lang="ru-RU" dirty="0" smtClean="0">
                <a:latin typeface="Arial Black" panose="020B0A04020102020204" pitchFamily="34" charset="0"/>
              </a:rPr>
              <a:t>Инструменты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и</a:t>
            </a:r>
            <a:r>
              <a:rPr lang="ru-RU" dirty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технологии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>
                <a:latin typeface="Arial Black" panose="020B0A04020102020204" pitchFamily="34" charset="0"/>
              </a:rPr>
              <a:t>(базы данных, языки программирования, библиотеки</a:t>
            </a:r>
            <a:r>
              <a:rPr lang="ru-RU" dirty="0" smtClean="0">
                <a:latin typeface="Arial Black" panose="020B0A04020102020204" pitchFamily="34" charset="0"/>
              </a:rPr>
              <a:t>)</a:t>
            </a:r>
            <a:r>
              <a:rPr lang="en-US" dirty="0" smtClean="0">
                <a:latin typeface="Arial Black" panose="020B0A04020102020204" pitchFamily="34" charset="0"/>
              </a:rPr>
              <a:t>,</a:t>
            </a:r>
            <a:endParaRPr lang="ru-RU" dirty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 </a:t>
            </a:r>
            <a:r>
              <a:rPr lang="ru-RU" dirty="0" smtClean="0">
                <a:latin typeface="Arial Black" panose="020B0A04020102020204" pitchFamily="34" charset="0"/>
              </a:rPr>
              <a:t>пользовательский интерфейс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7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1141411" y="4780393"/>
            <a:ext cx="4740772" cy="610473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latin typeface="Arial Black" panose="020B0A04020102020204" pitchFamily="34" charset="0"/>
              </a:rPr>
              <a:t>Отладка (исправление ошибок, </a:t>
            </a:r>
            <a:r>
              <a:rPr lang="ru-RU" dirty="0" err="1" smtClean="0">
                <a:latin typeface="Arial Black" panose="020B0A04020102020204" pitchFamily="34" charset="0"/>
              </a:rPr>
              <a:t>тестировка</a:t>
            </a:r>
            <a:r>
              <a:rPr lang="ru-RU" dirty="0" smtClean="0">
                <a:latin typeface="Arial Black" panose="020B0A04020102020204" pitchFamily="34" charset="0"/>
              </a:rPr>
              <a:t>)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8" name="Прямоугольник: скругленные углы 8">
            <a:extLst>
              <a:ext uri="{FF2B5EF4-FFF2-40B4-BE49-F238E27FC236}">
                <a16:creationId xmlns:a16="http://schemas.microsoft.com/office/drawing/2014/main" id="{1F69D6E8-18D8-D512-5632-A9DB9647FDCD}"/>
              </a:ext>
            </a:extLst>
          </p:cNvPr>
          <p:cNvSpPr/>
          <p:nvPr/>
        </p:nvSpPr>
        <p:spPr>
          <a:xfrm>
            <a:off x="1141411" y="5636814"/>
            <a:ext cx="4740772" cy="635022"/>
          </a:xfrm>
          <a:prstGeom prst="round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dirty="0" smtClean="0">
                <a:latin typeface="Arial Black" panose="020B0A04020102020204" pitchFamily="34" charset="0"/>
              </a:rPr>
              <a:t>Пробный релиз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1028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412" y="1910793"/>
            <a:ext cx="5617428" cy="4646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4646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13551"/>
            <a:ext cx="9905998" cy="1251225"/>
          </a:xfrm>
        </p:spPr>
        <p:txBody>
          <a:bodyPr>
            <a:noAutofit/>
          </a:bodyPr>
          <a:lstStyle/>
          <a:p>
            <a:r>
              <a:rPr lang="ru-RU" sz="2400" dirty="0" smtClean="0">
                <a:latin typeface="Arial Black" panose="020B0A04020102020204" pitchFamily="34" charset="0"/>
              </a:rPr>
              <a:t>Выбор технологий и инструментов.</a:t>
            </a:r>
            <a:r>
              <a:rPr lang="ru-RU" sz="2400" dirty="0">
                <a:latin typeface="Arial Black" panose="020B0A04020102020204" pitchFamily="34" charset="0"/>
              </a:rPr>
              <a:t/>
            </a:r>
            <a:br>
              <a:rPr lang="ru-RU" sz="2400" dirty="0">
                <a:latin typeface="Arial Black" panose="020B0A04020102020204" pitchFamily="34" charset="0"/>
              </a:rPr>
            </a:br>
            <a:r>
              <a:rPr lang="ru-RU" sz="2400" dirty="0" smtClean="0">
                <a:latin typeface="Arial Black" panose="020B0A04020102020204" pitchFamily="34" charset="0"/>
              </a:rPr>
              <a:t>язык программирования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808327"/>
            <a:ext cx="6897118" cy="395785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При написании приложения я использовал язык программирования </a:t>
            </a:r>
            <a:r>
              <a:rPr lang="en-US" sz="2000" dirty="0" smtClean="0">
                <a:latin typeface="Arial Black" panose="020B0A04020102020204" pitchFamily="34" charset="0"/>
              </a:rPr>
              <a:t>Python</a:t>
            </a:r>
            <a:r>
              <a:rPr lang="ru-RU" sz="2000" dirty="0" smtClean="0">
                <a:latin typeface="Arial Black" panose="020B0A04020102020204" pitchFamily="34" charset="0"/>
              </a:rPr>
              <a:t>. У этого языка много возможностей для реализации различных проектов, ведь этот язык в сравнении со многими довольно прост, понятен. Язык имеет большой спектр библиотек (специальные инструменты), которые позволяют выполнять различные задачи. Этого языка вполне себе хватит для написания моего приложения. 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17" y="2183144"/>
            <a:ext cx="3208218" cy="32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222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500" dirty="0" smtClean="0">
                <a:latin typeface="Arial Black" panose="020B0A04020102020204" pitchFamily="34" charset="0"/>
              </a:rPr>
              <a:t>Пользовательский интерфейс. 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2249487"/>
            <a:ext cx="6651460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500" dirty="0" smtClean="0">
                <a:latin typeface="Arial Black" panose="020B0A04020102020204" pitchFamily="34" charset="0"/>
              </a:rPr>
              <a:t>Пользовательский интерфейс – это буквально то, что видит тот кто использует приложение. В проекте интерфейс был реализован с помощью </a:t>
            </a:r>
            <a:r>
              <a:rPr lang="en-US" sz="2500" dirty="0" err="1" smtClean="0">
                <a:latin typeface="Arial Black" panose="020B0A04020102020204" pitchFamily="34" charset="0"/>
              </a:rPr>
              <a:t>Tkinter</a:t>
            </a:r>
            <a:r>
              <a:rPr lang="ru-RU" sz="2500" dirty="0" smtClean="0">
                <a:latin typeface="Arial Black" panose="020B0A04020102020204" pitchFamily="34" charset="0"/>
              </a:rPr>
              <a:t>. Хотя были другие кандидаты, но этот самый простой инструмент.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pic>
        <p:nvPicPr>
          <p:cNvPr id="4100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2873" y="2500311"/>
            <a:ext cx="4396068" cy="249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3502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752601"/>
            <a:ext cx="9905998" cy="896384"/>
          </a:xfrm>
        </p:spPr>
        <p:txBody>
          <a:bodyPr>
            <a:normAutofit/>
          </a:bodyPr>
          <a:lstStyle/>
          <a:p>
            <a:r>
              <a:rPr lang="ru-RU" sz="2500" dirty="0" smtClean="0">
                <a:latin typeface="Arial Black" panose="020B0A04020102020204" pitchFamily="34" charset="0"/>
              </a:rPr>
              <a:t>База данных. Способ хранения информации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648985"/>
            <a:ext cx="9340068" cy="35417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Базы данных нужны, чтобы хранить информацию в структурированном виде. Они необходимы для обработки больших объемов информации и они способны поддерживать довольно высокую производительность. В проекте я использовал бесплатную систему управления базами данных (СУБД) </a:t>
            </a:r>
            <a:r>
              <a:rPr lang="en-US" sz="2000" dirty="0" smtClean="0">
                <a:latin typeface="Arial Black" panose="020B0A04020102020204" pitchFamily="34" charset="0"/>
              </a:rPr>
              <a:t>SQLite</a:t>
            </a:r>
            <a:r>
              <a:rPr lang="ru-RU" sz="2000" dirty="0" smtClean="0">
                <a:latin typeface="Arial Black" panose="020B0A04020102020204" pitchFamily="34" charset="0"/>
              </a:rPr>
              <a:t>. Она очень проста в установке и в использовании. 	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3076" name="Picture 4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47" y="4262214"/>
            <a:ext cx="3692171" cy="2049876"/>
          </a:xfrm>
          <a:prstGeom prst="rect">
            <a:avLst/>
          </a:prstGeom>
          <a:solidFill>
            <a:schemeClr val="tx1">
              <a:lumMod val="6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  <a:softEdge rad="31750"/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71391739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1413" y="125032"/>
            <a:ext cx="9905998" cy="1478570"/>
          </a:xfrm>
        </p:spPr>
        <p:txBody>
          <a:bodyPr>
            <a:normAutofit/>
          </a:bodyPr>
          <a:lstStyle/>
          <a:p>
            <a:r>
              <a:rPr lang="ru-RU" sz="2500" dirty="0" smtClean="0">
                <a:latin typeface="Arial Black" panose="020B0A04020102020204" pitchFamily="34" charset="0"/>
              </a:rPr>
              <a:t>Формат представления формул</a:t>
            </a:r>
            <a:endParaRPr lang="ru-RU" sz="2500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1413" y="1255356"/>
            <a:ext cx="10382930" cy="412629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 smtClean="0">
                <a:latin typeface="Arial Black" panose="020B0A04020102020204" pitchFamily="34" charset="0"/>
              </a:rPr>
              <a:t>Отдельной сложной частью проекта оказалось представление формул. Единого стандарта их вывода просто </a:t>
            </a:r>
            <a:r>
              <a:rPr lang="ru-RU" sz="2000" dirty="0">
                <a:latin typeface="Arial Black" panose="020B0A04020102020204" pitchFamily="34" charset="0"/>
              </a:rPr>
              <a:t>не </a:t>
            </a:r>
            <a:r>
              <a:rPr lang="ru-RU" sz="2000" dirty="0" smtClean="0">
                <a:latin typeface="Arial Black" panose="020B0A04020102020204" pitchFamily="34" charset="0"/>
              </a:rPr>
              <a:t>существует, </a:t>
            </a:r>
            <a:r>
              <a:rPr lang="ru-RU" sz="2000" dirty="0">
                <a:latin typeface="Arial Black" panose="020B0A04020102020204" pitchFamily="34" charset="0"/>
              </a:rPr>
              <a:t>что приводит к несовместимости между различными системами и программами. Это </a:t>
            </a:r>
            <a:r>
              <a:rPr lang="ru-RU" sz="2000" dirty="0" smtClean="0">
                <a:latin typeface="Arial Black" panose="020B0A04020102020204" pitchFamily="34" charset="0"/>
              </a:rPr>
              <a:t>сильно затрудняет </a:t>
            </a:r>
            <a:r>
              <a:rPr lang="ru-RU" sz="2000" dirty="0">
                <a:latin typeface="Arial Black" panose="020B0A04020102020204" pitchFamily="34" charset="0"/>
              </a:rPr>
              <a:t>хранение и обработку </a:t>
            </a:r>
            <a:r>
              <a:rPr lang="ru-RU" sz="2000" dirty="0" smtClean="0">
                <a:latin typeface="Arial Black" panose="020B0A04020102020204" pitchFamily="34" charset="0"/>
              </a:rPr>
              <a:t>формул. Но всё же существует хорошая библиотека</a:t>
            </a:r>
            <a:r>
              <a:rPr lang="en-US" sz="2000" dirty="0" smtClean="0">
                <a:latin typeface="Arial Black" panose="020B0A04020102020204" pitchFamily="34" charset="0"/>
              </a:rPr>
              <a:t> – </a:t>
            </a:r>
            <a:r>
              <a:rPr lang="en-US" sz="2000" dirty="0" err="1" smtClean="0">
                <a:latin typeface="Arial Black" panose="020B0A04020102020204" pitchFamily="34" charset="0"/>
              </a:rPr>
              <a:t>manim</a:t>
            </a:r>
            <a:r>
              <a:rPr lang="ru-RU" sz="2000" dirty="0" smtClean="0">
                <a:latin typeface="Arial Black" panose="020B0A04020102020204" pitchFamily="34" charset="0"/>
              </a:rPr>
              <a:t>. Она позволила наглядно показать, как одни формулы следуют из других, а также красиво вывести саму формулы, поэтому я использовал её в проекте. </a:t>
            </a:r>
            <a:endParaRPr lang="ru-RU" sz="2000" dirty="0">
              <a:latin typeface="Arial Black" panose="020B0A04020102020204" pitchFamily="34" charset="0"/>
            </a:endParaRPr>
          </a:p>
        </p:txBody>
      </p:sp>
      <p:pic>
        <p:nvPicPr>
          <p:cNvPr id="5122" name="Picture 2" descr="Picture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3742" y="4093980"/>
            <a:ext cx="6361339" cy="257533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softEdge rad="3175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93621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591366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Контур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Контур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онтур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</TotalTime>
  <Words>486</Words>
  <Application>Microsoft Office PowerPoint</Application>
  <PresentationFormat>Широкоэкранный</PresentationFormat>
  <Paragraphs>39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Times New Roman</vt:lpstr>
      <vt:lpstr>Trebuchet MS</vt:lpstr>
      <vt:lpstr>Tw Cen MT</vt:lpstr>
      <vt:lpstr>Контур</vt:lpstr>
      <vt:lpstr>Разработка приложения для работы с формулами – «Формулатория». (на примере формул школьного курса математики)</vt:lpstr>
      <vt:lpstr>Актуальность</vt:lpstr>
      <vt:lpstr>Презентация PowerPoint</vt:lpstr>
      <vt:lpstr>Этапы разработки</vt:lpstr>
      <vt:lpstr>Выбор технологий и инструментов. язык программирования</vt:lpstr>
      <vt:lpstr>Пользовательский интерфейс. </vt:lpstr>
      <vt:lpstr>База данных. Способ хранения информации</vt:lpstr>
      <vt:lpstr>Формат представления формул</vt:lpstr>
      <vt:lpstr>Интерфейс</vt:lpstr>
      <vt:lpstr>База данных – formula.db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Индивидуальный проект по теме: «Создание компьютерной игры на языке программирования python с помощью библиотеки pygame» </dc:title>
  <dc:creator>Руслан Ануваров</dc:creator>
  <cp:lastModifiedBy>Руслан Ануваров</cp:lastModifiedBy>
  <cp:revision>41</cp:revision>
  <dcterms:created xsi:type="dcterms:W3CDTF">2025-05-14T17:54:17Z</dcterms:created>
  <dcterms:modified xsi:type="dcterms:W3CDTF">2025-05-14T22:45:51Z</dcterms:modified>
</cp:coreProperties>
</file>