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Roboto"/>
      <p:regular r:id="rId59"/>
      <p:bold r:id="rId60"/>
      <p:italic r:id="rId61"/>
      <p:boldItalic r:id="rId62"/>
    </p:embeddedFont>
    <p:embeddedFont>
      <p:font typeface="Playfair Display"/>
      <p:regular r:id="rId63"/>
      <p:bold r:id="rId64"/>
      <p:italic r:id="rId65"/>
      <p:boldItalic r:id="rId66"/>
    </p:embeddedFont>
    <p:embeddedFont>
      <p:font typeface="Lato"/>
      <p:regular r:id="rId67"/>
      <p:bold r:id="rId68"/>
      <p:italic r:id="rId69"/>
      <p:boldItalic r:id="rId70"/>
    </p:embeddedFont>
    <p:embeddedFont>
      <p:font typeface="Roboto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02C7FB-DD7E-4449-BC06-EB05CCE6420F}">
  <a:tblStyle styleId="{FE02C7FB-DD7E-4449-BC06-EB05CCE642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RobotoMon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ono-regular.fntdata"/><Relationship Id="rId70" Type="http://schemas.openxmlformats.org/officeDocument/2006/relationships/font" Target="fonts/Lat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4.xml"/><Relationship Id="rId64" Type="http://schemas.openxmlformats.org/officeDocument/2006/relationships/font" Target="fonts/PlayfairDisplay-bold.fntdata"/><Relationship Id="rId63" Type="http://schemas.openxmlformats.org/officeDocument/2006/relationships/font" Target="fonts/PlayfairDisplay-regular.fntdata"/><Relationship Id="rId22" Type="http://schemas.openxmlformats.org/officeDocument/2006/relationships/slide" Target="slides/slide16.xml"/><Relationship Id="rId66" Type="http://schemas.openxmlformats.org/officeDocument/2006/relationships/font" Target="fonts/PlayfairDisplay-boldItalic.fntdata"/><Relationship Id="rId21" Type="http://schemas.openxmlformats.org/officeDocument/2006/relationships/slide" Target="slides/slide15.xml"/><Relationship Id="rId65" Type="http://schemas.openxmlformats.org/officeDocument/2006/relationships/font" Target="fonts/PlayfairDisplay-italic.fntdata"/><Relationship Id="rId24" Type="http://schemas.openxmlformats.org/officeDocument/2006/relationships/slide" Target="slides/slide18.xml"/><Relationship Id="rId68" Type="http://schemas.openxmlformats.org/officeDocument/2006/relationships/font" Target="fonts/Lato-bold.fntdata"/><Relationship Id="rId23" Type="http://schemas.openxmlformats.org/officeDocument/2006/relationships/slide" Target="slides/slide17.xml"/><Relationship Id="rId67" Type="http://schemas.openxmlformats.org/officeDocument/2006/relationships/font" Target="fonts/Lato-regular.fntdata"/><Relationship Id="rId60" Type="http://schemas.openxmlformats.org/officeDocument/2006/relationships/font" Target="fonts/Roboto-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47ec8f7f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47ec8f7f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7ec8f7f5_0_2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7ec8f7f5_0_2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47ec8f7f5_0_2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47ec8f7f5_0_2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47ec8f7f5_0_2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47ec8f7f5_0_2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47ec8f7f5_0_2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47ec8f7f5_0_2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7ec8f7f5_0_2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7ec8f7f5_0_2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47ec8f7f5_0_2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47ec8f7f5_0_2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47ec8f7f5_0_2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47ec8f7f5_0_2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47ec8f7f5_0_2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47ec8f7f5_0_2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47ec8f7f5_0_2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47ec8f7f5_0_2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47ec8f7f5_0_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47ec8f7f5_0_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47ec8f7f5_0_3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47ec8f7f5_0_3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47ec8f7f5_0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47ec8f7f5_0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47ec8f7f5_0_3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47ec8f7f5_0_3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47ec8f7f5_0_2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47ec8f7f5_0_2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47ec8f7f5_0_2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47ec8f7f5_0_2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47ec8f7f5_0_2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47ec8f7f5_0_2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47ec8f7f5_0_2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47ec8f7f5_0_2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47ec8f7f5_0_2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47ec8f7f5_0_2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47ec8f7f5_0_2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47ec8f7f5_0_2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47ec8f7f5_0_2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47ec8f7f5_0_2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7ec8f7f5_0_2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7ec8f7f5_0_2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47ec8f7f5_0_2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47ec8f7f5_0_2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47ec8f7f5_0_2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47ec8f7f5_0_2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47ec8f7f5_0_3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47ec8f7f5_0_3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47ec8f7f5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47ec8f7f5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47ec8f7f5_0_2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47ec8f7f5_0_2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47ec8f7f5_0_2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47ec8f7f5_0_2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47ec8f7f5_0_2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47ec8f7f5_0_2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47ec8f7f5_0_2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47ec8f7f5_0_2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47ec8f7f5_0_3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47ec8f7f5_0_3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47ec8f7f5_0_2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47ec8f7f5_0_2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47ec8f7f5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47ec8f7f5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47ec8f7f5_0_2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47ec8f7f5_0_2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47ec8f7f5_0_2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47ec8f7f5_0_2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47ec8f7f5_0_2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47ec8f7f5_0_2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47ec8f7f5_0_2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47ec8f7f5_0_2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47ec8f7f5_0_2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47ec8f7f5_0_2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47ec8f7f5_0_2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47ec8f7f5_0_2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47ec8f7f5_0_2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47ec8f7f5_0_2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47ec8f7f5_0_3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47ec8f7f5_0_3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47ec8f7f5_0_3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47ec8f7f5_0_3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47ec8f7f5_0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147ec8f7f5_0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47ec8f7f5_0_2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47ec8f7f5_0_2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47ec8f7f5_0_3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47ec8f7f5_0_3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47ec8f7f5_0_2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147ec8f7f5_0_2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47ec8f7f5_0_2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47ec8f7f5_0_2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7ec8f7f5_0_2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47ec8f7f5_0_2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7ec8f7f5_0_2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7ec8f7f5_0_2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47ec8f7f5_0_2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47ec8f7f5_0_2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rgbClr val="4343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3"/>
          <p:cNvSpPr/>
          <p:nvPr/>
        </p:nvSpPr>
        <p:spPr>
          <a:xfrm>
            <a:off x="2355525" y="312600"/>
            <a:ext cx="4518300" cy="4518300"/>
          </a:xfrm>
          <a:prstGeom prst="ellipse">
            <a:avLst/>
          </a:prstGeom>
          <a:noFill/>
          <a:ln cap="flat" cmpd="sng" w="762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581178" y="538253"/>
            <a:ext cx="4066800" cy="4066800"/>
          </a:xfrm>
          <a:prstGeom prst="ellipse">
            <a:avLst/>
          </a:prstGeom>
          <a:noFill/>
          <a:ln cap="flat" cmpd="sng" w="28575">
            <a:solidFill>
              <a:srgbClr val="EE22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ctrTitle"/>
          </p:nvPr>
        </p:nvSpPr>
        <p:spPr>
          <a:xfrm>
            <a:off x="2709675" y="1441775"/>
            <a:ext cx="3810000" cy="15108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4800"/>
              <a:buNone/>
              <a:defRPr b="1" sz="4800">
                <a:solidFill>
                  <a:srgbClr val="FFFFFF"/>
                </a:solidFill>
              </a:defRPr>
            </a:lvl1pPr>
            <a:lvl2pPr lvl="1" rtl="0" algn="ctr">
              <a:lnSpc>
                <a:spcPct val="100000"/>
              </a:lnSpc>
              <a:spcBef>
                <a:spcPts val="0"/>
              </a:spcBef>
              <a:spcAft>
                <a:spcPts val="0"/>
              </a:spcAft>
              <a:buClr>
                <a:srgbClr val="FFFFFF"/>
              </a:buClr>
              <a:buSzPts val="4800"/>
              <a:buNone/>
              <a:defRPr b="1" sz="4800">
                <a:solidFill>
                  <a:srgbClr val="FFFFFF"/>
                </a:solidFill>
              </a:defRPr>
            </a:lvl2pPr>
            <a:lvl3pPr lvl="2" rtl="0" algn="ctr">
              <a:lnSpc>
                <a:spcPct val="100000"/>
              </a:lnSpc>
              <a:spcBef>
                <a:spcPts val="0"/>
              </a:spcBef>
              <a:spcAft>
                <a:spcPts val="0"/>
              </a:spcAft>
              <a:buClr>
                <a:srgbClr val="FFFFFF"/>
              </a:buClr>
              <a:buSzPts val="4800"/>
              <a:buNone/>
              <a:defRPr b="1" sz="4800">
                <a:solidFill>
                  <a:srgbClr val="FFFFFF"/>
                </a:solidFill>
              </a:defRPr>
            </a:lvl3pPr>
            <a:lvl4pPr lvl="3" rtl="0" algn="ctr">
              <a:lnSpc>
                <a:spcPct val="100000"/>
              </a:lnSpc>
              <a:spcBef>
                <a:spcPts val="0"/>
              </a:spcBef>
              <a:spcAft>
                <a:spcPts val="0"/>
              </a:spcAft>
              <a:buClr>
                <a:srgbClr val="FFFFFF"/>
              </a:buClr>
              <a:buSzPts val="4800"/>
              <a:buNone/>
              <a:defRPr b="1" sz="4800">
                <a:solidFill>
                  <a:srgbClr val="FFFFFF"/>
                </a:solidFill>
              </a:defRPr>
            </a:lvl4pPr>
            <a:lvl5pPr lvl="4" rtl="0" algn="ctr">
              <a:lnSpc>
                <a:spcPct val="100000"/>
              </a:lnSpc>
              <a:spcBef>
                <a:spcPts val="0"/>
              </a:spcBef>
              <a:spcAft>
                <a:spcPts val="0"/>
              </a:spcAft>
              <a:buClr>
                <a:srgbClr val="FFFFFF"/>
              </a:buClr>
              <a:buSzPts val="4800"/>
              <a:buNone/>
              <a:defRPr b="1" sz="4800">
                <a:solidFill>
                  <a:srgbClr val="FFFFFF"/>
                </a:solidFill>
              </a:defRPr>
            </a:lvl5pPr>
            <a:lvl6pPr lvl="5" rtl="0" algn="ctr">
              <a:lnSpc>
                <a:spcPct val="100000"/>
              </a:lnSpc>
              <a:spcBef>
                <a:spcPts val="0"/>
              </a:spcBef>
              <a:spcAft>
                <a:spcPts val="0"/>
              </a:spcAft>
              <a:buClr>
                <a:srgbClr val="FFFFFF"/>
              </a:buClr>
              <a:buSzPts val="4800"/>
              <a:buNone/>
              <a:defRPr b="1" sz="4800">
                <a:solidFill>
                  <a:srgbClr val="FFFFFF"/>
                </a:solidFill>
              </a:defRPr>
            </a:lvl6pPr>
            <a:lvl7pPr lvl="6" rtl="0" algn="ctr">
              <a:lnSpc>
                <a:spcPct val="100000"/>
              </a:lnSpc>
              <a:spcBef>
                <a:spcPts val="0"/>
              </a:spcBef>
              <a:spcAft>
                <a:spcPts val="0"/>
              </a:spcAft>
              <a:buClr>
                <a:srgbClr val="FFFFFF"/>
              </a:buClr>
              <a:buSzPts val="4800"/>
              <a:buNone/>
              <a:defRPr b="1" sz="4800">
                <a:solidFill>
                  <a:srgbClr val="FFFFFF"/>
                </a:solidFill>
              </a:defRPr>
            </a:lvl7pPr>
            <a:lvl8pPr lvl="7" rtl="0" algn="ctr">
              <a:lnSpc>
                <a:spcPct val="100000"/>
              </a:lnSpc>
              <a:spcBef>
                <a:spcPts val="0"/>
              </a:spcBef>
              <a:spcAft>
                <a:spcPts val="0"/>
              </a:spcAft>
              <a:buClr>
                <a:srgbClr val="FFFFFF"/>
              </a:buClr>
              <a:buSzPts val="4800"/>
              <a:buNone/>
              <a:defRPr b="1" sz="4800">
                <a:solidFill>
                  <a:srgbClr val="FFFFFF"/>
                </a:solidFill>
              </a:defRPr>
            </a:lvl8pPr>
            <a:lvl9pPr lvl="8" rtl="0" algn="ctr">
              <a:lnSpc>
                <a:spcPct val="100000"/>
              </a:lnSpc>
              <a:spcBef>
                <a:spcPts val="0"/>
              </a:spcBef>
              <a:spcAft>
                <a:spcPts val="0"/>
              </a:spcAft>
              <a:buClr>
                <a:srgbClr val="FFFFFF"/>
              </a:buClr>
              <a:buSzPts val="4800"/>
              <a:buNone/>
              <a:defRPr b="1" sz="4800">
                <a:solidFill>
                  <a:srgbClr val="FFFFFF"/>
                </a:solidFill>
              </a:defRPr>
            </a:lvl9pPr>
          </a:lstStyle>
          <a:p/>
        </p:txBody>
      </p:sp>
      <p:sp>
        <p:nvSpPr>
          <p:cNvPr id="60" name="Google Shape;60;p13"/>
          <p:cNvSpPr txBox="1"/>
          <p:nvPr>
            <p:ph idx="1" type="subTitle"/>
          </p:nvPr>
        </p:nvSpPr>
        <p:spPr>
          <a:xfrm>
            <a:off x="3019350" y="3105075"/>
            <a:ext cx="3105300" cy="8286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sp>
        <p:nvSpPr>
          <p:cNvPr id="61" name="Google Shape;6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5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5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timeanddate.com/calendar/custom.html" TargetMode="External"/><Relationship Id="rId4" Type="http://schemas.openxmlformats.org/officeDocument/2006/relationships/hyperlink" Target="https://www.timeanddate.com/calendar/custom.html" TargetMode="External"/><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51.xml"/><Relationship Id="rId4" Type="http://schemas.openxmlformats.org/officeDocument/2006/relationships/image" Target="../media/image11.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49.xml"/><Relationship Id="rId4" Type="http://schemas.openxmlformats.org/officeDocument/2006/relationships/image" Target="../media/image19.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49.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50.xml"/><Relationship Id="rId4" Type="http://schemas.openxmlformats.org/officeDocument/2006/relationships/image" Target="../media/image24.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51.xml"/><Relationship Id="rId4" Type="http://schemas.openxmlformats.org/officeDocument/2006/relationships/slide" Target="/ppt/slides/slide49.xml"/><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51.xml"/><Relationship Id="rId4" Type="http://schemas.openxmlformats.org/officeDocument/2006/relationships/image" Target="../media/image23.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49.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50.xml"/><Relationship Id="rId4" Type="http://schemas.openxmlformats.org/officeDocument/2006/relationships/slide" Target="/ppt/slides/slide50.xml"/><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slide" Target="/ppt/slides/slide49.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slide" Target="/ppt/slides/slide51.xml"/><Relationship Id="rId4" Type="http://schemas.openxmlformats.org/officeDocument/2006/relationships/image" Target="../media/image42.png"/><Relationship Id="rId5" Type="http://schemas.openxmlformats.org/officeDocument/2006/relationships/image" Target="../media/image44.png"/><Relationship Id="rId6"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9.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2.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slide" Target="/ppt/slides/slide28.xml"/><Relationship Id="rId4" Type="http://schemas.openxmlformats.org/officeDocument/2006/relationships/slide" Target="/ppt/slides/slide32.xml"/><Relationship Id="rId5" Type="http://schemas.openxmlformats.org/officeDocument/2006/relationships/slide" Target="/ppt/slides/slide19.xml"/><Relationship Id="rId6" Type="http://schemas.openxmlformats.org/officeDocument/2006/relationships/slide" Target="/ppt/slides/slide30.xml"/><Relationship Id="rId7" Type="http://schemas.openxmlformats.org/officeDocument/2006/relationships/slide" Target="/ppt/slid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slide" Target="/ppt/slides/slide25.xml"/><Relationship Id="rId4" Type="http://schemas.openxmlformats.org/officeDocument/2006/relationships/slide" Target="/ppt/slides/slide9.xml"/><Relationship Id="rId5" Type="http://schemas.openxmlformats.org/officeDocument/2006/relationships/slide" Target="/ppt/slides/slide10.xml"/><Relationship Id="rId6" Type="http://schemas.openxmlformats.org/officeDocument/2006/relationships/slide" Target="/ppt/slides/slide13.xml"/><Relationship Id="rId7" Type="http://schemas.openxmlformats.org/officeDocument/2006/relationships/slide" Target="/ppt/slides/slide31.xml"/><Relationship Id="rId8" Type="http://schemas.openxmlformats.org/officeDocument/2006/relationships/slide" Target="/ppt/slid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slide" Target="/ppt/slides/slide28.xml"/><Relationship Id="rId4" Type="http://schemas.openxmlformats.org/officeDocument/2006/relationships/slide" Target="/ppt/slides/slide18.xml"/><Relationship Id="rId5" Type="http://schemas.openxmlformats.org/officeDocument/2006/relationships/slide" Target="/ppt/slides/slide36.xml"/><Relationship Id="rId6" Type="http://schemas.openxmlformats.org/officeDocument/2006/relationships/slide" Target="/ppt/slid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50.xml"/><Relationship Id="rId4" Type="http://schemas.openxmlformats.org/officeDocument/2006/relationships/image" Target="../media/image7.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2709675" y="1441775"/>
            <a:ext cx="3810000" cy="151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latin typeface="Roboto"/>
                <a:ea typeface="Roboto"/>
                <a:cs typeface="Roboto"/>
                <a:sym typeface="Roboto"/>
              </a:rPr>
              <a:t>Airbnb New User Booking - Case Study</a:t>
            </a:r>
            <a:endParaRPr sz="4200"/>
          </a:p>
        </p:txBody>
      </p:sp>
      <p:sp>
        <p:nvSpPr>
          <p:cNvPr id="67" name="Google Shape;67;p14"/>
          <p:cNvSpPr txBox="1"/>
          <p:nvPr>
            <p:ph idx="1" type="subTitle"/>
          </p:nvPr>
        </p:nvSpPr>
        <p:spPr>
          <a:xfrm>
            <a:off x="3019350" y="3105075"/>
            <a:ext cx="3105300" cy="82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Lamyaa Zayed</a:t>
            </a:r>
            <a:endParaRPr/>
          </a:p>
        </p:txBody>
      </p:sp>
      <p:sp>
        <p:nvSpPr>
          <p:cNvPr id="68" name="Google Shape;68;p14"/>
          <p:cNvSpPr txBox="1"/>
          <p:nvPr>
            <p:ph idx="4294967295" type="body"/>
          </p:nvPr>
        </p:nvSpPr>
        <p:spPr>
          <a:xfrm>
            <a:off x="311700" y="29194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Feature Imputation</a:t>
            </a:r>
            <a:endParaRPr/>
          </a:p>
          <a:p>
            <a:pPr indent="0" lvl="0" marL="0" rtl="0" algn="l">
              <a:spcBef>
                <a:spcPts val="0"/>
              </a:spcBef>
              <a:spcAft>
                <a:spcPts val="0"/>
              </a:spcAft>
              <a:buNone/>
            </a:pPr>
            <a:r>
              <a:t/>
            </a:r>
            <a:endParaRPr/>
          </a:p>
        </p:txBody>
      </p:sp>
      <p:sp>
        <p:nvSpPr>
          <p:cNvPr id="159" name="Google Shape;15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after filling nulls here with </a:t>
            </a:r>
            <a:r>
              <a:rPr lang="en"/>
              <a:t>RandomForestClassifier,</a:t>
            </a:r>
            <a:r>
              <a:rPr lang="en"/>
              <a:t> here are the results before and after imputations.</a:t>
            </a:r>
            <a:r>
              <a:rPr b="1" lang="en" sz="900" u="sng">
                <a:solidFill>
                  <a:schemeClr val="hlink"/>
                </a:solidFill>
                <a:hlinkClick action="ppaction://hlinksldjump" r:id="rId3"/>
              </a:rPr>
              <a:t>BI</a:t>
            </a:r>
            <a:r>
              <a:rPr b="1" lang="en" sz="900" u="sng">
                <a:solidFill>
                  <a:schemeClr val="hlink"/>
                </a:solidFill>
              </a:rPr>
              <a:t>9</a:t>
            </a:r>
            <a:endParaRPr/>
          </a:p>
        </p:txBody>
      </p:sp>
      <p:pic>
        <p:nvPicPr>
          <p:cNvPr id="160" name="Google Shape;160;p23"/>
          <p:cNvPicPr preferRelativeResize="0"/>
          <p:nvPr/>
        </p:nvPicPr>
        <p:blipFill>
          <a:blip r:embed="rId4">
            <a:alphaModFix/>
          </a:blip>
          <a:stretch>
            <a:fillRect/>
          </a:stretch>
        </p:blipFill>
        <p:spPr>
          <a:xfrm>
            <a:off x="685800" y="2049050"/>
            <a:ext cx="7981600" cy="265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Feature</a:t>
            </a:r>
            <a:endParaRPr/>
          </a:p>
          <a:p>
            <a:pPr indent="0" lvl="0" marL="0" rtl="0" algn="l">
              <a:spcBef>
                <a:spcPts val="0"/>
              </a:spcBef>
              <a:spcAft>
                <a:spcPts val="0"/>
              </a:spcAft>
              <a:buNone/>
            </a:pPr>
            <a:r>
              <a:t/>
            </a:r>
            <a:endParaRPr/>
          </a:p>
        </p:txBody>
      </p:sp>
      <p:sp>
        <p:nvSpPr>
          <p:cNvPr id="166" name="Google Shape;16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1000"/>
              </a:spcBef>
              <a:spcAft>
                <a:spcPts val="0"/>
              </a:spcAft>
              <a:buSzPts val="1400"/>
              <a:buChar char="●"/>
            </a:pPr>
            <a:r>
              <a:rPr lang="en" sz="1400"/>
              <a:t>let us check if there is a gender based preference for certain countries. In other words, does the gender of a person affect the first country s/he books an Airbnb in?</a:t>
            </a:r>
            <a:endParaRPr sz="1400"/>
          </a:p>
          <a:p>
            <a:pPr indent="-317500" lvl="0" marL="457200" rtl="0" algn="l">
              <a:spcBef>
                <a:spcPts val="1200"/>
              </a:spcBef>
              <a:spcAft>
                <a:spcPts val="0"/>
              </a:spcAft>
              <a:buSzPts val="1400"/>
              <a:buChar char="●"/>
            </a:pPr>
            <a:r>
              <a:rPr lang="en" sz="1400"/>
              <a:t>To answer this question we will have to test the relationship between two categorical variables: Gender and Destination Country. Since the number of destination countries is multivariate, the </a:t>
            </a:r>
            <a:r>
              <a:rPr b="1" lang="en" sz="1400"/>
              <a:t>Chi-Square Test </a:t>
            </a:r>
            <a:r>
              <a:rPr lang="en" sz="1400"/>
              <a:t>for Feature selection.</a:t>
            </a:r>
            <a:endParaRPr sz="1400"/>
          </a:p>
          <a:p>
            <a:pPr indent="-317500" lvl="0" marL="457200" rtl="0" algn="l">
              <a:spcBef>
                <a:spcPts val="1000"/>
              </a:spcBef>
              <a:spcAft>
                <a:spcPts val="0"/>
              </a:spcAft>
              <a:buSzPts val="1400"/>
              <a:buChar char="●"/>
            </a:pPr>
            <a:r>
              <a:rPr lang="en" sz="1400"/>
              <a:t>For the hypothesis testing, we define the following:</a:t>
            </a:r>
            <a:endParaRPr sz="1400"/>
          </a:p>
          <a:p>
            <a:pPr indent="-317500" lvl="1" marL="914400" rtl="0" algn="l">
              <a:spcBef>
                <a:spcPts val="1000"/>
              </a:spcBef>
              <a:spcAft>
                <a:spcPts val="0"/>
              </a:spcAft>
              <a:buSzPts val="1400"/>
              <a:buChar char="○"/>
            </a:pPr>
            <a:r>
              <a:rPr b="1" lang="en" sz="1400"/>
              <a:t>Null Hypothesis</a:t>
            </a:r>
            <a:r>
              <a:rPr lang="en" sz="1400"/>
              <a:t>: There is</a:t>
            </a:r>
            <a:r>
              <a:rPr b="1" lang="en" sz="1400"/>
              <a:t> no relationship</a:t>
            </a:r>
            <a:r>
              <a:rPr lang="en" sz="1400"/>
              <a:t> between country preference and the </a:t>
            </a:r>
            <a:r>
              <a:rPr lang="en"/>
              <a:t>gender </a:t>
            </a:r>
            <a:r>
              <a:rPr lang="en" sz="1400"/>
              <a:t>of the customer (independent).</a:t>
            </a:r>
            <a:endParaRPr sz="1400"/>
          </a:p>
          <a:p>
            <a:pPr indent="-317500" lvl="1" marL="914400" rtl="0" algn="l">
              <a:spcBef>
                <a:spcPts val="1000"/>
              </a:spcBef>
              <a:spcAft>
                <a:spcPts val="0"/>
              </a:spcAft>
              <a:buSzPts val="1400"/>
              <a:buChar char="○"/>
            </a:pPr>
            <a:r>
              <a:rPr b="1" lang="en" sz="1400"/>
              <a:t>Alternate Hypothesis</a:t>
            </a:r>
            <a:r>
              <a:rPr lang="en" sz="1400"/>
              <a:t>: There is a </a:t>
            </a:r>
            <a:r>
              <a:rPr b="1" lang="en" sz="1400"/>
              <a:t>relationship </a:t>
            </a:r>
            <a:r>
              <a:rPr lang="en" sz="1400"/>
              <a:t>between country preference and the </a:t>
            </a:r>
            <a:r>
              <a:rPr lang="en"/>
              <a:t>gender</a:t>
            </a:r>
            <a:r>
              <a:rPr lang="en" sz="1400"/>
              <a:t> of the customer (not independent).</a:t>
            </a:r>
            <a:endParaRPr sz="1400"/>
          </a:p>
          <a:p>
            <a:pPr indent="-317500" lvl="1" marL="914400" rtl="0" algn="l">
              <a:spcBef>
                <a:spcPts val="1000"/>
              </a:spcBef>
              <a:spcAft>
                <a:spcPts val="1200"/>
              </a:spcAft>
              <a:buSzPts val="1400"/>
              <a:buChar char="○"/>
            </a:pPr>
            <a:r>
              <a:rPr lang="en" sz="1400"/>
              <a:t>We will assume our significance level,  </a:t>
            </a:r>
            <a:r>
              <a:rPr b="1" lang="en" sz="1400"/>
              <a:t>α </a:t>
            </a:r>
            <a:r>
              <a:rPr lang="en" sz="1400"/>
              <a:t> to be 0.05.</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
                <a:solidFill>
                  <a:srgbClr val="F55E61"/>
                </a:solidFill>
              </a:rPr>
              <a:t>Gender Feature</a:t>
            </a:r>
            <a:endParaRPr>
              <a:solidFill>
                <a:srgbClr val="F55E61"/>
              </a:solidFill>
            </a:endParaRPr>
          </a:p>
          <a:p>
            <a:pPr indent="0" lvl="0" marL="0" rtl="0" algn="l">
              <a:lnSpc>
                <a:spcPct val="115000"/>
              </a:lnSpc>
              <a:spcBef>
                <a:spcPts val="0"/>
              </a:spcBef>
              <a:spcAft>
                <a:spcPts val="0"/>
              </a:spcAft>
              <a:buNone/>
            </a:pPr>
            <a:r>
              <a:t/>
            </a:r>
            <a:endParaRPr>
              <a:solidFill>
                <a:srgbClr val="F55E61"/>
              </a:solidFill>
            </a:endParaRPr>
          </a:p>
          <a:p>
            <a:pPr indent="0" lvl="0" marL="0" rtl="0" algn="l">
              <a:spcBef>
                <a:spcPts val="0"/>
              </a:spcBef>
              <a:spcAft>
                <a:spcPts val="0"/>
              </a:spcAft>
              <a:buNone/>
            </a:pPr>
            <a:r>
              <a:t/>
            </a:r>
            <a:endParaRPr/>
          </a:p>
        </p:txBody>
      </p:sp>
      <p:sp>
        <p:nvSpPr>
          <p:cNvPr id="172" name="Google Shape;17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After applying the “</a:t>
            </a:r>
            <a:r>
              <a:rPr lang="en" sz="1050">
                <a:solidFill>
                  <a:srgbClr val="000000"/>
                </a:solidFill>
                <a:highlight>
                  <a:srgbClr val="F7F7F7"/>
                </a:highlight>
                <a:latin typeface="Roboto Mono"/>
                <a:ea typeface="Roboto Mono"/>
                <a:cs typeface="Roboto Mono"/>
                <a:sym typeface="Roboto Mono"/>
              </a:rPr>
              <a:t>stats</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chi2_contingency(observed)”</a:t>
            </a:r>
            <a:r>
              <a:rPr lang="en"/>
              <a:t> test, found that the </a:t>
            </a:r>
            <a:r>
              <a:rPr b="1" lang="en"/>
              <a:t>P-value</a:t>
            </a:r>
            <a:r>
              <a:rPr lang="en"/>
              <a:t> is ‘5.8301269550715721e-21’.</a:t>
            </a:r>
            <a:endParaRPr sz="1050">
              <a:solidFill>
                <a:srgbClr val="3C4043"/>
              </a:solidFill>
              <a:latin typeface="Roboto Mono"/>
              <a:ea typeface="Roboto Mono"/>
              <a:cs typeface="Roboto Mono"/>
              <a:sym typeface="Roboto Mono"/>
            </a:endParaRPr>
          </a:p>
          <a:p>
            <a:pPr indent="-342900" lvl="0" marL="457200" rtl="0" algn="l">
              <a:spcBef>
                <a:spcPts val="1200"/>
              </a:spcBef>
              <a:spcAft>
                <a:spcPts val="0"/>
              </a:spcAft>
              <a:buSzPts val="1800"/>
              <a:buChar char="●"/>
            </a:pPr>
            <a:r>
              <a:rPr lang="en"/>
              <a:t>So the p-value that we have obtained is </a:t>
            </a:r>
            <a:r>
              <a:rPr b="1" lang="en"/>
              <a:t>less </a:t>
            </a:r>
            <a:r>
              <a:rPr lang="en"/>
              <a:t>than our chosen significance level. Therefore, we reject the null hypothesis Ho and accept the </a:t>
            </a:r>
            <a:r>
              <a:rPr lang="en"/>
              <a:t>alternative</a:t>
            </a:r>
            <a:r>
              <a:rPr lang="en"/>
              <a:t> hypothesis as has evidence and confident for Ha. There is a </a:t>
            </a:r>
            <a:r>
              <a:rPr b="1" lang="en"/>
              <a:t>relationship </a:t>
            </a:r>
            <a:r>
              <a:rPr lang="en"/>
              <a:t>between country preference and the gender of the customer.</a:t>
            </a:r>
            <a:endParaRPr/>
          </a:p>
          <a:p>
            <a:pPr indent="-342900" lvl="0" marL="457200" rtl="0" algn="l">
              <a:spcBef>
                <a:spcPts val="1200"/>
              </a:spcBef>
              <a:spcAft>
                <a:spcPts val="1200"/>
              </a:spcAft>
              <a:buSzPts val="1800"/>
              <a:buChar char="●"/>
            </a:pPr>
            <a:r>
              <a:rPr lang="en"/>
              <a:t>Then we can go with  this feature to help on prediction process.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Feature</a:t>
            </a:r>
            <a:endParaRPr/>
          </a:p>
        </p:txBody>
      </p:sp>
      <p:sp>
        <p:nvSpPr>
          <p:cNvPr id="178" name="Google Shape;178;p26"/>
          <p:cNvSpPr txBox="1"/>
          <p:nvPr>
            <p:ph idx="1" type="body"/>
          </p:nvPr>
        </p:nvSpPr>
        <p:spPr>
          <a:xfrm>
            <a:off x="311700" y="1304875"/>
            <a:ext cx="4923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As we see that there are ‘unknown’ and ‘other’ values at which will not help and </a:t>
            </a:r>
            <a:r>
              <a:rPr lang="en"/>
              <a:t>mislead</a:t>
            </a:r>
            <a:r>
              <a:rPr lang="en"/>
              <a:t> in prediction process, so i will replace these two values with nulls, and then impute these missing values by predicting them with non-missing features as we done with the age column.</a:t>
            </a:r>
            <a:r>
              <a:rPr b="1" lang="en" sz="900" u="sng">
                <a:solidFill>
                  <a:schemeClr val="hlink"/>
                </a:solidFill>
                <a:hlinkClick action="ppaction://hlinksldjump" r:id="rId3"/>
              </a:rPr>
              <a:t>BI10</a:t>
            </a:r>
            <a:endParaRPr/>
          </a:p>
          <a:p>
            <a:pPr indent="-342900" lvl="0" marL="457200" rtl="0" algn="l">
              <a:spcBef>
                <a:spcPts val="1200"/>
              </a:spcBef>
              <a:spcAft>
                <a:spcPts val="1200"/>
              </a:spcAft>
              <a:buSzPts val="1800"/>
              <a:buChar char="●"/>
            </a:pPr>
            <a:r>
              <a:rPr lang="en"/>
              <a:t>F</a:t>
            </a:r>
            <a:r>
              <a:rPr lang="en"/>
              <a:t>emales are relatively higher than males.</a:t>
            </a:r>
            <a:endParaRPr/>
          </a:p>
        </p:txBody>
      </p:sp>
      <p:pic>
        <p:nvPicPr>
          <p:cNvPr id="179" name="Google Shape;179;p26"/>
          <p:cNvPicPr preferRelativeResize="0"/>
          <p:nvPr/>
        </p:nvPicPr>
        <p:blipFill>
          <a:blip r:embed="rId4">
            <a:alphaModFix/>
          </a:blip>
          <a:stretch>
            <a:fillRect/>
          </a:stretch>
        </p:blipFill>
        <p:spPr>
          <a:xfrm>
            <a:off x="5387700" y="1474650"/>
            <a:ext cx="3603900" cy="22439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Feature</a:t>
            </a:r>
            <a:endParaRPr/>
          </a:p>
          <a:p>
            <a:pPr indent="0" lvl="0" marL="0" rtl="0" algn="l">
              <a:spcBef>
                <a:spcPts val="0"/>
              </a:spcBef>
              <a:spcAft>
                <a:spcPts val="0"/>
              </a:spcAft>
              <a:buNone/>
            </a:pPr>
            <a:r>
              <a:t/>
            </a:r>
            <a:endParaRPr/>
          </a:p>
        </p:txBody>
      </p:sp>
      <p:sp>
        <p:nvSpPr>
          <p:cNvPr id="185" name="Google Shape;18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after filling nulls here with RandomForestClassifier, here are the results before and after imputations.</a:t>
            </a:r>
            <a:endParaRPr/>
          </a:p>
        </p:txBody>
      </p:sp>
      <p:pic>
        <p:nvPicPr>
          <p:cNvPr id="186" name="Google Shape;186;p27"/>
          <p:cNvPicPr preferRelativeResize="0"/>
          <p:nvPr/>
        </p:nvPicPr>
        <p:blipFill>
          <a:blip r:embed="rId3">
            <a:alphaModFix/>
          </a:blip>
          <a:stretch>
            <a:fillRect/>
          </a:stretch>
        </p:blipFill>
        <p:spPr>
          <a:xfrm>
            <a:off x="381000" y="2113398"/>
            <a:ext cx="8520601" cy="27978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Weekend and Holiday Features </a:t>
            </a:r>
            <a:endParaRPr/>
          </a:p>
        </p:txBody>
      </p:sp>
      <p:sp>
        <p:nvSpPr>
          <p:cNvPr id="192" name="Google Shape;192;p28"/>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Font typeface="Arial"/>
              <a:buChar char="●"/>
            </a:pPr>
            <a:r>
              <a:rPr lang="en">
                <a:latin typeface="Arial"/>
                <a:ea typeface="Arial"/>
                <a:cs typeface="Arial"/>
                <a:sym typeface="Arial"/>
              </a:rPr>
              <a:t>Adding ‘weekend’ and ‘holiday’ features may help to increase some information to the model and predict the new first country target better.</a:t>
            </a:r>
            <a:endParaRPr>
              <a:latin typeface="Arial"/>
              <a:ea typeface="Arial"/>
              <a:cs typeface="Arial"/>
              <a:sym typeface="Arial"/>
            </a:endParaRPr>
          </a:p>
          <a:p>
            <a:pPr indent="-342900" lvl="0" marL="457200" rtl="0" algn="l">
              <a:spcBef>
                <a:spcPts val="1200"/>
              </a:spcBef>
              <a:spcAft>
                <a:spcPts val="1200"/>
              </a:spcAft>
              <a:buSzPts val="1800"/>
              <a:buFont typeface="Arial"/>
              <a:buChar char="●"/>
            </a:pPr>
            <a:r>
              <a:rPr lang="en">
                <a:latin typeface="Arial"/>
                <a:ea typeface="Arial"/>
                <a:cs typeface="Arial"/>
                <a:sym typeface="Arial"/>
              </a:rPr>
              <a:t>C</a:t>
            </a:r>
            <a:r>
              <a:rPr lang="en">
                <a:latin typeface="Arial"/>
                <a:ea typeface="Arial"/>
                <a:cs typeface="Arial"/>
                <a:sym typeface="Arial"/>
              </a:rPr>
              <a:t>reate holiday feature by</a:t>
            </a:r>
            <a:r>
              <a:rPr lang="en">
                <a:latin typeface="Arial"/>
                <a:ea typeface="Arial"/>
                <a:cs typeface="Arial"/>
                <a:sym typeface="Arial"/>
              </a:rPr>
              <a:t> scraping the holidays informations from web page by BeautifulSoup from </a:t>
            </a:r>
            <a:r>
              <a:rPr lang="en" sz="1600" u="sng">
                <a:solidFill>
                  <a:schemeClr val="hlink"/>
                </a:solidFill>
                <a:latin typeface="Arial"/>
                <a:ea typeface="Arial"/>
                <a:cs typeface="Arial"/>
                <a:sym typeface="Arial"/>
                <a:hlinkClick r:id="rId3"/>
              </a:rPr>
              <a:t>h</a:t>
            </a:r>
            <a:r>
              <a:rPr lang="en" sz="1600" u="sng">
                <a:solidFill>
                  <a:schemeClr val="hlink"/>
                </a:solidFill>
                <a:latin typeface="Arial"/>
                <a:ea typeface="Arial"/>
                <a:cs typeface="Arial"/>
                <a:sym typeface="Arial"/>
                <a:hlinkClick r:id="rId4"/>
              </a:rPr>
              <a:t>ttps://www.timeanddate.com/calendar/custom.html</a:t>
            </a:r>
            <a:r>
              <a:rPr lang="en" sz="1600">
                <a:latin typeface="Arial"/>
                <a:ea typeface="Arial"/>
                <a:cs typeface="Arial"/>
                <a:sym typeface="Arial"/>
              </a:rPr>
              <a:t> site.</a:t>
            </a:r>
            <a:endParaRPr sz="1600">
              <a:latin typeface="Arial"/>
              <a:ea typeface="Arial"/>
              <a:cs typeface="Arial"/>
              <a:sym typeface="Arial"/>
            </a:endParaRPr>
          </a:p>
        </p:txBody>
      </p:sp>
      <p:pic>
        <p:nvPicPr>
          <p:cNvPr id="193" name="Google Shape;193;p28"/>
          <p:cNvPicPr preferRelativeResize="0"/>
          <p:nvPr/>
        </p:nvPicPr>
        <p:blipFill>
          <a:blip r:embed="rId5">
            <a:alphaModFix/>
          </a:blip>
          <a:stretch>
            <a:fillRect/>
          </a:stretch>
        </p:blipFill>
        <p:spPr>
          <a:xfrm>
            <a:off x="1019175" y="2751025"/>
            <a:ext cx="3120814" cy="2135300"/>
          </a:xfrm>
          <a:prstGeom prst="rect">
            <a:avLst/>
          </a:prstGeom>
          <a:noFill/>
          <a:ln>
            <a:noFill/>
          </a:ln>
        </p:spPr>
      </p:pic>
      <p:pic>
        <p:nvPicPr>
          <p:cNvPr id="194" name="Google Shape;194;p28"/>
          <p:cNvPicPr preferRelativeResize="0"/>
          <p:nvPr/>
        </p:nvPicPr>
        <p:blipFill>
          <a:blip r:embed="rId6">
            <a:alphaModFix/>
          </a:blip>
          <a:stretch>
            <a:fillRect/>
          </a:stretch>
        </p:blipFill>
        <p:spPr>
          <a:xfrm>
            <a:off x="4895850" y="2751025"/>
            <a:ext cx="3217226" cy="2144825"/>
          </a:xfrm>
          <a:prstGeom prst="rect">
            <a:avLst/>
          </a:prstGeom>
          <a:noFill/>
          <a:ln>
            <a:noFill/>
          </a:ln>
        </p:spPr>
      </p:pic>
      <p:pic>
        <p:nvPicPr>
          <p:cNvPr id="195" name="Google Shape;195;p28"/>
          <p:cNvPicPr preferRelativeResize="0"/>
          <p:nvPr/>
        </p:nvPicPr>
        <p:blipFill>
          <a:blip r:embed="rId7">
            <a:alphaModFix/>
          </a:blip>
          <a:stretch>
            <a:fillRect/>
          </a:stretch>
        </p:blipFill>
        <p:spPr>
          <a:xfrm>
            <a:off x="4876800" y="2712817"/>
            <a:ext cx="3217225" cy="21697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Signup method Feature</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a:t>This feature</a:t>
            </a:r>
            <a:r>
              <a:rPr lang="en"/>
              <a:t> tells us that most users </a:t>
            </a:r>
            <a:r>
              <a:rPr lang="en"/>
              <a:t>sign up</a:t>
            </a:r>
            <a:r>
              <a:rPr lang="en"/>
              <a:t> either through the standard basic method or through Facebook. Additionally, they login using either a desktop browser, a mobile browser or a mobile app.</a:t>
            </a:r>
            <a:endParaRPr/>
          </a:p>
          <a:p>
            <a:pPr indent="-342900" lvl="0" marL="457200" rtl="0" algn="l">
              <a:spcBef>
                <a:spcPts val="1200"/>
              </a:spcBef>
              <a:spcAft>
                <a:spcPts val="0"/>
              </a:spcAft>
              <a:buSzPts val="1800"/>
              <a:buChar char="●"/>
            </a:pPr>
            <a:r>
              <a:rPr lang="en"/>
              <a:t>Does the type of device (mobile or computer) affect the signup method to Airbnb? Again, as before with gender with chi-square test.. </a:t>
            </a:r>
            <a:endParaRPr/>
          </a:p>
          <a:p>
            <a:pPr indent="-342900" lvl="0" marL="457200" rtl="0" algn="l">
              <a:spcBef>
                <a:spcPts val="1200"/>
              </a:spcBef>
              <a:spcAft>
                <a:spcPts val="0"/>
              </a:spcAft>
              <a:buSzPts val="1800"/>
              <a:buChar char="●"/>
            </a:pPr>
            <a:r>
              <a:rPr lang="en"/>
              <a:t>After applying the “</a:t>
            </a:r>
            <a:r>
              <a:rPr lang="en" sz="1050">
                <a:solidFill>
                  <a:srgbClr val="000000"/>
                </a:solidFill>
                <a:highlight>
                  <a:srgbClr val="F7F7F7"/>
                </a:highlight>
                <a:latin typeface="Roboto Mono"/>
                <a:ea typeface="Roboto Mono"/>
                <a:cs typeface="Roboto Mono"/>
                <a:sym typeface="Roboto Mono"/>
              </a:rPr>
              <a:t>stats</a:t>
            </a:r>
            <a:r>
              <a:rPr lang="en" sz="1050">
                <a:solidFill>
                  <a:srgbClr val="055BE0"/>
                </a:solidFill>
                <a:highlight>
                  <a:srgbClr val="F7F7F7"/>
                </a:highlight>
                <a:latin typeface="Roboto Mono"/>
                <a:ea typeface="Roboto Mono"/>
                <a:cs typeface="Roboto Mono"/>
                <a:sym typeface="Roboto Mono"/>
              </a:rPr>
              <a:t>.</a:t>
            </a:r>
            <a:r>
              <a:rPr lang="en" sz="1050">
                <a:solidFill>
                  <a:srgbClr val="000000"/>
                </a:solidFill>
                <a:highlight>
                  <a:srgbClr val="F7F7F7"/>
                </a:highlight>
                <a:latin typeface="Roboto Mono"/>
                <a:ea typeface="Roboto Mono"/>
                <a:cs typeface="Roboto Mono"/>
                <a:sym typeface="Roboto Mono"/>
              </a:rPr>
              <a:t>chi2_contingency(observed)”</a:t>
            </a:r>
            <a:r>
              <a:rPr lang="en"/>
              <a:t> test, found that the </a:t>
            </a:r>
            <a:r>
              <a:rPr b="1" lang="en"/>
              <a:t>P-value</a:t>
            </a:r>
            <a:r>
              <a:rPr lang="en"/>
              <a:t> is ‘0.78867886610237792’.</a:t>
            </a:r>
            <a:endParaRPr sz="1050">
              <a:solidFill>
                <a:srgbClr val="3C4043"/>
              </a:solidFill>
              <a:latin typeface="Roboto Mono"/>
              <a:ea typeface="Roboto Mono"/>
              <a:cs typeface="Roboto Mono"/>
              <a:sym typeface="Roboto Mono"/>
            </a:endParaRPr>
          </a:p>
          <a:p>
            <a:pPr indent="-342900" lvl="0" marL="457200" rtl="0" algn="l">
              <a:spcBef>
                <a:spcPts val="1200"/>
              </a:spcBef>
              <a:spcAft>
                <a:spcPts val="1200"/>
              </a:spcAft>
              <a:buSzPts val="1800"/>
              <a:buChar char="●"/>
            </a:pPr>
            <a:r>
              <a:rPr lang="en"/>
              <a:t>The p-value obtained is </a:t>
            </a:r>
            <a:r>
              <a:rPr b="1" lang="en"/>
              <a:t>higher </a:t>
            </a:r>
            <a:r>
              <a:rPr lang="en"/>
              <a:t>than our chosen significance level. Therefore, we cannot reject the null hypothesis. It stands. There is </a:t>
            </a:r>
            <a:r>
              <a:rPr b="1" lang="en"/>
              <a:t>no relationship</a:t>
            </a:r>
            <a:r>
              <a:rPr lang="en"/>
              <a:t> (independant) between device type and signup method.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Signup method Feature</a:t>
            </a:r>
            <a:endParaRPr/>
          </a:p>
          <a:p>
            <a:pPr indent="0" lvl="0" marL="0" rtl="0" algn="l">
              <a:spcBef>
                <a:spcPts val="0"/>
              </a:spcBef>
              <a:spcAft>
                <a:spcPts val="0"/>
              </a:spcAft>
              <a:buNone/>
            </a:pPr>
            <a:r>
              <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discover that people who use basic signup method are most likely to book an Airbnb whereas people who use google are least likely to make a booking.</a:t>
            </a:r>
            <a:endParaRPr/>
          </a:p>
        </p:txBody>
      </p:sp>
      <p:pic>
        <p:nvPicPr>
          <p:cNvPr id="208" name="Google Shape;208;p30"/>
          <p:cNvPicPr preferRelativeResize="0"/>
          <p:nvPr/>
        </p:nvPicPr>
        <p:blipFill>
          <a:blip r:embed="rId3">
            <a:alphaModFix/>
          </a:blip>
          <a:stretch>
            <a:fillRect/>
          </a:stretch>
        </p:blipFill>
        <p:spPr>
          <a:xfrm>
            <a:off x="5048250" y="2067604"/>
            <a:ext cx="3089150" cy="2718700"/>
          </a:xfrm>
          <a:prstGeom prst="rect">
            <a:avLst/>
          </a:prstGeom>
          <a:noFill/>
          <a:ln>
            <a:noFill/>
          </a:ln>
        </p:spPr>
      </p:pic>
      <p:pic>
        <p:nvPicPr>
          <p:cNvPr id="209" name="Google Shape;209;p30"/>
          <p:cNvPicPr preferRelativeResize="0"/>
          <p:nvPr/>
        </p:nvPicPr>
        <p:blipFill>
          <a:blip r:embed="rId4">
            <a:alphaModFix/>
          </a:blip>
          <a:stretch>
            <a:fillRect/>
          </a:stretch>
        </p:blipFill>
        <p:spPr>
          <a:xfrm>
            <a:off x="1090620" y="2046617"/>
            <a:ext cx="3089150" cy="2711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Signup App Feature</a:t>
            </a:r>
            <a:endParaRPr/>
          </a:p>
        </p:txBody>
      </p:sp>
      <p:sp>
        <p:nvSpPr>
          <p:cNvPr id="215" name="Google Shape;215;p31"/>
          <p:cNvSpPr txBox="1"/>
          <p:nvPr>
            <p:ph idx="1" type="body"/>
          </p:nvPr>
        </p:nvSpPr>
        <p:spPr>
          <a:xfrm>
            <a:off x="311700" y="1096050"/>
            <a:ext cx="8409900" cy="773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solidFill>
                  <a:srgbClr val="5E696C"/>
                </a:solidFill>
              </a:rPr>
              <a:t>Most Users Sign Up Using the Basic websites or their facebook accounts , and most of them use the web version as signup app.</a:t>
            </a:r>
            <a:r>
              <a:rPr b="1" lang="en" sz="900" u="sng">
                <a:solidFill>
                  <a:schemeClr val="hlink"/>
                </a:solidFill>
                <a:hlinkClick action="ppaction://hlinksldjump" r:id="rId3"/>
              </a:rPr>
              <a:t>BI1</a:t>
            </a:r>
            <a:r>
              <a:rPr b="1" lang="en" sz="900" u="sng">
                <a:solidFill>
                  <a:schemeClr val="hlink"/>
                </a:solidFill>
              </a:rPr>
              <a:t>4</a:t>
            </a:r>
            <a:endParaRPr/>
          </a:p>
        </p:txBody>
      </p:sp>
      <p:pic>
        <p:nvPicPr>
          <p:cNvPr id="216" name="Google Shape;216;p31"/>
          <p:cNvPicPr preferRelativeResize="0"/>
          <p:nvPr/>
        </p:nvPicPr>
        <p:blipFill>
          <a:blip r:embed="rId4">
            <a:alphaModFix/>
          </a:blip>
          <a:stretch>
            <a:fillRect/>
          </a:stretch>
        </p:blipFill>
        <p:spPr>
          <a:xfrm>
            <a:off x="4993350" y="1945650"/>
            <a:ext cx="3314414" cy="2789150"/>
          </a:xfrm>
          <a:prstGeom prst="rect">
            <a:avLst/>
          </a:prstGeom>
          <a:noFill/>
          <a:ln>
            <a:noFill/>
          </a:ln>
        </p:spPr>
      </p:pic>
      <p:pic>
        <p:nvPicPr>
          <p:cNvPr id="217" name="Google Shape;217;p31"/>
          <p:cNvPicPr preferRelativeResize="0"/>
          <p:nvPr/>
        </p:nvPicPr>
        <p:blipFill>
          <a:blip r:embed="rId5">
            <a:alphaModFix/>
          </a:blip>
          <a:stretch>
            <a:fillRect/>
          </a:stretch>
        </p:blipFill>
        <p:spPr>
          <a:xfrm>
            <a:off x="1165426" y="2021850"/>
            <a:ext cx="2993449" cy="255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Signup Flow Feature</a:t>
            </a:r>
            <a:endParaRPr/>
          </a:p>
        </p:txBody>
      </p:sp>
      <p:sp>
        <p:nvSpPr>
          <p:cNvPr id="223" name="Google Shape;223;p32"/>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Signup flow contains the</a:t>
            </a:r>
            <a:r>
              <a:rPr lang="en"/>
              <a:t> page a user came to signup up from.</a:t>
            </a:r>
            <a:endParaRPr/>
          </a:p>
          <a:p>
            <a:pPr indent="-342900" lvl="0" marL="457200" rtl="0" algn="l">
              <a:lnSpc>
                <a:spcPct val="75000"/>
              </a:lnSpc>
              <a:spcBef>
                <a:spcPts val="1000"/>
              </a:spcBef>
              <a:spcAft>
                <a:spcPts val="0"/>
              </a:spcAft>
              <a:buSzPts val="1800"/>
              <a:buChar char="●"/>
            </a:pPr>
            <a:r>
              <a:rPr lang="en"/>
              <a:t>people with signup flow 3 are most likely to book an Airbnb. Conversely, people with signup flows 4 and 5 are least likely to convert.</a:t>
            </a:r>
            <a:r>
              <a:rPr b="1" lang="en" sz="900" u="sng">
                <a:solidFill>
                  <a:schemeClr val="hlink"/>
                </a:solidFill>
                <a:hlinkClick action="ppaction://hlinksldjump" r:id="rId3"/>
              </a:rPr>
              <a:t>BI4</a:t>
            </a:r>
            <a:endParaRPr/>
          </a:p>
        </p:txBody>
      </p:sp>
      <p:pic>
        <p:nvPicPr>
          <p:cNvPr id="224" name="Google Shape;224;p32"/>
          <p:cNvPicPr preferRelativeResize="0"/>
          <p:nvPr/>
        </p:nvPicPr>
        <p:blipFill>
          <a:blip r:embed="rId4">
            <a:alphaModFix/>
          </a:blip>
          <a:stretch>
            <a:fillRect/>
          </a:stretch>
        </p:blipFill>
        <p:spPr>
          <a:xfrm>
            <a:off x="1446271" y="2343150"/>
            <a:ext cx="3118955" cy="2401000"/>
          </a:xfrm>
          <a:prstGeom prst="rect">
            <a:avLst/>
          </a:prstGeom>
          <a:noFill/>
          <a:ln>
            <a:noFill/>
          </a:ln>
        </p:spPr>
      </p:pic>
      <p:pic>
        <p:nvPicPr>
          <p:cNvPr id="225" name="Google Shape;225;p32"/>
          <p:cNvPicPr preferRelativeResize="0"/>
          <p:nvPr/>
        </p:nvPicPr>
        <p:blipFill>
          <a:blip r:embed="rId5">
            <a:alphaModFix/>
          </a:blip>
          <a:stretch>
            <a:fillRect/>
          </a:stretch>
        </p:blipFill>
        <p:spPr>
          <a:xfrm>
            <a:off x="5343325" y="2419350"/>
            <a:ext cx="3118950" cy="22867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descr="Background pointer shape in timeline graphic" id="73" name="Google Shape;73;p15"/>
          <p:cNvSpPr/>
          <p:nvPr/>
        </p:nvSpPr>
        <p:spPr>
          <a:xfrm>
            <a:off x="340934" y="2580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4" name="Google Shape;74;p15"/>
          <p:cNvSpPr txBox="1"/>
          <p:nvPr>
            <p:ph idx="4294967295" type="body"/>
          </p:nvPr>
        </p:nvSpPr>
        <p:spPr>
          <a:xfrm>
            <a:off x="340923" y="2717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a:t>
            </a:r>
            <a:endParaRPr sz="1600">
              <a:solidFill>
                <a:schemeClr val="lt1"/>
              </a:solidFill>
            </a:endParaRPr>
          </a:p>
        </p:txBody>
      </p:sp>
      <p:grpSp>
        <p:nvGrpSpPr>
          <p:cNvPr id="75" name="Google Shape;75;p15"/>
          <p:cNvGrpSpPr/>
          <p:nvPr/>
        </p:nvGrpSpPr>
        <p:grpSpPr>
          <a:xfrm>
            <a:off x="969270" y="1991215"/>
            <a:ext cx="198900" cy="593656"/>
            <a:chOff x="777447" y="1610215"/>
            <a:chExt cx="198900" cy="593656"/>
          </a:xfrm>
        </p:grpSpPr>
        <p:cxnSp>
          <p:nvCxnSpPr>
            <p:cNvPr id="76" name="Google Shape;76;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77" name="Google Shape;77;p1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5"/>
          <p:cNvSpPr txBox="1"/>
          <p:nvPr>
            <p:ph idx="4294967295" type="body"/>
          </p:nvPr>
        </p:nvSpPr>
        <p:spPr>
          <a:xfrm>
            <a:off x="318375" y="1147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Problem Definition and Key Findings</a:t>
            </a:r>
            <a:endParaRPr sz="1600"/>
          </a:p>
        </p:txBody>
      </p:sp>
      <p:sp>
        <p:nvSpPr>
          <p:cNvPr descr="Background pointer shape in timeline graphic" id="79" name="Google Shape;79;p15"/>
          <p:cNvSpPr/>
          <p:nvPr/>
        </p:nvSpPr>
        <p:spPr>
          <a:xfrm>
            <a:off x="1817054" y="2580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0" name="Google Shape;80;p15"/>
          <p:cNvSpPr txBox="1"/>
          <p:nvPr>
            <p:ph idx="4294967295" type="body"/>
          </p:nvPr>
        </p:nvSpPr>
        <p:spPr>
          <a:xfrm>
            <a:off x="2126317" y="2717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2</a:t>
            </a:r>
            <a:endParaRPr sz="1600">
              <a:solidFill>
                <a:schemeClr val="lt1"/>
              </a:solidFill>
            </a:endParaRPr>
          </a:p>
        </p:txBody>
      </p:sp>
      <p:grpSp>
        <p:nvGrpSpPr>
          <p:cNvPr id="81" name="Google Shape;81;p15"/>
          <p:cNvGrpSpPr/>
          <p:nvPr/>
        </p:nvGrpSpPr>
        <p:grpSpPr>
          <a:xfrm>
            <a:off x="2684632" y="3319958"/>
            <a:ext cx="198900" cy="593656"/>
            <a:chOff x="2223534" y="2938958"/>
            <a:chExt cx="198900" cy="593656"/>
          </a:xfrm>
        </p:grpSpPr>
        <p:cxnSp>
          <p:nvCxnSpPr>
            <p:cNvPr id="82" name="Google Shape;82;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3" name="Google Shape;83;p1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1930137" y="3986325"/>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Visualization</a:t>
            </a:r>
            <a:endParaRPr sz="1600"/>
          </a:p>
        </p:txBody>
      </p:sp>
      <p:sp>
        <p:nvSpPr>
          <p:cNvPr descr="Background pointer shape in timeline graphic" id="85" name="Google Shape;85;p15"/>
          <p:cNvSpPr/>
          <p:nvPr/>
        </p:nvSpPr>
        <p:spPr>
          <a:xfrm>
            <a:off x="3471973" y="2580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6" name="Google Shape;86;p15"/>
          <p:cNvSpPr txBox="1"/>
          <p:nvPr>
            <p:ph idx="4294967295" type="body"/>
          </p:nvPr>
        </p:nvSpPr>
        <p:spPr>
          <a:xfrm>
            <a:off x="3767755" y="2717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3</a:t>
            </a:r>
            <a:endParaRPr sz="1600">
              <a:solidFill>
                <a:schemeClr val="lt1"/>
              </a:solidFill>
            </a:endParaRPr>
          </a:p>
        </p:txBody>
      </p:sp>
      <p:grpSp>
        <p:nvGrpSpPr>
          <p:cNvPr id="87" name="Google Shape;87;p15"/>
          <p:cNvGrpSpPr/>
          <p:nvPr/>
        </p:nvGrpSpPr>
        <p:grpSpPr>
          <a:xfrm>
            <a:off x="4319545" y="1991215"/>
            <a:ext cx="198900" cy="593656"/>
            <a:chOff x="3918084" y="1610215"/>
            <a:chExt cx="198900" cy="593656"/>
          </a:xfrm>
        </p:grpSpPr>
        <p:cxnSp>
          <p:nvCxnSpPr>
            <p:cNvPr id="88" name="Google Shape;88;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9" name="Google Shape;89;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txBox="1"/>
          <p:nvPr>
            <p:ph idx="4294967295" type="body"/>
          </p:nvPr>
        </p:nvSpPr>
        <p:spPr>
          <a:xfrm>
            <a:off x="3304094" y="1147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Modeling </a:t>
            </a:r>
            <a:r>
              <a:rPr lang="en" sz="1600"/>
              <a:t>and Results</a:t>
            </a:r>
            <a:endParaRPr sz="1600"/>
          </a:p>
        </p:txBody>
      </p:sp>
      <p:sp>
        <p:nvSpPr>
          <p:cNvPr descr="Background pointer shape in timeline graphic" id="91" name="Google Shape;91;p15"/>
          <p:cNvSpPr/>
          <p:nvPr/>
        </p:nvSpPr>
        <p:spPr>
          <a:xfrm>
            <a:off x="5126893" y="2580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2" name="Google Shape;92;p15"/>
          <p:cNvSpPr txBox="1"/>
          <p:nvPr>
            <p:ph idx="4294967295" type="body"/>
          </p:nvPr>
        </p:nvSpPr>
        <p:spPr>
          <a:xfrm>
            <a:off x="5416699" y="2717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4</a:t>
            </a:r>
            <a:endParaRPr sz="1600">
              <a:solidFill>
                <a:schemeClr val="lt1"/>
              </a:solidFill>
            </a:endParaRPr>
          </a:p>
        </p:txBody>
      </p:sp>
      <p:grpSp>
        <p:nvGrpSpPr>
          <p:cNvPr id="93" name="Google Shape;93;p15"/>
          <p:cNvGrpSpPr/>
          <p:nvPr/>
        </p:nvGrpSpPr>
        <p:grpSpPr>
          <a:xfrm>
            <a:off x="5973070" y="3319958"/>
            <a:ext cx="198900" cy="593656"/>
            <a:chOff x="5958946" y="2938958"/>
            <a:chExt cx="198900" cy="593656"/>
          </a:xfrm>
        </p:grpSpPr>
        <p:cxnSp>
          <p:nvCxnSpPr>
            <p:cNvPr id="94" name="Google Shape;94;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95" name="Google Shape;95;p1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5"/>
          <p:cNvSpPr txBox="1"/>
          <p:nvPr>
            <p:ph idx="4294967295" type="body"/>
          </p:nvPr>
        </p:nvSpPr>
        <p:spPr>
          <a:xfrm>
            <a:off x="5126902" y="3986325"/>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Technical Aspects</a:t>
            </a:r>
            <a:endParaRPr sz="1600"/>
          </a:p>
        </p:txBody>
      </p:sp>
      <p:sp>
        <p:nvSpPr>
          <p:cNvPr descr="Background pointer shape in timeline graphic" id="97" name="Google Shape;97;p15"/>
          <p:cNvSpPr/>
          <p:nvPr/>
        </p:nvSpPr>
        <p:spPr>
          <a:xfrm>
            <a:off x="6781813" y="2580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p15"/>
          <p:cNvSpPr txBox="1"/>
          <p:nvPr>
            <p:ph idx="4294967295" type="body"/>
          </p:nvPr>
        </p:nvSpPr>
        <p:spPr>
          <a:xfrm>
            <a:off x="7111512" y="2717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5</a:t>
            </a:r>
            <a:endParaRPr sz="1600">
              <a:solidFill>
                <a:schemeClr val="lt1"/>
              </a:solidFill>
            </a:endParaRPr>
          </a:p>
        </p:txBody>
      </p:sp>
      <p:grpSp>
        <p:nvGrpSpPr>
          <p:cNvPr id="99" name="Google Shape;99;p15"/>
          <p:cNvGrpSpPr/>
          <p:nvPr/>
        </p:nvGrpSpPr>
        <p:grpSpPr>
          <a:xfrm>
            <a:off x="7669807" y="1991215"/>
            <a:ext cx="198900" cy="593656"/>
            <a:chOff x="3918084" y="1610215"/>
            <a:chExt cx="198900" cy="593656"/>
          </a:xfrm>
        </p:grpSpPr>
        <p:cxnSp>
          <p:nvCxnSpPr>
            <p:cNvPr id="100" name="Google Shape;100;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1" name="Google Shape;101;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6685979" y="10714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Business Insights</a:t>
            </a:r>
            <a:endParaRPr sz="1600"/>
          </a:p>
        </p:txBody>
      </p:sp>
      <p:sp>
        <p:nvSpPr>
          <p:cNvPr id="103" name="Google Shape;103;p15"/>
          <p:cNvSpPr txBox="1"/>
          <p:nvPr/>
        </p:nvSpPr>
        <p:spPr>
          <a:xfrm>
            <a:off x="2419350" y="290175"/>
            <a:ext cx="3820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Lato"/>
                <a:ea typeface="Lato"/>
                <a:cs typeface="Lato"/>
                <a:sym typeface="Lato"/>
              </a:rPr>
              <a:t>AGENDA:</a:t>
            </a:r>
            <a:endParaRPr b="1" sz="2500">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Browser Feature</a:t>
            </a:r>
            <a:endParaRPr/>
          </a:p>
        </p:txBody>
      </p:sp>
      <p:sp>
        <p:nvSpPr>
          <p:cNvPr id="231" name="Google Shape;231;p33"/>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Replace 16% _unknown_ with nulls and then impute these null values with ‘Mode’ as this feature is skewed and categorical.</a:t>
            </a:r>
            <a:endParaRPr/>
          </a:p>
          <a:p>
            <a:pPr indent="-342900" lvl="0" marL="457200" rtl="0" algn="l">
              <a:spcBef>
                <a:spcPts val="0"/>
              </a:spcBef>
              <a:spcAft>
                <a:spcPts val="0"/>
              </a:spcAft>
              <a:buSzPts val="1800"/>
              <a:buChar char="●"/>
            </a:pPr>
            <a:r>
              <a:rPr lang="en"/>
              <a:t>There are the feature distribution before and after imputation.</a:t>
            </a:r>
            <a:endParaRPr/>
          </a:p>
        </p:txBody>
      </p:sp>
      <p:pic>
        <p:nvPicPr>
          <p:cNvPr id="232" name="Google Shape;232;p33"/>
          <p:cNvPicPr preferRelativeResize="0"/>
          <p:nvPr/>
        </p:nvPicPr>
        <p:blipFill>
          <a:blip r:embed="rId3">
            <a:alphaModFix/>
          </a:blip>
          <a:stretch>
            <a:fillRect/>
          </a:stretch>
        </p:blipFill>
        <p:spPr>
          <a:xfrm>
            <a:off x="1524000" y="2137400"/>
            <a:ext cx="5894100" cy="2792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Lagging Time</a:t>
            </a:r>
            <a:endParaRPr/>
          </a:p>
        </p:txBody>
      </p:sp>
      <p:sp>
        <p:nvSpPr>
          <p:cNvPr id="238" name="Google Shape;238;p34"/>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n" sz="1600"/>
              <a:t>A “lag” is a fixed amount of passing time; One set of observations in a time series is plotted (lagged) against a second, later set of data.</a:t>
            </a:r>
            <a:endParaRPr sz="1600"/>
          </a:p>
          <a:p>
            <a:pPr indent="-330200" lvl="0" marL="457200" rtl="0" algn="l">
              <a:spcBef>
                <a:spcPts val="1200"/>
              </a:spcBef>
              <a:spcAft>
                <a:spcPts val="0"/>
              </a:spcAft>
              <a:buSzPts val="1600"/>
              <a:buChar char="●"/>
            </a:pPr>
            <a:r>
              <a:rPr lang="en" sz="1600"/>
              <a:t>Helps to identify patterns within the time series technique, </a:t>
            </a:r>
            <a:r>
              <a:rPr lang="en" sz="1600"/>
              <a:t>which is a tendency for the values within a time series to be correlated with previous copies of itself.</a:t>
            </a:r>
            <a:endParaRPr sz="1600"/>
          </a:p>
          <a:p>
            <a:pPr indent="-330200" lvl="0" marL="457200" rtl="0" algn="l">
              <a:spcBef>
                <a:spcPts val="1200"/>
              </a:spcBef>
              <a:spcAft>
                <a:spcPts val="1200"/>
              </a:spcAft>
              <a:buSzPts val="1600"/>
              <a:buChar char="●"/>
            </a:pPr>
            <a:r>
              <a:rPr lang="en" sz="1600"/>
              <a:t>Create ‘lag_days’ and ‘lag_seconds’ features from the time lagging between ‘timestamp_first_active’ and ‘date_account_created’ columns, Just take ‘lag_seconds’.</a:t>
            </a:r>
            <a:endParaRPr sz="1600"/>
          </a:p>
        </p:txBody>
      </p:sp>
      <p:pic>
        <p:nvPicPr>
          <p:cNvPr id="239" name="Google Shape;239;p34"/>
          <p:cNvPicPr preferRelativeResize="0"/>
          <p:nvPr/>
        </p:nvPicPr>
        <p:blipFill>
          <a:blip r:embed="rId3">
            <a:alphaModFix/>
          </a:blip>
          <a:stretch>
            <a:fillRect/>
          </a:stretch>
        </p:blipFill>
        <p:spPr>
          <a:xfrm>
            <a:off x="1665775" y="3032300"/>
            <a:ext cx="5902600" cy="194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Lagging Time</a:t>
            </a:r>
            <a:endParaRPr/>
          </a:p>
        </p:txBody>
      </p:sp>
      <p:sp>
        <p:nvSpPr>
          <p:cNvPr id="245" name="Google Shape;245;p35"/>
          <p:cNvSpPr txBox="1"/>
          <p:nvPr>
            <p:ph idx="1" type="body"/>
          </p:nvPr>
        </p:nvSpPr>
        <p:spPr>
          <a:xfrm>
            <a:off x="235500" y="1076275"/>
            <a:ext cx="5158500" cy="38466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 The autocorrelation function for ‘lag_seconds’ shows a slow decay, which means that the future values have a very high correlation with its past values.</a:t>
            </a:r>
            <a:endParaRPr/>
          </a:p>
          <a:p>
            <a:pPr indent="-342900" lvl="0" marL="457200" rtl="0" algn="l">
              <a:spcBef>
                <a:spcPts val="1200"/>
              </a:spcBef>
              <a:spcAft>
                <a:spcPts val="0"/>
              </a:spcAft>
              <a:buSzPts val="1800"/>
              <a:buChar char="●"/>
            </a:pPr>
            <a:r>
              <a:rPr lang="en"/>
              <a:t>The number of times you shift, the same number of values will be reduced from the data. You would see some rows with NaNs at the start. That’s because the first observation has no lag. You’ll need to discard these rows from the training data.</a:t>
            </a:r>
            <a:endParaRPr/>
          </a:p>
          <a:p>
            <a:pPr indent="-342900" lvl="0" marL="457200" rtl="0" algn="l">
              <a:spcBef>
                <a:spcPts val="1200"/>
              </a:spcBef>
              <a:spcAft>
                <a:spcPts val="1200"/>
              </a:spcAft>
              <a:buSzPts val="1800"/>
              <a:buChar char="●"/>
            </a:pPr>
            <a:r>
              <a:rPr lang="en"/>
              <a:t>Lag_seconds here is shifted by one.</a:t>
            </a:r>
            <a:endParaRPr/>
          </a:p>
        </p:txBody>
      </p:sp>
      <p:pic>
        <p:nvPicPr>
          <p:cNvPr id="246" name="Google Shape;246;p35"/>
          <p:cNvPicPr preferRelativeResize="0"/>
          <p:nvPr/>
        </p:nvPicPr>
        <p:blipFill>
          <a:blip r:embed="rId3">
            <a:alphaModFix/>
          </a:blip>
          <a:stretch>
            <a:fillRect/>
          </a:stretch>
        </p:blipFill>
        <p:spPr>
          <a:xfrm>
            <a:off x="5576100" y="560250"/>
            <a:ext cx="3415500" cy="2793322"/>
          </a:xfrm>
          <a:prstGeom prst="rect">
            <a:avLst/>
          </a:prstGeom>
          <a:noFill/>
          <a:ln>
            <a:noFill/>
          </a:ln>
        </p:spPr>
      </p:pic>
      <p:pic>
        <p:nvPicPr>
          <p:cNvPr id="247" name="Google Shape;247;p35"/>
          <p:cNvPicPr preferRelativeResize="0"/>
          <p:nvPr/>
        </p:nvPicPr>
        <p:blipFill>
          <a:blip r:embed="rId4">
            <a:alphaModFix/>
          </a:blip>
          <a:stretch>
            <a:fillRect/>
          </a:stretch>
        </p:blipFill>
        <p:spPr>
          <a:xfrm>
            <a:off x="6269225" y="3402174"/>
            <a:ext cx="1963275" cy="159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Feature</a:t>
            </a:r>
            <a:endParaRPr/>
          </a:p>
        </p:txBody>
      </p:sp>
      <p:sp>
        <p:nvSpPr>
          <p:cNvPr id="253" name="Google Shape;253;p36"/>
          <p:cNvSpPr txBox="1"/>
          <p:nvPr>
            <p:ph idx="1" type="body"/>
          </p:nvPr>
        </p:nvSpPr>
        <p:spPr>
          <a:xfrm>
            <a:off x="183700" y="1152475"/>
            <a:ext cx="8817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Language feature vs target countries, </a:t>
            </a:r>
            <a:r>
              <a:rPr lang="en"/>
              <a:t>found</a:t>
            </a:r>
            <a:r>
              <a:rPr lang="en"/>
              <a:t> that the majority are English speakers.</a:t>
            </a:r>
            <a:endParaRPr/>
          </a:p>
        </p:txBody>
      </p:sp>
      <p:pic>
        <p:nvPicPr>
          <p:cNvPr id="254" name="Google Shape;254;p36"/>
          <p:cNvPicPr preferRelativeResize="0"/>
          <p:nvPr/>
        </p:nvPicPr>
        <p:blipFill>
          <a:blip r:embed="rId3">
            <a:alphaModFix/>
          </a:blip>
          <a:stretch>
            <a:fillRect/>
          </a:stretch>
        </p:blipFill>
        <p:spPr>
          <a:xfrm>
            <a:off x="1524000" y="1788529"/>
            <a:ext cx="6120827" cy="3095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 Feature</a:t>
            </a:r>
            <a:endParaRPr/>
          </a:p>
        </p:txBody>
      </p:sp>
      <p:sp>
        <p:nvSpPr>
          <p:cNvPr id="260" name="Google Shape;260;p37"/>
          <p:cNvSpPr txBox="1"/>
          <p:nvPr>
            <p:ph idx="1" type="body"/>
          </p:nvPr>
        </p:nvSpPr>
        <p:spPr>
          <a:xfrm>
            <a:off x="202075" y="1076275"/>
            <a:ext cx="875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Language feature vs target countries, </a:t>
            </a:r>
            <a:r>
              <a:rPr lang="en">
                <a:solidFill>
                  <a:srgbClr val="5E696C"/>
                </a:solidFill>
              </a:rPr>
              <a:t>without ‘en’ to see other languages aspects.</a:t>
            </a:r>
            <a:endParaRPr>
              <a:solidFill>
                <a:srgbClr val="5E696C"/>
              </a:solidFill>
            </a:endParaRPr>
          </a:p>
          <a:p>
            <a:pPr indent="-342900" lvl="0" marL="457200" rtl="0" algn="l">
              <a:spcBef>
                <a:spcPts val="0"/>
              </a:spcBef>
              <a:spcAft>
                <a:spcPts val="0"/>
              </a:spcAft>
              <a:buClr>
                <a:srgbClr val="5E696C"/>
              </a:buClr>
              <a:buSzPts val="1800"/>
              <a:buChar char="●"/>
            </a:pPr>
            <a:r>
              <a:rPr lang="en">
                <a:solidFill>
                  <a:srgbClr val="5E696C"/>
                </a:solidFill>
              </a:rPr>
              <a:t>However since the users are American, we can safely assume that the non English users constitute a minority.</a:t>
            </a:r>
            <a:r>
              <a:rPr b="1" lang="en" sz="900" u="sng">
                <a:solidFill>
                  <a:schemeClr val="hlink"/>
                </a:solidFill>
                <a:hlinkClick action="ppaction://hlinksldjump" r:id="rId3"/>
              </a:rPr>
              <a:t>BI1</a:t>
            </a:r>
            <a:endParaRPr>
              <a:solidFill>
                <a:srgbClr val="5E696C"/>
              </a:solidFill>
            </a:endParaRPr>
          </a:p>
        </p:txBody>
      </p:sp>
      <p:pic>
        <p:nvPicPr>
          <p:cNvPr id="261" name="Google Shape;261;p37"/>
          <p:cNvPicPr preferRelativeResize="0"/>
          <p:nvPr/>
        </p:nvPicPr>
        <p:blipFill>
          <a:blip r:embed="rId4">
            <a:alphaModFix/>
          </a:blip>
          <a:stretch>
            <a:fillRect/>
          </a:stretch>
        </p:blipFill>
        <p:spPr>
          <a:xfrm>
            <a:off x="1752600" y="2213125"/>
            <a:ext cx="5584024" cy="281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ffiliate channel Feature</a:t>
            </a:r>
            <a:endParaRPr/>
          </a:p>
        </p:txBody>
      </p:sp>
      <p:sp>
        <p:nvSpPr>
          <p:cNvPr id="267" name="Google Shape;267;p38"/>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hat kind of paid marketing.</a:t>
            </a:r>
            <a:endParaRPr/>
          </a:p>
          <a:p>
            <a:pPr indent="-342900" lvl="0" marL="457200" rtl="0" algn="l">
              <a:spcBef>
                <a:spcPts val="0"/>
              </a:spcBef>
              <a:spcAft>
                <a:spcPts val="0"/>
              </a:spcAft>
              <a:buSzPts val="1800"/>
              <a:buChar char="●"/>
            </a:pPr>
            <a:r>
              <a:rPr lang="en"/>
              <a:t>The Direct Channel has the most number of conversions to bookings whereas the Content Channel has the least.</a:t>
            </a:r>
            <a:r>
              <a:rPr b="1" lang="en" sz="900" u="sng">
                <a:solidFill>
                  <a:schemeClr val="hlink"/>
                </a:solidFill>
                <a:hlinkClick action="ppaction://hlinksldjump" r:id="rId3"/>
              </a:rPr>
              <a:t>BI7</a:t>
            </a:r>
            <a:endParaRPr/>
          </a:p>
        </p:txBody>
      </p:sp>
      <p:pic>
        <p:nvPicPr>
          <p:cNvPr id="268" name="Google Shape;268;p38"/>
          <p:cNvPicPr preferRelativeResize="0"/>
          <p:nvPr/>
        </p:nvPicPr>
        <p:blipFill>
          <a:blip r:embed="rId4">
            <a:alphaModFix/>
          </a:blip>
          <a:stretch>
            <a:fillRect/>
          </a:stretch>
        </p:blipFill>
        <p:spPr>
          <a:xfrm>
            <a:off x="5405450" y="2123350"/>
            <a:ext cx="2736189" cy="2758225"/>
          </a:xfrm>
          <a:prstGeom prst="rect">
            <a:avLst/>
          </a:prstGeom>
          <a:noFill/>
          <a:ln>
            <a:noFill/>
          </a:ln>
        </p:spPr>
      </p:pic>
      <p:pic>
        <p:nvPicPr>
          <p:cNvPr id="269" name="Google Shape;269;p38"/>
          <p:cNvPicPr preferRelativeResize="0"/>
          <p:nvPr/>
        </p:nvPicPr>
        <p:blipFill>
          <a:blip r:embed="rId5">
            <a:alphaModFix/>
          </a:blip>
          <a:stretch>
            <a:fillRect/>
          </a:stretch>
        </p:blipFill>
        <p:spPr>
          <a:xfrm>
            <a:off x="890600" y="2123350"/>
            <a:ext cx="3807275" cy="2705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Affiliate provider Feature</a:t>
            </a:r>
            <a:endParaRPr/>
          </a:p>
        </p:txBody>
      </p:sp>
      <p:sp>
        <p:nvSpPr>
          <p:cNvPr id="275" name="Google Shape;27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here the marketing is e.g. google, craigslist, other.</a:t>
            </a:r>
            <a:endParaRPr/>
          </a:p>
          <a:p>
            <a:pPr indent="-342900" lvl="0" marL="457200" rtl="0" algn="l">
              <a:spcBef>
                <a:spcPts val="0"/>
              </a:spcBef>
              <a:spcAft>
                <a:spcPts val="0"/>
              </a:spcAft>
              <a:buSzPts val="1800"/>
              <a:buChar char="●"/>
            </a:pPr>
            <a:r>
              <a:rPr lang="en"/>
              <a:t>Direct and Google are the most popular affiliate providers.</a:t>
            </a:r>
            <a:endParaRPr/>
          </a:p>
          <a:p>
            <a:pPr indent="-342900" lvl="0" marL="457200" rtl="0" algn="l">
              <a:spcBef>
                <a:spcPts val="0"/>
              </a:spcBef>
              <a:spcAft>
                <a:spcPts val="0"/>
              </a:spcAft>
              <a:buSzPts val="1800"/>
              <a:buChar char="●"/>
            </a:pPr>
            <a:r>
              <a:rPr lang="en"/>
              <a:t>Wayn has the least percentage of conversions whereas Daum has the most. </a:t>
            </a:r>
            <a:endParaRPr/>
          </a:p>
        </p:txBody>
      </p:sp>
      <p:pic>
        <p:nvPicPr>
          <p:cNvPr id="276" name="Google Shape;276;p39"/>
          <p:cNvPicPr preferRelativeResize="0"/>
          <p:nvPr/>
        </p:nvPicPr>
        <p:blipFill>
          <a:blip r:embed="rId3">
            <a:alphaModFix/>
          </a:blip>
          <a:stretch>
            <a:fillRect/>
          </a:stretch>
        </p:blipFill>
        <p:spPr>
          <a:xfrm>
            <a:off x="875925" y="2357700"/>
            <a:ext cx="3826699" cy="2557200"/>
          </a:xfrm>
          <a:prstGeom prst="rect">
            <a:avLst/>
          </a:prstGeom>
          <a:noFill/>
          <a:ln>
            <a:noFill/>
          </a:ln>
        </p:spPr>
      </p:pic>
      <p:pic>
        <p:nvPicPr>
          <p:cNvPr id="277" name="Google Shape;277;p39"/>
          <p:cNvPicPr preferRelativeResize="0"/>
          <p:nvPr/>
        </p:nvPicPr>
        <p:blipFill>
          <a:blip r:embed="rId4">
            <a:alphaModFix/>
          </a:blip>
          <a:stretch>
            <a:fillRect/>
          </a:stretch>
        </p:blipFill>
        <p:spPr>
          <a:xfrm>
            <a:off x="5529275" y="2360150"/>
            <a:ext cx="2548175" cy="25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affiliate tracked</a:t>
            </a:r>
            <a:endParaRPr/>
          </a:p>
        </p:txBody>
      </p:sp>
      <p:sp>
        <p:nvSpPr>
          <p:cNvPr id="283" name="Google Shape;283;p40"/>
          <p:cNvSpPr txBox="1"/>
          <p:nvPr>
            <p:ph idx="1" type="body"/>
          </p:nvPr>
        </p:nvSpPr>
        <p:spPr>
          <a:xfrm>
            <a:off x="311700" y="1152475"/>
            <a:ext cx="40053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what's the first marketing the user interacted with before the signing up.</a:t>
            </a:r>
            <a:endParaRPr/>
          </a:p>
          <a:p>
            <a:pPr indent="-342900" lvl="0" marL="457200" rtl="0" algn="l">
              <a:spcBef>
                <a:spcPts val="1200"/>
              </a:spcBef>
              <a:spcAft>
                <a:spcPts val="0"/>
              </a:spcAft>
              <a:buSzPts val="1800"/>
              <a:buChar char="●"/>
            </a:pPr>
            <a:r>
              <a:rPr lang="en"/>
              <a:t>People with Marketing </a:t>
            </a:r>
            <a:r>
              <a:rPr lang="en"/>
              <a:t>affiliates</a:t>
            </a:r>
            <a:r>
              <a:rPr lang="en"/>
              <a:t> were most likely to book. </a:t>
            </a:r>
            <a:endParaRPr/>
          </a:p>
          <a:p>
            <a:pPr indent="-342900" lvl="0" marL="457200" rtl="0" algn="l">
              <a:spcBef>
                <a:spcPts val="1200"/>
              </a:spcBef>
              <a:spcAft>
                <a:spcPts val="1200"/>
              </a:spcAft>
              <a:buSzPts val="1800"/>
              <a:buChar char="●"/>
            </a:pPr>
            <a:r>
              <a:rPr lang="en"/>
              <a:t>People whose first affiliate was tracked as Local Ops or was Unknown were least likely.</a:t>
            </a:r>
            <a:endParaRPr/>
          </a:p>
        </p:txBody>
      </p:sp>
      <p:pic>
        <p:nvPicPr>
          <p:cNvPr id="284" name="Google Shape;284;p40"/>
          <p:cNvPicPr preferRelativeResize="0"/>
          <p:nvPr/>
        </p:nvPicPr>
        <p:blipFill>
          <a:blip r:embed="rId3">
            <a:alphaModFix/>
          </a:blip>
          <a:stretch>
            <a:fillRect/>
          </a:stretch>
        </p:blipFill>
        <p:spPr>
          <a:xfrm>
            <a:off x="5680650" y="322775"/>
            <a:ext cx="3250049" cy="3177675"/>
          </a:xfrm>
          <a:prstGeom prst="rect">
            <a:avLst/>
          </a:prstGeom>
          <a:noFill/>
          <a:ln>
            <a:noFill/>
          </a:ln>
        </p:spPr>
      </p:pic>
      <p:pic>
        <p:nvPicPr>
          <p:cNvPr id="285" name="Google Shape;285;p40"/>
          <p:cNvPicPr preferRelativeResize="0"/>
          <p:nvPr/>
        </p:nvPicPr>
        <p:blipFill>
          <a:blip r:embed="rId4">
            <a:alphaModFix/>
          </a:blip>
          <a:stretch>
            <a:fillRect/>
          </a:stretch>
        </p:blipFill>
        <p:spPr>
          <a:xfrm>
            <a:off x="4056625" y="3123125"/>
            <a:ext cx="2260150" cy="1896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device type Feature</a:t>
            </a:r>
            <a:endParaRPr/>
          </a:p>
        </p:txBody>
      </p:sp>
      <p:sp>
        <p:nvSpPr>
          <p:cNvPr id="291" name="Google Shape;291;p41"/>
          <p:cNvSpPr txBox="1"/>
          <p:nvPr>
            <p:ph idx="1" type="body"/>
          </p:nvPr>
        </p:nvSpPr>
        <p:spPr>
          <a:xfrm>
            <a:off x="311700" y="1152475"/>
            <a:ext cx="4941900" cy="36789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People with an Android Phone or whose devices were unknown bought fewer Airbnbs. </a:t>
            </a:r>
            <a:endParaRPr/>
          </a:p>
          <a:p>
            <a:pPr indent="-342900" lvl="0" marL="457200" rtl="0" algn="l">
              <a:spcBef>
                <a:spcPts val="1000"/>
              </a:spcBef>
              <a:spcAft>
                <a:spcPts val="0"/>
              </a:spcAft>
              <a:buSzPts val="1800"/>
              <a:buChar char="●"/>
            </a:pPr>
            <a:r>
              <a:rPr lang="en"/>
              <a:t>People on Desktops (Mac or otherwise) bought more.</a:t>
            </a:r>
            <a:r>
              <a:rPr b="1" lang="en" sz="900" u="sng">
                <a:solidFill>
                  <a:schemeClr val="hlink"/>
                </a:solidFill>
              </a:rPr>
              <a:t> </a:t>
            </a:r>
            <a:r>
              <a:rPr b="1" lang="en" sz="900" u="sng">
                <a:solidFill>
                  <a:schemeClr val="hlink"/>
                </a:solidFill>
                <a:hlinkClick action="ppaction://hlinksldjump" r:id="rId3"/>
              </a:rPr>
              <a:t>BI</a:t>
            </a:r>
            <a:r>
              <a:rPr b="1" lang="en" sz="900" u="sng">
                <a:solidFill>
                  <a:schemeClr val="hlink"/>
                </a:solidFill>
              </a:rPr>
              <a:t>3</a:t>
            </a:r>
            <a:endParaRPr/>
          </a:p>
          <a:p>
            <a:pPr indent="-342900" lvl="0" marL="457200" rtl="0" algn="l">
              <a:spcBef>
                <a:spcPts val="1000"/>
              </a:spcBef>
              <a:spcAft>
                <a:spcPts val="1200"/>
              </a:spcAft>
              <a:buSzPts val="1800"/>
              <a:buChar char="●"/>
            </a:pPr>
            <a:r>
              <a:rPr lang="en"/>
              <a:t>This strongly suggests that users on their desktop will be more likely to book an Airbnb and Apple Users are more prone to buying on the website whereas Android Users are the least.</a:t>
            </a:r>
            <a:r>
              <a:rPr b="1" lang="en" sz="900" u="sng">
                <a:solidFill>
                  <a:schemeClr val="hlink"/>
                </a:solidFill>
                <a:hlinkClick action="ppaction://hlinksldjump" r:id="rId4"/>
              </a:rPr>
              <a:t>BI</a:t>
            </a:r>
            <a:r>
              <a:rPr b="1" lang="en" sz="900" u="sng">
                <a:solidFill>
                  <a:schemeClr val="hlink"/>
                </a:solidFill>
              </a:rPr>
              <a:t>2 </a:t>
            </a:r>
            <a:endParaRPr/>
          </a:p>
        </p:txBody>
      </p:sp>
      <p:pic>
        <p:nvPicPr>
          <p:cNvPr id="292" name="Google Shape;292;p41"/>
          <p:cNvPicPr preferRelativeResize="0"/>
          <p:nvPr/>
        </p:nvPicPr>
        <p:blipFill>
          <a:blip r:embed="rId5">
            <a:alphaModFix/>
          </a:blip>
          <a:stretch>
            <a:fillRect/>
          </a:stretch>
        </p:blipFill>
        <p:spPr>
          <a:xfrm>
            <a:off x="5377402" y="1118475"/>
            <a:ext cx="3423025" cy="37964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Faithless </a:t>
            </a:r>
            <a:r>
              <a:rPr lang="en"/>
              <a:t>sign in </a:t>
            </a:r>
            <a:r>
              <a:rPr lang="en"/>
              <a:t>Feature</a:t>
            </a:r>
            <a:endParaRPr/>
          </a:p>
        </p:txBody>
      </p:sp>
      <p:sp>
        <p:nvSpPr>
          <p:cNvPr id="298" name="Google Shape;29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‘Faithless signin’ feature which indicates the unknown gender and </a:t>
            </a:r>
            <a:r>
              <a:rPr lang="en"/>
              <a:t>abnormal</a:t>
            </a:r>
            <a:r>
              <a:rPr lang="en"/>
              <a:t> ages labeled as ‘0’ and ‘1’ for right age, gender data.</a:t>
            </a:r>
            <a:r>
              <a:rPr b="1" lang="en" sz="900" u="sng">
                <a:solidFill>
                  <a:schemeClr val="hlink"/>
                </a:solidFill>
                <a:hlinkClick action="ppaction://hlinksldjump" r:id="rId3"/>
              </a:rPr>
              <a:t>BI16</a:t>
            </a:r>
            <a:endParaRPr/>
          </a:p>
          <a:p>
            <a:pPr indent="-342900" lvl="0" marL="457200" rtl="0" algn="l">
              <a:spcBef>
                <a:spcPts val="0"/>
              </a:spcBef>
              <a:spcAft>
                <a:spcPts val="0"/>
              </a:spcAft>
              <a:buSzPts val="1800"/>
              <a:buChar char="●"/>
            </a:pPr>
            <a:r>
              <a:rPr lang="en"/>
              <a:t>See count of which indicates the booked or unbooked Airbnb.</a:t>
            </a:r>
            <a:endParaRPr/>
          </a:p>
        </p:txBody>
      </p:sp>
      <p:pic>
        <p:nvPicPr>
          <p:cNvPr id="299" name="Google Shape;299;p42"/>
          <p:cNvPicPr preferRelativeResize="0"/>
          <p:nvPr/>
        </p:nvPicPr>
        <p:blipFill>
          <a:blip r:embed="rId4">
            <a:alphaModFix/>
          </a:blip>
          <a:stretch>
            <a:fillRect/>
          </a:stretch>
        </p:blipFill>
        <p:spPr>
          <a:xfrm>
            <a:off x="5202570" y="2489420"/>
            <a:ext cx="3056575" cy="2079450"/>
          </a:xfrm>
          <a:prstGeom prst="rect">
            <a:avLst/>
          </a:prstGeom>
          <a:noFill/>
          <a:ln>
            <a:noFill/>
          </a:ln>
        </p:spPr>
      </p:pic>
      <p:pic>
        <p:nvPicPr>
          <p:cNvPr id="300" name="Google Shape;300;p42"/>
          <p:cNvPicPr preferRelativeResize="0"/>
          <p:nvPr/>
        </p:nvPicPr>
        <p:blipFill>
          <a:blip r:embed="rId5">
            <a:alphaModFix/>
          </a:blip>
          <a:stretch>
            <a:fillRect/>
          </a:stretch>
        </p:blipFill>
        <p:spPr>
          <a:xfrm>
            <a:off x="1103899" y="2474325"/>
            <a:ext cx="3116901" cy="210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166475" y="391350"/>
            <a:ext cx="76659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Airbnb</a:t>
            </a:r>
            <a:endParaRPr/>
          </a:p>
        </p:txBody>
      </p:sp>
      <p:sp>
        <p:nvSpPr>
          <p:cNvPr id="109" name="Google Shape;109;p16"/>
          <p:cNvSpPr txBox="1"/>
          <p:nvPr>
            <p:ph idx="1" type="body"/>
          </p:nvPr>
        </p:nvSpPr>
        <p:spPr>
          <a:xfrm>
            <a:off x="311700" y="1152475"/>
            <a:ext cx="8520600" cy="35868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Airbnb, headquartered in San Francisco, operates a global online marketplace and hospitality service accessible via its websites and mobile apps. </a:t>
            </a:r>
            <a:endParaRPr/>
          </a:p>
          <a:p>
            <a:pPr indent="-342900" lvl="0" marL="457200" rtl="0" algn="l">
              <a:spcBef>
                <a:spcPts val="1200"/>
              </a:spcBef>
              <a:spcAft>
                <a:spcPts val="0"/>
              </a:spcAft>
              <a:buSzPts val="1800"/>
              <a:buChar char="●"/>
            </a:pPr>
            <a:r>
              <a:rPr lang="en"/>
              <a:t>Airbnb is an online marketplace which lets people rent out their properties or spare rooms to guests. Airbnb takes 3% commission of every booking from hosts, and between 6% and 12% from guests.</a:t>
            </a:r>
            <a:endParaRPr/>
          </a:p>
          <a:p>
            <a:pPr indent="-342900" lvl="0" marL="457200" rtl="0" algn="l">
              <a:spcBef>
                <a:spcPts val="1200"/>
              </a:spcBef>
              <a:spcAft>
                <a:spcPts val="0"/>
              </a:spcAft>
              <a:buSzPts val="1800"/>
              <a:buChar char="●"/>
            </a:pPr>
            <a:r>
              <a:rPr lang="en"/>
              <a:t>New users on Airbnb can book a place to stay in 34,000+ cities across 190+ countries. By accurately predicting where a new user will book their first travel experience. </a:t>
            </a:r>
            <a:endParaRPr/>
          </a:p>
          <a:p>
            <a:pPr indent="-342900" lvl="0" marL="457200" rtl="0" algn="l">
              <a:spcBef>
                <a:spcPts val="1200"/>
              </a:spcBef>
              <a:spcAft>
                <a:spcPts val="1200"/>
              </a:spcAft>
              <a:buSzPts val="1800"/>
              <a:buChar char="●"/>
            </a:pPr>
            <a:r>
              <a:rPr lang="en"/>
              <a:t>Airbnb can share more personalized content with their community, decrease the average time to first booking, and better forecast demand.</a:t>
            </a:r>
            <a:endParaRPr/>
          </a:p>
        </p:txBody>
      </p:sp>
      <p:pic>
        <p:nvPicPr>
          <p:cNvPr id="110" name="Google Shape;110;p16"/>
          <p:cNvPicPr preferRelativeResize="0"/>
          <p:nvPr/>
        </p:nvPicPr>
        <p:blipFill>
          <a:blip r:embed="rId3">
            <a:alphaModFix/>
          </a:blip>
          <a:stretch>
            <a:fillRect/>
          </a:stretch>
        </p:blipFill>
        <p:spPr>
          <a:xfrm>
            <a:off x="501775" y="391350"/>
            <a:ext cx="615986" cy="626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account creation </a:t>
            </a:r>
            <a:endParaRPr/>
          </a:p>
        </p:txBody>
      </p:sp>
      <p:sp>
        <p:nvSpPr>
          <p:cNvPr id="306" name="Google Shape;306;p43"/>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Char char="●"/>
            </a:pPr>
            <a:r>
              <a:rPr lang="en"/>
              <a:t>The number of non booking users have increased more than the number of booking users as time passed by. </a:t>
            </a:r>
            <a:endParaRPr/>
          </a:p>
          <a:p>
            <a:pPr indent="-342900" lvl="0" marL="457200" rtl="0" algn="l">
              <a:lnSpc>
                <a:spcPct val="100000"/>
              </a:lnSpc>
              <a:spcBef>
                <a:spcPts val="1200"/>
              </a:spcBef>
              <a:spcAft>
                <a:spcPts val="0"/>
              </a:spcAft>
              <a:buSzPts val="1800"/>
              <a:buChar char="●"/>
            </a:pPr>
            <a:r>
              <a:rPr lang="en"/>
              <a:t>‘Red’ for haven’t booked and ‘green’ booked.</a:t>
            </a:r>
            <a:r>
              <a:rPr b="1" lang="en" sz="900" u="sng">
                <a:solidFill>
                  <a:schemeClr val="hlink"/>
                </a:solidFill>
                <a:hlinkClick action="ppaction://hlinksldjump" r:id="rId3"/>
              </a:rPr>
              <a:t>BI5</a:t>
            </a:r>
            <a:endParaRPr/>
          </a:p>
        </p:txBody>
      </p:sp>
      <p:pic>
        <p:nvPicPr>
          <p:cNvPr id="307" name="Google Shape;307;p43"/>
          <p:cNvPicPr preferRelativeResize="0"/>
          <p:nvPr/>
        </p:nvPicPr>
        <p:blipFill>
          <a:blip r:embed="rId4">
            <a:alphaModFix/>
          </a:blip>
          <a:stretch>
            <a:fillRect/>
          </a:stretch>
        </p:blipFill>
        <p:spPr>
          <a:xfrm>
            <a:off x="1706550" y="2141725"/>
            <a:ext cx="5210325" cy="2750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account creation </a:t>
            </a:r>
            <a:endParaRPr/>
          </a:p>
        </p:txBody>
      </p:sp>
      <p:sp>
        <p:nvSpPr>
          <p:cNvPr id="313" name="Google Shape;313;p44"/>
          <p:cNvSpPr txBox="1"/>
          <p:nvPr>
            <p:ph idx="1" type="body"/>
          </p:nvPr>
        </p:nvSpPr>
        <p:spPr>
          <a:xfrm>
            <a:off x="235500" y="1000075"/>
            <a:ext cx="5593800" cy="39444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Char char="●"/>
            </a:pPr>
            <a:r>
              <a:rPr lang="en" sz="1700"/>
              <a:t>This can be attributed to the fact that more people are using the platform just for exploration. </a:t>
            </a:r>
            <a:endParaRPr sz="1700"/>
          </a:p>
          <a:p>
            <a:pPr indent="-336550" lvl="0" marL="457200" rtl="0" algn="l">
              <a:spcBef>
                <a:spcPts val="1000"/>
              </a:spcBef>
              <a:spcAft>
                <a:spcPts val="0"/>
              </a:spcAft>
              <a:buSzPts val="1700"/>
              <a:buChar char="●"/>
            </a:pPr>
            <a:r>
              <a:rPr lang="en" sz="1700"/>
              <a:t>People Spend A lot of time on the website , the ones who don't book anything spend the least , suggesting that they didn't search good enough or the site wasn't good enough at first glance.</a:t>
            </a:r>
            <a:r>
              <a:rPr b="1" lang="en" sz="900" u="sng">
                <a:solidFill>
                  <a:schemeClr val="hlink"/>
                </a:solidFill>
                <a:hlinkClick action="ppaction://hlinksldjump" r:id="rId3"/>
              </a:rPr>
              <a:t>BI2</a:t>
            </a:r>
            <a:endParaRPr sz="1700"/>
          </a:p>
          <a:p>
            <a:pPr indent="-342900" lvl="0" marL="457200" rtl="0" algn="l">
              <a:spcBef>
                <a:spcPts val="1200"/>
              </a:spcBef>
              <a:spcAft>
                <a:spcPts val="1200"/>
              </a:spcAft>
              <a:buSzPts val="1800"/>
              <a:buChar char="●"/>
            </a:pPr>
            <a:r>
              <a:rPr lang="en" sz="1700"/>
              <a:t>Although There's A Great Increase in Number of New Accounts Created between the years 2013 and 2014 , there is a very slight increase in Bookings that are actually made at the sa</a:t>
            </a:r>
            <a:r>
              <a:rPr lang="en"/>
              <a:t>me time period.</a:t>
            </a:r>
            <a:r>
              <a:rPr b="1" lang="en" sz="900" u="sng">
                <a:solidFill>
                  <a:schemeClr val="hlink"/>
                </a:solidFill>
                <a:hlinkClick action="ppaction://hlinksldjump" r:id="rId4"/>
              </a:rPr>
              <a:t>BI11</a:t>
            </a:r>
            <a:endParaRPr/>
          </a:p>
        </p:txBody>
      </p:sp>
      <p:pic>
        <p:nvPicPr>
          <p:cNvPr id="314" name="Google Shape;314;p44"/>
          <p:cNvPicPr preferRelativeResize="0"/>
          <p:nvPr/>
        </p:nvPicPr>
        <p:blipFill>
          <a:blip r:embed="rId5">
            <a:alphaModFix/>
          </a:blip>
          <a:stretch>
            <a:fillRect/>
          </a:stretch>
        </p:blipFill>
        <p:spPr>
          <a:xfrm>
            <a:off x="5829300" y="1705465"/>
            <a:ext cx="3210775" cy="201968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account creation </a:t>
            </a:r>
            <a:endParaRPr/>
          </a:p>
          <a:p>
            <a:pPr indent="0" lvl="0" marL="0" rtl="0" algn="l">
              <a:spcBef>
                <a:spcPts val="0"/>
              </a:spcBef>
              <a:spcAft>
                <a:spcPts val="0"/>
              </a:spcAft>
              <a:buNone/>
            </a:pPr>
            <a:r>
              <a:t/>
            </a:r>
            <a:endParaRPr/>
          </a:p>
        </p:txBody>
      </p:sp>
      <p:sp>
        <p:nvSpPr>
          <p:cNvPr id="320" name="Google Shape;320;p45"/>
          <p:cNvSpPr txBox="1"/>
          <p:nvPr>
            <p:ph idx="1" type="body"/>
          </p:nvPr>
        </p:nvSpPr>
        <p:spPr>
          <a:xfrm>
            <a:off x="311700" y="1152475"/>
            <a:ext cx="8666100" cy="36099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1200"/>
              </a:spcAft>
              <a:buSzPts val="1800"/>
              <a:buChar char="●"/>
            </a:pPr>
            <a:r>
              <a:rPr lang="en"/>
              <a:t>Most Users Create their accounts on July , August and </a:t>
            </a:r>
            <a:r>
              <a:rPr lang="en"/>
              <a:t>September</a:t>
            </a:r>
            <a:r>
              <a:rPr lang="en"/>
              <a:t> , with the second half of the year generally larger than the first half.</a:t>
            </a:r>
            <a:r>
              <a:rPr b="1" lang="en" sz="900" u="sng">
                <a:solidFill>
                  <a:schemeClr val="hlink"/>
                </a:solidFill>
                <a:hlinkClick action="ppaction://hlinksldjump" r:id="rId3"/>
              </a:rPr>
              <a:t>BI3</a:t>
            </a:r>
            <a:endParaRPr/>
          </a:p>
        </p:txBody>
      </p:sp>
      <p:pic>
        <p:nvPicPr>
          <p:cNvPr id="321" name="Google Shape;321;p45"/>
          <p:cNvPicPr preferRelativeResize="0"/>
          <p:nvPr/>
        </p:nvPicPr>
        <p:blipFill>
          <a:blip r:embed="rId4">
            <a:alphaModFix/>
          </a:blip>
          <a:stretch>
            <a:fillRect/>
          </a:stretch>
        </p:blipFill>
        <p:spPr>
          <a:xfrm>
            <a:off x="2313200" y="2049450"/>
            <a:ext cx="4142325" cy="2835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countries.csv File (</a:t>
            </a:r>
            <a:r>
              <a:rPr lang="en">
                <a:latin typeface="Lato"/>
                <a:ea typeface="Lato"/>
                <a:cs typeface="Lato"/>
                <a:sym typeface="Lato"/>
              </a:rPr>
              <a:t>10 x 7</a:t>
            </a:r>
            <a:r>
              <a:rPr lang="en"/>
              <a:t>) shape</a:t>
            </a:r>
            <a:endParaRPr/>
          </a:p>
        </p:txBody>
      </p:sp>
      <p:sp>
        <p:nvSpPr>
          <p:cNvPr id="327" name="Google Shape;327;p46"/>
          <p:cNvSpPr txBox="1"/>
          <p:nvPr>
            <p:ph idx="1" type="body"/>
          </p:nvPr>
        </p:nvSpPr>
        <p:spPr>
          <a:xfrm>
            <a:off x="238800" y="1152475"/>
            <a:ext cx="8670600" cy="34164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n" sz="1600"/>
              <a:t>C</a:t>
            </a:r>
            <a:r>
              <a:rPr lang="en" sz="1600"/>
              <a:t>ontains </a:t>
            </a:r>
            <a:r>
              <a:rPr lang="en" sz="1600"/>
              <a:t>summary statistics of destination countries in this dataset and their locations.</a:t>
            </a:r>
            <a:endParaRPr sz="1600"/>
          </a:p>
          <a:p>
            <a:pPr indent="-330200" lvl="0" marL="457200" rtl="0" algn="l">
              <a:spcBef>
                <a:spcPts val="1200"/>
              </a:spcBef>
              <a:spcAft>
                <a:spcPts val="0"/>
              </a:spcAft>
              <a:buSzPts val="1600"/>
              <a:buChar char="●"/>
            </a:pPr>
            <a:r>
              <a:rPr lang="en" sz="1600"/>
              <a:t>As such, we do not need to do any cleaning for this (extremely small) dataset. </a:t>
            </a:r>
            <a:endParaRPr sz="1600"/>
          </a:p>
          <a:p>
            <a:pPr indent="-330200" lvl="0" marL="457200" rtl="0" algn="l">
              <a:spcBef>
                <a:spcPts val="1200"/>
              </a:spcBef>
              <a:spcAft>
                <a:spcPts val="1200"/>
              </a:spcAft>
              <a:buSzPts val="1600"/>
              <a:buChar char="●"/>
            </a:pPr>
            <a:r>
              <a:rPr lang="en" sz="1600"/>
              <a:t>The statistics given here to come up with additional insights.</a:t>
            </a:r>
            <a:endParaRPr sz="1600"/>
          </a:p>
        </p:txBody>
      </p:sp>
      <p:pic>
        <p:nvPicPr>
          <p:cNvPr id="328" name="Google Shape;328;p46"/>
          <p:cNvPicPr preferRelativeResize="0"/>
          <p:nvPr/>
        </p:nvPicPr>
        <p:blipFill>
          <a:blip r:embed="rId3">
            <a:alphaModFix/>
          </a:blip>
          <a:stretch>
            <a:fillRect/>
          </a:stretch>
        </p:blipFill>
        <p:spPr>
          <a:xfrm>
            <a:off x="1171575" y="2447972"/>
            <a:ext cx="6910475" cy="2586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Inferential Statistics</a:t>
            </a:r>
            <a:endParaRPr/>
          </a:p>
          <a:p>
            <a:pPr indent="0" lvl="0" marL="0" rtl="0" algn="l">
              <a:spcBef>
                <a:spcPts val="0"/>
              </a:spcBef>
              <a:spcAft>
                <a:spcPts val="0"/>
              </a:spcAft>
              <a:buNone/>
            </a:pPr>
            <a:r>
              <a:t/>
            </a:r>
            <a:endParaRPr/>
          </a:p>
        </p:txBody>
      </p:sp>
      <p:sp>
        <p:nvSpPr>
          <p:cNvPr id="334" name="Google Shape;334;p47"/>
          <p:cNvSpPr txBox="1"/>
          <p:nvPr>
            <p:ph idx="1" type="body"/>
          </p:nvPr>
        </p:nvSpPr>
        <p:spPr>
          <a:xfrm>
            <a:off x="270700" y="1304875"/>
            <a:ext cx="43014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Country_destination vs distance_km.</a:t>
            </a:r>
            <a:endParaRPr/>
          </a:p>
          <a:p>
            <a:pPr indent="-342900" lvl="0" marL="457200" rtl="0" algn="l">
              <a:spcBef>
                <a:spcPts val="1200"/>
              </a:spcBef>
              <a:spcAft>
                <a:spcPts val="0"/>
              </a:spcAft>
              <a:buSzPts val="1800"/>
              <a:buChar char="●"/>
            </a:pPr>
            <a:r>
              <a:rPr lang="en"/>
              <a:t>In </a:t>
            </a:r>
            <a:r>
              <a:rPr lang="en"/>
              <a:t>country file</a:t>
            </a:r>
            <a:r>
              <a:rPr lang="en"/>
              <a:t>, we found that the further a country, the less likely people are to visit that particular country. </a:t>
            </a:r>
            <a:endParaRPr/>
          </a:p>
          <a:p>
            <a:pPr indent="-342900" lvl="0" marL="457200" rtl="0" algn="l">
              <a:spcBef>
                <a:spcPts val="1200"/>
              </a:spcBef>
              <a:spcAft>
                <a:spcPts val="1200"/>
              </a:spcAft>
              <a:buSzPts val="1800"/>
              <a:buChar char="●"/>
            </a:pPr>
            <a:r>
              <a:rPr lang="en"/>
              <a:t>There must be at least a small negative correlation between these two quantities.</a:t>
            </a:r>
            <a:r>
              <a:rPr b="1" lang="en" sz="900" u="sng">
                <a:solidFill>
                  <a:schemeClr val="accent5"/>
                </a:solidFill>
                <a:hlinkClick action="ppaction://hlinksldjump" r:id="rId3">
                  <a:extLst>
                    <a:ext uri="{A12FA001-AC4F-418D-AE19-62706E023703}">
                      <ahyp:hlinkClr val="tx"/>
                    </a:ext>
                  </a:extLst>
                </a:hlinkClick>
              </a:rPr>
              <a:t>BI15</a:t>
            </a:r>
            <a:endParaRPr/>
          </a:p>
        </p:txBody>
      </p:sp>
      <p:pic>
        <p:nvPicPr>
          <p:cNvPr id="335" name="Google Shape;335;p47"/>
          <p:cNvPicPr preferRelativeResize="0"/>
          <p:nvPr/>
        </p:nvPicPr>
        <p:blipFill>
          <a:blip r:embed="rId4">
            <a:alphaModFix/>
          </a:blip>
          <a:stretch>
            <a:fillRect/>
          </a:stretch>
        </p:blipFill>
        <p:spPr>
          <a:xfrm>
            <a:off x="4990775" y="391350"/>
            <a:ext cx="3460531" cy="2382724"/>
          </a:xfrm>
          <a:prstGeom prst="rect">
            <a:avLst/>
          </a:prstGeom>
          <a:noFill/>
          <a:ln>
            <a:noFill/>
          </a:ln>
        </p:spPr>
      </p:pic>
      <p:pic>
        <p:nvPicPr>
          <p:cNvPr id="336" name="Google Shape;336;p47"/>
          <p:cNvPicPr preferRelativeResize="0"/>
          <p:nvPr/>
        </p:nvPicPr>
        <p:blipFill>
          <a:blip r:embed="rId5">
            <a:alphaModFix/>
          </a:blip>
          <a:stretch>
            <a:fillRect/>
          </a:stretch>
        </p:blipFill>
        <p:spPr>
          <a:xfrm>
            <a:off x="6809625" y="2911193"/>
            <a:ext cx="2112425" cy="1980950"/>
          </a:xfrm>
          <a:prstGeom prst="rect">
            <a:avLst/>
          </a:prstGeom>
          <a:noFill/>
          <a:ln>
            <a:noFill/>
          </a:ln>
        </p:spPr>
      </p:pic>
      <p:pic>
        <p:nvPicPr>
          <p:cNvPr id="337" name="Google Shape;337;p47"/>
          <p:cNvPicPr preferRelativeResize="0"/>
          <p:nvPr/>
        </p:nvPicPr>
        <p:blipFill>
          <a:blip r:embed="rId6">
            <a:alphaModFix/>
          </a:blip>
          <a:stretch>
            <a:fillRect/>
          </a:stretch>
        </p:blipFill>
        <p:spPr>
          <a:xfrm>
            <a:off x="4572100" y="2911193"/>
            <a:ext cx="2078097" cy="1980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age_gender_bkts.csv File </a:t>
            </a:r>
            <a:r>
              <a:rPr lang="en"/>
              <a:t>(</a:t>
            </a:r>
            <a:r>
              <a:rPr lang="en">
                <a:latin typeface="Lato"/>
                <a:ea typeface="Lato"/>
                <a:cs typeface="Lato"/>
                <a:sym typeface="Lato"/>
              </a:rPr>
              <a:t>420 x 5</a:t>
            </a:r>
            <a:r>
              <a:rPr lang="en"/>
              <a:t>) shape</a:t>
            </a:r>
            <a:endParaRPr/>
          </a:p>
        </p:txBody>
      </p:sp>
      <p:sp>
        <p:nvSpPr>
          <p:cNvPr id="343" name="Google Shape;343;p48"/>
          <p:cNvSpPr txBox="1"/>
          <p:nvPr>
            <p:ph idx="1" type="body"/>
          </p:nvPr>
        </p:nvSpPr>
        <p:spPr>
          <a:xfrm>
            <a:off x="311700" y="1152475"/>
            <a:ext cx="8520600" cy="23286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000"/>
              </a:spcBef>
              <a:spcAft>
                <a:spcPts val="0"/>
              </a:spcAft>
              <a:buSzPts val="1800"/>
              <a:buFont typeface="Arial"/>
              <a:buChar char="●"/>
            </a:pPr>
            <a:r>
              <a:rPr lang="en">
                <a:latin typeface="Arial"/>
                <a:ea typeface="Arial"/>
                <a:cs typeface="Arial"/>
                <a:sym typeface="Arial"/>
              </a:rPr>
              <a:t>This file contains</a:t>
            </a:r>
            <a:r>
              <a:rPr lang="en">
                <a:latin typeface="Arial"/>
                <a:ea typeface="Arial"/>
                <a:cs typeface="Arial"/>
                <a:sym typeface="Arial"/>
              </a:rPr>
              <a:t> summary statistics of users' age group, gender, country of destination.</a:t>
            </a:r>
            <a:endParaRPr>
              <a:latin typeface="Arial"/>
              <a:ea typeface="Arial"/>
              <a:cs typeface="Arial"/>
              <a:sym typeface="Arial"/>
            </a:endParaRPr>
          </a:p>
          <a:p>
            <a:pPr indent="-342900" lvl="0" marL="457200" marR="0" rtl="0" algn="l">
              <a:lnSpc>
                <a:spcPct val="115000"/>
              </a:lnSpc>
              <a:spcBef>
                <a:spcPts val="1200"/>
              </a:spcBef>
              <a:spcAft>
                <a:spcPts val="1200"/>
              </a:spcAft>
              <a:buSzPts val="1800"/>
              <a:buFont typeface="Arial"/>
              <a:buChar char="●"/>
            </a:pPr>
            <a:r>
              <a:rPr lang="en">
                <a:latin typeface="Arial"/>
                <a:ea typeface="Arial"/>
                <a:cs typeface="Arial"/>
                <a:sym typeface="Arial"/>
              </a:rPr>
              <a:t>This dataset has no null values amongst its features.</a:t>
            </a:r>
            <a:endParaRPr>
              <a:latin typeface="Arial"/>
              <a:ea typeface="Arial"/>
              <a:cs typeface="Arial"/>
              <a:sym typeface="Arial"/>
            </a:endParaRPr>
          </a:p>
        </p:txBody>
      </p:sp>
      <p:pic>
        <p:nvPicPr>
          <p:cNvPr id="344" name="Google Shape;344;p48"/>
          <p:cNvPicPr preferRelativeResize="0"/>
          <p:nvPr/>
        </p:nvPicPr>
        <p:blipFill>
          <a:blip r:embed="rId3">
            <a:alphaModFix/>
          </a:blip>
          <a:stretch>
            <a:fillRect/>
          </a:stretch>
        </p:blipFill>
        <p:spPr>
          <a:xfrm>
            <a:off x="1901250" y="2647750"/>
            <a:ext cx="4797875" cy="1700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nferential </a:t>
            </a:r>
            <a:r>
              <a:rPr lang="en"/>
              <a:t>Statistics</a:t>
            </a:r>
            <a:endParaRPr/>
          </a:p>
        </p:txBody>
      </p:sp>
      <p:sp>
        <p:nvSpPr>
          <p:cNvPr id="350" name="Google Shape;350;p49"/>
          <p:cNvSpPr txBox="1"/>
          <p:nvPr>
            <p:ph idx="1" type="body"/>
          </p:nvPr>
        </p:nvSpPr>
        <p:spPr>
          <a:xfrm>
            <a:off x="235500" y="1203200"/>
            <a:ext cx="4311300" cy="35547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On the age_bucket file, graph the population count in each country.</a:t>
            </a:r>
            <a:endParaRPr/>
          </a:p>
          <a:p>
            <a:pPr indent="-342900" lvl="0" marL="457200" rtl="0" algn="l">
              <a:spcBef>
                <a:spcPts val="1200"/>
              </a:spcBef>
              <a:spcAft>
                <a:spcPts val="0"/>
              </a:spcAft>
              <a:buSzPts val="1800"/>
              <a:buChar char="●"/>
            </a:pPr>
            <a:r>
              <a:rPr lang="en"/>
              <a:t>The US is clearly the most populated nation amongst the destination countries with a population of over 300 million. </a:t>
            </a:r>
            <a:endParaRPr/>
          </a:p>
          <a:p>
            <a:pPr indent="-342900" lvl="0" marL="457200" rtl="0" algn="l">
              <a:spcBef>
                <a:spcPts val="1200"/>
              </a:spcBef>
              <a:spcAft>
                <a:spcPts val="1200"/>
              </a:spcAft>
              <a:buSzPts val="1800"/>
              <a:buChar char="●"/>
            </a:pPr>
            <a:r>
              <a:rPr lang="en"/>
              <a:t>All the other countries in the list have a population less than 100 million.</a:t>
            </a:r>
            <a:endParaRPr/>
          </a:p>
        </p:txBody>
      </p:sp>
      <p:pic>
        <p:nvPicPr>
          <p:cNvPr id="351" name="Google Shape;351;p49"/>
          <p:cNvPicPr preferRelativeResize="0"/>
          <p:nvPr/>
        </p:nvPicPr>
        <p:blipFill>
          <a:blip r:embed="rId3">
            <a:alphaModFix/>
          </a:blip>
          <a:stretch>
            <a:fillRect/>
          </a:stretch>
        </p:blipFill>
        <p:spPr>
          <a:xfrm>
            <a:off x="4623053" y="1428750"/>
            <a:ext cx="4062419" cy="2724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sessions.csv File </a:t>
            </a:r>
            <a:r>
              <a:rPr lang="en"/>
              <a:t>(</a:t>
            </a:r>
            <a:r>
              <a:rPr lang="en">
                <a:latin typeface="Lato"/>
                <a:ea typeface="Lato"/>
                <a:cs typeface="Lato"/>
                <a:sym typeface="Lato"/>
              </a:rPr>
              <a:t>10,567,737  x 6</a:t>
            </a:r>
            <a:r>
              <a:rPr lang="en"/>
              <a:t>) shape</a:t>
            </a:r>
            <a:endParaRPr/>
          </a:p>
        </p:txBody>
      </p:sp>
      <p:sp>
        <p:nvSpPr>
          <p:cNvPr id="357" name="Google Shape;357;p50"/>
          <p:cNvSpPr txBox="1"/>
          <p:nvPr>
            <p:ph idx="1" type="body"/>
          </p:nvPr>
        </p:nvSpPr>
        <p:spPr>
          <a:xfrm>
            <a:off x="220425" y="923875"/>
            <a:ext cx="8762400" cy="3944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a:t>
            </a:r>
            <a:r>
              <a:rPr lang="en"/>
              <a:t>his file contains all web sessions log for each user.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Take chunks from it to save memory; 10k chunk every time from 10M record.</a:t>
            </a:r>
            <a:endParaRPr/>
          </a:p>
          <a:p>
            <a:pPr indent="-342900" lvl="0" marL="457200" rtl="0" algn="l">
              <a:spcBef>
                <a:spcPts val="1200"/>
              </a:spcBef>
              <a:spcAft>
                <a:spcPts val="1200"/>
              </a:spcAft>
              <a:buSzPts val="1800"/>
              <a:buChar char="●"/>
            </a:pPr>
            <a:r>
              <a:rPr lang="en"/>
              <a:t> Then make user_id as the pivot and merge all actions together with their sum count.</a:t>
            </a:r>
            <a:endParaRPr/>
          </a:p>
        </p:txBody>
      </p:sp>
      <p:pic>
        <p:nvPicPr>
          <p:cNvPr id="358" name="Google Shape;358;p50"/>
          <p:cNvPicPr preferRelativeResize="0"/>
          <p:nvPr/>
        </p:nvPicPr>
        <p:blipFill>
          <a:blip r:embed="rId3">
            <a:alphaModFix/>
          </a:blip>
          <a:stretch>
            <a:fillRect/>
          </a:stretch>
        </p:blipFill>
        <p:spPr>
          <a:xfrm>
            <a:off x="643375" y="1756150"/>
            <a:ext cx="5743826" cy="1678975"/>
          </a:xfrm>
          <a:prstGeom prst="rect">
            <a:avLst/>
          </a:prstGeom>
          <a:noFill/>
          <a:ln>
            <a:noFill/>
          </a:ln>
        </p:spPr>
      </p:pic>
      <p:pic>
        <p:nvPicPr>
          <p:cNvPr id="359" name="Google Shape;359;p50"/>
          <p:cNvPicPr preferRelativeResize="0"/>
          <p:nvPr/>
        </p:nvPicPr>
        <p:blipFill>
          <a:blip r:embed="rId4">
            <a:alphaModFix/>
          </a:blip>
          <a:stretch>
            <a:fillRect/>
          </a:stretch>
        </p:blipFill>
        <p:spPr>
          <a:xfrm>
            <a:off x="6578700" y="1615175"/>
            <a:ext cx="2298950" cy="1842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file </a:t>
            </a:r>
            <a:r>
              <a:rPr lang="en"/>
              <a:t>preprocessing</a:t>
            </a:r>
            <a:endParaRPr/>
          </a:p>
        </p:txBody>
      </p:sp>
      <p:sp>
        <p:nvSpPr>
          <p:cNvPr id="365" name="Google Shape;365;p51"/>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Group df by user_id as it has multiple </a:t>
            </a:r>
            <a:r>
              <a:rPr lang="en" sz="1600"/>
              <a:t>ids</a:t>
            </a:r>
            <a:r>
              <a:rPr lang="en" sz="1600"/>
              <a:t> for same user, then list all other </a:t>
            </a:r>
            <a:r>
              <a:rPr lang="en" sz="1600"/>
              <a:t>features</a:t>
            </a:r>
            <a:r>
              <a:rPr lang="en" sz="1600"/>
              <a:t> for same unique ones.</a:t>
            </a:r>
            <a:endParaRPr sz="1600"/>
          </a:p>
          <a:p>
            <a:pPr indent="-330200" lvl="0" marL="457200" rtl="0" algn="l">
              <a:spcBef>
                <a:spcPts val="0"/>
              </a:spcBef>
              <a:spcAft>
                <a:spcPts val="0"/>
              </a:spcAft>
              <a:buSzPts val="1600"/>
              <a:buChar char="●"/>
            </a:pPr>
            <a:r>
              <a:rPr lang="en" sz="1600"/>
              <a:t>For action, action_type and action_details. Remove their nulls and convert their lists to strings separated by comma.</a:t>
            </a:r>
            <a:endParaRPr sz="1600"/>
          </a:p>
          <a:p>
            <a:pPr indent="-330200" lvl="0" marL="457200" rtl="0" algn="l">
              <a:spcBef>
                <a:spcPts val="0"/>
              </a:spcBef>
              <a:spcAft>
                <a:spcPts val="0"/>
              </a:spcAft>
              <a:buSzPts val="1600"/>
              <a:buChar char="●"/>
            </a:pPr>
            <a:r>
              <a:rPr lang="en" sz="1600"/>
              <a:t>For device_type feature, choose unique types only by set() then remove nulls and convert it also to string separated by comma.</a:t>
            </a:r>
            <a:endParaRPr sz="1600"/>
          </a:p>
          <a:p>
            <a:pPr indent="-330200" lvl="0" marL="457200" rtl="0" algn="l">
              <a:spcBef>
                <a:spcPts val="0"/>
              </a:spcBef>
              <a:spcAft>
                <a:spcPts val="0"/>
              </a:spcAft>
              <a:buSzPts val="1600"/>
              <a:buChar char="●"/>
            </a:pPr>
            <a:r>
              <a:rPr lang="en" sz="1600"/>
              <a:t>For secs_elapsed feature, removing nulls and convert time to float then sum them for same id.</a:t>
            </a:r>
            <a:endParaRPr sz="1600"/>
          </a:p>
          <a:p>
            <a:pPr indent="-330200" lvl="0" marL="457200" rtl="0" algn="l">
              <a:spcBef>
                <a:spcPts val="0"/>
              </a:spcBef>
              <a:spcAft>
                <a:spcPts val="0"/>
              </a:spcAft>
              <a:buSzPts val="1600"/>
              <a:buChar char="●"/>
            </a:pPr>
            <a:r>
              <a:rPr lang="en" sz="1600"/>
              <a:t>Finally Merge Users and Sessions tables on ‘id’, then OHE and fill nulls with median.</a:t>
            </a:r>
            <a:endParaRPr sz="1600"/>
          </a:p>
        </p:txBody>
      </p:sp>
      <p:pic>
        <p:nvPicPr>
          <p:cNvPr id="366" name="Google Shape;366;p51"/>
          <p:cNvPicPr preferRelativeResize="0"/>
          <p:nvPr/>
        </p:nvPicPr>
        <p:blipFill>
          <a:blip r:embed="rId3">
            <a:alphaModFix/>
          </a:blip>
          <a:stretch>
            <a:fillRect/>
          </a:stretch>
        </p:blipFill>
        <p:spPr>
          <a:xfrm>
            <a:off x="762000" y="3570276"/>
            <a:ext cx="8029076" cy="1397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econds elapsed feature on session file</a:t>
            </a:r>
            <a:endParaRPr/>
          </a:p>
        </p:txBody>
      </p:sp>
      <p:sp>
        <p:nvSpPr>
          <p:cNvPr id="372" name="Google Shape;372;p52"/>
          <p:cNvSpPr txBox="1"/>
          <p:nvPr>
            <p:ph idx="1" type="body"/>
          </p:nvPr>
        </p:nvSpPr>
        <p:spPr>
          <a:xfrm>
            <a:off x="311700" y="1152475"/>
            <a:ext cx="46389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Almost 47% of all sessions were less than 1000 seconds long. </a:t>
            </a:r>
            <a:endParaRPr/>
          </a:p>
          <a:p>
            <a:pPr indent="-342900" lvl="0" marL="457200" rtl="0" algn="l">
              <a:spcBef>
                <a:spcPts val="1200"/>
              </a:spcBef>
              <a:spcAft>
                <a:spcPts val="0"/>
              </a:spcAft>
              <a:buSzPts val="1800"/>
              <a:buChar char="●"/>
            </a:pPr>
            <a:r>
              <a:rPr lang="en"/>
              <a:t>This strongly suggests a decreasing exponential distribution of seconds elapsed on each session. </a:t>
            </a:r>
            <a:endParaRPr/>
          </a:p>
          <a:p>
            <a:pPr indent="-342900" lvl="0" marL="457200" rtl="0" algn="l">
              <a:spcBef>
                <a:spcPts val="1000"/>
              </a:spcBef>
              <a:spcAft>
                <a:spcPts val="1200"/>
              </a:spcAft>
              <a:buSzPts val="1800"/>
              <a:buChar char="●"/>
            </a:pPr>
            <a:r>
              <a:rPr lang="en"/>
              <a:t>In other words, as the number of seconds increases, the number of instances of sessions requiring that much time exponentially decreases.</a:t>
            </a:r>
            <a:endParaRPr/>
          </a:p>
        </p:txBody>
      </p:sp>
      <p:pic>
        <p:nvPicPr>
          <p:cNvPr id="373" name="Google Shape;373;p52"/>
          <p:cNvPicPr preferRelativeResize="0"/>
          <p:nvPr/>
        </p:nvPicPr>
        <p:blipFill>
          <a:blip r:embed="rId3">
            <a:alphaModFix/>
          </a:blip>
          <a:stretch>
            <a:fillRect/>
          </a:stretch>
        </p:blipFill>
        <p:spPr>
          <a:xfrm>
            <a:off x="5097575" y="1767325"/>
            <a:ext cx="3765449" cy="244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the Problem</a:t>
            </a:r>
            <a:endParaRPr/>
          </a:p>
        </p:txBody>
      </p:sp>
      <p:sp>
        <p:nvSpPr>
          <p:cNvPr id="116" name="Google Shape;116;p17"/>
          <p:cNvSpPr txBox="1"/>
          <p:nvPr>
            <p:ph idx="1" type="body"/>
          </p:nvPr>
        </p:nvSpPr>
        <p:spPr>
          <a:xfrm>
            <a:off x="159300" y="1152475"/>
            <a:ext cx="4818900" cy="34950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15000"/>
              </a:lnSpc>
              <a:spcBef>
                <a:spcPts val="1000"/>
              </a:spcBef>
              <a:spcAft>
                <a:spcPts val="0"/>
              </a:spcAft>
              <a:buSzPct val="100000"/>
              <a:buChar char="●"/>
            </a:pPr>
            <a:r>
              <a:rPr lang="en"/>
              <a:t>Target is to predict which country a new user's first booking destination will be.</a:t>
            </a:r>
            <a:endParaRPr/>
          </a:p>
          <a:p>
            <a:pPr indent="-334327" lvl="0" marL="457200" marR="0" rtl="0" algn="l">
              <a:lnSpc>
                <a:spcPct val="115000"/>
              </a:lnSpc>
              <a:spcBef>
                <a:spcPts val="1200"/>
              </a:spcBef>
              <a:spcAft>
                <a:spcPts val="0"/>
              </a:spcAft>
              <a:buSzPct val="100000"/>
              <a:buChar char="●"/>
            </a:pPr>
            <a:r>
              <a:rPr lang="en"/>
              <a:t>There are 12 possible outcomes of the destination country: 'US', 'FR', 'CA', 'GB', 'ES', 'IT', 'PT', 'NL','DE', 'AU', 'NDF' (no destination found), and 'other'. </a:t>
            </a:r>
            <a:endParaRPr/>
          </a:p>
          <a:p>
            <a:pPr indent="-334327" lvl="0" marL="457200" marR="0" rtl="0" algn="l">
              <a:lnSpc>
                <a:spcPct val="115000"/>
              </a:lnSpc>
              <a:spcBef>
                <a:spcPts val="1000"/>
              </a:spcBef>
              <a:spcAft>
                <a:spcPts val="1200"/>
              </a:spcAft>
              <a:buSzPct val="128571"/>
              <a:buChar char="●"/>
            </a:pPr>
            <a:r>
              <a:rPr lang="en"/>
              <a:t>Here will demonstrate the entire process to suggest the first destination of new Airbnb Users. All the processes involved, such as data wrangling, exploratory data analysis, inferential statistics and machine learning.</a:t>
            </a:r>
            <a:r>
              <a:rPr b="1" lang="en" sz="900"/>
              <a:t>BI6</a:t>
            </a:r>
            <a:endParaRPr sz="1400">
              <a:solidFill>
                <a:srgbClr val="000000"/>
              </a:solidFill>
              <a:highlight>
                <a:srgbClr val="FFFFFF"/>
              </a:highlight>
            </a:endParaRPr>
          </a:p>
        </p:txBody>
      </p:sp>
      <p:pic>
        <p:nvPicPr>
          <p:cNvPr id="117" name="Google Shape;117;p17"/>
          <p:cNvPicPr preferRelativeResize="0"/>
          <p:nvPr/>
        </p:nvPicPr>
        <p:blipFill>
          <a:blip r:embed="rId3">
            <a:alphaModFix/>
          </a:blip>
          <a:stretch>
            <a:fillRect/>
          </a:stretch>
        </p:blipFill>
        <p:spPr>
          <a:xfrm>
            <a:off x="4978200" y="1550850"/>
            <a:ext cx="3861000" cy="241171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type feature on sessions</a:t>
            </a:r>
            <a:endParaRPr/>
          </a:p>
        </p:txBody>
      </p:sp>
      <p:sp>
        <p:nvSpPr>
          <p:cNvPr id="379" name="Google Shape;379;p53"/>
          <p:cNvSpPr txBox="1"/>
          <p:nvPr>
            <p:ph idx="1" type="body"/>
          </p:nvPr>
        </p:nvSpPr>
        <p:spPr>
          <a:xfrm>
            <a:off x="311700" y="1152475"/>
            <a:ext cx="44184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The Mac Desktop is the most popular device among Airbnb Users, followed by the Windows Desktop. </a:t>
            </a:r>
            <a:endParaRPr/>
          </a:p>
          <a:p>
            <a:pPr indent="-342900" lvl="0" marL="457200" rtl="0" algn="l">
              <a:spcBef>
                <a:spcPts val="1200"/>
              </a:spcBef>
              <a:spcAft>
                <a:spcPts val="1200"/>
              </a:spcAft>
              <a:buSzPts val="1800"/>
              <a:buChar char="●"/>
            </a:pPr>
            <a:r>
              <a:rPr lang="en"/>
              <a:t>An interesting insight is that Apple Products are extremely popular with Airbnb Users. The iPhone, iPad and the Mac all appear in the list of top 5 most popular devices.</a:t>
            </a:r>
            <a:endParaRPr/>
          </a:p>
        </p:txBody>
      </p:sp>
      <p:pic>
        <p:nvPicPr>
          <p:cNvPr id="380" name="Google Shape;380;p53"/>
          <p:cNvPicPr preferRelativeResize="0"/>
          <p:nvPr/>
        </p:nvPicPr>
        <p:blipFill>
          <a:blip r:embed="rId3">
            <a:alphaModFix/>
          </a:blip>
          <a:stretch>
            <a:fillRect/>
          </a:stretch>
        </p:blipFill>
        <p:spPr>
          <a:xfrm>
            <a:off x="5198600" y="1169850"/>
            <a:ext cx="3712850" cy="3630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a:t>
            </a:r>
            <a:endParaRPr/>
          </a:p>
        </p:txBody>
      </p:sp>
      <p:sp>
        <p:nvSpPr>
          <p:cNvPr id="386" name="Google Shape;38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NDCG (Normalized discounted cumulative gain) @k where k=5. NDCG is calculated 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For each new user, you are to make a maximum of 5 predictions on the country of the first booking. The ground truth country is marked with relevance = 1, while the rest have relevance = 0.</a:t>
            </a:r>
            <a:endParaRPr/>
          </a:p>
          <a:p>
            <a:pPr indent="-342900" lvl="0" marL="457200" rtl="0" algn="l">
              <a:spcBef>
                <a:spcPts val="1200"/>
              </a:spcBef>
              <a:spcAft>
                <a:spcPts val="1200"/>
              </a:spcAft>
              <a:buSzPts val="1800"/>
              <a:buChar char="●"/>
            </a:pPr>
            <a:r>
              <a:rPr lang="en"/>
              <a:t>This metric is used for Recommendation engine, </a:t>
            </a:r>
            <a:r>
              <a:rPr lang="en"/>
              <a:t>web search</a:t>
            </a:r>
            <a:r>
              <a:rPr lang="en"/>
              <a:t> and Search engine.</a:t>
            </a:r>
            <a:endParaRPr/>
          </a:p>
        </p:txBody>
      </p:sp>
      <p:pic>
        <p:nvPicPr>
          <p:cNvPr id="387" name="Google Shape;387;p54"/>
          <p:cNvPicPr preferRelativeResize="0"/>
          <p:nvPr/>
        </p:nvPicPr>
        <p:blipFill>
          <a:blip r:embed="rId3">
            <a:alphaModFix/>
          </a:blip>
          <a:stretch>
            <a:fillRect/>
          </a:stretch>
        </p:blipFill>
        <p:spPr>
          <a:xfrm>
            <a:off x="3400425" y="1646650"/>
            <a:ext cx="2228850" cy="1258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Modeling</a:t>
            </a:r>
            <a:endParaRPr/>
          </a:p>
          <a:p>
            <a:pPr indent="0" lvl="0" marL="0" rtl="0" algn="l">
              <a:spcBef>
                <a:spcPts val="0"/>
              </a:spcBef>
              <a:spcAft>
                <a:spcPts val="0"/>
              </a:spcAft>
              <a:buNone/>
            </a:pPr>
            <a:r>
              <a:t/>
            </a:r>
            <a:endParaRPr/>
          </a:p>
        </p:txBody>
      </p:sp>
      <p:sp>
        <p:nvSpPr>
          <p:cNvPr id="393" name="Google Shape;393;p55"/>
          <p:cNvSpPr txBox="1"/>
          <p:nvPr>
            <p:ph idx="1" type="body"/>
          </p:nvPr>
        </p:nvSpPr>
        <p:spPr>
          <a:xfrm>
            <a:off x="311700" y="1076275"/>
            <a:ext cx="8520600" cy="37707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a:t>Split data stratified into train, validate and test.</a:t>
            </a:r>
            <a:endParaRPr/>
          </a:p>
          <a:p>
            <a:pPr indent="-342900" lvl="0" marL="457200" rtl="0" algn="l">
              <a:spcBef>
                <a:spcPts val="1200"/>
              </a:spcBef>
              <a:spcAft>
                <a:spcPts val="0"/>
              </a:spcAft>
              <a:buSzPts val="1800"/>
              <a:buChar char="●"/>
            </a:pPr>
            <a:r>
              <a:rPr lang="en"/>
              <a:t>Make label encoder transformation for the target as it is categorical.</a:t>
            </a:r>
            <a:endParaRPr/>
          </a:p>
          <a:p>
            <a:pPr indent="-342900" lvl="0" marL="457200" rtl="0" algn="l">
              <a:spcBef>
                <a:spcPts val="1200"/>
              </a:spcBef>
              <a:spcAft>
                <a:spcPts val="0"/>
              </a:spcAft>
              <a:buSzPts val="1800"/>
              <a:buChar char="●"/>
            </a:pPr>
            <a:r>
              <a:rPr lang="en"/>
              <a:t>Select the model and tune its parameters to get best fit. </a:t>
            </a:r>
            <a:endParaRPr/>
          </a:p>
          <a:p>
            <a:pPr indent="-342900" lvl="0" marL="457200" rtl="0" algn="l">
              <a:spcBef>
                <a:spcPts val="1200"/>
              </a:spcBef>
              <a:spcAft>
                <a:spcPts val="0"/>
              </a:spcAft>
              <a:buSzPts val="1800"/>
              <a:buChar char="●"/>
            </a:pPr>
            <a:r>
              <a:rPr lang="en"/>
              <a:t>After data preparation, perform Min-Max Scaling as data is skewed. T</a:t>
            </a:r>
            <a:r>
              <a:rPr lang="en"/>
              <a:t>hen</a:t>
            </a:r>
            <a:r>
              <a:rPr lang="en"/>
              <a:t> start running the model, analyze the result and tweak the approach. </a:t>
            </a:r>
            <a:endParaRPr/>
          </a:p>
          <a:p>
            <a:pPr indent="-342900" lvl="0" marL="457200" rtl="0" algn="l">
              <a:spcBef>
                <a:spcPts val="1200"/>
              </a:spcBef>
              <a:spcAft>
                <a:spcPts val="0"/>
              </a:spcAft>
              <a:buSzPts val="1800"/>
              <a:buChar char="●"/>
            </a:pPr>
            <a:r>
              <a:rPr lang="en"/>
              <a:t>This is an iterative step until the best possible outcome is achieved.</a:t>
            </a:r>
            <a:endParaRPr/>
          </a:p>
          <a:p>
            <a:pPr indent="-342900" lvl="0" marL="457200" rtl="0" algn="l">
              <a:spcBef>
                <a:spcPts val="1000"/>
              </a:spcBef>
              <a:spcAft>
                <a:spcPts val="0"/>
              </a:spcAft>
              <a:buSzPts val="1800"/>
              <a:buChar char="●"/>
            </a:pPr>
            <a:r>
              <a:rPr lang="en"/>
              <a:t>R</a:t>
            </a:r>
            <a:r>
              <a:rPr lang="en"/>
              <a:t>everse transformation of target and make v</a:t>
            </a:r>
            <a:r>
              <a:rPr lang="en"/>
              <a:t>alidate the model using a </a:t>
            </a:r>
            <a:r>
              <a:rPr lang="en"/>
              <a:t>unseen test data</a:t>
            </a:r>
            <a:r>
              <a:rPr lang="en"/>
              <a:t>.</a:t>
            </a:r>
            <a:endParaRPr/>
          </a:p>
          <a:p>
            <a:pPr indent="-342900" lvl="0" marL="457200" rtl="0" algn="l">
              <a:spcBef>
                <a:spcPts val="1000"/>
              </a:spcBef>
              <a:spcAft>
                <a:spcPts val="1200"/>
              </a:spcAft>
              <a:buSzPts val="1800"/>
              <a:buChar char="●"/>
            </a:pPr>
            <a:r>
              <a:rPr lang="en"/>
              <a:t>Start implementing the model and track the result to analyze the performance of the model over the period of time.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Modeling</a:t>
            </a:r>
            <a:endParaRPr/>
          </a:p>
        </p:txBody>
      </p:sp>
      <p:sp>
        <p:nvSpPr>
          <p:cNvPr id="399" name="Google Shape;39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Due to the Imbalancing exists on the data and its categorical nature with large dataset and high </a:t>
            </a:r>
            <a:r>
              <a:rPr lang="en"/>
              <a:t>dimensionality results from merging data frames together. So choose ml model which has the capability to deal with these factors and also be fast.</a:t>
            </a:r>
            <a:endParaRPr/>
          </a:p>
          <a:p>
            <a:pPr indent="-342900" lvl="0" marL="457200" rtl="0" algn="l">
              <a:spcBef>
                <a:spcPts val="1200"/>
              </a:spcBef>
              <a:spcAft>
                <a:spcPts val="0"/>
              </a:spcAft>
              <a:buSzPts val="1800"/>
              <a:buChar char="●"/>
            </a:pPr>
            <a:r>
              <a:rPr lang="en"/>
              <a:t>So after searching and trails, Finally worked with Light Gradient Boost LGBM Classifier, Extreme Gradient Boost Classifier and cat Boost Classifier.</a:t>
            </a:r>
            <a:endParaRPr/>
          </a:p>
          <a:p>
            <a:pPr indent="-342900" lvl="0" marL="457200" rtl="0" algn="l">
              <a:spcBef>
                <a:spcPts val="1000"/>
              </a:spcBef>
              <a:spcAft>
                <a:spcPts val="0"/>
              </a:spcAft>
              <a:buSzPts val="1800"/>
              <a:buChar char="●"/>
            </a:pPr>
            <a:r>
              <a:rPr lang="en"/>
              <a:t>After building the model and fine tune it to suit the data entered to it, here are the results.</a:t>
            </a:r>
            <a:endParaRPr/>
          </a:p>
          <a:p>
            <a:pPr indent="-342900" lvl="0" marL="457200" rtl="0" algn="l">
              <a:spcBef>
                <a:spcPts val="1200"/>
              </a:spcBef>
              <a:spcAft>
                <a:spcPts val="1200"/>
              </a:spcAft>
              <a:buSzPts val="1800"/>
              <a:buChar char="●"/>
            </a:pPr>
            <a:r>
              <a:rPr lang="en"/>
              <a:t>CGBC get results higher than XGBC and LGBC.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LGBM Classifier</a:t>
            </a:r>
            <a:endParaRPr/>
          </a:p>
        </p:txBody>
      </p:sp>
      <p:sp>
        <p:nvSpPr>
          <p:cNvPr id="405" name="Google Shape;405;p57"/>
          <p:cNvSpPr txBox="1"/>
          <p:nvPr>
            <p:ph idx="1" type="body"/>
          </p:nvPr>
        </p:nvSpPr>
        <p:spPr>
          <a:xfrm>
            <a:off x="311700" y="1152475"/>
            <a:ext cx="83451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1200"/>
              </a:spcAft>
              <a:buNone/>
            </a:pPr>
            <a:r>
              <a:rPr lang="en"/>
              <a:t>The model got 87.601% accuracy on private score after submission within 6 mins.  </a:t>
            </a:r>
            <a:endParaRPr/>
          </a:p>
        </p:txBody>
      </p:sp>
      <p:pic>
        <p:nvPicPr>
          <p:cNvPr id="406" name="Google Shape;406;p57"/>
          <p:cNvPicPr preferRelativeResize="0"/>
          <p:nvPr/>
        </p:nvPicPr>
        <p:blipFill>
          <a:blip r:embed="rId3">
            <a:alphaModFix/>
          </a:blip>
          <a:stretch>
            <a:fillRect/>
          </a:stretch>
        </p:blipFill>
        <p:spPr>
          <a:xfrm>
            <a:off x="3159113" y="2270750"/>
            <a:ext cx="2825750" cy="745250"/>
          </a:xfrm>
          <a:prstGeom prst="rect">
            <a:avLst/>
          </a:prstGeom>
          <a:noFill/>
          <a:ln>
            <a:noFill/>
          </a:ln>
        </p:spPr>
      </p:pic>
      <p:pic>
        <p:nvPicPr>
          <p:cNvPr id="407" name="Google Shape;407;p57"/>
          <p:cNvPicPr preferRelativeResize="0"/>
          <p:nvPr/>
        </p:nvPicPr>
        <p:blipFill>
          <a:blip r:embed="rId4">
            <a:alphaModFix/>
          </a:blip>
          <a:stretch>
            <a:fillRect/>
          </a:stretch>
        </p:blipFill>
        <p:spPr>
          <a:xfrm>
            <a:off x="261925" y="2019513"/>
            <a:ext cx="8620125" cy="1381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for LGBMClassifier </a:t>
            </a:r>
            <a:endParaRPr/>
          </a:p>
        </p:txBody>
      </p:sp>
      <p:pic>
        <p:nvPicPr>
          <p:cNvPr id="413" name="Google Shape;413;p58"/>
          <p:cNvPicPr preferRelativeResize="0"/>
          <p:nvPr/>
        </p:nvPicPr>
        <p:blipFill>
          <a:blip r:embed="rId3">
            <a:alphaModFix/>
          </a:blip>
          <a:stretch>
            <a:fillRect/>
          </a:stretch>
        </p:blipFill>
        <p:spPr>
          <a:xfrm>
            <a:off x="1863650" y="1834050"/>
            <a:ext cx="5018200" cy="2297675"/>
          </a:xfrm>
          <a:prstGeom prst="rect">
            <a:avLst/>
          </a:prstGeom>
          <a:noFill/>
          <a:ln>
            <a:noFill/>
          </a:ln>
        </p:spPr>
      </p:pic>
      <p:pic>
        <p:nvPicPr>
          <p:cNvPr id="414" name="Google Shape;414;p58"/>
          <p:cNvPicPr preferRelativeResize="0"/>
          <p:nvPr/>
        </p:nvPicPr>
        <p:blipFill>
          <a:blip r:embed="rId4">
            <a:alphaModFix/>
          </a:blip>
          <a:stretch>
            <a:fillRect/>
          </a:stretch>
        </p:blipFill>
        <p:spPr>
          <a:xfrm>
            <a:off x="1792550" y="1074500"/>
            <a:ext cx="5284978" cy="3941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CatBoost</a:t>
            </a:r>
            <a:r>
              <a:rPr lang="en"/>
              <a:t> Classifier</a:t>
            </a:r>
            <a:endParaRPr/>
          </a:p>
        </p:txBody>
      </p:sp>
      <p:sp>
        <p:nvSpPr>
          <p:cNvPr id="420" name="Google Shape;420;p59"/>
          <p:cNvSpPr txBox="1"/>
          <p:nvPr>
            <p:ph idx="1" type="body"/>
          </p:nvPr>
        </p:nvSpPr>
        <p:spPr>
          <a:xfrm>
            <a:off x="244550" y="1017450"/>
            <a:ext cx="8795400" cy="28980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The model got 87.734% accuracy on private score after submission Within 7 mins.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421" name="Google Shape;421;p59"/>
          <p:cNvPicPr preferRelativeResize="0"/>
          <p:nvPr/>
        </p:nvPicPr>
        <p:blipFill>
          <a:blip r:embed="rId3">
            <a:alphaModFix/>
          </a:blip>
          <a:stretch>
            <a:fillRect/>
          </a:stretch>
        </p:blipFill>
        <p:spPr>
          <a:xfrm>
            <a:off x="507450" y="1501763"/>
            <a:ext cx="8324850" cy="1914525"/>
          </a:xfrm>
          <a:prstGeom prst="rect">
            <a:avLst/>
          </a:prstGeom>
          <a:noFill/>
          <a:ln>
            <a:noFill/>
          </a:ln>
        </p:spPr>
      </p:pic>
      <p:pic>
        <p:nvPicPr>
          <p:cNvPr id="422" name="Google Shape;422;p59"/>
          <p:cNvPicPr preferRelativeResize="0"/>
          <p:nvPr/>
        </p:nvPicPr>
        <p:blipFill>
          <a:blip r:embed="rId4">
            <a:alphaModFix/>
          </a:blip>
          <a:stretch>
            <a:fillRect/>
          </a:stretch>
        </p:blipFill>
        <p:spPr>
          <a:xfrm>
            <a:off x="1222050" y="3531950"/>
            <a:ext cx="6531699" cy="1341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a:t>
            </a:r>
            <a:endParaRPr/>
          </a:p>
        </p:txBody>
      </p:sp>
      <p:sp>
        <p:nvSpPr>
          <p:cNvPr id="428" name="Google Shape;428;p60"/>
          <p:cNvSpPr txBox="1"/>
          <p:nvPr>
            <p:ph idx="1" type="body"/>
          </p:nvPr>
        </p:nvSpPr>
        <p:spPr>
          <a:xfrm>
            <a:off x="177600" y="1128025"/>
            <a:ext cx="8829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1200"/>
              </a:spcAft>
              <a:buSzPts val="1800"/>
              <a:buChar char="●"/>
            </a:pPr>
            <a:r>
              <a:rPr lang="en"/>
              <a:t>The model got 87.645% accuracy on private score after submission within 17 mins. </a:t>
            </a:r>
            <a:endParaRPr/>
          </a:p>
        </p:txBody>
      </p:sp>
      <p:pic>
        <p:nvPicPr>
          <p:cNvPr id="429" name="Google Shape;429;p60"/>
          <p:cNvPicPr preferRelativeResize="0"/>
          <p:nvPr/>
        </p:nvPicPr>
        <p:blipFill>
          <a:blip r:embed="rId3">
            <a:alphaModFix/>
          </a:blip>
          <a:stretch>
            <a:fillRect/>
          </a:stretch>
        </p:blipFill>
        <p:spPr>
          <a:xfrm>
            <a:off x="519113" y="2085975"/>
            <a:ext cx="8258175" cy="2038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for XGBoost Classifier </a:t>
            </a:r>
            <a:endParaRPr/>
          </a:p>
        </p:txBody>
      </p:sp>
      <p:pic>
        <p:nvPicPr>
          <p:cNvPr id="435" name="Google Shape;435;p61"/>
          <p:cNvPicPr preferRelativeResize="0"/>
          <p:nvPr/>
        </p:nvPicPr>
        <p:blipFill>
          <a:blip r:embed="rId3">
            <a:alphaModFix/>
          </a:blip>
          <a:stretch>
            <a:fillRect/>
          </a:stretch>
        </p:blipFill>
        <p:spPr>
          <a:xfrm>
            <a:off x="609600" y="1246050"/>
            <a:ext cx="7648575" cy="3371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Business Recommendations</a:t>
            </a:r>
            <a:endParaRPr/>
          </a:p>
        </p:txBody>
      </p:sp>
      <p:sp>
        <p:nvSpPr>
          <p:cNvPr id="441" name="Google Shape;441;p62"/>
          <p:cNvSpPr txBox="1"/>
          <p:nvPr>
            <p:ph idx="1" type="body"/>
          </p:nvPr>
        </p:nvSpPr>
        <p:spPr>
          <a:xfrm>
            <a:off x="311700" y="1152475"/>
            <a:ext cx="8619300" cy="3687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1000"/>
              </a:spcBef>
              <a:spcAft>
                <a:spcPts val="0"/>
              </a:spcAft>
              <a:buSzPct val="100000"/>
              <a:buChar char="●"/>
            </a:pPr>
            <a:r>
              <a:rPr lang="en"/>
              <a:t>Advertise to attract more Non-English Speaking Users,and more Non-US Citizens Users.</a:t>
            </a:r>
            <a:endParaRPr/>
          </a:p>
          <a:p>
            <a:pPr indent="-334327" lvl="0" marL="457200" rtl="0" algn="l">
              <a:spcBef>
                <a:spcPts val="1000"/>
              </a:spcBef>
              <a:spcAft>
                <a:spcPts val="0"/>
              </a:spcAft>
              <a:buSzPct val="100000"/>
              <a:buChar char="●"/>
            </a:pPr>
            <a:r>
              <a:rPr lang="en"/>
              <a:t>Prioritize the App on IOS And the User Experience On Mac Products in General.</a:t>
            </a:r>
            <a:r>
              <a:rPr b="1" lang="en" sz="900" u="sng">
                <a:solidFill>
                  <a:schemeClr val="hlink"/>
                </a:solidFill>
                <a:hlinkClick action="ppaction://hlinksldjump" r:id="rId3"/>
              </a:rPr>
              <a:t>BI2</a:t>
            </a:r>
            <a:endParaRPr/>
          </a:p>
          <a:p>
            <a:pPr indent="-334327" lvl="0" marL="457200" rtl="0" algn="l">
              <a:spcBef>
                <a:spcPts val="1000"/>
              </a:spcBef>
              <a:spcAft>
                <a:spcPts val="0"/>
              </a:spcAft>
              <a:buSzPct val="100000"/>
              <a:buChar char="●"/>
            </a:pPr>
            <a:r>
              <a:rPr lang="en"/>
              <a:t>Give Discounts/offers on the first half of the year to increase reservations.</a:t>
            </a:r>
            <a:r>
              <a:rPr b="1" lang="en" sz="900" u="sng">
                <a:solidFill>
                  <a:schemeClr val="hlink"/>
                </a:solidFill>
                <a:hlinkClick action="ppaction://hlinksldjump" r:id="rId4"/>
              </a:rPr>
              <a:t>BI3</a:t>
            </a:r>
            <a:endParaRPr/>
          </a:p>
          <a:p>
            <a:pPr indent="-334327" lvl="0" marL="457200" rtl="0" algn="l">
              <a:spcBef>
                <a:spcPts val="1000"/>
              </a:spcBef>
              <a:spcAft>
                <a:spcPts val="0"/>
              </a:spcAft>
              <a:buSzPct val="100000"/>
              <a:buChar char="●"/>
            </a:pPr>
            <a:r>
              <a:rPr lang="en"/>
              <a:t>Add More services To attract More People, the bigger portion of the users don't do any reservations at all after signing up .</a:t>
            </a:r>
            <a:r>
              <a:rPr b="1" lang="en" sz="900" u="sng">
                <a:solidFill>
                  <a:schemeClr val="hlink"/>
                </a:solidFill>
                <a:hlinkClick action="ppaction://hlinksldjump" r:id="rId5"/>
              </a:rPr>
              <a:t>BI4</a:t>
            </a:r>
            <a:endParaRPr/>
          </a:p>
          <a:p>
            <a:pPr indent="-334327" lvl="0" marL="457200" rtl="0" algn="l">
              <a:spcBef>
                <a:spcPts val="1200"/>
              </a:spcBef>
              <a:spcAft>
                <a:spcPts val="0"/>
              </a:spcAft>
              <a:buSzPct val="100000"/>
              <a:buChar char="●"/>
            </a:pPr>
            <a:r>
              <a:rPr lang="en"/>
              <a:t>Make The App More </a:t>
            </a:r>
            <a:r>
              <a:rPr lang="en"/>
              <a:t>Appealing</a:t>
            </a:r>
            <a:r>
              <a:rPr lang="en"/>
              <a:t> and Easy to use , increase Number of reservations to time spent on the website ratio. </a:t>
            </a:r>
            <a:r>
              <a:rPr lang="en"/>
              <a:t>Targeting</a:t>
            </a:r>
            <a:r>
              <a:rPr lang="en"/>
              <a:t> a lot of wrong people.</a:t>
            </a:r>
            <a:r>
              <a:rPr b="1" lang="en" sz="900" u="sng">
                <a:solidFill>
                  <a:schemeClr val="hlink"/>
                </a:solidFill>
                <a:hlinkClick action="ppaction://hlinksldjump" r:id="rId6"/>
              </a:rPr>
              <a:t>BI5</a:t>
            </a:r>
            <a:endParaRPr/>
          </a:p>
          <a:p>
            <a:pPr indent="-334327" lvl="0" marL="457200" rtl="0" algn="l">
              <a:spcBef>
                <a:spcPts val="1000"/>
              </a:spcBef>
              <a:spcAft>
                <a:spcPts val="1200"/>
              </a:spcAft>
              <a:buSzPct val="100000"/>
              <a:buChar char="●"/>
            </a:pPr>
            <a:r>
              <a:rPr lang="en"/>
              <a:t>Investigate Behaviour of Users Who book for france And Italy Because they Spend a lot of time on the website Compared to other Users.</a:t>
            </a:r>
            <a:r>
              <a:rPr b="1" lang="en" sz="900"/>
              <a:t>BI6</a:t>
            </a:r>
            <a:endParaRPr/>
          </a:p>
        </p:txBody>
      </p:sp>
      <p:sp>
        <p:nvSpPr>
          <p:cNvPr id="442" name="Google Shape;442;p62"/>
          <p:cNvSpPr txBox="1"/>
          <p:nvPr/>
        </p:nvSpPr>
        <p:spPr>
          <a:xfrm>
            <a:off x="1496300" y="1494900"/>
            <a:ext cx="53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solidFill>
                  <a:schemeClr val="hlink"/>
                </a:solidFill>
                <a:latin typeface="Lato"/>
                <a:ea typeface="Lato"/>
                <a:cs typeface="Lato"/>
                <a:sym typeface="Lato"/>
                <a:hlinkClick action="ppaction://hlinksldjump" r:id="rId7"/>
              </a:rPr>
              <a:t>BI1</a:t>
            </a:r>
            <a:endParaRPr b="1" sz="900">
              <a:solidFill>
                <a:schemeClr val="accent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23" name="Google Shape;123;p18"/>
          <p:cNvSpPr txBox="1"/>
          <p:nvPr>
            <p:ph idx="1" type="body"/>
          </p:nvPr>
        </p:nvSpPr>
        <p:spPr>
          <a:xfrm>
            <a:off x="311700" y="1152475"/>
            <a:ext cx="82209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In the first section, I will attempt at cleaning the Airbnb Data and wrangling into a form that is suitable for further analysis.</a:t>
            </a:r>
            <a:endParaRPr/>
          </a:p>
          <a:p>
            <a:pPr indent="-342900" lvl="0" marL="457200" rtl="0" algn="l">
              <a:spcBef>
                <a:spcPts val="1200"/>
              </a:spcBef>
              <a:spcAft>
                <a:spcPts val="0"/>
              </a:spcAft>
              <a:buSzPts val="1800"/>
              <a:buChar char="●"/>
            </a:pPr>
            <a:r>
              <a:rPr lang="en"/>
              <a:t>The first step is to load all the data available and extract basic information such as number of samples, number of </a:t>
            </a:r>
            <a:r>
              <a:rPr lang="en"/>
              <a:t>null</a:t>
            </a:r>
            <a:r>
              <a:rPr lang="en"/>
              <a:t> values rows, number of features, etc. </a:t>
            </a:r>
            <a:endParaRPr/>
          </a:p>
          <a:p>
            <a:pPr indent="-342900" lvl="0" marL="457200" rtl="0" algn="l">
              <a:spcBef>
                <a:spcPts val="1000"/>
              </a:spcBef>
              <a:spcAft>
                <a:spcPts val="1200"/>
              </a:spcAft>
              <a:buSzPts val="1800"/>
              <a:buChar char="●"/>
            </a:pPr>
            <a:r>
              <a:rPr lang="en"/>
              <a:t>The next step would be to deal with the missing values using a suitable method (dropping, imputing, etc.) and convert certain features into a more suitable form for applying inferential statistics and machine learning algorithms.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Business Recommendations</a:t>
            </a:r>
            <a:endParaRPr/>
          </a:p>
        </p:txBody>
      </p:sp>
      <p:sp>
        <p:nvSpPr>
          <p:cNvPr id="448" name="Google Shape;448;p63"/>
          <p:cNvSpPr txBox="1"/>
          <p:nvPr>
            <p:ph idx="1" type="body"/>
          </p:nvPr>
        </p:nvSpPr>
        <p:spPr>
          <a:xfrm>
            <a:off x="311700" y="1152475"/>
            <a:ext cx="8724300" cy="36054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a:t>Advertise More Online, As the </a:t>
            </a:r>
            <a:r>
              <a:rPr lang="en"/>
              <a:t>Majority</a:t>
            </a:r>
            <a:r>
              <a:rPr lang="en"/>
              <a:t> of the subscription come from a direct way not through any marketing agency.</a:t>
            </a:r>
            <a:r>
              <a:rPr b="1" lang="en" sz="900" u="sng">
                <a:solidFill>
                  <a:schemeClr val="hlink"/>
                </a:solidFill>
                <a:hlinkClick action="ppaction://hlinksldjump" r:id="rId3"/>
              </a:rPr>
              <a:t>BI7</a:t>
            </a:r>
            <a:endParaRPr/>
          </a:p>
          <a:p>
            <a:pPr indent="-342900" lvl="0" marL="457200" rtl="0" algn="l">
              <a:spcBef>
                <a:spcPts val="1200"/>
              </a:spcBef>
              <a:spcAft>
                <a:spcPts val="0"/>
              </a:spcAft>
              <a:buSzPts val="1800"/>
              <a:buChar char="●"/>
            </a:pPr>
            <a:r>
              <a:rPr lang="en"/>
              <a:t>Add More </a:t>
            </a:r>
            <a:r>
              <a:rPr lang="en"/>
              <a:t>Advertising</a:t>
            </a:r>
            <a:r>
              <a:rPr lang="en"/>
              <a:t> To Youth from Age Group 18 to 24.</a:t>
            </a:r>
            <a:r>
              <a:rPr b="1" lang="en" sz="900" u="sng">
                <a:solidFill>
                  <a:schemeClr val="hlink"/>
                </a:solidFill>
                <a:hlinkClick action="ppaction://hlinksldjump" r:id="rId4"/>
              </a:rPr>
              <a:t>BI8</a:t>
            </a:r>
            <a:endParaRPr/>
          </a:p>
          <a:p>
            <a:pPr indent="-342900" lvl="0" marL="457200" rtl="0" algn="l">
              <a:spcBef>
                <a:spcPts val="1000"/>
              </a:spcBef>
              <a:spcAft>
                <a:spcPts val="0"/>
              </a:spcAft>
              <a:buSzPts val="1800"/>
              <a:buChar char="●"/>
            </a:pPr>
            <a:r>
              <a:rPr lang="en"/>
              <a:t>Increase Attractions for Tourists : Most Users Are of High Age Group (40+) , this may indicate the service being used more for business purposes than tourism.</a:t>
            </a:r>
            <a:r>
              <a:rPr b="1" lang="en" sz="900" u="sng">
                <a:solidFill>
                  <a:schemeClr val="hlink"/>
                </a:solidFill>
                <a:hlinkClick action="ppaction://hlinksldjump" r:id="rId5"/>
              </a:rPr>
              <a:t>BI9</a:t>
            </a:r>
            <a:endParaRPr/>
          </a:p>
          <a:p>
            <a:pPr indent="-342900" lvl="0" marL="457200" rtl="0" algn="l">
              <a:spcBef>
                <a:spcPts val="1000"/>
              </a:spcBef>
              <a:spcAft>
                <a:spcPts val="0"/>
              </a:spcAft>
              <a:buSzPts val="1800"/>
              <a:buChar char="●"/>
            </a:pPr>
            <a:r>
              <a:rPr lang="en"/>
              <a:t>Make it </a:t>
            </a:r>
            <a:r>
              <a:rPr lang="en"/>
              <a:t>Mandatory</a:t>
            </a:r>
            <a:r>
              <a:rPr lang="en"/>
              <a:t> (if it's not against Policies of the company) To Fill the Gender Data.</a:t>
            </a:r>
            <a:r>
              <a:rPr b="1" lang="en" sz="900" u="sng">
                <a:solidFill>
                  <a:schemeClr val="hlink"/>
                </a:solidFill>
                <a:hlinkClick action="ppaction://hlinksldjump" r:id="rId6"/>
              </a:rPr>
              <a:t>BI10</a:t>
            </a:r>
            <a:endParaRPr/>
          </a:p>
          <a:p>
            <a:pPr indent="-342900" lvl="0" marL="457200" rtl="0" algn="l">
              <a:spcBef>
                <a:spcPts val="1000"/>
              </a:spcBef>
              <a:spcAft>
                <a:spcPts val="0"/>
              </a:spcAft>
              <a:buSzPts val="1800"/>
              <a:buChar char="●"/>
            </a:pPr>
            <a:r>
              <a:rPr lang="en"/>
              <a:t>Continue</a:t>
            </a:r>
            <a:r>
              <a:rPr lang="en"/>
              <a:t> Using Policies that were used in late 2013 &amp; early 2014 as they show a great increase in the Number of Accounts Created.</a:t>
            </a:r>
            <a:r>
              <a:rPr b="1" lang="en" sz="900" u="sng">
                <a:solidFill>
                  <a:schemeClr val="hlink"/>
                </a:solidFill>
                <a:hlinkClick action="ppaction://hlinksldjump" r:id="rId7"/>
              </a:rPr>
              <a:t>BI11</a:t>
            </a:r>
            <a:endParaRPr/>
          </a:p>
          <a:p>
            <a:pPr indent="-342900" lvl="0" marL="457200" rtl="0" algn="l">
              <a:spcBef>
                <a:spcPts val="1000"/>
              </a:spcBef>
              <a:spcAft>
                <a:spcPts val="1200"/>
              </a:spcAft>
              <a:buSzPts val="1800"/>
              <a:buChar char="●"/>
            </a:pPr>
            <a:r>
              <a:rPr lang="en"/>
              <a:t>Investigate Why Users Joined in 2014 Didn't do a lot of reservations.</a:t>
            </a:r>
            <a:r>
              <a:rPr b="1" lang="en" sz="900" u="sng">
                <a:solidFill>
                  <a:schemeClr val="accent5"/>
                </a:solidFill>
                <a:hlinkClick action="ppaction://hlinksldjump" r:id="rId8">
                  <a:extLst>
                    <a:ext uri="{A12FA001-AC4F-418D-AE19-62706E023703}">
                      <ahyp:hlinkClr val="tx"/>
                    </a:ext>
                  </a:extLst>
                </a:hlinkClick>
              </a:rPr>
              <a:t>BI1</a:t>
            </a:r>
            <a:r>
              <a:rPr b="1" lang="en" sz="900" u="sng">
                <a:solidFill>
                  <a:schemeClr val="accent5"/>
                </a:solidFill>
              </a:rPr>
              <a:t>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Business Recommendations</a:t>
            </a:r>
            <a:endParaRPr/>
          </a:p>
        </p:txBody>
      </p:sp>
      <p:sp>
        <p:nvSpPr>
          <p:cNvPr id="454" name="Google Shape;454;p64"/>
          <p:cNvSpPr txBox="1"/>
          <p:nvPr>
            <p:ph idx="1" type="body"/>
          </p:nvPr>
        </p:nvSpPr>
        <p:spPr>
          <a:xfrm>
            <a:off x="311700" y="1152475"/>
            <a:ext cx="8634300" cy="36879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P</a:t>
            </a:r>
            <a:r>
              <a:rPr lang="en"/>
              <a:t>eople use smaller devices for surfing and exploration and desktops to make the actual booking.</a:t>
            </a:r>
            <a:r>
              <a:rPr b="1" lang="en" sz="900" u="sng">
                <a:solidFill>
                  <a:schemeClr val="hlink"/>
                </a:solidFill>
                <a:hlinkClick action="ppaction://hlinksldjump" r:id="rId3"/>
              </a:rPr>
              <a:t>BI13</a:t>
            </a:r>
            <a:endParaRPr/>
          </a:p>
          <a:p>
            <a:pPr indent="-342900" lvl="0" marL="457200" rtl="0" algn="l">
              <a:spcBef>
                <a:spcPts val="1000"/>
              </a:spcBef>
              <a:spcAft>
                <a:spcPts val="0"/>
              </a:spcAft>
              <a:buSzPts val="1800"/>
              <a:buChar char="●"/>
            </a:pPr>
            <a:r>
              <a:rPr lang="en"/>
              <a:t>The User Experience for the apps on different devices must be tuned accordingly to achieve best results. </a:t>
            </a:r>
            <a:r>
              <a:rPr b="1" lang="en" sz="900" u="sng">
                <a:solidFill>
                  <a:schemeClr val="hlink"/>
                </a:solidFill>
                <a:hlinkClick action="ppaction://hlinksldjump" r:id="rId4"/>
              </a:rPr>
              <a:t>BI14</a:t>
            </a:r>
            <a:endParaRPr/>
          </a:p>
          <a:p>
            <a:pPr indent="-342900" lvl="0" marL="457200" rtl="0" algn="l">
              <a:spcBef>
                <a:spcPts val="1200"/>
              </a:spcBef>
              <a:spcAft>
                <a:spcPts val="0"/>
              </a:spcAft>
              <a:buSzPts val="1800"/>
              <a:buChar char="●"/>
            </a:pPr>
            <a:r>
              <a:rPr lang="en"/>
              <a:t>Most of the Airbnb Users tend to book an Airbnb within the country. Therefore, it makes most sense to give the users more recommendations that are endemic to the country. </a:t>
            </a:r>
            <a:r>
              <a:rPr b="1" lang="en" sz="900" u="sng">
                <a:solidFill>
                  <a:schemeClr val="hlink"/>
                </a:solidFill>
                <a:hlinkClick action="ppaction://hlinksldjump" r:id="rId5"/>
              </a:rPr>
              <a:t>BI15</a:t>
            </a:r>
            <a:endParaRPr/>
          </a:p>
          <a:p>
            <a:pPr indent="-342900" lvl="0" marL="457200" rtl="0" algn="l">
              <a:spcBef>
                <a:spcPts val="1200"/>
              </a:spcBef>
              <a:spcAft>
                <a:spcPts val="1200"/>
              </a:spcAft>
              <a:buSzPts val="1800"/>
              <a:buChar char="●"/>
            </a:pPr>
            <a:r>
              <a:rPr lang="en"/>
              <a:t>People who haven't filled out their information such as Age and Gender are the least likely to book Airbnbs. This is likely due to the fact that they are only in the exploration stage. </a:t>
            </a:r>
            <a:r>
              <a:rPr b="1" lang="en" sz="900" u="sng">
                <a:solidFill>
                  <a:schemeClr val="hlink"/>
                </a:solidFill>
                <a:hlinkClick action="ppaction://hlinksldjump" r:id="rId6"/>
              </a:rPr>
              <a:t>BI16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65"/>
          <p:cNvGrpSpPr/>
          <p:nvPr/>
        </p:nvGrpSpPr>
        <p:grpSpPr>
          <a:xfrm>
            <a:off x="4939500" y="1219611"/>
            <a:ext cx="3837000" cy="2704200"/>
            <a:chOff x="4939500" y="1219611"/>
            <a:chExt cx="3837000" cy="2704200"/>
          </a:xfrm>
        </p:grpSpPr>
        <p:cxnSp>
          <p:nvCxnSpPr>
            <p:cNvPr id="460" name="Google Shape;460;p6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1" name="Google Shape;461;p6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2" name="Google Shape;462;p6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3" name="Google Shape;463;p6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4" name="Google Shape;464;p6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5" name="Google Shape;465;p6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6" name="Google Shape;466;p6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7" name="Google Shape;467;p6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8" name="Google Shape;468;p6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69" name="Google Shape;469;p6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470" name="Google Shape;470;p65"/>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5"/>
          <p:cNvSpPr txBox="1"/>
          <p:nvPr>
            <p:ph type="title"/>
          </p:nvPr>
        </p:nvSpPr>
        <p:spPr>
          <a:xfrm>
            <a:off x="265500" y="16413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 for your time</a:t>
            </a:r>
            <a:endParaRPr/>
          </a:p>
        </p:txBody>
      </p:sp>
      <p:grpSp>
        <p:nvGrpSpPr>
          <p:cNvPr id="472" name="Google Shape;472;p65"/>
          <p:cNvGrpSpPr/>
          <p:nvPr/>
        </p:nvGrpSpPr>
        <p:grpSpPr>
          <a:xfrm>
            <a:off x="4939534" y="2017046"/>
            <a:ext cx="3825543" cy="1573620"/>
            <a:chOff x="1000000" y="2393988"/>
            <a:chExt cx="4144235" cy="1704713"/>
          </a:xfrm>
        </p:grpSpPr>
        <p:sp>
          <p:nvSpPr>
            <p:cNvPr id="473" name="Google Shape;473;p6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474" name="Google Shape;474;p6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65"/>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65"/>
          <p:cNvGrpSpPr/>
          <p:nvPr/>
        </p:nvGrpSpPr>
        <p:grpSpPr>
          <a:xfrm>
            <a:off x="4939557" y="1778136"/>
            <a:ext cx="3836911" cy="1503799"/>
            <a:chOff x="1000025" y="2059300"/>
            <a:chExt cx="4156550" cy="1629075"/>
          </a:xfrm>
        </p:grpSpPr>
        <p:sp>
          <p:nvSpPr>
            <p:cNvPr id="484" name="Google Shape;484;p6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485" name="Google Shape;485;p6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65"/>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t>Users train/test Files </a:t>
            </a:r>
            <a:r>
              <a:rPr lang="en" sz="2580"/>
              <a:t>(</a:t>
            </a:r>
            <a:r>
              <a:rPr lang="en" sz="2580">
                <a:latin typeface="Lato"/>
                <a:ea typeface="Lato"/>
                <a:cs typeface="Lato"/>
                <a:sym typeface="Lato"/>
              </a:rPr>
              <a:t>213,451 x 16</a:t>
            </a:r>
            <a:r>
              <a:rPr lang="en" sz="2580"/>
              <a:t>)/(62,096</a:t>
            </a:r>
            <a:r>
              <a:rPr lang="en" sz="2580">
                <a:latin typeface="Lato"/>
                <a:ea typeface="Lato"/>
                <a:cs typeface="Lato"/>
                <a:sym typeface="Lato"/>
              </a:rPr>
              <a:t> x 15</a:t>
            </a:r>
            <a:r>
              <a:rPr lang="en" sz="2580"/>
              <a:t>) shape</a:t>
            </a:r>
            <a:endParaRPr sz="2580"/>
          </a:p>
        </p:txBody>
      </p:sp>
      <p:sp>
        <p:nvSpPr>
          <p:cNvPr id="129" name="Google Shape;129;p19"/>
          <p:cNvSpPr txBox="1"/>
          <p:nvPr>
            <p:ph idx="1" type="body"/>
          </p:nvPr>
        </p:nvSpPr>
        <p:spPr>
          <a:xfrm>
            <a:off x="311700" y="1152475"/>
            <a:ext cx="8520600" cy="37797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b="1" lang="en"/>
              <a:t>Data:</a:t>
            </a:r>
            <a:r>
              <a:rPr lang="en"/>
              <a:t> Following are the ‘15 features’ and ‘target’ present in training dataset: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Dataset Link on kaggle: https://www.kaggle.com/c/airbnb-recruiting-new-user-bookings/data</a:t>
            </a:r>
            <a:endParaRPr/>
          </a:p>
        </p:txBody>
      </p:sp>
      <p:graphicFrame>
        <p:nvGraphicFramePr>
          <p:cNvPr id="130" name="Google Shape;130;p19"/>
          <p:cNvGraphicFramePr/>
          <p:nvPr/>
        </p:nvGraphicFramePr>
        <p:xfrm>
          <a:off x="529975" y="1852988"/>
          <a:ext cx="3000000" cy="3000000"/>
        </p:xfrm>
        <a:graphic>
          <a:graphicData uri="http://schemas.openxmlformats.org/drawingml/2006/table">
            <a:tbl>
              <a:tblPr>
                <a:noFill/>
                <a:tableStyleId>{FE02C7FB-DD7E-4449-BC06-EB05CCE6420F}</a:tableStyleId>
              </a:tblPr>
              <a:tblGrid>
                <a:gridCol w="1607725"/>
                <a:gridCol w="2544500"/>
                <a:gridCol w="1808775"/>
                <a:gridCol w="2205700"/>
              </a:tblGrid>
              <a:tr h="445275">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id</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date_account_created</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first_browser</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Clr>
                          <a:schemeClr val="dk2"/>
                        </a:buClr>
                        <a:buSzPts val="1300"/>
                        <a:buFont typeface="Lato"/>
                        <a:buChar char="●"/>
                      </a:pPr>
                      <a:r>
                        <a:rPr lang="en" sz="1300">
                          <a:solidFill>
                            <a:srgbClr val="5E696C"/>
                          </a:solidFill>
                          <a:latin typeface="Lato"/>
                          <a:ea typeface="Lato"/>
                          <a:cs typeface="Lato"/>
                          <a:sym typeface="Lato"/>
                        </a:rPr>
                        <a:t>first_device_type</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age</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timestamp_first_active</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signup_flow</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affiliate_channel</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gender</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date_first_booking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Signup_app</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first_affiliate_tracked</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311150" lvl="0" marL="457200" rtl="0" algn="l">
                        <a:spcBef>
                          <a:spcPts val="0"/>
                        </a:spcBef>
                        <a:spcAft>
                          <a:spcPts val="0"/>
                        </a:spcAft>
                        <a:buClr>
                          <a:srgbClr val="5E696C"/>
                        </a:buClr>
                        <a:buSzPts val="1300"/>
                        <a:buFont typeface="Lato"/>
                        <a:buChar char="●"/>
                      </a:pPr>
                      <a:r>
                        <a:rPr lang="en" sz="1300">
                          <a:solidFill>
                            <a:srgbClr val="5E696C"/>
                          </a:solidFill>
                          <a:latin typeface="Lato"/>
                          <a:ea typeface="Lato"/>
                          <a:cs typeface="Lato"/>
                          <a:sym typeface="Lato"/>
                        </a:rPr>
                        <a:t>language</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Clr>
                          <a:srgbClr val="5E696C"/>
                        </a:buClr>
                        <a:buSzPts val="1300"/>
                        <a:buFont typeface="Lato"/>
                        <a:buChar char="●"/>
                      </a:pPr>
                      <a:r>
                        <a:rPr lang="en" sz="1300">
                          <a:solidFill>
                            <a:schemeClr val="dk2"/>
                          </a:solidFill>
                          <a:latin typeface="Lato"/>
                          <a:ea typeface="Lato"/>
                          <a:cs typeface="Lato"/>
                          <a:sym typeface="Lato"/>
                        </a:rPr>
                        <a:t>country_destination</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chemeClr val="dk2"/>
                        </a:buClr>
                        <a:buSzPts val="1300"/>
                        <a:buFont typeface="Lato"/>
                        <a:buChar char="●"/>
                      </a:pPr>
                      <a:r>
                        <a:rPr lang="en" sz="1300">
                          <a:solidFill>
                            <a:srgbClr val="5E696C"/>
                          </a:solidFill>
                          <a:latin typeface="Lato"/>
                          <a:ea typeface="Lato"/>
                          <a:cs typeface="Lato"/>
                          <a:sym typeface="Lato"/>
                        </a:rPr>
                        <a:t>signup_method</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11150" lvl="0" marL="457200" rtl="0" algn="l">
                        <a:spcBef>
                          <a:spcPts val="0"/>
                        </a:spcBef>
                        <a:spcAft>
                          <a:spcPts val="0"/>
                        </a:spcAft>
                        <a:buClr>
                          <a:schemeClr val="dk2"/>
                        </a:buClr>
                        <a:buSzPts val="1300"/>
                        <a:buFont typeface="Lato"/>
                        <a:buChar char="●"/>
                      </a:pPr>
                      <a:r>
                        <a:rPr lang="en" sz="1300">
                          <a:solidFill>
                            <a:srgbClr val="5E696C"/>
                          </a:solidFill>
                          <a:latin typeface="Lato"/>
                          <a:ea typeface="Lato"/>
                          <a:cs typeface="Lato"/>
                          <a:sym typeface="Lato"/>
                        </a:rPr>
                        <a:t>affiliate_provider</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and Feature Engineering for User’s data</a:t>
            </a:r>
            <a:endParaRPr/>
          </a:p>
        </p:txBody>
      </p:sp>
      <p:sp>
        <p:nvSpPr>
          <p:cNvPr id="136" name="Google Shape;13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First check for missing values on data:</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So need to handle the features which have Null values: ‘</a:t>
            </a:r>
            <a:r>
              <a:rPr lang="en">
                <a:solidFill>
                  <a:srgbClr val="5E696C"/>
                </a:solidFill>
              </a:rPr>
              <a:t>date_first_booking’ , ‘first_affiliate_tracked’ and ‘age’.</a:t>
            </a:r>
            <a:endParaRPr>
              <a:latin typeface="Arial"/>
              <a:ea typeface="Arial"/>
              <a:cs typeface="Arial"/>
              <a:sym typeface="Arial"/>
            </a:endParaRPr>
          </a:p>
        </p:txBody>
      </p:sp>
      <p:pic>
        <p:nvPicPr>
          <p:cNvPr id="137" name="Google Shape;137;p20"/>
          <p:cNvPicPr preferRelativeResize="0"/>
          <p:nvPr/>
        </p:nvPicPr>
        <p:blipFill>
          <a:blip r:embed="rId3">
            <a:alphaModFix/>
          </a:blip>
          <a:stretch>
            <a:fillRect/>
          </a:stretch>
        </p:blipFill>
        <p:spPr>
          <a:xfrm>
            <a:off x="2009775" y="1714500"/>
            <a:ext cx="4667250" cy="647700"/>
          </a:xfrm>
          <a:prstGeom prst="rect">
            <a:avLst/>
          </a:prstGeom>
          <a:noFill/>
          <a:ln>
            <a:noFill/>
          </a:ln>
        </p:spPr>
      </p:pic>
      <p:pic>
        <p:nvPicPr>
          <p:cNvPr id="138" name="Google Shape;138;p20"/>
          <p:cNvPicPr preferRelativeResize="0"/>
          <p:nvPr/>
        </p:nvPicPr>
        <p:blipFill>
          <a:blip r:embed="rId4">
            <a:alphaModFix/>
          </a:blip>
          <a:stretch>
            <a:fillRect/>
          </a:stretch>
        </p:blipFill>
        <p:spPr>
          <a:xfrm>
            <a:off x="5053013" y="3448050"/>
            <a:ext cx="3000375" cy="838200"/>
          </a:xfrm>
          <a:prstGeom prst="rect">
            <a:avLst/>
          </a:prstGeom>
          <a:noFill/>
          <a:ln>
            <a:noFill/>
          </a:ln>
        </p:spPr>
      </p:pic>
      <p:pic>
        <p:nvPicPr>
          <p:cNvPr id="139" name="Google Shape;139;p20"/>
          <p:cNvPicPr preferRelativeResize="0"/>
          <p:nvPr/>
        </p:nvPicPr>
        <p:blipFill>
          <a:blip r:embed="rId5">
            <a:alphaModFix/>
          </a:blip>
          <a:stretch>
            <a:fillRect/>
          </a:stretch>
        </p:blipFill>
        <p:spPr>
          <a:xfrm>
            <a:off x="966788" y="3452813"/>
            <a:ext cx="3248025" cy="82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Handling and Imputing</a:t>
            </a:r>
            <a:endParaRPr/>
          </a:p>
        </p:txBody>
      </p:sp>
      <p:sp>
        <p:nvSpPr>
          <p:cNvPr id="145" name="Google Shape;14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Font typeface="Arial"/>
              <a:buChar char="●"/>
            </a:pPr>
            <a:r>
              <a:rPr lang="en"/>
              <a:t>As we see that the column “</a:t>
            </a:r>
            <a:r>
              <a:rPr lang="en">
                <a:solidFill>
                  <a:srgbClr val="5E696C"/>
                </a:solidFill>
              </a:rPr>
              <a:t>date_first_booking </a:t>
            </a:r>
            <a:r>
              <a:rPr lang="en"/>
              <a:t>” has 58.35% nulls on the train set and 100% nulls on the test set. So we can simply ‘Drop’ this feature.</a:t>
            </a:r>
            <a:endParaRPr/>
          </a:p>
          <a:p>
            <a:pPr indent="-342900" lvl="0" marL="457200" rtl="0" algn="l">
              <a:spcBef>
                <a:spcPts val="1200"/>
              </a:spcBef>
              <a:spcAft>
                <a:spcPts val="0"/>
              </a:spcAft>
              <a:buSzPts val="1800"/>
              <a:buFont typeface="Arial"/>
              <a:buChar char="●"/>
            </a:pPr>
            <a:r>
              <a:rPr lang="en"/>
              <a:t>Also based on that the nulls of “</a:t>
            </a:r>
            <a:r>
              <a:rPr lang="en">
                <a:solidFill>
                  <a:srgbClr val="5E696C"/>
                </a:solidFill>
              </a:rPr>
              <a:t>first_affiliate_tracked</a:t>
            </a:r>
            <a:r>
              <a:rPr lang="en"/>
              <a:t>” is about 2.84% on train set and 0.03% on test set, so we can impute this feature by ‘Mode’: ‘untracked’ as its a categorical one, skewed and data had a lot of outliers.</a:t>
            </a:r>
            <a:endParaRPr/>
          </a:p>
          <a:p>
            <a:pPr indent="-342900" lvl="0" marL="457200" rtl="0" algn="l">
              <a:spcBef>
                <a:spcPts val="1000"/>
              </a:spcBef>
              <a:spcAft>
                <a:spcPts val="1200"/>
              </a:spcAft>
              <a:buSzPts val="1800"/>
              <a:buChar char="●"/>
            </a:pPr>
            <a:r>
              <a:rPr lang="en"/>
              <a:t>Finally for “age” column which has 41.22% nulls on train set and 46.5% nulls on test set, so i found that the best technique to impute this feature is to ‘Predict’ its missing values by model with the non-missing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Feature Imputation</a:t>
            </a:r>
            <a:endParaRPr/>
          </a:p>
        </p:txBody>
      </p:sp>
      <p:sp>
        <p:nvSpPr>
          <p:cNvPr id="151" name="Google Shape;151;p22"/>
          <p:cNvSpPr txBox="1"/>
          <p:nvPr>
            <p:ph idx="1" type="body"/>
          </p:nvPr>
        </p:nvSpPr>
        <p:spPr>
          <a:xfrm>
            <a:off x="159300" y="1152475"/>
            <a:ext cx="48777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We notice that there are samples for which the age is much greater than 120.</a:t>
            </a:r>
            <a:endParaRPr/>
          </a:p>
          <a:p>
            <a:pPr indent="-342900" lvl="0" marL="457200" rtl="0" algn="l">
              <a:spcBef>
                <a:spcPts val="1200"/>
              </a:spcBef>
              <a:spcAft>
                <a:spcPts val="0"/>
              </a:spcAft>
              <a:buSzPts val="1800"/>
              <a:buChar char="●"/>
            </a:pPr>
            <a:r>
              <a:rPr lang="en"/>
              <a:t>Most Engaged Age Group is from 30 to 50.</a:t>
            </a:r>
            <a:endParaRPr/>
          </a:p>
          <a:p>
            <a:pPr indent="-342900" lvl="0" marL="457200" rtl="0" algn="l">
              <a:spcBef>
                <a:spcPts val="1200"/>
              </a:spcBef>
              <a:spcAft>
                <a:spcPts val="1200"/>
              </a:spcAft>
              <a:buSzPts val="1800"/>
              <a:buChar char="●"/>
            </a:pPr>
            <a:r>
              <a:rPr lang="en"/>
              <a:t>This is clearly polluted data and must be removed. Let us replace these values outside the interquartile range IQR with NaN to denote that we do not know the real age of these people and predict the missing values for all of them.</a:t>
            </a:r>
            <a:r>
              <a:rPr b="1" lang="en" sz="900" u="sng">
                <a:solidFill>
                  <a:schemeClr val="hlink"/>
                </a:solidFill>
                <a:hlinkClick action="ppaction://hlinksldjump" r:id="rId3"/>
              </a:rPr>
              <a:t>BI8</a:t>
            </a:r>
            <a:endParaRPr/>
          </a:p>
        </p:txBody>
      </p:sp>
      <p:pic>
        <p:nvPicPr>
          <p:cNvPr id="152" name="Google Shape;152;p22"/>
          <p:cNvPicPr preferRelativeResize="0"/>
          <p:nvPr/>
        </p:nvPicPr>
        <p:blipFill>
          <a:blip r:embed="rId4">
            <a:alphaModFix/>
          </a:blip>
          <a:stretch>
            <a:fillRect/>
          </a:stretch>
        </p:blipFill>
        <p:spPr>
          <a:xfrm>
            <a:off x="5244525" y="391675"/>
            <a:ext cx="3809324" cy="2555800"/>
          </a:xfrm>
          <a:prstGeom prst="rect">
            <a:avLst/>
          </a:prstGeom>
          <a:noFill/>
          <a:ln>
            <a:noFill/>
          </a:ln>
        </p:spPr>
      </p:pic>
      <p:pic>
        <p:nvPicPr>
          <p:cNvPr id="153" name="Google Shape;153;p22"/>
          <p:cNvPicPr preferRelativeResize="0"/>
          <p:nvPr/>
        </p:nvPicPr>
        <p:blipFill>
          <a:blip r:embed="rId5">
            <a:alphaModFix/>
          </a:blip>
          <a:stretch>
            <a:fillRect/>
          </a:stretch>
        </p:blipFill>
        <p:spPr>
          <a:xfrm>
            <a:off x="5772150" y="3050250"/>
            <a:ext cx="2897326" cy="1778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