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Open Sans" charset="0"/>
      <p:regular r:id="rId44"/>
      <p:bold r:id="rId45"/>
      <p:italic r:id="rId46"/>
      <p:boldItalic r:id="rId47"/>
    </p:embeddedFont>
    <p:embeddedFont>
      <p:font typeface="PT Sans Narrow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7777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e5ec68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9e5ec68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c7841bc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c7841bc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9e626bda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9e626bda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ea963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fea963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fea9637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9fea9637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9a9274f9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9a9274f9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a9274f9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a9274f9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e626bda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e626bda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fea9637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9fea9637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fea9637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9fea9637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72f957d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72f957d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fea9637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fea9637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a9274f9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9a9274f9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a9274f9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a9274f9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00395e4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00395e4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e626bda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e626bda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00395e4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00395e4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e626bda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e626bda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0395e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00395e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a9274f9e_0_3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a9274f9e_0_3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9a9274f9e_0_3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9a9274f9e_0_3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advantage of an API is that you can mix probabilistic and non-probabilistic code, which allows you to embed Infer.NET directly into applications.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modelling API which simplifies the creation of probabilistic models.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72f95f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72f95f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9a9274f9e_0_3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9a9274f9e_0_3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Although the generative process has a well-defined direction, inference can work in any direction.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9a9274f9e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9a9274f9e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9a9274f9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9a9274f9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9e626bd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9e626bd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9a9274f9e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9a9274f9e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9a9274f9e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9a9274f9e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9a9274f9e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9a9274f9e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a9274f9e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9a9274f9e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9a9274f9e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9a9274f9e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9a9274f9e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9a9274f9e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72f95f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72f95f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9a9274f9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9a9274f9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a9274f9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9a9274f9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a9274f9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a9274f9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1F1F1F"/>
                </a:solidFill>
                <a:highlight>
                  <a:srgbClr val="FFFFFF"/>
                </a:highlight>
              </a:rPr>
              <a:t>Probabilistic</a:t>
            </a: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is in there because these models are designed to help us deal with large amounts of </a:t>
            </a: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uncertainty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So uncertainty comes in many forms and for many different reasons: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1- partial knowledge of the state of the world, for example the</a:t>
            </a: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 doctor doesn't get to measure every symptom or every test result and uncertain about the diseases that the patient has.</a:t>
            </a:r>
            <a:endParaRPr sz="12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2- noisy observations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3- modeling limitations, so we're going to have </a:t>
            </a: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phenomena that are just not covered by our model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1F1F1F"/>
                </a:solidFill>
                <a:highlight>
                  <a:srgbClr val="FFFFFF"/>
                </a:highlight>
              </a:rPr>
              <a:t>Model:</a:t>
            </a:r>
            <a:endParaRPr sz="1200" b="1" u="sng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declarative representation of our understanding of the world. So it is a representation within the computer that captures our understanding of what these variables are and how they interact with each other. 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F1F1F"/>
                </a:solidFill>
                <a:highlight>
                  <a:srgbClr val="FFFFFF"/>
                </a:highlight>
              </a:rPr>
              <a:t>declarative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means that we can look into it and make sense of it. So,</a:t>
            </a:r>
            <a:endParaRPr sz="1200">
              <a:solidFill>
                <a:srgbClr val="1F1F1F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c7841b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c7841b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c7841b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c7841b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c7841b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9c7841b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c7841b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c7841b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ginal_distribu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Sum-product_algorith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?view=msvc-160" TargetMode="External"/><Relationship Id="rId7" Type="http://schemas.openxmlformats.org/officeDocument/2006/relationships/hyperlink" Target="https://ironpython.net/documentatio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dotnet/visual-basic/" TargetMode="External"/><Relationship Id="rId5" Type="http://schemas.openxmlformats.org/officeDocument/2006/relationships/hyperlink" Target="https://docs.microsoft.com/en-us/dotnet/fsharp/" TargetMode="External"/><Relationship Id="rId4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Inference and Modeling using  Factor Graphs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Supervision of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Eng.</a:t>
            </a:r>
            <a:r>
              <a:rPr lang="en"/>
              <a:t> </a:t>
            </a:r>
            <a:r>
              <a:rPr lang="en" b="1"/>
              <a:t>Mohamed Hammad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" y="0"/>
            <a:ext cx="1634570" cy="10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Graphs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311700" y="101797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highlight>
                  <a:srgbClr val="FFFFFF"/>
                </a:highlight>
              </a:rPr>
              <a:t>Idea:</a:t>
            </a:r>
            <a:endParaRPr sz="7200" b="1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616161"/>
                </a:solidFill>
                <a:highlight>
                  <a:srgbClr val="FFFFFF"/>
                </a:highlight>
              </a:rPr>
              <a:t>Represent factorization of a probability distribution function, enabling efficient computations, such as the computation of </a:t>
            </a:r>
            <a:r>
              <a:rPr lang="en" sz="5400">
                <a:solidFill>
                  <a:srgbClr val="61616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marginal distributions</a:t>
            </a:r>
            <a:r>
              <a:rPr lang="en" sz="5400">
                <a:solidFill>
                  <a:srgbClr val="616161"/>
                </a:solidFill>
                <a:highlight>
                  <a:srgbClr val="FFFFFF"/>
                </a:highlight>
              </a:rPr>
              <a:t> through the </a:t>
            </a:r>
            <a:r>
              <a:rPr lang="en" sz="5400">
                <a:solidFill>
                  <a:srgbClr val="61616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sum-product algorithm</a:t>
            </a:r>
            <a:r>
              <a:rPr lang="en" sz="5400">
                <a:solidFill>
                  <a:srgbClr val="616161"/>
                </a:solidFill>
                <a:highlight>
                  <a:srgbClr val="FFFFFF"/>
                </a:highlight>
              </a:rPr>
              <a:t>.</a:t>
            </a:r>
            <a:endParaRPr sz="5400"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marL="457200" lvl="0" indent="-31711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575">
                <a:highlight>
                  <a:srgbClr val="FFFFFF"/>
                </a:highlight>
              </a:rPr>
              <a:t>Bipartite Graph</a:t>
            </a:r>
            <a:br>
              <a:rPr lang="en" sz="5575">
                <a:highlight>
                  <a:srgbClr val="FFFFFF"/>
                </a:highlight>
              </a:rPr>
            </a:br>
            <a:endParaRPr sz="5575">
              <a:highlight>
                <a:srgbClr val="FFFFFF"/>
              </a:highlight>
            </a:endParaRPr>
          </a:p>
          <a:p>
            <a:pPr marL="457200" lvl="0" indent="-31711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575">
                <a:highlight>
                  <a:srgbClr val="FFFFFF"/>
                </a:highlight>
              </a:rPr>
              <a:t>Two sets of variables: Variables and Factors</a:t>
            </a:r>
            <a:br>
              <a:rPr lang="en" sz="5575">
                <a:highlight>
                  <a:srgbClr val="FFFFFF"/>
                </a:highlight>
              </a:rPr>
            </a:br>
            <a:endParaRPr sz="5575">
              <a:highlight>
                <a:srgbClr val="FFFFFF"/>
              </a:highlight>
            </a:endParaRPr>
          </a:p>
          <a:p>
            <a:pPr marL="457200" lvl="0" indent="-31711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575" b="1">
                <a:highlight>
                  <a:srgbClr val="FFFFFF"/>
                </a:highlight>
              </a:rPr>
              <a:t>G = (V, F, E)</a:t>
            </a:r>
            <a:br>
              <a:rPr lang="en" sz="5575" b="1">
                <a:highlight>
                  <a:srgbClr val="FFFFFF"/>
                </a:highlight>
              </a:rPr>
            </a:br>
            <a:r>
              <a:rPr lang="en" sz="5575" b="1">
                <a:highlight>
                  <a:srgbClr val="FFFFFF"/>
                </a:highlight>
              </a:rPr>
              <a:t>V:</a:t>
            </a:r>
            <a:r>
              <a:rPr lang="en" sz="5575">
                <a:highlight>
                  <a:srgbClr val="FFFFFF"/>
                </a:highlight>
              </a:rPr>
              <a:t> Variables</a:t>
            </a:r>
            <a:br>
              <a:rPr lang="en" sz="5575">
                <a:highlight>
                  <a:srgbClr val="FFFFFF"/>
                </a:highlight>
              </a:rPr>
            </a:br>
            <a:r>
              <a:rPr lang="en" sz="5575" b="1">
                <a:highlight>
                  <a:srgbClr val="FFFFFF"/>
                </a:highlight>
              </a:rPr>
              <a:t>F:</a:t>
            </a:r>
            <a:r>
              <a:rPr lang="en" sz="5575">
                <a:highlight>
                  <a:srgbClr val="FFFFFF"/>
                </a:highlight>
              </a:rPr>
              <a:t> Factors</a:t>
            </a:r>
            <a:br>
              <a:rPr lang="en" sz="5575">
                <a:highlight>
                  <a:srgbClr val="FFFFFF"/>
                </a:highlight>
              </a:rPr>
            </a:br>
            <a:r>
              <a:rPr lang="en" sz="5575" b="1">
                <a:highlight>
                  <a:srgbClr val="FFFFFF"/>
                </a:highlight>
              </a:rPr>
              <a:t>E:</a:t>
            </a:r>
            <a:r>
              <a:rPr lang="en" sz="5575">
                <a:highlight>
                  <a:srgbClr val="FFFFFF"/>
                </a:highlight>
              </a:rPr>
              <a:t> Edges</a:t>
            </a:r>
            <a:br>
              <a:rPr lang="en" sz="5575">
                <a:highlight>
                  <a:srgbClr val="FFFFFF"/>
                </a:highlight>
              </a:rPr>
            </a:br>
            <a:endParaRPr sz="5575">
              <a:highlight>
                <a:srgbClr val="FFFFFF"/>
              </a:highlight>
            </a:endParaRPr>
          </a:p>
          <a:p>
            <a:pPr marL="457200" lvl="0" indent="-31711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575">
                <a:highlight>
                  <a:srgbClr val="FFFFFF"/>
                </a:highlight>
              </a:rPr>
              <a:t>Edges connect nodes of two different types</a:t>
            </a:r>
            <a:endParaRPr sz="5575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524" y="2396575"/>
            <a:ext cx="4043800" cy="22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311700" y="348150"/>
            <a:ext cx="85206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1"/>
                </a:solidFill>
                <a:highlight>
                  <a:srgbClr val="FFFFFF"/>
                </a:highlight>
              </a:rPr>
              <a:t>Factor graph from a directed graph:</a:t>
            </a:r>
            <a:endParaRPr sz="320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For each variable draw a circle</a:t>
            </a:r>
            <a:br>
              <a:rPr lang="en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For each children and parent just draw one factor node</a:t>
            </a:r>
            <a:br>
              <a:rPr lang="en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Connect them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F1F1F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4104" b="-2385"/>
          <a:stretch/>
        </p:blipFill>
        <p:spPr>
          <a:xfrm>
            <a:off x="2070700" y="2766100"/>
            <a:ext cx="1620150" cy="15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l="2804" r="2785" b="2856"/>
          <a:stretch/>
        </p:blipFill>
        <p:spPr>
          <a:xfrm>
            <a:off x="4922375" y="2766100"/>
            <a:ext cx="1620150" cy="15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3727875" y="3517225"/>
            <a:ext cx="972900" cy="1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Inference: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Is a method of statistical inference in which Bayes' theorem is used to update the probability for a hypothesis as more evidence or information becomes available</a:t>
            </a:r>
            <a:endParaRPr>
              <a:solidFill>
                <a:srgbClr val="61616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For different values of hypothesis, only the factors Likelihood P(B│A) and Prior probability P(A), both in the numerator, affect the value of the posterior probability P(A│B)  </a:t>
            </a:r>
            <a:endParaRPr>
              <a:solidFill>
                <a:srgbClr val="61616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Where  P (B) = ∫ P (B│A) P (A) d(A)   is constant for all parameters.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2090738"/>
            <a:ext cx="29908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Bayesian approach not frequentist method?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94425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975" y="1266325"/>
            <a:ext cx="443732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Joint Probability Distribution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235500" y="1266325"/>
            <a:ext cx="5881800" cy="32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Using the chain rule of probability:</a:t>
            </a:r>
            <a:endParaRPr sz="6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P(A,B,C) = P(A|B,C)P(B|C)P(C)</a:t>
            </a: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Joint probabilities can be between any number of variables, eg. P(A = true, B = true, C = true)</a:t>
            </a: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For each combination of variables, we need to say how probable that combination is.</a:t>
            </a:r>
            <a:endParaRPr sz="64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Lots of entries in the table to fill up!</a:t>
            </a:r>
            <a:endParaRPr sz="6400"/>
          </a:p>
          <a:p>
            <a:pPr marL="457200" lvl="0" indent="-330200" algn="l" rtl="0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 sz="6400"/>
              <a:t>For k Boolean random variables, you need a table of size 2^k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50" y="1266325"/>
            <a:ext cx="2737500" cy="31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Approach: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States that each node is conditionally independent of its non-descendants given its parents. In the below example, this means that: 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This property allows us to simplify the joint distribution, obtained in the previous section using the chain rule, to a smaller form.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88" y="2235875"/>
            <a:ext cx="6528375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13" y="3650600"/>
            <a:ext cx="7347350" cy="9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inference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Is the probability of a given variable in our model after we sum everything else out.</a:t>
            </a:r>
            <a:endParaRPr sz="64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 inference task, is to find P(x|e), In the above example, an example of this could be to find P(Sprinkler, WetGrass | Cloudy), where {Sprinkler, Wet Grass} is our x, and {Cloudy} is our e. In order to calculate this, we use the fact that </a:t>
            </a:r>
            <a:endParaRPr sz="6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Where α is a normalization constant. In order to calculate P(x, e), we must marginalize the joint probability distribution over the variables that do not appear in x or e, which we will denote as Y.</a:t>
            </a:r>
            <a:endParaRPr sz="6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78" y="4055100"/>
            <a:ext cx="3083396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0" y="2565475"/>
            <a:ext cx="3869525" cy="5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inference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9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It turns out that inference is a challenging task.</a:t>
            </a:r>
            <a:br>
              <a:rPr lang="en" sz="7200"/>
            </a:b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For many probabilities of interest, it is NP-hard to answer any of these questions exactly. 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00" y="806088"/>
            <a:ext cx="3920576" cy="36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425" y="1303250"/>
            <a:ext cx="2761900" cy="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elimination</a:t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7389975" y="1386938"/>
            <a:ext cx="556200" cy="5454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7398213" y="2239175"/>
            <a:ext cx="556200" cy="5454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398225" y="3077363"/>
            <a:ext cx="556200" cy="5454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7398225" y="3915563"/>
            <a:ext cx="556200" cy="5454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 rot="5400000">
            <a:off x="7544175" y="2008125"/>
            <a:ext cx="247800" cy="21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25" y="1166250"/>
            <a:ext cx="4637101" cy="36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/>
          <p:nvPr/>
        </p:nvSpPr>
        <p:spPr>
          <a:xfrm rot="5400000">
            <a:off x="7545225" y="2838038"/>
            <a:ext cx="262200" cy="21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 rot="5400000">
            <a:off x="7547175" y="3683263"/>
            <a:ext cx="258300" cy="21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Alternative Methods: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4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75"/>
              <a:t>Many networks are too large even for this method,</a:t>
            </a:r>
            <a:endParaRPr sz="6475"/>
          </a:p>
          <a:p>
            <a:pPr marL="457200" lvl="0" indent="-33140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6475"/>
              <a:t>so approximate inference methods such as MCMC and expectation propagation are instead used; </a:t>
            </a:r>
            <a:endParaRPr sz="6475"/>
          </a:p>
          <a:p>
            <a:pPr marL="457200" lvl="0" indent="-33140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6475"/>
              <a:t>these provide probability estimations that require  significantly less computation than exact inference methods.</a:t>
            </a:r>
            <a:endParaRPr sz="6475"/>
          </a:p>
          <a:p>
            <a:pPr marL="457200" lvl="0" indent="-331405" algn="l" rtl="0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 sz="6475"/>
              <a:t>Belief propagation is another exact inference that can be used.</a:t>
            </a:r>
            <a:endParaRPr sz="220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300" y="1320625"/>
            <a:ext cx="4084851" cy="28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AGENDA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Why Probabilistic Programming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Probabilistic Graphical Models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PGM Representation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Factor Graphs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Bayesian Inference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Belief and Expectation Propagation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Infer.Net and Editor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Sum-Product Algorithm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73675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Sum-Product-Algorithm unifies many historically separate ideas, one of them is machine learning: used for inference in Bayesian networks.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inference method that makes use of the distributive property of addition: </a:t>
            </a:r>
            <a:r>
              <a:rPr lang="en" b="1"/>
              <a:t>ab + ac = a(b + c)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Case: Markov Chains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5" y="1152425"/>
            <a:ext cx="8300301" cy="37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Case: Markov Chain (cont’d)</a:t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0" y="1152425"/>
            <a:ext cx="8520601" cy="3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Belief Propagation</a:t>
            </a:r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Inference Algorithm that works on directed graphs without loops.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equivalent to a special case of the sum-product algorithm.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Passing On A Factor Graph: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00" y="1152425"/>
            <a:ext cx="6891049" cy="39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Intractable Messages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problems with observations having complicated distribution (e.g. mixture of models), and therefore messages are intractable.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One of the solutions</a:t>
            </a:r>
            <a:r>
              <a:rPr lang="en"/>
              <a:t> is to approximate the true complicated distribution to a family of simpler distributions, and then exploring the family to get the most representative one.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Propagation</a:t>
            </a:r>
            <a:endParaRPr/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Deals with intractable messages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hybrid networks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Extends belief propagation algorithm by using message passing idea, but this time the messages are approximate gaussians, so what we pass is just 2 parameters (mu, and sigma).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800" y="393675"/>
            <a:ext cx="28891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Propagation (cont’d)</a:t>
            </a:r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325" y="1425400"/>
            <a:ext cx="4933625" cy="33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/>
        </p:nvSpPr>
        <p:spPr>
          <a:xfrm>
            <a:off x="311700" y="2063850"/>
            <a:ext cx="370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Multiplying gaussians together yields a unimodal, because the tails cancel each other.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Programming with Infer.NET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235500" y="1190125"/>
            <a:ext cx="8840700" cy="3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Infer.NET is a framework for making Bayesian inference on graphical models.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specifies the factors and variables of a graphical model, analyses them and creates a schedule for making inference on the model.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can then be queried for marginal distributions.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3021799"/>
            <a:ext cx="6629400" cy="1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Programming with Infer.NET (cont’d)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7100" cy="3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significantly simplifies the process of implementing probabilistic programming by providing: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The advantage of an API is that you can mix probabilistic and non-probabilistic code, which allows you to embed Infer.NET directly into applications.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An inference engine, which combines the model with your observations, and handles         the complex inference process.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Microsoft’s Infer.NET framework can be used from any .NET language, including </a:t>
            </a:r>
            <a:r>
              <a:rPr lang="en">
                <a:uFill>
                  <a:noFill/>
                </a:uFill>
                <a:hlinkClick r:id="rId3"/>
              </a:rPr>
              <a:t>C++</a:t>
            </a:r>
            <a:r>
              <a:rPr lang="en"/>
              <a:t>, </a:t>
            </a:r>
            <a:r>
              <a:rPr lang="en">
                <a:uFill>
                  <a:noFill/>
                </a:uFill>
                <a:hlinkClick r:id="rId4"/>
              </a:rPr>
              <a:t>C#</a:t>
            </a:r>
            <a:r>
              <a:rPr lang="en"/>
              <a:t>, </a:t>
            </a:r>
            <a:r>
              <a:rPr lang="en">
                <a:uFill>
                  <a:noFill/>
                </a:uFill>
                <a:hlinkClick r:id="rId5"/>
              </a:rPr>
              <a:t>F#</a:t>
            </a:r>
            <a:r>
              <a:rPr lang="en"/>
              <a:t>, </a:t>
            </a:r>
            <a:r>
              <a:rPr lang="en">
                <a:uFill>
                  <a:noFill/>
                </a:uFill>
                <a:hlinkClick r:id="rId6"/>
              </a:rPr>
              <a:t>Visual Basic</a:t>
            </a:r>
            <a:r>
              <a:rPr lang="en"/>
              <a:t> and </a:t>
            </a:r>
            <a:r>
              <a:rPr lang="en">
                <a:uFill>
                  <a:noFill/>
                </a:uFill>
                <a:hlinkClick r:id="rId7"/>
              </a:rPr>
              <a:t>IronPython</a:t>
            </a:r>
            <a:r>
              <a:rPr lang="en"/>
              <a:t>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Infer.Net uses the Expectation Propagation algorithm.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90075" y="445025"/>
            <a:ext cx="8875500" cy="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</a:t>
            </a:r>
            <a:r>
              <a:rPr lang="en" sz="2800">
                <a:highlight>
                  <a:srgbClr val="FFFFFF"/>
                </a:highlight>
              </a:rPr>
              <a:t>robabilistic programming vs. traditional ML and Neural Networks</a:t>
            </a:r>
            <a:endParaRPr sz="280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61775" y="1252050"/>
            <a:ext cx="8520600" cy="3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Machine Learning: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400"/>
              <a:buChar char="○"/>
            </a:pPr>
            <a:r>
              <a:rPr lang="en">
                <a:solidFill>
                  <a:srgbClr val="1A1A1B"/>
                </a:solidFill>
                <a:highlight>
                  <a:srgbClr val="FFFFFF"/>
                </a:highlight>
              </a:rPr>
              <a:t>Given the data, your objective is to find best model that can generalize well. </a:t>
            </a:r>
            <a:endParaRPr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400"/>
              <a:buChar char="○"/>
            </a:pPr>
            <a:r>
              <a:rPr lang="en">
                <a:solidFill>
                  <a:srgbClr val="1A1A1B"/>
                </a:solidFill>
                <a:highlight>
                  <a:srgbClr val="FFFFFF"/>
                </a:highlight>
              </a:rPr>
              <a:t>You feed in the data to the model, learn the parameters from data and then use it to make predictions.</a:t>
            </a:r>
            <a:endParaRPr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400"/>
              <a:buChar char="○"/>
            </a:pPr>
            <a:r>
              <a:rPr lang="en">
                <a:solidFill>
                  <a:srgbClr val="1A1A1B"/>
                </a:solidFill>
                <a:highlight>
                  <a:srgbClr val="FFFFFF"/>
                </a:highlight>
              </a:rPr>
              <a:t>Data must be sufficient in order to learn the model parameters.</a:t>
            </a:r>
            <a:br>
              <a:rPr lang="en">
                <a:solidFill>
                  <a:srgbClr val="1A1A1B"/>
                </a:solidFill>
                <a:highlight>
                  <a:srgbClr val="FFFFFF"/>
                </a:highlight>
              </a:rPr>
            </a:br>
            <a:endParaRPr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Probabilistic Programming: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Strong domain knowledge by injecting prior beliefs about the dynamics that you are trying to model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400"/>
              <a:buChar char="○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update prior beliefs based on data you have observed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High model interpretation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400"/>
              <a:buChar char="○"/>
            </a:pPr>
            <a:r>
              <a:rPr lang="en" sz="1400">
                <a:solidFill>
                  <a:srgbClr val="1A1A1B"/>
                </a:solidFill>
                <a:highlight>
                  <a:srgbClr val="FFFFFF"/>
                </a:highlight>
              </a:rPr>
              <a:t>outputs the uncertainties in the data and model</a:t>
            </a:r>
            <a:endParaRPr sz="1400">
              <a:solidFill>
                <a:srgbClr val="1A1A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Programming with Infer.NET (cont’d)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926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The goal of Infer.NET</a:t>
            </a:r>
            <a:r>
              <a:rPr lang="en"/>
              <a:t> is to allow Machine Learning algorithms to be created in hours instead of several days or weeks. 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The flexibility</a:t>
            </a:r>
            <a:r>
              <a:rPr lang="en"/>
              <a:t> in Infer.NET comes from a rich modelling language that allows complex customized models to be designed and quickly tested.</a:t>
            </a:r>
            <a:r>
              <a:rPr lang="en" sz="1450">
                <a:solidFill>
                  <a:srgbClr val="0C0C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solidFill>
                <a:srgbClr val="0C0C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Inference </a:t>
            </a:r>
            <a:r>
              <a:rPr lang="en"/>
              <a:t>can work in any direction. </a:t>
            </a:r>
            <a:endParaRPr sz="1450">
              <a:solidFill>
                <a:srgbClr val="0C0C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800" y="1381025"/>
            <a:ext cx="3813599" cy="28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Infer.NET’s Features</a:t>
            </a:r>
            <a:endParaRPr/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Supports continuous as well as discrete variables.</a:t>
            </a:r>
            <a:endParaRPr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Scalable </a:t>
            </a:r>
            <a:r>
              <a:rPr lang="en"/>
              <a:t>to large models and large datasets. </a:t>
            </a:r>
            <a:endParaRPr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Acts as a compiler</a:t>
            </a:r>
            <a:r>
              <a:rPr lang="en"/>
              <a:t> that converts a model description directly into source code to perform inference with no overhead costs. </a:t>
            </a:r>
            <a:endParaRPr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 multiple algorithms</a:t>
            </a:r>
            <a:r>
              <a:rPr lang="en"/>
              <a:t> to choose the one suited for your task.</a:t>
            </a:r>
            <a:endParaRPr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Easy to identify and fix inference problems </a:t>
            </a:r>
            <a:r>
              <a:rPr lang="en"/>
              <a:t>by</a:t>
            </a:r>
            <a:r>
              <a:rPr lang="en" b="1"/>
              <a:t> </a:t>
            </a:r>
            <a:r>
              <a:rPr lang="en"/>
              <a:t>its message-passing architecture allows you to use standard tools to step through the inference procedure and examine individual messages.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Features and Capabilities</a:t>
            </a:r>
            <a:endParaRPr/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0106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Toolbox</a:t>
            </a:r>
            <a:r>
              <a:rPr lang="en"/>
              <a:t> contains Nodes for Infer.Net Code.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Factor Nodes</a:t>
            </a:r>
            <a:r>
              <a:rPr lang="en"/>
              <a:t> after being dragged and dropped dynamically, have two buttons; one for its Property window and the other for removing this node. 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Link line</a:t>
            </a:r>
            <a:r>
              <a:rPr lang="en"/>
              <a:t> connecting nodes dynamically to each other to build the factor graph which reflect to tree structure and the generator traverse this tree depend on node type.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Generate</a:t>
            </a:r>
            <a:r>
              <a:rPr lang="en"/>
              <a:t> </a:t>
            </a:r>
            <a:r>
              <a:rPr lang="en" b="1"/>
              <a:t>button </a:t>
            </a:r>
            <a:r>
              <a:rPr lang="en"/>
              <a:t>which generates the infer code from the graph drawn and represent the code on message box.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052" y="493850"/>
            <a:ext cx="901725" cy="30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550" y="3951725"/>
            <a:ext cx="1015050" cy="5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200" y="2076150"/>
            <a:ext cx="667502" cy="4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46"/>
          <p:cNvCxnSpPr/>
          <p:nvPr/>
        </p:nvCxnSpPr>
        <p:spPr>
          <a:xfrm rot="10800000">
            <a:off x="5808525" y="2002525"/>
            <a:ext cx="218700" cy="1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46"/>
          <p:cNvCxnSpPr/>
          <p:nvPr/>
        </p:nvCxnSpPr>
        <p:spPr>
          <a:xfrm rot="10800000" flipH="1">
            <a:off x="6447950" y="1966100"/>
            <a:ext cx="22470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46"/>
          <p:cNvSpPr/>
          <p:nvPr/>
        </p:nvSpPr>
        <p:spPr>
          <a:xfrm>
            <a:off x="5530750" y="1563275"/>
            <a:ext cx="720600" cy="387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Remove Button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6506750" y="1563275"/>
            <a:ext cx="811500" cy="387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Property button</a:t>
            </a:r>
            <a:endParaRPr sz="1000" b="1">
              <a:solidFill>
                <a:schemeClr val="accent1"/>
              </a:solidFill>
            </a:endParaRPr>
          </a:p>
        </p:txBody>
      </p:sp>
      <p:cxnSp>
        <p:nvCxnSpPr>
          <p:cNvPr id="351" name="Google Shape;351;p46"/>
          <p:cNvCxnSpPr/>
          <p:nvPr/>
        </p:nvCxnSpPr>
        <p:spPr>
          <a:xfrm>
            <a:off x="6316300" y="4264775"/>
            <a:ext cx="566100" cy="1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2" name="Google Shape;35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826" y="3924726"/>
            <a:ext cx="1697825" cy="77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6"/>
          <p:cNvCxnSpPr/>
          <p:nvPr/>
        </p:nvCxnSpPr>
        <p:spPr>
          <a:xfrm rot="10800000" flipH="1">
            <a:off x="7629525" y="3557500"/>
            <a:ext cx="7179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4" name="Google Shape;35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6850" y="2788775"/>
            <a:ext cx="606602" cy="90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Features and Capabilities (cont’d)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152400" cy="3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Save</a:t>
            </a:r>
            <a:r>
              <a:rPr lang="en"/>
              <a:t> </a:t>
            </a:r>
            <a:r>
              <a:rPr lang="en" b="1"/>
              <a:t>button </a:t>
            </a:r>
            <a:r>
              <a:rPr lang="en"/>
              <a:t>which saves the model for further usage as .xml, .txt or image and has the capability to save multiple ones.</a:t>
            </a:r>
            <a:endParaRPr/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Save Msg</a:t>
            </a:r>
            <a:r>
              <a:rPr lang="en"/>
              <a:t> which appears to indicate that the model is being saved.</a:t>
            </a:r>
            <a:endParaRPr/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Load button </a:t>
            </a:r>
            <a:r>
              <a:rPr lang="en"/>
              <a:t>which loads the model after being saved to make any updates for it then generate code or save it again.</a:t>
            </a:r>
            <a:endParaRPr/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Error Msg</a:t>
            </a:r>
            <a:r>
              <a:rPr lang="en"/>
              <a:t> which appears when file loaded has some issues.</a:t>
            </a:r>
            <a:endParaRPr/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our Editor has </a:t>
            </a:r>
            <a:r>
              <a:rPr lang="en" b="1"/>
              <a:t>limitations </a:t>
            </a:r>
            <a:r>
              <a:rPr lang="en"/>
              <a:t>on describing all Semantics with limited capabilities. 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00" y="3008875"/>
            <a:ext cx="835325" cy="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125" y="1297300"/>
            <a:ext cx="780025" cy="4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800" y="1902125"/>
            <a:ext cx="2287351" cy="9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6549" y="3526149"/>
            <a:ext cx="2287361" cy="9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of Graph Code Generation App</a:t>
            </a:r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6800"/>
            <a:ext cx="8520600" cy="403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76800"/>
            <a:ext cx="8520600" cy="4038101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" name="Google Shape;3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375" y="3246270"/>
            <a:ext cx="2486025" cy="105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575" y="1931975"/>
            <a:ext cx="2276526" cy="9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375" y="1962150"/>
            <a:ext cx="2181225" cy="88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2224" y="3583774"/>
            <a:ext cx="1943688" cy="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050" y="2201625"/>
            <a:ext cx="943550" cy="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Cycling Time 1 factor graph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75" y="1365100"/>
            <a:ext cx="3509224" cy="224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300" y="1365100"/>
            <a:ext cx="5095750" cy="30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 txBox="1"/>
          <p:nvPr/>
        </p:nvSpPr>
        <p:spPr>
          <a:xfrm>
            <a:off x="411075" y="4088600"/>
            <a:ext cx="295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Source link: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https://dotnet.github.io/infer/InferNet101.pdf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Cycling Time 1 factor graph Problem with our Editor</a:t>
            </a:r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8852446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People’s Skills Problem</a:t>
            </a:r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00" y="1342475"/>
            <a:ext cx="3588800" cy="2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924" y="1053600"/>
            <a:ext cx="3667376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/>
        </p:nvSpPr>
        <p:spPr>
          <a:xfrm>
            <a:off x="385775" y="4189800"/>
            <a:ext cx="460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Source link: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https://www.mbmlbook.com/LearningSkills_Testing_out_the_model.html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People’s Skills Problem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with our Editor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4" name="Google Shape;404;p52"/>
          <p:cNvCxnSpPr/>
          <p:nvPr/>
        </p:nvCxnSpPr>
        <p:spPr>
          <a:xfrm rot="10800000" flipH="1">
            <a:off x="4401738" y="2566350"/>
            <a:ext cx="954900" cy="1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05" name="Google Shape;4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609625"/>
            <a:ext cx="28003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650" y="213125"/>
            <a:ext cx="3081300" cy="47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2" name="Google Shape;412;p5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took about the following four topics: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Bayesian inference and graph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we couldn’t apply the naive approach on our problem.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belief and expectation propagation algorithms.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infer.net and our editor desktop application with limited semantics.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Future Work: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our Editor application valid for all semantics.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90075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Probabilistic Graphical Models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61775" y="12520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Motivation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Medical Diagnosing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86550" y="2645025"/>
            <a:ext cx="3040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Predisposing factors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Symptoms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 of various tests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Possible diseases</a:t>
            </a:r>
            <a:endParaRPr sz="1600">
              <a:solidFill>
                <a:srgbClr val="1F1F1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647900" y="3018075"/>
            <a:ext cx="1809900" cy="30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894150" y="2888250"/>
            <a:ext cx="118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Treatment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/>
          <p:nvPr/>
        </p:nvSpPr>
        <p:spPr>
          <a:xfrm rot="-5400000">
            <a:off x="6408628" y="2871675"/>
            <a:ext cx="160500" cy="10191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879592" y="3465576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uncertainty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750475" y="2743200"/>
            <a:ext cx="14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4"/>
          <p:cNvPicPr preferRelativeResize="0"/>
          <p:nvPr/>
        </p:nvPicPr>
        <p:blipFill rotWithShape="1">
          <a:blip r:embed="rId3">
            <a:alphaModFix/>
          </a:blip>
          <a:srcRect b="6629"/>
          <a:stretch/>
        </p:blipFill>
        <p:spPr>
          <a:xfrm>
            <a:off x="2286100" y="0"/>
            <a:ext cx="685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Lamyaa zayed           </a:t>
            </a:r>
            <a:r>
              <a:rPr lang="en" dirty="0" smtClean="0"/>
              <a:t>     </a:t>
            </a:r>
            <a:r>
              <a:rPr lang="en" dirty="0"/>
              <a:t>Peter Potros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	    </a:t>
            </a:r>
            <a:r>
              <a:rPr lang="en" dirty="0"/>
              <a:t>Mohamed </a:t>
            </a:r>
            <a:r>
              <a:rPr lang="en" dirty="0" smtClean="0"/>
              <a:t>Mostafa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503625"/>
            <a:ext cx="8520600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>
                <a:solidFill>
                  <a:schemeClr val="accent1"/>
                </a:solidFill>
              </a:rPr>
              <a:t>Probabilistic:</a:t>
            </a:r>
            <a:endParaRPr sz="1917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7" b="1"/>
          </a:p>
          <a:p>
            <a:pPr marL="457200" lvl="0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Deal with large amounts of uncertainty due to:</a:t>
            </a:r>
            <a:endParaRPr sz="1917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7"/>
          </a:p>
          <a:p>
            <a:pPr marL="1371600" marR="0" lvl="1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17"/>
              <a:t>partial knowledge of the state of the world</a:t>
            </a:r>
            <a:endParaRPr sz="1917"/>
          </a:p>
          <a:p>
            <a:pPr marL="1371600" lvl="1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17"/>
              <a:t>noisy observations</a:t>
            </a:r>
            <a:endParaRPr sz="1917"/>
          </a:p>
          <a:p>
            <a:pPr marL="1371600" marR="0" lvl="1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17"/>
              <a:t>modeling limitations</a:t>
            </a:r>
            <a:endParaRPr sz="1917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>
                <a:solidFill>
                  <a:schemeClr val="accent1"/>
                </a:solidFill>
              </a:rPr>
              <a:t>Graphical:</a:t>
            </a:r>
            <a:endParaRPr sz="1917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7" b="1"/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To provide both an intuitively appealing interface by which humans can model highly-interacting sets of variables.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 b="1">
                <a:solidFill>
                  <a:schemeClr val="accent1"/>
                </a:solidFill>
              </a:rPr>
              <a:t>Model:</a:t>
            </a:r>
            <a:endParaRPr sz="1917" b="1">
              <a:solidFill>
                <a:schemeClr val="accent1"/>
              </a:solidFill>
            </a:endParaRPr>
          </a:p>
          <a:p>
            <a:pPr marL="457200" lvl="0" indent="-33210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Declarative representation of our understanding of the world and how the variables interact with each other.</a:t>
            </a:r>
            <a:endParaRPr sz="1917"/>
          </a:p>
          <a:p>
            <a:pPr marL="457200" lvl="0" indent="-332105" algn="l" rtl="0">
              <a:spcBef>
                <a:spcPts val="1000"/>
              </a:spcBef>
              <a:spcAft>
                <a:spcPts val="1100"/>
              </a:spcAft>
              <a:buSzPct val="100000"/>
              <a:buChar char="●"/>
            </a:pPr>
            <a:r>
              <a:rPr lang="en" sz="1917"/>
              <a:t>Same model or same representation can then be used in the context of one algorithm that answers any one kind of question</a:t>
            </a:r>
            <a:endParaRPr sz="191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FFFFFF"/>
                </a:highlight>
              </a:rPr>
              <a:t>Capture our uncertainty about the possible states of the world in terms of their probability distribution or what's called a</a:t>
            </a:r>
            <a:r>
              <a:rPr lang="en" sz="1700" b="1">
                <a:highlight>
                  <a:srgbClr val="FFFFFF"/>
                </a:highlight>
              </a:rPr>
              <a:t> joint distribution </a:t>
            </a:r>
            <a:r>
              <a:rPr lang="en" sz="1700">
                <a:highlight>
                  <a:srgbClr val="FFFFFF"/>
                </a:highlight>
              </a:rPr>
              <a:t>over the possible assignments to the set of random variables.</a:t>
            </a:r>
            <a:endParaRPr sz="17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Random Variables: </a:t>
            </a:r>
            <a:r>
              <a:rPr lang="en" sz="1700" b="1">
                <a:highlight>
                  <a:srgbClr val="FFFFFF"/>
                </a:highlight>
              </a:rPr>
              <a:t>X1,...,Xn</a:t>
            </a:r>
            <a:endParaRPr sz="1700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Joint Distribution: </a:t>
            </a:r>
            <a:r>
              <a:rPr lang="en" sz="1700" b="1">
                <a:highlight>
                  <a:srgbClr val="FFFFFF"/>
                </a:highlight>
              </a:rPr>
              <a:t>P(X1,...,Xn)</a:t>
            </a:r>
            <a:endParaRPr sz="1700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highlight>
                <a:srgbClr val="FFFFFF"/>
              </a:highlight>
            </a:endParaRPr>
          </a:p>
          <a:p>
            <a:pPr marL="457200" lvl="0" indent="-336550" algn="ctr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FFFFFF"/>
                </a:highlight>
              </a:rPr>
              <a:t>If we have </a:t>
            </a:r>
            <a:r>
              <a:rPr lang="en" sz="1700" b="1">
                <a:highlight>
                  <a:srgbClr val="FFFFFF"/>
                </a:highlight>
              </a:rPr>
              <a:t>N</a:t>
            </a:r>
            <a:r>
              <a:rPr lang="en" sz="1700">
                <a:highlight>
                  <a:srgbClr val="FFFFFF"/>
                </a:highlight>
              </a:rPr>
              <a:t> binary random variables, </a:t>
            </a:r>
            <a:r>
              <a:rPr lang="en" sz="1700" b="1">
                <a:highlight>
                  <a:srgbClr val="FFFFFF"/>
                </a:highlight>
              </a:rPr>
              <a:t>P(X1, . . . , XN )</a:t>
            </a:r>
            <a:r>
              <a:rPr lang="en" sz="1700">
                <a:highlight>
                  <a:srgbClr val="FFFFFF"/>
                </a:highlight>
              </a:rPr>
              <a:t> needs </a:t>
            </a:r>
            <a:r>
              <a:rPr lang="en" sz="1700" b="1">
                <a:highlight>
                  <a:srgbClr val="FFFFFF"/>
                </a:highlight>
              </a:rPr>
              <a:t>O(2**N )</a:t>
            </a:r>
            <a:r>
              <a:rPr lang="en" sz="1700">
                <a:highlight>
                  <a:srgbClr val="FFFFFF"/>
                </a:highlight>
              </a:rPr>
              <a:t> parameters</a:t>
            </a:r>
            <a:endParaRPr sz="17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1F1F1F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11700" y="1082000"/>
            <a:ext cx="8520600" cy="3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1600" b="1">
                <a:highlight>
                  <a:srgbClr val="FFFFFF"/>
                </a:highlight>
              </a:rPr>
              <a:t>Graphical models classes:</a:t>
            </a:r>
            <a:endParaRPr sz="1600" b="1">
              <a:highlight>
                <a:srgbClr val="FFFFFF"/>
              </a:highlight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/>
              <a:t>The nodes are the random variables in our domain </a:t>
            </a:r>
            <a:endParaRPr sz="1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/>
              <a:t>The edges correspond, intuitively, to direct influence of one node on another</a:t>
            </a:r>
            <a:endParaRPr sz="16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F1F1F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74875" y="2509175"/>
            <a:ext cx="414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Bayesian Networks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Directed Acyclic Graph (DAG)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571975" y="2509175"/>
            <a:ext cx="41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Markov Networks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Undirected Graphical Models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75" y="3504425"/>
            <a:ext cx="2162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250" y="3466325"/>
            <a:ext cx="21621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Networks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209650"/>
            <a:ext cx="55110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 b="1">
                <a:solidFill>
                  <a:schemeClr val="accent1"/>
                </a:solidFill>
                <a:highlight>
                  <a:srgbClr val="FFFFFF"/>
                </a:highlight>
              </a:rPr>
              <a:t>Example:</a:t>
            </a:r>
            <a:endParaRPr sz="2625" b="1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1233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883">
                <a:highlight>
                  <a:srgbClr val="FFFFFF"/>
                </a:highlight>
              </a:rPr>
              <a:t>Nodes: binary random variables</a:t>
            </a:r>
            <a:br>
              <a:rPr lang="en" sz="1883">
                <a:highlight>
                  <a:srgbClr val="FFFFFF"/>
                </a:highlight>
              </a:rPr>
            </a:br>
            <a:endParaRPr sz="1883">
              <a:highlight>
                <a:srgbClr val="FFFFFF"/>
              </a:highlight>
            </a:endParaRPr>
          </a:p>
          <a:p>
            <a:pPr marL="457200" lvl="0" indent="-31233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883">
                <a:highlight>
                  <a:srgbClr val="FFFFFF"/>
                </a:highlight>
              </a:rPr>
              <a:t>Arc from A to B: A “causes” B</a:t>
            </a:r>
            <a:br>
              <a:rPr lang="en" sz="1883">
                <a:highlight>
                  <a:srgbClr val="FFFFFF"/>
                </a:highlight>
              </a:rPr>
            </a:br>
            <a:endParaRPr sz="1883">
              <a:highlight>
                <a:srgbClr val="FFFFFF"/>
              </a:highlight>
            </a:endParaRPr>
          </a:p>
          <a:p>
            <a:pPr marL="457200" lvl="0" indent="-31233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883">
                <a:highlight>
                  <a:srgbClr val="FFFFFF"/>
                </a:highlight>
              </a:rPr>
              <a:t>Each random variable in the network has an associated conditional probability distribution (CPD)</a:t>
            </a:r>
            <a:br>
              <a:rPr lang="en" sz="1883">
                <a:highlight>
                  <a:srgbClr val="FFFFFF"/>
                </a:highlight>
              </a:rPr>
            </a:br>
            <a:endParaRPr sz="1883">
              <a:highlight>
                <a:srgbClr val="FFFFFF"/>
              </a:highlight>
            </a:endParaRPr>
          </a:p>
          <a:p>
            <a:pPr marL="457200" lvl="0" indent="-31233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883">
                <a:highlight>
                  <a:srgbClr val="FFFFFF"/>
                </a:highlight>
              </a:rPr>
              <a:t>CPDs capture the conditional probability of the random variable, given its parents in the graph</a:t>
            </a:r>
            <a:endParaRPr sz="1883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83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F1F1F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l="35096" t="5767" r="12893"/>
          <a:stretch/>
        </p:blipFill>
        <p:spPr>
          <a:xfrm>
            <a:off x="5323925" y="172604"/>
            <a:ext cx="3508375" cy="477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6805675" y="3975075"/>
            <a:ext cx="147300" cy="80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876300" y="3845775"/>
            <a:ext cx="226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P(W = true|S = true, R = false) = 0.9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r="8349" b="7910"/>
          <a:stretch/>
        </p:blipFill>
        <p:spPr>
          <a:xfrm>
            <a:off x="3674000" y="1375825"/>
            <a:ext cx="1649925" cy="11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715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</a:rPr>
              <a:t>Bayesian Networks </a:t>
            </a:r>
            <a:r>
              <a:rPr lang="en">
                <a:highlight>
                  <a:schemeClr val="lt1"/>
                </a:highlight>
              </a:rPr>
              <a:t>are</a:t>
            </a:r>
            <a:r>
              <a:rPr lang="en" b="1">
                <a:highlight>
                  <a:schemeClr val="lt1"/>
                </a:highlight>
              </a:rPr>
              <a:t> </a:t>
            </a:r>
            <a:r>
              <a:rPr lang="en">
                <a:highlight>
                  <a:schemeClr val="lt1"/>
                </a:highlight>
              </a:rPr>
              <a:t>Visual design tool to graphically represent and inspect properties of joint probability distributions that has strengths in scientific modeling for encoding structured knowledge</a:t>
            </a:r>
            <a:br>
              <a:rPr lang="en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4" b="1">
                <a:solidFill>
                  <a:schemeClr val="accent1"/>
                </a:solidFill>
                <a:highlight>
                  <a:schemeClr val="lt1"/>
                </a:highlight>
              </a:rPr>
              <a:t>Goal</a:t>
            </a:r>
            <a:endParaRPr sz="2124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highlight>
                  <a:schemeClr val="lt1"/>
                </a:highlight>
              </a:rPr>
              <a:t>Due to the complicated relationships between variables, we need a universal representation of relationships not just by connection lines </a:t>
            </a:r>
            <a:br>
              <a:rPr lang="en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highlight>
                  <a:schemeClr val="lt1"/>
                </a:highlight>
              </a:rPr>
              <a:t>Language that has explicit role for functions (functional relationships) that are not just represented as lines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F1F1F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Microsoft Office PowerPoint</Application>
  <PresentationFormat>On-screen Show (16:9)</PresentationFormat>
  <Paragraphs>227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Open Sans</vt:lpstr>
      <vt:lpstr>PT Sans Narrow</vt:lpstr>
      <vt:lpstr>Tropic</vt:lpstr>
      <vt:lpstr>Bayesian Inference and Modeling using  Factor Graphs</vt:lpstr>
      <vt:lpstr>AGENDA</vt:lpstr>
      <vt:lpstr>Probabilistic programming vs. traditional ML and Neural Networks</vt:lpstr>
      <vt:lpstr> Probabilistic Graphical Models</vt:lpstr>
      <vt:lpstr>PowerPoint Presentation</vt:lpstr>
      <vt:lpstr>Goal</vt:lpstr>
      <vt:lpstr>Representation</vt:lpstr>
      <vt:lpstr>Bayesian Networks</vt:lpstr>
      <vt:lpstr>Summary</vt:lpstr>
      <vt:lpstr>Factor Graphs</vt:lpstr>
      <vt:lpstr>PowerPoint Presentation</vt:lpstr>
      <vt:lpstr>Bayesian Inference: </vt:lpstr>
      <vt:lpstr>Why Bayesian approach not frequentist method?</vt:lpstr>
      <vt:lpstr>The Joint Probability Distribution</vt:lpstr>
      <vt:lpstr>Naive Approach:</vt:lpstr>
      <vt:lpstr>Marginal inference</vt:lpstr>
      <vt:lpstr>Marginal inference</vt:lpstr>
      <vt:lpstr>Variable elimination</vt:lpstr>
      <vt:lpstr> Alternative Methods:</vt:lpstr>
      <vt:lpstr>The Sum-Product Algorithm</vt:lpstr>
      <vt:lpstr>Base Case: Markov Chains</vt:lpstr>
      <vt:lpstr>Base Case: Markov Chain (cont’d)</vt:lpstr>
      <vt:lpstr>Belief Propagation</vt:lpstr>
      <vt:lpstr>Message Passing On A Factor Graph:</vt:lpstr>
      <vt:lpstr>Intractable Messages</vt:lpstr>
      <vt:lpstr>Expectation Propagation</vt:lpstr>
      <vt:lpstr>Expectation Propagation (cont’d)</vt:lpstr>
      <vt:lpstr>Probabilistic Programming with Infer.NET </vt:lpstr>
      <vt:lpstr>Probabilistic Programming with Infer.NET (cont’d) </vt:lpstr>
      <vt:lpstr>Probabilistic Programming with Infer.NET (cont’d) </vt:lpstr>
      <vt:lpstr> Infer.NET’s Features</vt:lpstr>
      <vt:lpstr>Editor Features and Capabilities</vt:lpstr>
      <vt:lpstr>Editor Features and Capabilities (cont’d) </vt:lpstr>
      <vt:lpstr>Editor of Graph Code Generation App</vt:lpstr>
      <vt:lpstr>Cycling Time 1 factor graph Problem </vt:lpstr>
      <vt:lpstr>Cycling Time 1 factor graph Problem with our Editor</vt:lpstr>
      <vt:lpstr>Assessing People’s Skills Problem</vt:lpstr>
      <vt:lpstr>Assessing People’s Skills Problem           with our Editor </vt:lpstr>
      <vt:lpstr>CONCLUSION</vt:lpstr>
      <vt:lpstr>PowerPoint Presentation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and Modeling using  Factor Graphs</dc:title>
  <cp:lastModifiedBy>lamyaazayed95@outlook.com</cp:lastModifiedBy>
  <cp:revision>1</cp:revision>
  <dcterms:modified xsi:type="dcterms:W3CDTF">2022-01-08T17:07:29Z</dcterms:modified>
</cp:coreProperties>
</file>