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0" r:id="rId3"/>
    <p:sldId id="261" r:id="rId4"/>
    <p:sldId id="258" r:id="rId5"/>
    <p:sldId id="259" r:id="rId6"/>
    <p:sldId id="262" r:id="rId7"/>
    <p:sldId id="267" r:id="rId8"/>
    <p:sldId id="263" r:id="rId9"/>
    <p:sldId id="264" r:id="rId10"/>
    <p:sldId id="265" r:id="rId11"/>
    <p:sldId id="266"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37" autoAdjust="0"/>
  </p:normalViewPr>
  <p:slideViewPr>
    <p:cSldViewPr snapToGrid="0" snapToObjects="1">
      <p:cViewPr varScale="1">
        <p:scale>
          <a:sx n="78" d="100"/>
          <a:sy n="78" d="100"/>
        </p:scale>
        <p:origin x="-11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2780E0-8041-3C43-AD00-8F807532A6F6}" type="datetimeFigureOut">
              <a:rPr kumimoji="1" lang="zh-CN" altLang="en-US" smtClean="0"/>
              <a:t>5/26/15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04EC9B-5607-E94C-9987-AA98AFBDFF9E}" type="slidenum">
              <a:rPr kumimoji="1" lang="zh-CN" altLang="en-US" smtClean="0"/>
              <a:t>‹#›</a:t>
            </a:fld>
            <a:endParaRPr kumimoji="1" lang="zh-CN" altLang="en-US"/>
          </a:p>
        </p:txBody>
      </p:sp>
    </p:spTree>
    <p:extLst>
      <p:ext uri="{BB962C8B-B14F-4D97-AF65-F5344CB8AC3E}">
        <p14:creationId xmlns:p14="http://schemas.microsoft.com/office/powerpoint/2010/main" val="17299984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talk about a story. Amy </a:t>
            </a:r>
            <a:r>
              <a:rPr kumimoji="1" lang="en-US" altLang="zh-CN" baseline="0" dirty="0" smtClean="0"/>
              <a:t>wants to buy a new sofa.</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2</a:t>
            </a:fld>
            <a:endParaRPr kumimoji="1" lang="zh-CN" altLang="en-US"/>
          </a:p>
        </p:txBody>
      </p:sp>
    </p:spTree>
    <p:extLst>
      <p:ext uri="{BB962C8B-B14F-4D97-AF65-F5344CB8AC3E}">
        <p14:creationId xmlns:p14="http://schemas.microsoft.com/office/powerpoint/2010/main" val="4002438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As for pricing strategy, we</a:t>
            </a:r>
            <a:r>
              <a:rPr kumimoji="1" lang="en-US" altLang="zh-CN" baseline="0" dirty="0" smtClean="0"/>
              <a:t> want to maximize benefits of both roles.</a:t>
            </a:r>
          </a:p>
          <a:p>
            <a:r>
              <a:rPr kumimoji="1" lang="en-US" altLang="zh-CN" baseline="0" dirty="0" smtClean="0"/>
              <a:t>Initial fee is the fee that a deliverer charges over an order.</a:t>
            </a:r>
          </a:p>
          <a:p>
            <a:r>
              <a:rPr kumimoji="1" lang="en-US" altLang="zh-CN" baseline="0" dirty="0" smtClean="0"/>
              <a:t>Unit fee is calculated by dividing initial fee by overall </a:t>
            </a:r>
            <a:r>
              <a:rPr kumimoji="1" lang="en-US" altLang="zh-CN" baseline="0" smtClean="0"/>
              <a:t>unit </a:t>
            </a:r>
            <a:r>
              <a:rPr kumimoji="1" lang="en-US" altLang="zh-CN" baseline="0" smtClean="0"/>
              <a:t>number.</a:t>
            </a:r>
            <a:endParaRPr kumimoji="1" lang="en-US" altLang="zh-CN" baseline="0" dirty="0" smtClean="0"/>
          </a:p>
          <a:p>
            <a:r>
              <a:rPr kumimoji="1" lang="en-US" altLang="zh-CN" baseline="0" dirty="0" smtClean="0"/>
              <a:t>As more shippers join the order, total fee paid by one shipper goes down and total price collected by deliverer goes up.</a:t>
            </a:r>
          </a:p>
          <a:p>
            <a:r>
              <a:rPr kumimoji="1" lang="en-US" altLang="zh-CN" baseline="0" dirty="0" smtClean="0"/>
              <a:t>It’s a win-win situation.</a:t>
            </a:r>
          </a:p>
          <a:p>
            <a:r>
              <a:rPr kumimoji="1" lang="en-US" altLang="zh-CN" dirty="0" smtClean="0"/>
              <a:t>So, why not use </a:t>
            </a:r>
            <a:r>
              <a:rPr kumimoji="1" lang="en-US" altLang="zh-CN" dirty="0" err="1" smtClean="0"/>
              <a:t>WeDeliver</a:t>
            </a:r>
            <a:r>
              <a:rPr kumimoji="1" lang="en-US" altLang="zh-CN" dirty="0" smtClean="0"/>
              <a:t> ?</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11</a:t>
            </a:fld>
            <a:endParaRPr kumimoji="1" lang="zh-CN" altLang="en-US"/>
          </a:p>
        </p:txBody>
      </p:sp>
    </p:spTree>
    <p:extLst>
      <p:ext uri="{BB962C8B-B14F-4D97-AF65-F5344CB8AC3E}">
        <p14:creationId xmlns:p14="http://schemas.microsoft.com/office/powerpoint/2010/main" val="1392710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start the demo part!</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12</a:t>
            </a:fld>
            <a:endParaRPr kumimoji="1" lang="zh-CN" altLang="en-US"/>
          </a:p>
        </p:txBody>
      </p:sp>
    </p:spTree>
    <p:extLst>
      <p:ext uri="{BB962C8B-B14F-4D97-AF65-F5344CB8AC3E}">
        <p14:creationId xmlns:p14="http://schemas.microsoft.com/office/powerpoint/2010/main" val="142966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So she goes to Ikea and picks a favorite</a:t>
            </a:r>
            <a:r>
              <a:rPr kumimoji="1" lang="en-US" altLang="zh-CN" baseline="0" dirty="0" smtClean="0"/>
              <a:t> one. The sofa costs her 80 dollars.</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3</a:t>
            </a:fld>
            <a:endParaRPr kumimoji="1" lang="zh-CN" altLang="en-US"/>
          </a:p>
        </p:txBody>
      </p:sp>
    </p:spTree>
    <p:extLst>
      <p:ext uri="{BB962C8B-B14F-4D97-AF65-F5344CB8AC3E}">
        <p14:creationId xmlns:p14="http://schemas.microsoft.com/office/powerpoint/2010/main" val="408660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Amy cannot drive. So she has to wait in line to pay Ikea extra 100 dollars</a:t>
            </a:r>
            <a:r>
              <a:rPr kumimoji="1" lang="en-US" altLang="zh-CN" baseline="0" dirty="0" smtClean="0"/>
              <a:t> for delivery. It’s a rather big fee compared with what she paid for the sofa. On the other hand, there are many shipping companies can’t find enough business.</a:t>
            </a:r>
          </a:p>
          <a:p>
            <a:r>
              <a:rPr kumimoji="1" lang="en-US" altLang="zh-CN" baseline="0" dirty="0" smtClean="0"/>
              <a:t>So, why not solve this problem by the idea of group delivery?</a:t>
            </a:r>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4</a:t>
            </a:fld>
            <a:endParaRPr kumimoji="1" lang="zh-CN" altLang="en-US"/>
          </a:p>
        </p:txBody>
      </p:sp>
    </p:spTree>
    <p:extLst>
      <p:ext uri="{BB962C8B-B14F-4D97-AF65-F5344CB8AC3E}">
        <p14:creationId xmlns:p14="http://schemas.microsoft.com/office/powerpoint/2010/main" val="260711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Our</a:t>
            </a:r>
            <a:r>
              <a:rPr kumimoji="1" lang="en-US" altLang="zh-CN" baseline="0" dirty="0" smtClean="0"/>
              <a:t> web application, called </a:t>
            </a:r>
            <a:r>
              <a:rPr kumimoji="1" lang="en-US" altLang="zh-CN" baseline="0" dirty="0" err="1" smtClean="0"/>
              <a:t>WeDeliver</a:t>
            </a:r>
            <a:r>
              <a:rPr kumimoji="1" lang="en-US" altLang="zh-CN" baseline="0" dirty="0" smtClean="0"/>
              <a:t>, aims at providing a platform to match deliverer’s service with shipper’s requests.</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5</a:t>
            </a:fld>
            <a:endParaRPr kumimoji="1" lang="zh-CN" altLang="en-US"/>
          </a:p>
        </p:txBody>
      </p:sp>
    </p:spTree>
    <p:extLst>
      <p:ext uri="{BB962C8B-B14F-4D97-AF65-F5344CB8AC3E}">
        <p14:creationId xmlns:p14="http://schemas.microsoft.com/office/powerpoint/2010/main" val="344412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By</a:t>
            </a:r>
            <a:r>
              <a:rPr kumimoji="1" lang="en-US" altLang="zh-CN" baseline="0" dirty="0" smtClean="0"/>
              <a:t> choosing our application, Amy will only spend about 30 dollars or even less for her sofa delivery.</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6</a:t>
            </a:fld>
            <a:endParaRPr kumimoji="1" lang="zh-CN" altLang="en-US"/>
          </a:p>
        </p:txBody>
      </p:sp>
    </p:spTree>
    <p:extLst>
      <p:ext uri="{BB962C8B-B14F-4D97-AF65-F5344CB8AC3E}">
        <p14:creationId xmlns:p14="http://schemas.microsoft.com/office/powerpoint/2010/main" val="1203865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Each</a:t>
            </a:r>
            <a:r>
              <a:rPr kumimoji="1" lang="en-US" altLang="zh-CN" baseline="0" dirty="0" smtClean="0"/>
              <a:t> year, there is a large population of new students. They have similar requests, share close locations. And usually, goods are well-packed. These facts give us great motivations for our business plan.</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7</a:t>
            </a:fld>
            <a:endParaRPr kumimoji="1" lang="zh-CN" altLang="en-US"/>
          </a:p>
        </p:txBody>
      </p:sp>
    </p:spTree>
    <p:extLst>
      <p:ext uri="{BB962C8B-B14F-4D97-AF65-F5344CB8AC3E}">
        <p14:creationId xmlns:p14="http://schemas.microsoft.com/office/powerpoint/2010/main" val="2179550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 our plan, we</a:t>
            </a:r>
            <a:r>
              <a:rPr kumimoji="1" lang="en-US" altLang="zh-CN" baseline="0" dirty="0" smtClean="0"/>
              <a:t> classify users into two kinds, shipper and deliverer.</a:t>
            </a:r>
          </a:p>
          <a:p>
            <a:r>
              <a:rPr kumimoji="1" lang="en-US" altLang="zh-CN" baseline="0" dirty="0" smtClean="0"/>
              <a:t>Shipper is the one who has delivery needs.</a:t>
            </a:r>
          </a:p>
          <a:p>
            <a:r>
              <a:rPr kumimoji="1" lang="en-US" altLang="zh-CN" baseline="0" dirty="0" smtClean="0"/>
              <a:t>And deliverer provides delivery service.</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8</a:t>
            </a:fld>
            <a:endParaRPr kumimoji="1" lang="zh-CN" altLang="en-US"/>
          </a:p>
        </p:txBody>
      </p:sp>
    </p:spTree>
    <p:extLst>
      <p:ext uri="{BB962C8B-B14F-4D97-AF65-F5344CB8AC3E}">
        <p14:creationId xmlns:p14="http://schemas.microsoft.com/office/powerpoint/2010/main" val="183238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These</a:t>
            </a:r>
            <a:r>
              <a:rPr kumimoji="1" lang="en-US" altLang="zh-CN" baseline="0" dirty="0" smtClean="0"/>
              <a:t> are operations for shippers and deliverers. I’ll show the detail in demo part.</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9</a:t>
            </a:fld>
            <a:endParaRPr kumimoji="1" lang="zh-CN" altLang="en-US"/>
          </a:p>
        </p:txBody>
      </p:sp>
    </p:spTree>
    <p:extLst>
      <p:ext uri="{BB962C8B-B14F-4D97-AF65-F5344CB8AC3E}">
        <p14:creationId xmlns:p14="http://schemas.microsoft.com/office/powerpoint/2010/main" val="1860755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There</a:t>
            </a:r>
            <a:r>
              <a:rPr kumimoji="1" lang="en-US" altLang="zh-CN" baseline="0" dirty="0" smtClean="0"/>
              <a:t> are four status for an order. Once it’s posted by a shipper, its status is initial. When it’s accepted by a deliverer, its status switched to accepted. So that more shippers can join this order. When the deliverer closes this order, no more shipper can join it. And deliverer is going to ship this order. Once the delivery is done, the status ends up in finished. And shipper can rate this finished order.</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10</a:t>
            </a:fld>
            <a:endParaRPr kumimoji="1" lang="zh-CN" altLang="en-US"/>
          </a:p>
        </p:txBody>
      </p:sp>
    </p:spTree>
    <p:extLst>
      <p:ext uri="{BB962C8B-B14F-4D97-AF65-F5344CB8AC3E}">
        <p14:creationId xmlns:p14="http://schemas.microsoft.com/office/powerpoint/2010/main" val="290877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zh-CN" altLang="en-US" smtClean="0"/>
              <a:t>单击此处编辑母版标题样式</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5/26/15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758952" y="6300216"/>
            <a:ext cx="1298448" cy="365125"/>
          </a:xfrm>
        </p:spPr>
        <p:txBody>
          <a:bodyPr/>
          <a:lstStyle/>
          <a:p>
            <a:fld id="{B1115196-1C6F-4784-83AC-30756D8F10B3}" type="datetimeFigureOut">
              <a:rPr lang="en-US" smtClean="0"/>
              <a:t>5/26/15</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图片(位于标题上)">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5/26/15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正在关闭">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115196-1C6F-4784-83AC-30756D8F10B3}" type="datetimeFigureOut">
              <a:rPr lang="en-US" smtClean="0"/>
              <a:t>5/26/15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5/26/15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5/26/15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5/26/15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zh-CN" altLang="en-US" smtClean="0"/>
              <a:t>单击此处编辑母版标题样式</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5/26/15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1115196-1C6F-4784-83AC-30756D8F10B3}" type="datetimeFigureOut">
              <a:rPr lang="en-US" smtClean="0"/>
              <a:t>5/26/15</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t>5/26/15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t>5/26/15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5/26/15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115196-1C6F-4784-83AC-30756D8F10B3}" type="datetimeFigureOut">
              <a:rPr lang="en-US" smtClean="0"/>
              <a:t>5/26/15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zh-CN" altLang="en-US" smtClean="0"/>
              <a:t>单击此处编辑母版标题样式</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762000" y="6297706"/>
            <a:ext cx="1295400" cy="365125"/>
          </a:xfrm>
        </p:spPr>
        <p:txBody>
          <a:bodyPr/>
          <a:lstStyle/>
          <a:p>
            <a:fld id="{B1115196-1C6F-4784-83AC-30756D8F10B3}" type="datetimeFigureOut">
              <a:rPr lang="en-US" smtClean="0"/>
              <a:t>5/26/15</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1115196-1C6F-4784-83AC-30756D8F10B3}" type="datetimeFigureOut">
              <a:rPr lang="en-US" smtClean="0"/>
              <a:t>5/26/15</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9371D3E-5A18-49EB-AD2A-429AF16575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8000" dirty="0" err="1" smtClean="0"/>
              <a:t>WeDeliver</a:t>
            </a:r>
            <a:endParaRPr kumimoji="1" lang="zh-CN" altLang="en-US" sz="8000" dirty="0"/>
          </a:p>
        </p:txBody>
      </p:sp>
      <p:sp>
        <p:nvSpPr>
          <p:cNvPr id="3" name="副标题 2"/>
          <p:cNvSpPr>
            <a:spLocks noGrp="1"/>
          </p:cNvSpPr>
          <p:nvPr>
            <p:ph type="subTitle" idx="1"/>
          </p:nvPr>
        </p:nvSpPr>
        <p:spPr>
          <a:xfrm>
            <a:off x="0" y="5396753"/>
            <a:ext cx="7239000" cy="573741"/>
          </a:xfrm>
        </p:spPr>
        <p:txBody>
          <a:bodyPr>
            <a:noAutofit/>
          </a:bodyPr>
          <a:lstStyle/>
          <a:p>
            <a:r>
              <a:rPr kumimoji="1" lang="en-US" altLang="zh-CN" sz="2800" dirty="0" smtClean="0"/>
              <a:t>A web app for quick, cheap group delivery</a:t>
            </a:r>
            <a:endParaRPr kumimoji="1" lang="zh-CN" altLang="en-US" sz="2800" dirty="0"/>
          </a:p>
        </p:txBody>
      </p:sp>
    </p:spTree>
    <p:extLst>
      <p:ext uri="{BB962C8B-B14F-4D97-AF65-F5344CB8AC3E}">
        <p14:creationId xmlns:p14="http://schemas.microsoft.com/office/powerpoint/2010/main" val="39123627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6600" dirty="0" smtClean="0"/>
              <a:t>Order Life Cycle</a:t>
            </a:r>
            <a:endParaRPr kumimoji="1" lang="zh-CN" altLang="en-US" sz="6600" dirty="0"/>
          </a:p>
        </p:txBody>
      </p:sp>
      <p:sp>
        <p:nvSpPr>
          <p:cNvPr id="3" name="内容占位符 2"/>
          <p:cNvSpPr>
            <a:spLocks noGrp="1"/>
          </p:cNvSpPr>
          <p:nvPr>
            <p:ph idx="1"/>
          </p:nvPr>
        </p:nvSpPr>
        <p:spPr>
          <a:xfrm>
            <a:off x="779463" y="1949823"/>
            <a:ext cx="7583488" cy="4478341"/>
          </a:xfrm>
        </p:spPr>
        <p:txBody>
          <a:bodyPr>
            <a:normAutofit/>
          </a:bodyPr>
          <a:lstStyle/>
          <a:p>
            <a:pPr marL="0" indent="0">
              <a:buNone/>
            </a:pPr>
            <a:r>
              <a:rPr kumimoji="1" lang="en-US" altLang="zh-CN" sz="4000" dirty="0" smtClean="0">
                <a:solidFill>
                  <a:schemeClr val="tx2">
                    <a:lumMod val="50000"/>
                  </a:schemeClr>
                </a:solidFill>
              </a:rPr>
              <a:t>		Initial  </a:t>
            </a:r>
            <a:r>
              <a:rPr kumimoji="1" lang="en-US" altLang="zh-CN" sz="4000" dirty="0" smtClean="0">
                <a:solidFill>
                  <a:schemeClr val="tx2">
                    <a:lumMod val="50000"/>
                  </a:schemeClr>
                </a:solidFill>
                <a:sym typeface="Wingdings"/>
              </a:rPr>
              <a:t>     </a:t>
            </a:r>
          </a:p>
          <a:p>
            <a:pPr marL="0" indent="0">
              <a:buNone/>
            </a:pPr>
            <a:r>
              <a:rPr kumimoji="1" lang="en-US" altLang="zh-CN" sz="4000" dirty="0" smtClean="0">
                <a:solidFill>
                  <a:schemeClr val="tx2">
                    <a:lumMod val="50000"/>
                  </a:schemeClr>
                </a:solidFill>
                <a:sym typeface="Wingdings"/>
              </a:rPr>
              <a:t>		Accepted        </a:t>
            </a:r>
          </a:p>
          <a:p>
            <a:pPr marL="0" indent="0">
              <a:buNone/>
            </a:pPr>
            <a:r>
              <a:rPr kumimoji="1" lang="en-US" altLang="zh-CN" sz="4000" dirty="0" smtClean="0">
                <a:solidFill>
                  <a:schemeClr val="tx2">
                    <a:lumMod val="50000"/>
                  </a:schemeClr>
                </a:solidFill>
                <a:sym typeface="Wingdings"/>
              </a:rPr>
              <a:t>		Closed</a:t>
            </a:r>
            <a:endParaRPr kumimoji="1" lang="en-US" altLang="zh-CN" sz="4000" dirty="0">
              <a:solidFill>
                <a:schemeClr val="tx2">
                  <a:lumMod val="50000"/>
                </a:schemeClr>
              </a:solidFill>
              <a:sym typeface="Wingdings"/>
            </a:endParaRPr>
          </a:p>
          <a:p>
            <a:pPr marL="0" indent="0">
              <a:buNone/>
            </a:pPr>
            <a:r>
              <a:rPr kumimoji="1" lang="en-US" altLang="zh-CN" sz="4000" dirty="0" smtClean="0">
                <a:solidFill>
                  <a:schemeClr val="tx2">
                    <a:lumMod val="50000"/>
                  </a:schemeClr>
                </a:solidFill>
                <a:sym typeface="Wingdings"/>
              </a:rPr>
              <a:t>		Finished</a:t>
            </a:r>
          </a:p>
          <a:p>
            <a:pPr marL="0" indent="0">
              <a:buNone/>
            </a:pPr>
            <a:r>
              <a:rPr kumimoji="1" lang="en-US" altLang="zh-CN" sz="4000" dirty="0">
                <a:solidFill>
                  <a:schemeClr val="tx2">
                    <a:lumMod val="50000"/>
                  </a:schemeClr>
                </a:solidFill>
                <a:sym typeface="Wingdings"/>
              </a:rPr>
              <a:t>	</a:t>
            </a:r>
            <a:r>
              <a:rPr kumimoji="1" lang="en-US" altLang="zh-CN" sz="4000" dirty="0" smtClean="0">
                <a:solidFill>
                  <a:schemeClr val="tx2">
                    <a:lumMod val="50000"/>
                  </a:schemeClr>
                </a:solidFill>
                <a:sym typeface="Wingdings"/>
              </a:rPr>
              <a:t>	Review</a:t>
            </a:r>
            <a:endParaRPr kumimoji="1" lang="zh-CN" altLang="en-US" sz="4000" dirty="0">
              <a:solidFill>
                <a:schemeClr val="tx2">
                  <a:lumMod val="50000"/>
                </a:schemeClr>
              </a:solidFill>
            </a:endParaRPr>
          </a:p>
        </p:txBody>
      </p:sp>
      <p:cxnSp>
        <p:nvCxnSpPr>
          <p:cNvPr id="7" name="直线箭头连接符 6"/>
          <p:cNvCxnSpPr/>
          <p:nvPr/>
        </p:nvCxnSpPr>
        <p:spPr>
          <a:xfrm>
            <a:off x="3330019" y="2585245"/>
            <a:ext cx="0" cy="3872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 name="直线箭头连接符 9"/>
          <p:cNvCxnSpPr/>
          <p:nvPr/>
        </p:nvCxnSpPr>
        <p:spPr>
          <a:xfrm>
            <a:off x="3330019" y="3449178"/>
            <a:ext cx="0" cy="3872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直线箭头连接符 10"/>
          <p:cNvCxnSpPr/>
          <p:nvPr/>
        </p:nvCxnSpPr>
        <p:spPr>
          <a:xfrm>
            <a:off x="3330019" y="4342324"/>
            <a:ext cx="0" cy="3872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文本框 11"/>
          <p:cNvSpPr txBox="1"/>
          <p:nvPr/>
        </p:nvSpPr>
        <p:spPr>
          <a:xfrm>
            <a:off x="5188633" y="2450371"/>
            <a:ext cx="3051227" cy="461665"/>
          </a:xfrm>
          <a:prstGeom prst="rect">
            <a:avLst/>
          </a:prstGeom>
          <a:noFill/>
        </p:spPr>
        <p:txBody>
          <a:bodyPr wrap="square" rtlCol="0">
            <a:spAutoFit/>
          </a:bodyPr>
          <a:lstStyle/>
          <a:p>
            <a:r>
              <a:rPr kumimoji="1" lang="en-US" altLang="zh-CN" sz="2400" dirty="0" smtClean="0"/>
              <a:t>Deliverer accepts</a:t>
            </a:r>
            <a:endParaRPr kumimoji="1" lang="zh-CN" altLang="en-US" sz="2400" dirty="0"/>
          </a:p>
        </p:txBody>
      </p:sp>
      <p:sp>
        <p:nvSpPr>
          <p:cNvPr id="13" name="虚尾箭头 12"/>
          <p:cNvSpPr/>
          <p:nvPr/>
        </p:nvSpPr>
        <p:spPr>
          <a:xfrm rot="10800000">
            <a:off x="4042488" y="2640214"/>
            <a:ext cx="1022239" cy="230832"/>
          </a:xfrm>
          <a:prstGeom prst="strip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文本框 13"/>
          <p:cNvSpPr txBox="1"/>
          <p:nvPr/>
        </p:nvSpPr>
        <p:spPr>
          <a:xfrm>
            <a:off x="5188633" y="3113927"/>
            <a:ext cx="3051227" cy="830997"/>
          </a:xfrm>
          <a:prstGeom prst="rect">
            <a:avLst/>
          </a:prstGeom>
          <a:noFill/>
        </p:spPr>
        <p:txBody>
          <a:bodyPr wrap="square" rtlCol="0">
            <a:spAutoFit/>
          </a:bodyPr>
          <a:lstStyle/>
          <a:p>
            <a:r>
              <a:rPr kumimoji="1" lang="en-US" altLang="zh-CN" sz="2400" dirty="0" smtClean="0"/>
              <a:t>More shippers join;</a:t>
            </a:r>
          </a:p>
          <a:p>
            <a:r>
              <a:rPr kumimoji="1" lang="en-US" altLang="zh-CN" sz="2400" dirty="0" smtClean="0"/>
              <a:t>Deliverer closes</a:t>
            </a:r>
            <a:endParaRPr kumimoji="1" lang="zh-CN" altLang="en-US" sz="2400" dirty="0"/>
          </a:p>
        </p:txBody>
      </p:sp>
      <p:sp>
        <p:nvSpPr>
          <p:cNvPr id="15" name="虚尾箭头 14"/>
          <p:cNvSpPr/>
          <p:nvPr/>
        </p:nvSpPr>
        <p:spPr>
          <a:xfrm rot="10800000">
            <a:off x="4042488" y="3472644"/>
            <a:ext cx="1022239" cy="230832"/>
          </a:xfrm>
          <a:prstGeom prst="strip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虚尾箭头 15"/>
          <p:cNvSpPr/>
          <p:nvPr/>
        </p:nvSpPr>
        <p:spPr>
          <a:xfrm rot="10800000">
            <a:off x="4042488" y="4328308"/>
            <a:ext cx="1022239" cy="230832"/>
          </a:xfrm>
          <a:prstGeom prst="strip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7" name="文本框 16"/>
          <p:cNvSpPr txBox="1"/>
          <p:nvPr/>
        </p:nvSpPr>
        <p:spPr>
          <a:xfrm>
            <a:off x="5188633" y="4257657"/>
            <a:ext cx="3051227" cy="461665"/>
          </a:xfrm>
          <a:prstGeom prst="rect">
            <a:avLst/>
          </a:prstGeom>
          <a:noFill/>
        </p:spPr>
        <p:txBody>
          <a:bodyPr wrap="square" rtlCol="0">
            <a:spAutoFit/>
          </a:bodyPr>
          <a:lstStyle/>
          <a:p>
            <a:r>
              <a:rPr kumimoji="1" lang="en-US" altLang="zh-CN" sz="2400" dirty="0" smtClean="0"/>
              <a:t>Being delivered</a:t>
            </a:r>
            <a:endParaRPr kumimoji="1" lang="zh-CN" altLang="en-US" sz="2400" dirty="0"/>
          </a:p>
        </p:txBody>
      </p:sp>
      <p:sp>
        <p:nvSpPr>
          <p:cNvPr id="18" name="文本框 17"/>
          <p:cNvSpPr txBox="1"/>
          <p:nvPr/>
        </p:nvSpPr>
        <p:spPr>
          <a:xfrm>
            <a:off x="5188633" y="1841396"/>
            <a:ext cx="3051227" cy="461665"/>
          </a:xfrm>
          <a:prstGeom prst="rect">
            <a:avLst/>
          </a:prstGeom>
          <a:noFill/>
        </p:spPr>
        <p:txBody>
          <a:bodyPr wrap="square" rtlCol="0">
            <a:spAutoFit/>
          </a:bodyPr>
          <a:lstStyle/>
          <a:p>
            <a:r>
              <a:rPr kumimoji="1" lang="en-US" altLang="zh-CN" sz="2400" dirty="0" smtClean="0"/>
              <a:t>Shipper posts</a:t>
            </a:r>
            <a:endParaRPr kumimoji="1" lang="zh-CN" altLang="en-US" sz="2400" dirty="0"/>
          </a:p>
        </p:txBody>
      </p:sp>
      <p:sp>
        <p:nvSpPr>
          <p:cNvPr id="19" name="虚尾箭头 18"/>
          <p:cNvSpPr/>
          <p:nvPr/>
        </p:nvSpPr>
        <p:spPr>
          <a:xfrm rot="10800000">
            <a:off x="4042488" y="1949823"/>
            <a:ext cx="1022239" cy="230832"/>
          </a:xfrm>
          <a:prstGeom prst="strip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文本框 20"/>
          <p:cNvSpPr txBox="1"/>
          <p:nvPr/>
        </p:nvSpPr>
        <p:spPr>
          <a:xfrm>
            <a:off x="5254728" y="5540904"/>
            <a:ext cx="3889272" cy="461665"/>
          </a:xfrm>
          <a:prstGeom prst="rect">
            <a:avLst/>
          </a:prstGeom>
          <a:noFill/>
        </p:spPr>
        <p:txBody>
          <a:bodyPr wrap="square" rtlCol="0">
            <a:spAutoFit/>
          </a:bodyPr>
          <a:lstStyle/>
          <a:p>
            <a:r>
              <a:rPr kumimoji="1" lang="en-US" altLang="zh-CN" sz="2400" dirty="0" smtClean="0"/>
              <a:t>Shipper can rate this order</a:t>
            </a:r>
            <a:endParaRPr kumimoji="1" lang="zh-CN" altLang="en-US" sz="2400" dirty="0"/>
          </a:p>
        </p:txBody>
      </p:sp>
    </p:spTree>
    <p:extLst>
      <p:ext uri="{BB962C8B-B14F-4D97-AF65-F5344CB8AC3E}">
        <p14:creationId xmlns:p14="http://schemas.microsoft.com/office/powerpoint/2010/main" val="35806086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6" name="内容占位符 5"/>
          <p:cNvSpPr>
            <a:spLocks noGrp="1"/>
          </p:cNvSpPr>
          <p:nvPr>
            <p:ph idx="1"/>
          </p:nvPr>
        </p:nvSpPr>
        <p:spPr/>
        <p:txBody>
          <a:bodyPr/>
          <a:lstStyle/>
          <a:p>
            <a:endParaRPr kumimoji="1" lang="zh-CN" altLang="en-US"/>
          </a:p>
        </p:txBody>
      </p:sp>
      <p:pic>
        <p:nvPicPr>
          <p:cNvPr id="7" name="图片 6" descr="Image-1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754465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5" name="图片 4" descr="Image-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077140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6600" dirty="0" smtClean="0"/>
              <a:t>Future Work</a:t>
            </a:r>
            <a:endParaRPr kumimoji="1" lang="zh-CN" altLang="en-US" sz="6600" dirty="0"/>
          </a:p>
        </p:txBody>
      </p:sp>
      <p:sp>
        <p:nvSpPr>
          <p:cNvPr id="3" name="内容占位符 2"/>
          <p:cNvSpPr>
            <a:spLocks noGrp="1"/>
          </p:cNvSpPr>
          <p:nvPr>
            <p:ph idx="1"/>
          </p:nvPr>
        </p:nvSpPr>
        <p:spPr/>
        <p:txBody>
          <a:bodyPr>
            <a:normAutofit/>
          </a:bodyPr>
          <a:lstStyle/>
          <a:p>
            <a:r>
              <a:rPr kumimoji="1" lang="en-US" altLang="zh-CN" sz="4000" dirty="0" smtClean="0"/>
              <a:t>Wide query match</a:t>
            </a:r>
          </a:p>
          <a:p>
            <a:r>
              <a:rPr kumimoji="1" lang="en-US" altLang="zh-CN" sz="4000" dirty="0" smtClean="0"/>
              <a:t>Legal issue</a:t>
            </a:r>
          </a:p>
          <a:p>
            <a:r>
              <a:rPr kumimoji="1" lang="en-US" altLang="zh-CN" sz="4000" smtClean="0"/>
              <a:t>Burst demands</a:t>
            </a:r>
          </a:p>
        </p:txBody>
      </p:sp>
    </p:spTree>
    <p:extLst>
      <p:ext uri="{BB962C8B-B14F-4D97-AF65-F5344CB8AC3E}">
        <p14:creationId xmlns:p14="http://schemas.microsoft.com/office/powerpoint/2010/main" val="27821196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5" name="内容占位符 4"/>
          <p:cNvSpPr>
            <a:spLocks noGrp="1"/>
          </p:cNvSpPr>
          <p:nvPr>
            <p:ph idx="1"/>
          </p:nvPr>
        </p:nvSpPr>
        <p:spPr/>
        <p:txBody>
          <a:bodyPr/>
          <a:lstStyle/>
          <a:p>
            <a:endParaRPr kumimoji="1" lang="zh-CN" altLang="en-US"/>
          </a:p>
        </p:txBody>
      </p:sp>
      <p:pic>
        <p:nvPicPr>
          <p:cNvPr id="3" name="图片 2" descr="Image-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794887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descr="Image-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660233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descr="Image-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339088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5" name="图片 4" descr="Image-7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618538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descr="Image-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250006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6600" dirty="0" smtClean="0"/>
              <a:t>Facts &amp; Motivation</a:t>
            </a:r>
            <a:endParaRPr kumimoji="1" lang="zh-CN" altLang="en-US" sz="6600" dirty="0"/>
          </a:p>
        </p:txBody>
      </p:sp>
      <p:sp>
        <p:nvSpPr>
          <p:cNvPr id="3" name="内容占位符 2"/>
          <p:cNvSpPr>
            <a:spLocks noGrp="1"/>
          </p:cNvSpPr>
          <p:nvPr>
            <p:ph idx="1"/>
          </p:nvPr>
        </p:nvSpPr>
        <p:spPr/>
        <p:txBody>
          <a:bodyPr>
            <a:normAutofit/>
          </a:bodyPr>
          <a:lstStyle/>
          <a:p>
            <a:r>
              <a:rPr kumimoji="1" lang="en-US" altLang="zh-CN" sz="4000" dirty="0" smtClean="0"/>
              <a:t>Large population of new students each year</a:t>
            </a:r>
          </a:p>
          <a:p>
            <a:r>
              <a:rPr kumimoji="1" lang="en-US" altLang="zh-CN" sz="4000" dirty="0" smtClean="0"/>
              <a:t>Similar requests</a:t>
            </a:r>
          </a:p>
          <a:p>
            <a:r>
              <a:rPr kumimoji="1" lang="en-US" altLang="zh-CN" sz="4000" dirty="0" smtClean="0"/>
              <a:t>Close location</a:t>
            </a:r>
          </a:p>
          <a:p>
            <a:r>
              <a:rPr kumimoji="1" lang="en-US" altLang="zh-CN" sz="4000" dirty="0" smtClean="0"/>
              <a:t>Well-packed goods</a:t>
            </a:r>
            <a:endParaRPr kumimoji="1" lang="zh-CN" altLang="en-US" sz="4000" dirty="0"/>
          </a:p>
        </p:txBody>
      </p:sp>
    </p:spTree>
    <p:extLst>
      <p:ext uri="{BB962C8B-B14F-4D97-AF65-F5344CB8AC3E}">
        <p14:creationId xmlns:p14="http://schemas.microsoft.com/office/powerpoint/2010/main" val="20966622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6600" dirty="0" smtClean="0"/>
              <a:t>Two Customers</a:t>
            </a:r>
            <a:endParaRPr kumimoji="1" lang="zh-CN" altLang="en-US" sz="6600" dirty="0"/>
          </a:p>
        </p:txBody>
      </p:sp>
      <p:sp>
        <p:nvSpPr>
          <p:cNvPr id="3" name="内容占位符 2"/>
          <p:cNvSpPr>
            <a:spLocks noGrp="1"/>
          </p:cNvSpPr>
          <p:nvPr>
            <p:ph idx="1"/>
          </p:nvPr>
        </p:nvSpPr>
        <p:spPr/>
        <p:txBody>
          <a:bodyPr/>
          <a:lstStyle/>
          <a:p>
            <a:r>
              <a:rPr kumimoji="1" lang="en-US" altLang="zh-CN" sz="4000" dirty="0" smtClean="0"/>
              <a:t>Shipper (like Amy)</a:t>
            </a:r>
          </a:p>
          <a:p>
            <a:r>
              <a:rPr kumimoji="1" lang="en-US" altLang="zh-CN" sz="4000" dirty="0" smtClean="0"/>
              <a:t>Deliverer (shipping company)</a:t>
            </a:r>
            <a:endParaRPr kumimoji="1" lang="zh-CN" altLang="en-US" sz="4000" dirty="0"/>
          </a:p>
        </p:txBody>
      </p:sp>
    </p:spTree>
    <p:extLst>
      <p:ext uri="{BB962C8B-B14F-4D97-AF65-F5344CB8AC3E}">
        <p14:creationId xmlns:p14="http://schemas.microsoft.com/office/powerpoint/2010/main" val="19761299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descr="Image-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0828845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像素">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像素.thmx</Template>
  <TotalTime>1353</TotalTime>
  <Words>472</Words>
  <Application>Microsoft Macintosh PowerPoint</Application>
  <PresentationFormat>全屏显示(4:3)</PresentationFormat>
  <Paragraphs>56</Paragraphs>
  <Slides>13</Slides>
  <Notes>11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像素</vt:lpstr>
      <vt:lpstr>WeDeliver</vt:lpstr>
      <vt:lpstr>PowerPoint 演示文稿</vt:lpstr>
      <vt:lpstr>PowerPoint 演示文稿</vt:lpstr>
      <vt:lpstr>PowerPoint 演示文稿</vt:lpstr>
      <vt:lpstr>PowerPoint 演示文稿</vt:lpstr>
      <vt:lpstr>PowerPoint 演示文稿</vt:lpstr>
      <vt:lpstr>Facts &amp; Motivation</vt:lpstr>
      <vt:lpstr>Two Customers</vt:lpstr>
      <vt:lpstr>PowerPoint 演示文稿</vt:lpstr>
      <vt:lpstr>Order Life Cycle</vt:lpstr>
      <vt:lpstr>PowerPoint 演示文稿</vt:lpstr>
      <vt:lpstr>PowerPoint 演示文稿</vt:lpstr>
      <vt:lpstr>Future Work</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WeDeliver</dc:title>
  <dc:creator>Lan Yang</dc:creator>
  <cp:lastModifiedBy>Lan Yang</cp:lastModifiedBy>
  <cp:revision>92</cp:revision>
  <dcterms:created xsi:type="dcterms:W3CDTF">2015-05-23T23:36:56Z</dcterms:created>
  <dcterms:modified xsi:type="dcterms:W3CDTF">2015-05-26T16:32:54Z</dcterms:modified>
</cp:coreProperties>
</file>