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0" r:id="rId3"/>
    <p:sldId id="261" r:id="rId4"/>
    <p:sldId id="258" r:id="rId5"/>
    <p:sldId id="259" r:id="rId6"/>
    <p:sldId id="262" r:id="rId7"/>
    <p:sldId id="267" r:id="rId8"/>
    <p:sldId id="263" r:id="rId9"/>
    <p:sldId id="264" r:id="rId10"/>
    <p:sldId id="265" r:id="rId11"/>
    <p:sldId id="266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837" autoAdjust="0"/>
  </p:normalViewPr>
  <p:slideViewPr>
    <p:cSldViewPr snapToGrid="0" snapToObjects="1">
      <p:cViewPr varScale="1">
        <p:scale>
          <a:sx n="78" d="100"/>
          <a:sy n="78" d="100"/>
        </p:scale>
        <p:origin x="-11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780E0-8041-3C43-AD00-8F807532A6F6}" type="datetimeFigureOut">
              <a:rPr kumimoji="1" lang="zh-CN" altLang="en-US" smtClean="0"/>
              <a:t>5/25/15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4EC9B-5607-E94C-9987-AA98AFBDFF9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9998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Let’s talk about a story. Amy </a:t>
            </a:r>
            <a:r>
              <a:rPr kumimoji="1" lang="en-US" altLang="zh-CN" baseline="0" dirty="0" smtClean="0"/>
              <a:t>wants to buy a new sofa.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4EC9B-5607-E94C-9987-AA98AFBDFF9E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24388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As for pricing strategy, we</a:t>
            </a:r>
            <a:r>
              <a:rPr kumimoji="1" lang="en-US" altLang="zh-CN" baseline="0" dirty="0" smtClean="0"/>
              <a:t> want to maximize benefits of both roles.</a:t>
            </a:r>
          </a:p>
          <a:p>
            <a:r>
              <a:rPr kumimoji="1" lang="en-US" altLang="zh-CN" baseline="0" dirty="0" smtClean="0"/>
              <a:t>Initial fee is the fee that a deliverer charges over an order.</a:t>
            </a:r>
          </a:p>
          <a:p>
            <a:r>
              <a:rPr kumimoji="1" lang="en-US" altLang="zh-CN" baseline="0" dirty="0" smtClean="0"/>
              <a:t>Unit fee is calculated by dividing initial fee by overall unit number.</a:t>
            </a:r>
          </a:p>
          <a:p>
            <a:r>
              <a:rPr kumimoji="1" lang="en-US" altLang="zh-CN" baseline="0" dirty="0" smtClean="0"/>
              <a:t>As more shippers join the order, total fee paid by one shipper goes down and total price collected by deliverer goes up.</a:t>
            </a:r>
          </a:p>
          <a:p>
            <a:r>
              <a:rPr kumimoji="1" lang="en-US" altLang="zh-CN" baseline="0" dirty="0" smtClean="0"/>
              <a:t>It’s a win-win situation.</a:t>
            </a:r>
          </a:p>
          <a:p>
            <a:r>
              <a:rPr kumimoji="1" lang="en-US" altLang="zh-CN" dirty="0" smtClean="0"/>
              <a:t>So, why not use </a:t>
            </a:r>
            <a:r>
              <a:rPr kumimoji="1" lang="en-US" altLang="zh-CN" dirty="0" err="1" smtClean="0"/>
              <a:t>WeDeliver</a:t>
            </a:r>
            <a:r>
              <a:rPr kumimoji="1" lang="en-US" altLang="zh-CN" dirty="0" smtClean="0"/>
              <a:t> ?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4EC9B-5607-E94C-9987-AA98AFBDFF9E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2710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Let’s start the demo part!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4EC9B-5607-E94C-9987-AA98AFBDFF9E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9665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So she goes to Ikea and picks a favorite</a:t>
            </a:r>
            <a:r>
              <a:rPr kumimoji="1" lang="en-US" altLang="zh-CN" baseline="0" dirty="0" smtClean="0"/>
              <a:t> one. The sofa costs her 80 dollars.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4EC9B-5607-E94C-9987-AA98AFBDFF9E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6605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Amy cannot drive. So she has to wait in line to pay Ikea extra 100 dollars</a:t>
            </a:r>
            <a:r>
              <a:rPr kumimoji="1" lang="en-US" altLang="zh-CN" baseline="0" dirty="0" smtClean="0"/>
              <a:t> for delivery. It’s a rather big fee compared with what she paid for the sofa. On the other hand, there are many shipping companies can’t find enough </a:t>
            </a:r>
            <a:r>
              <a:rPr kumimoji="1" lang="en-US" altLang="zh-CN" baseline="0" dirty="0" smtClean="0"/>
              <a:t>business.</a:t>
            </a:r>
            <a:endParaRPr kumimoji="1" lang="en-US" altLang="zh-CN" baseline="0" dirty="0" smtClean="0"/>
          </a:p>
          <a:p>
            <a:r>
              <a:rPr kumimoji="1" lang="en-US" altLang="zh-CN" baseline="0" dirty="0" smtClean="0"/>
              <a:t>So, why not solve this problem by the idea of group delivery?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4EC9B-5607-E94C-9987-AA98AFBDFF9E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7119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Our</a:t>
            </a:r>
            <a:r>
              <a:rPr kumimoji="1" lang="en-US" altLang="zh-CN" baseline="0" dirty="0" smtClean="0"/>
              <a:t> web application, called </a:t>
            </a:r>
            <a:r>
              <a:rPr kumimoji="1" lang="en-US" altLang="zh-CN" baseline="0" dirty="0" err="1" smtClean="0"/>
              <a:t>WeDeliver</a:t>
            </a:r>
            <a:r>
              <a:rPr kumimoji="1" lang="en-US" altLang="zh-CN" baseline="0" dirty="0" smtClean="0"/>
              <a:t>, aims at providing a platform to match deliverer’s service with shipper’s requests.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4EC9B-5607-E94C-9987-AA98AFBDFF9E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4126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By</a:t>
            </a:r>
            <a:r>
              <a:rPr kumimoji="1" lang="en-US" altLang="zh-CN" baseline="0" dirty="0" smtClean="0"/>
              <a:t> choosing our application, Amy will only spend about 30 dollars or even less for her </a:t>
            </a:r>
            <a:r>
              <a:rPr kumimoji="1" lang="en-US" altLang="zh-CN" baseline="0" dirty="0" smtClean="0"/>
              <a:t>sofa delivery.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4EC9B-5607-E94C-9987-AA98AFBDFF9E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3865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Each</a:t>
            </a:r>
            <a:r>
              <a:rPr kumimoji="1" lang="en-US" altLang="zh-CN" baseline="0" dirty="0" smtClean="0"/>
              <a:t> year, there is a large population of new students. They have similar requests, share close locations. And usually, goods are well-packed. These facts give us great motivations for our business plan.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4EC9B-5607-E94C-9987-AA98AFBDFF9E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9550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In our plan, we</a:t>
            </a:r>
            <a:r>
              <a:rPr kumimoji="1" lang="en-US" altLang="zh-CN" baseline="0" dirty="0" smtClean="0"/>
              <a:t> classify users into two kinds, shipper and deliverer.</a:t>
            </a:r>
          </a:p>
          <a:p>
            <a:r>
              <a:rPr kumimoji="1" lang="en-US" altLang="zh-CN" baseline="0" dirty="0" smtClean="0"/>
              <a:t>Shipper is the one who has delivery needs.</a:t>
            </a:r>
          </a:p>
          <a:p>
            <a:r>
              <a:rPr kumimoji="1" lang="en-US" altLang="zh-CN" baseline="0" dirty="0" smtClean="0"/>
              <a:t>And deliverer provides delivery service.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4EC9B-5607-E94C-9987-AA98AFBDFF9E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2382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These</a:t>
            </a:r>
            <a:r>
              <a:rPr kumimoji="1" lang="en-US" altLang="zh-CN" baseline="0" dirty="0" smtClean="0"/>
              <a:t> are operations for shippers and deliverers. I’ll show the detail in demo part.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4EC9B-5607-E94C-9987-AA98AFBDFF9E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0755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There</a:t>
            </a:r>
            <a:r>
              <a:rPr kumimoji="1" lang="en-US" altLang="zh-CN" baseline="0" dirty="0" smtClean="0"/>
              <a:t> are four status for an order. Once it’s posted by </a:t>
            </a:r>
            <a:r>
              <a:rPr kumimoji="1" lang="en-US" altLang="zh-CN" baseline="0" dirty="0" smtClean="0"/>
              <a:t>a shipper</a:t>
            </a:r>
            <a:r>
              <a:rPr kumimoji="1" lang="en-US" altLang="zh-CN" baseline="0" dirty="0" smtClean="0"/>
              <a:t>, its status is initial. When it’s accepted by a deliverer, its status switched to accepted. So that more shippers can join this order. When the deliverer closes this order, no more shipper can join it. And deliverer is going to </a:t>
            </a:r>
            <a:r>
              <a:rPr kumimoji="1" lang="en-US" altLang="zh-CN" baseline="0" dirty="0" smtClean="0"/>
              <a:t>ship this </a:t>
            </a:r>
            <a:r>
              <a:rPr kumimoji="1" lang="en-US" altLang="zh-CN" baseline="0" dirty="0" smtClean="0"/>
              <a:t>order. Once the delivery is done, the status ends up in finished. And shipper can rate this finished order.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4EC9B-5607-E94C-9987-AA98AFBDFF9E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8773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5/25/15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5/25/15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(位于标题上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5/25/15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在关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5/25/15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5/25/15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5/25/15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5/25/15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5/25/15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zh-CN" altLang="en-US" smtClean="0"/>
              <a:t>将图片拖动到占位符，或单击添加图标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1115196-1C6F-4784-83AC-30756D8F10B3}" type="datetimeFigureOut">
              <a:rPr lang="en-US" smtClean="0"/>
              <a:t>5/25/15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5/25/15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5/25/15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5/25/15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15196-1C6F-4784-83AC-30756D8F10B3}" type="datetimeFigureOut">
              <a:rPr lang="en-US" smtClean="0"/>
              <a:t>5/25/15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B1115196-1C6F-4784-83AC-30756D8F10B3}" type="datetimeFigureOut">
              <a:rPr lang="en-US" smtClean="0"/>
              <a:t>5/25/15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1115196-1C6F-4784-83AC-30756D8F10B3}" type="datetimeFigureOut">
              <a:rPr lang="en-US" smtClean="0"/>
              <a:t>5/25/15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9371D3E-5A18-49EB-AD2A-429AF165759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8000" dirty="0" err="1" smtClean="0"/>
              <a:t>WeDeliver</a:t>
            </a:r>
            <a:endParaRPr kumimoji="1" lang="zh-CN" altLang="en-US" sz="8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5396753"/>
            <a:ext cx="7239000" cy="573741"/>
          </a:xfrm>
        </p:spPr>
        <p:txBody>
          <a:bodyPr>
            <a:noAutofit/>
          </a:bodyPr>
          <a:lstStyle/>
          <a:p>
            <a:r>
              <a:rPr kumimoji="1" lang="en-US" altLang="zh-CN" sz="2800" dirty="0" smtClean="0"/>
              <a:t>A web app for quick, cheap group delivery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12362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sz="6600" dirty="0" smtClean="0"/>
              <a:t>Order Life Cycle</a:t>
            </a:r>
            <a:endParaRPr kumimoji="1" lang="zh-CN" altLang="en-US" sz="6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9463" y="1949823"/>
            <a:ext cx="7583488" cy="44783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4000" dirty="0" smtClean="0">
                <a:solidFill>
                  <a:schemeClr val="tx2">
                    <a:lumMod val="50000"/>
                  </a:schemeClr>
                </a:solidFill>
              </a:rPr>
              <a:t>		Initial  </a:t>
            </a:r>
            <a:r>
              <a:rPr kumimoji="1" lang="en-US" altLang="zh-CN" sz="4000" dirty="0" smtClean="0">
                <a:solidFill>
                  <a:schemeClr val="tx2">
                    <a:lumMod val="50000"/>
                  </a:schemeClr>
                </a:solidFill>
                <a:sym typeface="Wingdings"/>
              </a:rPr>
              <a:t>     </a:t>
            </a:r>
          </a:p>
          <a:p>
            <a:pPr marL="0" indent="0">
              <a:buNone/>
            </a:pPr>
            <a:r>
              <a:rPr kumimoji="1" lang="en-US" altLang="zh-CN" sz="4000" dirty="0" smtClean="0">
                <a:solidFill>
                  <a:schemeClr val="tx2">
                    <a:lumMod val="50000"/>
                  </a:schemeClr>
                </a:solidFill>
                <a:sym typeface="Wingdings"/>
              </a:rPr>
              <a:t>		Accepted        </a:t>
            </a:r>
          </a:p>
          <a:p>
            <a:pPr marL="0" indent="0">
              <a:buNone/>
            </a:pPr>
            <a:r>
              <a:rPr kumimoji="1" lang="en-US" altLang="zh-CN" sz="4000" dirty="0" smtClean="0">
                <a:solidFill>
                  <a:schemeClr val="tx2">
                    <a:lumMod val="50000"/>
                  </a:schemeClr>
                </a:solidFill>
                <a:sym typeface="Wingdings"/>
              </a:rPr>
              <a:t>		Closed</a:t>
            </a:r>
            <a:endParaRPr kumimoji="1" lang="en-US" altLang="zh-CN" sz="4000" dirty="0">
              <a:solidFill>
                <a:schemeClr val="tx2">
                  <a:lumMod val="50000"/>
                </a:schemeClr>
              </a:solidFill>
              <a:sym typeface="Wingdings"/>
            </a:endParaRPr>
          </a:p>
          <a:p>
            <a:pPr marL="0" indent="0">
              <a:buNone/>
            </a:pPr>
            <a:r>
              <a:rPr kumimoji="1" lang="en-US" altLang="zh-CN" sz="4000" dirty="0" smtClean="0">
                <a:solidFill>
                  <a:schemeClr val="tx2">
                    <a:lumMod val="50000"/>
                  </a:schemeClr>
                </a:solidFill>
                <a:sym typeface="Wingdings"/>
              </a:rPr>
              <a:t>		Finished</a:t>
            </a:r>
          </a:p>
          <a:p>
            <a:pPr marL="0" indent="0">
              <a:buNone/>
            </a:pPr>
            <a:r>
              <a:rPr kumimoji="1" lang="en-US" altLang="zh-CN" sz="4000" dirty="0">
                <a:solidFill>
                  <a:schemeClr val="tx2">
                    <a:lumMod val="50000"/>
                  </a:schemeClr>
                </a:solidFill>
                <a:sym typeface="Wingdings"/>
              </a:rPr>
              <a:t>	</a:t>
            </a:r>
            <a:r>
              <a:rPr kumimoji="1" lang="en-US" altLang="zh-CN" sz="4000" dirty="0" smtClean="0">
                <a:solidFill>
                  <a:schemeClr val="tx2">
                    <a:lumMod val="50000"/>
                  </a:schemeClr>
                </a:solidFill>
                <a:sym typeface="Wingdings"/>
              </a:rPr>
              <a:t>	Review</a:t>
            </a:r>
            <a:endParaRPr kumimoji="1" lang="zh-CN" altLang="en-US" sz="40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7" name="直线箭头连接符 6"/>
          <p:cNvCxnSpPr/>
          <p:nvPr/>
        </p:nvCxnSpPr>
        <p:spPr>
          <a:xfrm>
            <a:off x="3330019" y="2585245"/>
            <a:ext cx="0" cy="3872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/>
          <p:nvPr/>
        </p:nvCxnSpPr>
        <p:spPr>
          <a:xfrm>
            <a:off x="3330019" y="3449178"/>
            <a:ext cx="0" cy="3872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/>
          <p:nvPr/>
        </p:nvCxnSpPr>
        <p:spPr>
          <a:xfrm>
            <a:off x="3330019" y="4342324"/>
            <a:ext cx="0" cy="3872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188633" y="2450371"/>
            <a:ext cx="3051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Deliverer accepts</a:t>
            </a:r>
            <a:endParaRPr kumimoji="1" lang="zh-CN" altLang="en-US" sz="2400" dirty="0"/>
          </a:p>
        </p:txBody>
      </p:sp>
      <p:sp>
        <p:nvSpPr>
          <p:cNvPr id="13" name="虚尾箭头 12"/>
          <p:cNvSpPr/>
          <p:nvPr/>
        </p:nvSpPr>
        <p:spPr>
          <a:xfrm rot="10800000">
            <a:off x="4042488" y="2640214"/>
            <a:ext cx="1022239" cy="230832"/>
          </a:xfrm>
          <a:prstGeom prst="striped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188633" y="3113927"/>
            <a:ext cx="3051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More shippers join;</a:t>
            </a:r>
          </a:p>
          <a:p>
            <a:r>
              <a:rPr kumimoji="1" lang="en-US" altLang="zh-CN" sz="2400" dirty="0" smtClean="0"/>
              <a:t>Deliverer closes</a:t>
            </a:r>
            <a:endParaRPr kumimoji="1" lang="zh-CN" altLang="en-US" sz="2400" dirty="0"/>
          </a:p>
        </p:txBody>
      </p:sp>
      <p:sp>
        <p:nvSpPr>
          <p:cNvPr id="15" name="虚尾箭头 14"/>
          <p:cNvSpPr/>
          <p:nvPr/>
        </p:nvSpPr>
        <p:spPr>
          <a:xfrm rot="10800000">
            <a:off x="4042488" y="3472644"/>
            <a:ext cx="1022239" cy="230832"/>
          </a:xfrm>
          <a:prstGeom prst="striped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虚尾箭头 15"/>
          <p:cNvSpPr/>
          <p:nvPr/>
        </p:nvSpPr>
        <p:spPr>
          <a:xfrm rot="10800000">
            <a:off x="4042488" y="4328308"/>
            <a:ext cx="1022239" cy="230832"/>
          </a:xfrm>
          <a:prstGeom prst="striped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188633" y="4257657"/>
            <a:ext cx="3051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Being delivered</a:t>
            </a:r>
            <a:endParaRPr kumimoji="1" lang="zh-CN" altLang="en-US" sz="2400" dirty="0"/>
          </a:p>
        </p:txBody>
      </p:sp>
      <p:sp>
        <p:nvSpPr>
          <p:cNvPr id="18" name="文本框 17"/>
          <p:cNvSpPr txBox="1"/>
          <p:nvPr/>
        </p:nvSpPr>
        <p:spPr>
          <a:xfrm>
            <a:off x="5188633" y="1841396"/>
            <a:ext cx="3051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Shipper posts</a:t>
            </a:r>
            <a:endParaRPr kumimoji="1" lang="zh-CN" altLang="en-US" sz="2400" dirty="0"/>
          </a:p>
        </p:txBody>
      </p:sp>
      <p:sp>
        <p:nvSpPr>
          <p:cNvPr id="19" name="虚尾箭头 18"/>
          <p:cNvSpPr/>
          <p:nvPr/>
        </p:nvSpPr>
        <p:spPr>
          <a:xfrm rot="10800000">
            <a:off x="4042488" y="1949823"/>
            <a:ext cx="1022239" cy="230832"/>
          </a:xfrm>
          <a:prstGeom prst="striped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254728" y="5540904"/>
            <a:ext cx="3889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smtClean="0"/>
              <a:t>Shipper can rate this order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80608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7" name="图片 6" descr="Image-1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446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Image-1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714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sz="6600" dirty="0" smtClean="0"/>
              <a:t>Future Work</a:t>
            </a:r>
            <a:endParaRPr kumimoji="1" lang="zh-CN" altLang="en-US" sz="6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 smtClean="0"/>
              <a:t>Wide query match</a:t>
            </a:r>
          </a:p>
          <a:p>
            <a:r>
              <a:rPr kumimoji="1" lang="en-US" altLang="zh-CN" sz="4000" dirty="0" smtClean="0"/>
              <a:t>Legal issue</a:t>
            </a:r>
          </a:p>
          <a:p>
            <a:r>
              <a:rPr kumimoji="1" lang="en-US" altLang="zh-CN" sz="4000" smtClean="0"/>
              <a:t>Burst demands</a:t>
            </a:r>
          </a:p>
        </p:txBody>
      </p:sp>
    </p:spTree>
    <p:extLst>
      <p:ext uri="{BB962C8B-B14F-4D97-AF65-F5344CB8AC3E}">
        <p14:creationId xmlns:p14="http://schemas.microsoft.com/office/powerpoint/2010/main" val="2782119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3" name="图片 2" descr="Image-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488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 descr="Image-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023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 descr="Image-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908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 descr="Image-7 copy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853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 descr="Image-6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00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sz="6600" dirty="0" smtClean="0"/>
              <a:t>Facts &amp; Motivation</a:t>
            </a:r>
            <a:endParaRPr kumimoji="1" lang="zh-CN" altLang="en-US" sz="6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 smtClean="0"/>
              <a:t>Large population of </a:t>
            </a:r>
            <a:r>
              <a:rPr kumimoji="1" lang="en-US" altLang="zh-CN" sz="4000" dirty="0" smtClean="0"/>
              <a:t>new students </a:t>
            </a:r>
            <a:r>
              <a:rPr kumimoji="1" lang="en-US" altLang="zh-CN" sz="4000" dirty="0" smtClean="0"/>
              <a:t>each year</a:t>
            </a:r>
          </a:p>
          <a:p>
            <a:r>
              <a:rPr kumimoji="1" lang="en-US" altLang="zh-CN" sz="4000" dirty="0" smtClean="0"/>
              <a:t>Similar requests</a:t>
            </a:r>
          </a:p>
          <a:p>
            <a:r>
              <a:rPr kumimoji="1" lang="en-US" altLang="zh-CN" sz="4000" dirty="0" smtClean="0"/>
              <a:t>Close location</a:t>
            </a:r>
          </a:p>
          <a:p>
            <a:r>
              <a:rPr kumimoji="1" lang="en-US" altLang="zh-CN" sz="4000" dirty="0" smtClean="0"/>
              <a:t>Well-packed goods</a:t>
            </a: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096662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zh-CN" sz="6600" dirty="0" smtClean="0"/>
              <a:t>Two Customers</a:t>
            </a:r>
            <a:endParaRPr kumimoji="1" lang="zh-CN" altLang="en-US" sz="6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4000" dirty="0" smtClean="0"/>
              <a:t>Shipper (like Amy)</a:t>
            </a:r>
          </a:p>
          <a:p>
            <a:r>
              <a:rPr kumimoji="1" lang="en-US" altLang="zh-CN" sz="4000" dirty="0" smtClean="0"/>
              <a:t>Deliverer (shipping company)</a:t>
            </a: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976129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 descr="Image-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288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像素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像素.thmx</Template>
  <TotalTime>1352</TotalTime>
  <Words>472</Words>
  <Application>Microsoft Macintosh PowerPoint</Application>
  <PresentationFormat>全屏显示(4:3)</PresentationFormat>
  <Paragraphs>56</Paragraphs>
  <Slides>13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像素</vt:lpstr>
      <vt:lpstr>WeDeliver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Facts &amp; Motivation</vt:lpstr>
      <vt:lpstr>Two Customers</vt:lpstr>
      <vt:lpstr>PowerPoint 演示文稿</vt:lpstr>
      <vt:lpstr>Order Life Cycle</vt:lpstr>
      <vt:lpstr>PowerPoint 演示文稿</vt:lpstr>
      <vt:lpstr>PowerPoint 演示文稿</vt:lpstr>
      <vt:lpstr>Future Work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WeDeliver</dc:title>
  <dc:creator>Lan Yang</dc:creator>
  <cp:lastModifiedBy>Lan Yang</cp:lastModifiedBy>
  <cp:revision>91</cp:revision>
  <dcterms:created xsi:type="dcterms:W3CDTF">2015-05-23T23:36:56Z</dcterms:created>
  <dcterms:modified xsi:type="dcterms:W3CDTF">2015-05-25T20:54:06Z</dcterms:modified>
</cp:coreProperties>
</file>