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324" r:id="rId4"/>
    <p:sldId id="286" r:id="rId5"/>
    <p:sldId id="323" r:id="rId6"/>
    <p:sldId id="321" r:id="rId7"/>
    <p:sldId id="320" r:id="rId8"/>
    <p:sldId id="322" r:id="rId9"/>
    <p:sldId id="325" r:id="rId10"/>
    <p:sldId id="295" r:id="rId11"/>
    <p:sldId id="326" r:id="rId12"/>
    <p:sldId id="327" r:id="rId13"/>
    <p:sldId id="328" r:id="rId14"/>
    <p:sldId id="298" r:id="rId15"/>
    <p:sldId id="329" r:id="rId16"/>
    <p:sldId id="330" r:id="rId17"/>
    <p:sldId id="331" r:id="rId18"/>
    <p:sldId id="333" r:id="rId19"/>
    <p:sldId id="335" r:id="rId20"/>
    <p:sldId id="336" r:id="rId21"/>
    <p:sldId id="33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7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5F"/>
    <a:srgbClr val="55C1E7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 autoAdjust="0"/>
    <p:restoredTop sz="92676" autoAdjust="0"/>
  </p:normalViewPr>
  <p:slideViewPr>
    <p:cSldViewPr snapToGrid="0">
      <p:cViewPr>
        <p:scale>
          <a:sx n="74" d="100"/>
          <a:sy n="74" d="100"/>
        </p:scale>
        <p:origin x="2168" y="1144"/>
      </p:cViewPr>
      <p:guideLst>
        <p:guide orient="horz" pos="1837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2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3714"/>
            <a:ext cx="12192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134543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2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3714"/>
            <a:ext cx="12192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134543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2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3714"/>
            <a:ext cx="12192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134543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intia.cn/problem-sets/994805046380707840/problems/99480513042617139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intia.cn/problem-sets/994805046380707840/problems/111191459941285888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ntia.cn/problem-sets/994805046380707840/problems/994805080346181632" TargetMode="External"/><Relationship Id="rId4" Type="http://schemas.openxmlformats.org/officeDocument/2006/relationships/hyperlink" Target="https://pintia.cn/problem-sets/994805046380707840/problems/994805113036587008" TargetMode="External"/><Relationship Id="rId5" Type="http://schemas.openxmlformats.org/officeDocument/2006/relationships/hyperlink" Target="https://pintia.cn/problem-sets/994805046380707840/problems/994805067704549376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intia.cn/problem-sets/994805046380707840/problems/111191459940866457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poj.org/problem?id=346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poj.org/problem?id=240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poj.org/problem?id=275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901373" y="-7490705"/>
            <a:ext cx="13994746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8264078" y="2786034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71581" y="2242370"/>
            <a:ext cx="8502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800" dirty="0" smtClean="0"/>
              <a:t>简单字符串算法</a:t>
            </a:r>
            <a:endParaRPr kumimoji="1" lang="zh-CN" altLang="en-US" sz="8800" dirty="0"/>
          </a:p>
        </p:txBody>
      </p:sp>
      <p:sp>
        <p:nvSpPr>
          <p:cNvPr id="4" name="文本框 3"/>
          <p:cNvSpPr txBox="1"/>
          <p:nvPr/>
        </p:nvSpPr>
        <p:spPr>
          <a:xfrm>
            <a:off x="7928811" y="5185611"/>
            <a:ext cx="2571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主讲人：张看起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6756438" y="2110475"/>
            <a:ext cx="869279" cy="772440"/>
          </a:xfrm>
          <a:custGeom>
            <a:avLst/>
            <a:gdLst>
              <a:gd name="connsiteX0" fmla="*/ 340535 w 869279"/>
              <a:gd name="connsiteY0" fmla="*/ 141977 h 772440"/>
              <a:gd name="connsiteX1" fmla="*/ 141977 w 869279"/>
              <a:gd name="connsiteY1" fmla="*/ 340163 h 772440"/>
              <a:gd name="connsiteX2" fmla="*/ 340535 w 869279"/>
              <a:gd name="connsiteY2" fmla="*/ 538349 h 772440"/>
              <a:gd name="connsiteX3" fmla="*/ 539093 w 869279"/>
              <a:gd name="connsiteY3" fmla="*/ 340163 h 772440"/>
              <a:gd name="connsiteX4" fmla="*/ 340535 w 869279"/>
              <a:gd name="connsiteY4" fmla="*/ 141977 h 772440"/>
              <a:gd name="connsiteX5" fmla="*/ 340536 w 869279"/>
              <a:gd name="connsiteY5" fmla="*/ 0 h 772440"/>
              <a:gd name="connsiteX6" fmla="*/ 681072 w 869279"/>
              <a:gd name="connsiteY6" fmla="*/ 340163 h 772440"/>
              <a:gd name="connsiteX7" fmla="*/ 654311 w 869279"/>
              <a:gd name="connsiteY7" fmla="*/ 472570 h 772440"/>
              <a:gd name="connsiteX8" fmla="*/ 645736 w 869279"/>
              <a:gd name="connsiteY8" fmla="*/ 488351 h 772440"/>
              <a:gd name="connsiteX9" fmla="*/ 859865 w 869279"/>
              <a:gd name="connsiteY9" fmla="*/ 652846 h 772440"/>
              <a:gd name="connsiteX10" fmla="*/ 864293 w 869279"/>
              <a:gd name="connsiteY10" fmla="*/ 686621 h 772440"/>
              <a:gd name="connsiteX11" fmla="*/ 805599 w 869279"/>
              <a:gd name="connsiteY11" fmla="*/ 763026 h 772440"/>
              <a:gd name="connsiteX12" fmla="*/ 771824 w 869279"/>
              <a:gd name="connsiteY12" fmla="*/ 767454 h 772440"/>
              <a:gd name="connsiteX13" fmla="*/ 555946 w 869279"/>
              <a:gd name="connsiteY13" fmla="*/ 601616 h 772440"/>
              <a:gd name="connsiteX14" fmla="*/ 530933 w 869279"/>
              <a:gd name="connsiteY14" fmla="*/ 622232 h 772440"/>
              <a:gd name="connsiteX15" fmla="*/ 340536 w 869279"/>
              <a:gd name="connsiteY15" fmla="*/ 680326 h 772440"/>
              <a:gd name="connsiteX16" fmla="*/ 0 w 869279"/>
              <a:gd name="connsiteY16" fmla="*/ 340163 h 772440"/>
              <a:gd name="connsiteX17" fmla="*/ 340536 w 869279"/>
              <a:gd name="connsiteY17" fmla="*/ 0 h 7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9279" h="772440">
                <a:moveTo>
                  <a:pt x="340535" y="141977"/>
                </a:moveTo>
                <a:cubicBezTo>
                  <a:pt x="230874" y="141977"/>
                  <a:pt x="141977" y="230708"/>
                  <a:pt x="141977" y="340163"/>
                </a:cubicBezTo>
                <a:cubicBezTo>
                  <a:pt x="141977" y="449618"/>
                  <a:pt x="230874" y="538349"/>
                  <a:pt x="340535" y="538349"/>
                </a:cubicBezTo>
                <a:cubicBezTo>
                  <a:pt x="450196" y="538349"/>
                  <a:pt x="539093" y="449618"/>
                  <a:pt x="539093" y="340163"/>
                </a:cubicBezTo>
                <a:cubicBezTo>
                  <a:pt x="539093" y="230708"/>
                  <a:pt x="450196" y="141977"/>
                  <a:pt x="340535" y="141977"/>
                </a:cubicBezTo>
                <a:close/>
                <a:moveTo>
                  <a:pt x="340536" y="0"/>
                </a:moveTo>
                <a:cubicBezTo>
                  <a:pt x="528609" y="0"/>
                  <a:pt x="681072" y="152296"/>
                  <a:pt x="681072" y="340163"/>
                </a:cubicBezTo>
                <a:cubicBezTo>
                  <a:pt x="681072" y="387130"/>
                  <a:pt x="671543" y="431873"/>
                  <a:pt x="654311" y="472570"/>
                </a:cubicBezTo>
                <a:lnTo>
                  <a:pt x="645736" y="488351"/>
                </a:lnTo>
                <a:lnTo>
                  <a:pt x="859865" y="652846"/>
                </a:lnTo>
                <a:cubicBezTo>
                  <a:pt x="870415" y="660950"/>
                  <a:pt x="872397" y="676072"/>
                  <a:pt x="864293" y="686621"/>
                </a:cubicBezTo>
                <a:lnTo>
                  <a:pt x="805599" y="763026"/>
                </a:lnTo>
                <a:cubicBezTo>
                  <a:pt x="797495" y="773576"/>
                  <a:pt x="782373" y="775558"/>
                  <a:pt x="771824" y="767454"/>
                </a:cubicBezTo>
                <a:lnTo>
                  <a:pt x="555946" y="601616"/>
                </a:lnTo>
                <a:lnTo>
                  <a:pt x="530933" y="622232"/>
                </a:lnTo>
                <a:cubicBezTo>
                  <a:pt x="476583" y="658909"/>
                  <a:pt x="411064" y="680326"/>
                  <a:pt x="340536" y="680326"/>
                </a:cubicBezTo>
                <a:cubicBezTo>
                  <a:pt x="152463" y="680326"/>
                  <a:pt x="0" y="528030"/>
                  <a:pt x="0" y="340163"/>
                </a:cubicBezTo>
                <a:cubicBezTo>
                  <a:pt x="0" y="152296"/>
                  <a:pt x="152463" y="0"/>
                  <a:pt x="340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18845" y="2110475"/>
            <a:ext cx="681071" cy="680326"/>
            <a:chOff x="10328564" y="1285204"/>
            <a:chExt cx="681071" cy="680326"/>
          </a:xfrm>
        </p:grpSpPr>
        <p:sp>
          <p:nvSpPr>
            <p:cNvPr id="28" name="同心圆 27"/>
            <p:cNvSpPr/>
            <p:nvPr/>
          </p:nvSpPr>
          <p:spPr>
            <a:xfrm>
              <a:off x="10328564" y="1285204"/>
              <a:ext cx="681071" cy="680326"/>
            </a:xfrm>
            <a:prstGeom prst="donut">
              <a:avLst>
                <a:gd name="adj" fmla="val 116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18623295">
              <a:off x="10479675" y="1508035"/>
              <a:ext cx="378848" cy="190314"/>
            </a:xfrm>
            <a:custGeom>
              <a:avLst/>
              <a:gdLst>
                <a:gd name="connsiteX0" fmla="*/ 1632883 w 1643957"/>
                <a:gd name="connsiteY0" fmla="*/ 662598 h 1084043"/>
                <a:gd name="connsiteX1" fmla="*/ 1643957 w 1643957"/>
                <a:gd name="connsiteY1" fmla="*/ 1035732 h 1084043"/>
                <a:gd name="connsiteX2" fmla="*/ 16237 w 1643957"/>
                <a:gd name="connsiteY2" fmla="*/ 1084043 h 1084043"/>
                <a:gd name="connsiteX3" fmla="*/ 15894 w 1643957"/>
                <a:gd name="connsiteY3" fmla="*/ 1072502 h 1084043"/>
                <a:gd name="connsiteX4" fmla="*/ 0 w 1643957"/>
                <a:gd name="connsiteY4" fmla="*/ 1072502 h 1084043"/>
                <a:gd name="connsiteX5" fmla="*/ 0 w 1643957"/>
                <a:gd name="connsiteY5" fmla="*/ 0 h 1084043"/>
                <a:gd name="connsiteX6" fmla="*/ 360442 w 1643957"/>
                <a:gd name="connsiteY6" fmla="*/ 0 h 1084043"/>
                <a:gd name="connsiteX7" fmla="*/ 360442 w 1643957"/>
                <a:gd name="connsiteY7" fmla="*/ 700365 h 108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957" h="1084043">
                  <a:moveTo>
                    <a:pt x="1632883" y="662598"/>
                  </a:moveTo>
                  <a:lnTo>
                    <a:pt x="1643957" y="1035732"/>
                  </a:lnTo>
                  <a:lnTo>
                    <a:pt x="16237" y="1084043"/>
                  </a:lnTo>
                  <a:lnTo>
                    <a:pt x="15894" y="1072502"/>
                  </a:lnTo>
                  <a:lnTo>
                    <a:pt x="0" y="1072502"/>
                  </a:lnTo>
                  <a:lnTo>
                    <a:pt x="0" y="0"/>
                  </a:lnTo>
                  <a:lnTo>
                    <a:pt x="360442" y="0"/>
                  </a:lnTo>
                  <a:lnTo>
                    <a:pt x="360442" y="7003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178910" y="3348778"/>
            <a:ext cx="195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and official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17009" y="3421240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 voice is common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（被动语态常见）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692" y="185533"/>
            <a:ext cx="61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2: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字符串题目初体验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-A-B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6088" y="865591"/>
            <a:ext cx="579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以天梯赛</a:t>
            </a:r>
            <a:r>
              <a:rPr kumimoji="1" lang="en-US" altLang="zh-CN" sz="3600" dirty="0" smtClean="0"/>
              <a:t>Level 1</a:t>
            </a:r>
            <a:r>
              <a:rPr kumimoji="1" lang="zh-CN" altLang="en-US" sz="3600" dirty="0" smtClean="0"/>
              <a:t>的题目为例：</a:t>
            </a:r>
            <a:endParaRPr kumimoji="1" lang="en-US" altLang="zh-CN" sz="3600" dirty="0" smtClean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6088" y="1788921"/>
            <a:ext cx="98341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题目</a:t>
            </a:r>
            <a:r>
              <a:rPr kumimoji="1" lang="en-US" altLang="zh-CN" sz="2800" b="1" dirty="0" smtClean="0"/>
              <a:t>1: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A-B</a:t>
            </a:r>
            <a:r>
              <a:rPr kumimoji="1" lang="en-US" altLang="zh-CN" sz="2800" b="1" dirty="0" smtClean="0">
                <a:sym typeface="Wingdings"/>
              </a:rPr>
              <a:t>(20</a:t>
            </a:r>
            <a:r>
              <a:rPr kumimoji="1" lang="zh-CN" altLang="en-US" sz="2800" b="1" dirty="0" smtClean="0">
                <a:sym typeface="Wingdings"/>
              </a:rPr>
              <a:t>分</a:t>
            </a:r>
            <a:r>
              <a:rPr kumimoji="1" lang="en-US" altLang="zh-CN" sz="2800" b="1" dirty="0" smtClean="0">
                <a:sym typeface="Wingdings"/>
              </a:rPr>
              <a:t>)</a:t>
            </a:r>
          </a:p>
          <a:p>
            <a:endParaRPr kumimoji="1" lang="en-US" altLang="zh-CN" sz="2800" b="1" dirty="0" smtClean="0">
              <a:sym typeface="Wingdings"/>
            </a:endParaRPr>
          </a:p>
          <a:p>
            <a:r>
              <a:rPr kumimoji="1" lang="zh-CN" altLang="en-US" sz="2800" b="1" dirty="0" smtClean="0"/>
              <a:t>题目地址</a:t>
            </a:r>
            <a:r>
              <a:rPr kumimoji="1" lang="zh-CN" altLang="en-US" sz="2800" dirty="0" smtClean="0"/>
              <a:t>：</a:t>
            </a:r>
            <a:r>
              <a:rPr kumimoji="1" lang="en-US" altLang="zh-CN" sz="2800" dirty="0">
                <a:hlinkClick r:id="rId2"/>
              </a:rPr>
              <a:t>https://</a:t>
            </a:r>
            <a:r>
              <a:rPr kumimoji="1" lang="en-US" altLang="zh-CN" sz="2800" dirty="0" smtClean="0">
                <a:hlinkClick r:id="rId2"/>
              </a:rPr>
              <a:t>pintia.cn/problem-sets/994805046380707840/problems/994805130426171392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b="1" dirty="0" smtClean="0"/>
              <a:t>解题思路：</a:t>
            </a:r>
            <a:endParaRPr kumimoji="1" lang="en-US" altLang="zh-CN" sz="2800" b="1" dirty="0" smtClean="0"/>
          </a:p>
          <a:p>
            <a:r>
              <a:rPr kumimoji="1" lang="en-US" altLang="zh-CN" sz="2800" dirty="0" err="1" smtClean="0"/>
              <a:t>getline</a:t>
            </a:r>
            <a:r>
              <a:rPr kumimoji="1" lang="zh-CN" altLang="en-US" sz="2800" dirty="0" smtClean="0"/>
              <a:t>读入字符串</a:t>
            </a:r>
            <a:r>
              <a:rPr kumimoji="1" lang="en-US" altLang="zh-CN" sz="2800" dirty="0" smtClean="0"/>
              <a:t>s1, s2</a:t>
            </a:r>
          </a:p>
          <a:p>
            <a:r>
              <a:rPr kumimoji="1" lang="zh-CN" altLang="en-US" sz="2800" dirty="0" smtClean="0"/>
              <a:t>方法</a:t>
            </a:r>
            <a:r>
              <a:rPr kumimoji="1" lang="en-US" altLang="zh-CN" sz="2800" dirty="0" smtClean="0"/>
              <a:t>1:</a:t>
            </a:r>
            <a:r>
              <a:rPr kumimoji="1" lang="zh-CN" altLang="en-US" sz="2800" dirty="0" smtClean="0"/>
              <a:t>用</a:t>
            </a:r>
            <a:r>
              <a:rPr kumimoji="1" lang="en-US" altLang="zh-CN" sz="2800" dirty="0" smtClean="0"/>
              <a:t>string</a:t>
            </a:r>
            <a:r>
              <a:rPr kumimoji="1" lang="zh-CN" altLang="en-US" sz="2800" dirty="0" smtClean="0"/>
              <a:t>中的</a:t>
            </a:r>
            <a:r>
              <a:rPr kumimoji="1" lang="en-US" altLang="zh-CN" sz="2800" dirty="0" smtClean="0"/>
              <a:t>find</a:t>
            </a:r>
            <a:r>
              <a:rPr kumimoji="1" lang="zh-CN" altLang="en-US" sz="2800" dirty="0" smtClean="0"/>
              <a:t>函数查找</a:t>
            </a:r>
            <a:r>
              <a:rPr kumimoji="1" lang="en-US" altLang="zh-CN" sz="2800" dirty="0" smtClean="0"/>
              <a:t>s1</a:t>
            </a:r>
            <a:r>
              <a:rPr kumimoji="1" lang="zh-CN" altLang="en-US" sz="2800" dirty="0" smtClean="0"/>
              <a:t>中的每个字符是否能在</a:t>
            </a:r>
            <a:r>
              <a:rPr kumimoji="1" lang="en-US" altLang="zh-CN" sz="2800" dirty="0" smtClean="0"/>
              <a:t>s2</a:t>
            </a:r>
            <a:r>
              <a:rPr kumimoji="1" lang="zh-CN" altLang="en-US" sz="2800" dirty="0" smtClean="0"/>
              <a:t>中查找到，输出不能查找到的字符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方法</a:t>
            </a:r>
            <a:r>
              <a:rPr kumimoji="1" lang="en-US" altLang="zh-CN" sz="2800" dirty="0" smtClean="0"/>
              <a:t>2:</a:t>
            </a:r>
            <a:r>
              <a:rPr kumimoji="1" lang="zh-CN" altLang="en-US" sz="2800" dirty="0" smtClean="0"/>
              <a:t>对</a:t>
            </a:r>
            <a:r>
              <a:rPr kumimoji="1" lang="en-US" altLang="zh-CN" sz="2800" dirty="0" smtClean="0"/>
              <a:t>s2</a:t>
            </a:r>
            <a:r>
              <a:rPr kumimoji="1" lang="zh-CN" altLang="en-US" sz="2800" dirty="0" smtClean="0"/>
              <a:t>的所有字符标记，输出</a:t>
            </a:r>
            <a:r>
              <a:rPr kumimoji="1" lang="en-US" altLang="zh-CN" sz="2800" dirty="0" smtClean="0"/>
              <a:t>s1</a:t>
            </a:r>
            <a:r>
              <a:rPr kumimoji="1" lang="zh-CN" altLang="en-US" sz="2800" dirty="0" smtClean="0"/>
              <a:t>中未被标记的字符</a:t>
            </a:r>
            <a:endParaRPr kumimoji="1"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6756438" y="2110475"/>
            <a:ext cx="869279" cy="772440"/>
          </a:xfrm>
          <a:custGeom>
            <a:avLst/>
            <a:gdLst>
              <a:gd name="connsiteX0" fmla="*/ 340535 w 869279"/>
              <a:gd name="connsiteY0" fmla="*/ 141977 h 772440"/>
              <a:gd name="connsiteX1" fmla="*/ 141977 w 869279"/>
              <a:gd name="connsiteY1" fmla="*/ 340163 h 772440"/>
              <a:gd name="connsiteX2" fmla="*/ 340535 w 869279"/>
              <a:gd name="connsiteY2" fmla="*/ 538349 h 772440"/>
              <a:gd name="connsiteX3" fmla="*/ 539093 w 869279"/>
              <a:gd name="connsiteY3" fmla="*/ 340163 h 772440"/>
              <a:gd name="connsiteX4" fmla="*/ 340535 w 869279"/>
              <a:gd name="connsiteY4" fmla="*/ 141977 h 772440"/>
              <a:gd name="connsiteX5" fmla="*/ 340536 w 869279"/>
              <a:gd name="connsiteY5" fmla="*/ 0 h 772440"/>
              <a:gd name="connsiteX6" fmla="*/ 681072 w 869279"/>
              <a:gd name="connsiteY6" fmla="*/ 340163 h 772440"/>
              <a:gd name="connsiteX7" fmla="*/ 654311 w 869279"/>
              <a:gd name="connsiteY7" fmla="*/ 472570 h 772440"/>
              <a:gd name="connsiteX8" fmla="*/ 645736 w 869279"/>
              <a:gd name="connsiteY8" fmla="*/ 488351 h 772440"/>
              <a:gd name="connsiteX9" fmla="*/ 859865 w 869279"/>
              <a:gd name="connsiteY9" fmla="*/ 652846 h 772440"/>
              <a:gd name="connsiteX10" fmla="*/ 864293 w 869279"/>
              <a:gd name="connsiteY10" fmla="*/ 686621 h 772440"/>
              <a:gd name="connsiteX11" fmla="*/ 805599 w 869279"/>
              <a:gd name="connsiteY11" fmla="*/ 763026 h 772440"/>
              <a:gd name="connsiteX12" fmla="*/ 771824 w 869279"/>
              <a:gd name="connsiteY12" fmla="*/ 767454 h 772440"/>
              <a:gd name="connsiteX13" fmla="*/ 555946 w 869279"/>
              <a:gd name="connsiteY13" fmla="*/ 601616 h 772440"/>
              <a:gd name="connsiteX14" fmla="*/ 530933 w 869279"/>
              <a:gd name="connsiteY14" fmla="*/ 622232 h 772440"/>
              <a:gd name="connsiteX15" fmla="*/ 340536 w 869279"/>
              <a:gd name="connsiteY15" fmla="*/ 680326 h 772440"/>
              <a:gd name="connsiteX16" fmla="*/ 0 w 869279"/>
              <a:gd name="connsiteY16" fmla="*/ 340163 h 772440"/>
              <a:gd name="connsiteX17" fmla="*/ 340536 w 869279"/>
              <a:gd name="connsiteY17" fmla="*/ 0 h 7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9279" h="772440">
                <a:moveTo>
                  <a:pt x="340535" y="141977"/>
                </a:moveTo>
                <a:cubicBezTo>
                  <a:pt x="230874" y="141977"/>
                  <a:pt x="141977" y="230708"/>
                  <a:pt x="141977" y="340163"/>
                </a:cubicBezTo>
                <a:cubicBezTo>
                  <a:pt x="141977" y="449618"/>
                  <a:pt x="230874" y="538349"/>
                  <a:pt x="340535" y="538349"/>
                </a:cubicBezTo>
                <a:cubicBezTo>
                  <a:pt x="450196" y="538349"/>
                  <a:pt x="539093" y="449618"/>
                  <a:pt x="539093" y="340163"/>
                </a:cubicBezTo>
                <a:cubicBezTo>
                  <a:pt x="539093" y="230708"/>
                  <a:pt x="450196" y="141977"/>
                  <a:pt x="340535" y="141977"/>
                </a:cubicBezTo>
                <a:close/>
                <a:moveTo>
                  <a:pt x="340536" y="0"/>
                </a:moveTo>
                <a:cubicBezTo>
                  <a:pt x="528609" y="0"/>
                  <a:pt x="681072" y="152296"/>
                  <a:pt x="681072" y="340163"/>
                </a:cubicBezTo>
                <a:cubicBezTo>
                  <a:pt x="681072" y="387130"/>
                  <a:pt x="671543" y="431873"/>
                  <a:pt x="654311" y="472570"/>
                </a:cubicBezTo>
                <a:lnTo>
                  <a:pt x="645736" y="488351"/>
                </a:lnTo>
                <a:lnTo>
                  <a:pt x="859865" y="652846"/>
                </a:lnTo>
                <a:cubicBezTo>
                  <a:pt x="870415" y="660950"/>
                  <a:pt x="872397" y="676072"/>
                  <a:pt x="864293" y="686621"/>
                </a:cubicBezTo>
                <a:lnTo>
                  <a:pt x="805599" y="763026"/>
                </a:lnTo>
                <a:cubicBezTo>
                  <a:pt x="797495" y="773576"/>
                  <a:pt x="782373" y="775558"/>
                  <a:pt x="771824" y="767454"/>
                </a:cubicBezTo>
                <a:lnTo>
                  <a:pt x="555946" y="601616"/>
                </a:lnTo>
                <a:lnTo>
                  <a:pt x="530933" y="622232"/>
                </a:lnTo>
                <a:cubicBezTo>
                  <a:pt x="476583" y="658909"/>
                  <a:pt x="411064" y="680326"/>
                  <a:pt x="340536" y="680326"/>
                </a:cubicBezTo>
                <a:cubicBezTo>
                  <a:pt x="152463" y="680326"/>
                  <a:pt x="0" y="528030"/>
                  <a:pt x="0" y="340163"/>
                </a:cubicBezTo>
                <a:cubicBezTo>
                  <a:pt x="0" y="152296"/>
                  <a:pt x="152463" y="0"/>
                  <a:pt x="340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18845" y="2110475"/>
            <a:ext cx="681071" cy="680326"/>
            <a:chOff x="10328564" y="1285204"/>
            <a:chExt cx="681071" cy="680326"/>
          </a:xfrm>
        </p:grpSpPr>
        <p:sp>
          <p:nvSpPr>
            <p:cNvPr id="28" name="同心圆 27"/>
            <p:cNvSpPr/>
            <p:nvPr/>
          </p:nvSpPr>
          <p:spPr>
            <a:xfrm>
              <a:off x="10328564" y="1285204"/>
              <a:ext cx="681071" cy="680326"/>
            </a:xfrm>
            <a:prstGeom prst="donut">
              <a:avLst>
                <a:gd name="adj" fmla="val 116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18623295">
              <a:off x="10479675" y="1508035"/>
              <a:ext cx="378848" cy="190314"/>
            </a:xfrm>
            <a:custGeom>
              <a:avLst/>
              <a:gdLst>
                <a:gd name="connsiteX0" fmla="*/ 1632883 w 1643957"/>
                <a:gd name="connsiteY0" fmla="*/ 662598 h 1084043"/>
                <a:gd name="connsiteX1" fmla="*/ 1643957 w 1643957"/>
                <a:gd name="connsiteY1" fmla="*/ 1035732 h 1084043"/>
                <a:gd name="connsiteX2" fmla="*/ 16237 w 1643957"/>
                <a:gd name="connsiteY2" fmla="*/ 1084043 h 1084043"/>
                <a:gd name="connsiteX3" fmla="*/ 15894 w 1643957"/>
                <a:gd name="connsiteY3" fmla="*/ 1072502 h 1084043"/>
                <a:gd name="connsiteX4" fmla="*/ 0 w 1643957"/>
                <a:gd name="connsiteY4" fmla="*/ 1072502 h 1084043"/>
                <a:gd name="connsiteX5" fmla="*/ 0 w 1643957"/>
                <a:gd name="connsiteY5" fmla="*/ 0 h 1084043"/>
                <a:gd name="connsiteX6" fmla="*/ 360442 w 1643957"/>
                <a:gd name="connsiteY6" fmla="*/ 0 h 1084043"/>
                <a:gd name="connsiteX7" fmla="*/ 360442 w 1643957"/>
                <a:gd name="connsiteY7" fmla="*/ 700365 h 108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957" h="1084043">
                  <a:moveTo>
                    <a:pt x="1632883" y="662598"/>
                  </a:moveTo>
                  <a:lnTo>
                    <a:pt x="1643957" y="1035732"/>
                  </a:lnTo>
                  <a:lnTo>
                    <a:pt x="16237" y="1084043"/>
                  </a:lnTo>
                  <a:lnTo>
                    <a:pt x="15894" y="1072502"/>
                  </a:lnTo>
                  <a:lnTo>
                    <a:pt x="0" y="1072502"/>
                  </a:lnTo>
                  <a:lnTo>
                    <a:pt x="0" y="0"/>
                  </a:lnTo>
                  <a:lnTo>
                    <a:pt x="360442" y="0"/>
                  </a:lnTo>
                  <a:lnTo>
                    <a:pt x="360442" y="7003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178910" y="3348778"/>
            <a:ext cx="195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and official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17009" y="3421240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 voice is common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（被动语态常见）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692" y="185533"/>
            <a:ext cx="61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2: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字符串题目初体验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敲笨钟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6927" y="1138687"/>
            <a:ext cx="98341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题目</a:t>
            </a:r>
            <a:r>
              <a:rPr kumimoji="1" lang="en-US" altLang="zh-CN" sz="2800" b="1" dirty="0"/>
              <a:t>2</a:t>
            </a:r>
            <a:r>
              <a:rPr kumimoji="1" lang="en-US" altLang="zh-CN" sz="2800" b="1" dirty="0" smtClean="0"/>
              <a:t>:</a:t>
            </a:r>
            <a:r>
              <a:rPr kumimoji="1" lang="zh-CN" altLang="en-US" sz="2800" b="1" dirty="0" smtClean="0"/>
              <a:t> 敲笨钟</a:t>
            </a:r>
            <a:r>
              <a:rPr kumimoji="1" lang="en-US" altLang="zh-CN" sz="2800" b="1" dirty="0" smtClean="0">
                <a:sym typeface="Wingdings"/>
              </a:rPr>
              <a:t>(20</a:t>
            </a:r>
            <a:r>
              <a:rPr kumimoji="1" lang="zh-CN" altLang="en-US" sz="2800" b="1" dirty="0" smtClean="0">
                <a:sym typeface="Wingdings"/>
              </a:rPr>
              <a:t>分</a:t>
            </a:r>
            <a:r>
              <a:rPr kumimoji="1" lang="en-US" altLang="zh-CN" sz="2800" b="1" dirty="0" smtClean="0">
                <a:sym typeface="Wingdings"/>
              </a:rPr>
              <a:t>)</a:t>
            </a:r>
          </a:p>
          <a:p>
            <a:endParaRPr kumimoji="1" lang="en-US" altLang="zh-CN" sz="2800" b="1" dirty="0" smtClean="0">
              <a:sym typeface="Wingdings"/>
            </a:endParaRPr>
          </a:p>
          <a:p>
            <a:r>
              <a:rPr kumimoji="1" lang="zh-CN" altLang="en-US" sz="2800" b="1" dirty="0" smtClean="0"/>
              <a:t>题目地址</a:t>
            </a:r>
            <a:r>
              <a:rPr kumimoji="1" lang="zh-CN" altLang="en-US" sz="2800" dirty="0" smtClean="0"/>
              <a:t>：</a:t>
            </a:r>
            <a:r>
              <a:rPr kumimoji="1" lang="en-US" altLang="zh-CN" sz="2800" dirty="0">
                <a:hlinkClick r:id="rId2"/>
              </a:rPr>
              <a:t>https://</a:t>
            </a:r>
            <a:r>
              <a:rPr kumimoji="1" lang="en-US" altLang="zh-CN" sz="2800" dirty="0" smtClean="0">
                <a:hlinkClick r:id="rId2"/>
              </a:rPr>
              <a:t>pintia.cn/problem-sets/994805046380707840/problems/1111914599412858880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b="1" dirty="0" smtClean="0"/>
              <a:t>解题思路：</a:t>
            </a:r>
          </a:p>
          <a:p>
            <a:r>
              <a:rPr kumimoji="1" lang="en-US" altLang="zh-CN" sz="2800" dirty="0" err="1" smtClean="0"/>
              <a:t>getline</a:t>
            </a:r>
            <a:r>
              <a:rPr kumimoji="1" lang="zh-CN" altLang="en-US" sz="2800" dirty="0" smtClean="0"/>
              <a:t>读入字符串</a:t>
            </a:r>
            <a:r>
              <a:rPr kumimoji="1" lang="en-US" altLang="zh-CN" sz="2800" dirty="0" smtClean="0"/>
              <a:t>s</a:t>
            </a:r>
          </a:p>
          <a:p>
            <a:r>
              <a:rPr kumimoji="1" lang="zh-CN" altLang="en-US" sz="2800" dirty="0" smtClean="0"/>
              <a:t>方法</a:t>
            </a:r>
            <a:r>
              <a:rPr kumimoji="1" lang="en-US" altLang="zh-CN" sz="2800" dirty="0" smtClean="0"/>
              <a:t>1:</a:t>
            </a:r>
            <a:r>
              <a:rPr kumimoji="1" lang="zh-CN" altLang="en-US" sz="2800" dirty="0"/>
              <a:t>用</a:t>
            </a:r>
            <a:r>
              <a:rPr kumimoji="1" lang="en-US" altLang="zh-CN" sz="2800" dirty="0"/>
              <a:t>string</a:t>
            </a:r>
            <a:r>
              <a:rPr kumimoji="1" lang="zh-CN" altLang="en-US" sz="2800" dirty="0"/>
              <a:t>的</a:t>
            </a:r>
            <a:r>
              <a:rPr kumimoji="1" lang="en-US" altLang="zh-CN" sz="2800" dirty="0"/>
              <a:t>find</a:t>
            </a:r>
            <a:r>
              <a:rPr kumimoji="1" lang="zh-CN" altLang="en-US" sz="2800" dirty="0"/>
              <a:t>函数判断</a:t>
            </a:r>
            <a:r>
              <a:rPr kumimoji="1" lang="en-US" altLang="zh-CN" sz="2800" dirty="0"/>
              <a:t>s</a:t>
            </a:r>
            <a:r>
              <a:rPr kumimoji="1" lang="zh-CN" altLang="en-US" sz="2800" dirty="0"/>
              <a:t>是否包含“</a:t>
            </a:r>
            <a:r>
              <a:rPr kumimoji="1" lang="en-US" altLang="zh-CN" sz="2800" dirty="0" err="1"/>
              <a:t>ong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”和 “</a:t>
            </a:r>
            <a:r>
              <a:rPr kumimoji="1" lang="en-US" altLang="zh-CN" sz="2800" dirty="0" err="1"/>
              <a:t>ong</a:t>
            </a:r>
            <a:r>
              <a:rPr kumimoji="1" lang="en-US" altLang="zh-CN" sz="2800" dirty="0"/>
              <a:t>.</a:t>
            </a:r>
            <a:r>
              <a:rPr kumimoji="1" lang="zh-CN" altLang="en-US" sz="2800" dirty="0" smtClean="0"/>
              <a:t>”，按空格分割</a:t>
            </a:r>
            <a:r>
              <a:rPr kumimoji="1" lang="en-US" altLang="zh-CN" sz="2800" dirty="0" smtClean="0"/>
              <a:t>s</a:t>
            </a:r>
            <a:r>
              <a:rPr kumimoji="1" lang="zh-CN" altLang="en-US" sz="2800" dirty="0" smtClean="0"/>
              <a:t>存入</a:t>
            </a:r>
            <a:r>
              <a:rPr kumimoji="1" lang="en-US" altLang="zh-CN" sz="2800" dirty="0" smtClean="0"/>
              <a:t>string</a:t>
            </a:r>
            <a:r>
              <a:rPr kumimoji="1" lang="zh-CN" altLang="en-US" sz="2800" dirty="0" smtClean="0"/>
              <a:t>数组中，并按题意输出。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方法</a:t>
            </a:r>
            <a:r>
              <a:rPr kumimoji="1" lang="en-US" altLang="zh-CN" sz="2800" dirty="0" smtClean="0"/>
              <a:t>2:</a:t>
            </a:r>
            <a:r>
              <a:rPr kumimoji="1" lang="zh-CN" altLang="en-US" sz="2800" dirty="0" smtClean="0"/>
              <a:t>判断逗号和句号的前三个字符是否为“</a:t>
            </a:r>
            <a:r>
              <a:rPr kumimoji="1" lang="en-US" altLang="zh-CN" sz="2800" dirty="0" err="1" smtClean="0"/>
              <a:t>ong</a:t>
            </a:r>
            <a:r>
              <a:rPr kumimoji="1" lang="zh-CN" altLang="en-US" sz="2800" dirty="0" smtClean="0"/>
              <a:t>”，找到倒数第三个字的起始位置，按照题意输出。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618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6756438" y="2110475"/>
            <a:ext cx="869279" cy="772440"/>
          </a:xfrm>
          <a:custGeom>
            <a:avLst/>
            <a:gdLst>
              <a:gd name="connsiteX0" fmla="*/ 340535 w 869279"/>
              <a:gd name="connsiteY0" fmla="*/ 141977 h 772440"/>
              <a:gd name="connsiteX1" fmla="*/ 141977 w 869279"/>
              <a:gd name="connsiteY1" fmla="*/ 340163 h 772440"/>
              <a:gd name="connsiteX2" fmla="*/ 340535 w 869279"/>
              <a:gd name="connsiteY2" fmla="*/ 538349 h 772440"/>
              <a:gd name="connsiteX3" fmla="*/ 539093 w 869279"/>
              <a:gd name="connsiteY3" fmla="*/ 340163 h 772440"/>
              <a:gd name="connsiteX4" fmla="*/ 340535 w 869279"/>
              <a:gd name="connsiteY4" fmla="*/ 141977 h 772440"/>
              <a:gd name="connsiteX5" fmla="*/ 340536 w 869279"/>
              <a:gd name="connsiteY5" fmla="*/ 0 h 772440"/>
              <a:gd name="connsiteX6" fmla="*/ 681072 w 869279"/>
              <a:gd name="connsiteY6" fmla="*/ 340163 h 772440"/>
              <a:gd name="connsiteX7" fmla="*/ 654311 w 869279"/>
              <a:gd name="connsiteY7" fmla="*/ 472570 h 772440"/>
              <a:gd name="connsiteX8" fmla="*/ 645736 w 869279"/>
              <a:gd name="connsiteY8" fmla="*/ 488351 h 772440"/>
              <a:gd name="connsiteX9" fmla="*/ 859865 w 869279"/>
              <a:gd name="connsiteY9" fmla="*/ 652846 h 772440"/>
              <a:gd name="connsiteX10" fmla="*/ 864293 w 869279"/>
              <a:gd name="connsiteY10" fmla="*/ 686621 h 772440"/>
              <a:gd name="connsiteX11" fmla="*/ 805599 w 869279"/>
              <a:gd name="connsiteY11" fmla="*/ 763026 h 772440"/>
              <a:gd name="connsiteX12" fmla="*/ 771824 w 869279"/>
              <a:gd name="connsiteY12" fmla="*/ 767454 h 772440"/>
              <a:gd name="connsiteX13" fmla="*/ 555946 w 869279"/>
              <a:gd name="connsiteY13" fmla="*/ 601616 h 772440"/>
              <a:gd name="connsiteX14" fmla="*/ 530933 w 869279"/>
              <a:gd name="connsiteY14" fmla="*/ 622232 h 772440"/>
              <a:gd name="connsiteX15" fmla="*/ 340536 w 869279"/>
              <a:gd name="connsiteY15" fmla="*/ 680326 h 772440"/>
              <a:gd name="connsiteX16" fmla="*/ 0 w 869279"/>
              <a:gd name="connsiteY16" fmla="*/ 340163 h 772440"/>
              <a:gd name="connsiteX17" fmla="*/ 340536 w 869279"/>
              <a:gd name="connsiteY17" fmla="*/ 0 h 7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9279" h="772440">
                <a:moveTo>
                  <a:pt x="340535" y="141977"/>
                </a:moveTo>
                <a:cubicBezTo>
                  <a:pt x="230874" y="141977"/>
                  <a:pt x="141977" y="230708"/>
                  <a:pt x="141977" y="340163"/>
                </a:cubicBezTo>
                <a:cubicBezTo>
                  <a:pt x="141977" y="449618"/>
                  <a:pt x="230874" y="538349"/>
                  <a:pt x="340535" y="538349"/>
                </a:cubicBezTo>
                <a:cubicBezTo>
                  <a:pt x="450196" y="538349"/>
                  <a:pt x="539093" y="449618"/>
                  <a:pt x="539093" y="340163"/>
                </a:cubicBezTo>
                <a:cubicBezTo>
                  <a:pt x="539093" y="230708"/>
                  <a:pt x="450196" y="141977"/>
                  <a:pt x="340535" y="141977"/>
                </a:cubicBezTo>
                <a:close/>
                <a:moveTo>
                  <a:pt x="340536" y="0"/>
                </a:moveTo>
                <a:cubicBezTo>
                  <a:pt x="528609" y="0"/>
                  <a:pt x="681072" y="152296"/>
                  <a:pt x="681072" y="340163"/>
                </a:cubicBezTo>
                <a:cubicBezTo>
                  <a:pt x="681072" y="387130"/>
                  <a:pt x="671543" y="431873"/>
                  <a:pt x="654311" y="472570"/>
                </a:cubicBezTo>
                <a:lnTo>
                  <a:pt x="645736" y="488351"/>
                </a:lnTo>
                <a:lnTo>
                  <a:pt x="859865" y="652846"/>
                </a:lnTo>
                <a:cubicBezTo>
                  <a:pt x="870415" y="660950"/>
                  <a:pt x="872397" y="676072"/>
                  <a:pt x="864293" y="686621"/>
                </a:cubicBezTo>
                <a:lnTo>
                  <a:pt x="805599" y="763026"/>
                </a:lnTo>
                <a:cubicBezTo>
                  <a:pt x="797495" y="773576"/>
                  <a:pt x="782373" y="775558"/>
                  <a:pt x="771824" y="767454"/>
                </a:cubicBezTo>
                <a:lnTo>
                  <a:pt x="555946" y="601616"/>
                </a:lnTo>
                <a:lnTo>
                  <a:pt x="530933" y="622232"/>
                </a:lnTo>
                <a:cubicBezTo>
                  <a:pt x="476583" y="658909"/>
                  <a:pt x="411064" y="680326"/>
                  <a:pt x="340536" y="680326"/>
                </a:cubicBezTo>
                <a:cubicBezTo>
                  <a:pt x="152463" y="680326"/>
                  <a:pt x="0" y="528030"/>
                  <a:pt x="0" y="340163"/>
                </a:cubicBezTo>
                <a:cubicBezTo>
                  <a:pt x="0" y="152296"/>
                  <a:pt x="152463" y="0"/>
                  <a:pt x="340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18845" y="2110475"/>
            <a:ext cx="681071" cy="680326"/>
            <a:chOff x="10328564" y="1285204"/>
            <a:chExt cx="681071" cy="680326"/>
          </a:xfrm>
        </p:grpSpPr>
        <p:sp>
          <p:nvSpPr>
            <p:cNvPr id="28" name="同心圆 27"/>
            <p:cNvSpPr/>
            <p:nvPr/>
          </p:nvSpPr>
          <p:spPr>
            <a:xfrm>
              <a:off x="10328564" y="1285204"/>
              <a:ext cx="681071" cy="680326"/>
            </a:xfrm>
            <a:prstGeom prst="donut">
              <a:avLst>
                <a:gd name="adj" fmla="val 116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18623295">
              <a:off x="10479675" y="1508035"/>
              <a:ext cx="378848" cy="190314"/>
            </a:xfrm>
            <a:custGeom>
              <a:avLst/>
              <a:gdLst>
                <a:gd name="connsiteX0" fmla="*/ 1632883 w 1643957"/>
                <a:gd name="connsiteY0" fmla="*/ 662598 h 1084043"/>
                <a:gd name="connsiteX1" fmla="*/ 1643957 w 1643957"/>
                <a:gd name="connsiteY1" fmla="*/ 1035732 h 1084043"/>
                <a:gd name="connsiteX2" fmla="*/ 16237 w 1643957"/>
                <a:gd name="connsiteY2" fmla="*/ 1084043 h 1084043"/>
                <a:gd name="connsiteX3" fmla="*/ 15894 w 1643957"/>
                <a:gd name="connsiteY3" fmla="*/ 1072502 h 1084043"/>
                <a:gd name="connsiteX4" fmla="*/ 0 w 1643957"/>
                <a:gd name="connsiteY4" fmla="*/ 1072502 h 1084043"/>
                <a:gd name="connsiteX5" fmla="*/ 0 w 1643957"/>
                <a:gd name="connsiteY5" fmla="*/ 0 h 1084043"/>
                <a:gd name="connsiteX6" fmla="*/ 360442 w 1643957"/>
                <a:gd name="connsiteY6" fmla="*/ 0 h 1084043"/>
                <a:gd name="connsiteX7" fmla="*/ 360442 w 1643957"/>
                <a:gd name="connsiteY7" fmla="*/ 700365 h 108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957" h="1084043">
                  <a:moveTo>
                    <a:pt x="1632883" y="662598"/>
                  </a:moveTo>
                  <a:lnTo>
                    <a:pt x="1643957" y="1035732"/>
                  </a:lnTo>
                  <a:lnTo>
                    <a:pt x="16237" y="1084043"/>
                  </a:lnTo>
                  <a:lnTo>
                    <a:pt x="15894" y="1072502"/>
                  </a:lnTo>
                  <a:lnTo>
                    <a:pt x="0" y="1072502"/>
                  </a:lnTo>
                  <a:lnTo>
                    <a:pt x="0" y="0"/>
                  </a:lnTo>
                  <a:lnTo>
                    <a:pt x="360442" y="0"/>
                  </a:lnTo>
                  <a:lnTo>
                    <a:pt x="360442" y="7003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178910" y="3348778"/>
            <a:ext cx="195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official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17009" y="3421240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 voice is common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（被动语态常见）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692" y="185533"/>
            <a:ext cx="78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2: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字符串题目初体验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19518" y="2219620"/>
            <a:ext cx="625705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2800" b="1" dirty="0">
                <a:solidFill>
                  <a:srgbClr val="333333"/>
                </a:solidFill>
                <a:latin typeface="-apple-system" charset="0"/>
                <a:hlinkClick r:id="rId2"/>
              </a:rPr>
              <a:t>L1-058 6</a:t>
            </a:r>
            <a:r>
              <a:rPr lang="zh-CN" altLang="is-IS" sz="2800" b="1" dirty="0">
                <a:solidFill>
                  <a:srgbClr val="333333"/>
                </a:solidFill>
                <a:latin typeface="-apple-system" charset="0"/>
                <a:hlinkClick r:id="rId2"/>
              </a:rPr>
              <a:t>翻了 </a:t>
            </a:r>
            <a:r>
              <a:rPr lang="is-IS" altLang="zh-CN" sz="2800" b="1" dirty="0">
                <a:solidFill>
                  <a:srgbClr val="333333"/>
                </a:solidFill>
                <a:latin typeface="-apple-system" charset="0"/>
                <a:hlinkClick r:id="rId2"/>
              </a:rPr>
              <a:t>(15 </a:t>
            </a:r>
            <a:r>
              <a:rPr lang="zh-CN" altLang="is-IS" sz="2800" b="1" dirty="0">
                <a:solidFill>
                  <a:srgbClr val="333333"/>
                </a:solidFill>
                <a:latin typeface="-apple-system" charset="0"/>
                <a:hlinkClick r:id="rId2"/>
              </a:rPr>
              <a:t>分</a:t>
            </a:r>
            <a:r>
              <a:rPr lang="is-IS" altLang="zh-CN" sz="2800" b="1" dirty="0" smtClean="0">
                <a:solidFill>
                  <a:srgbClr val="333333"/>
                </a:solidFill>
                <a:latin typeface="-apple-system" charset="0"/>
                <a:hlinkClick r:id="rId2"/>
              </a:rPr>
              <a:t>)</a:t>
            </a:r>
            <a:endParaRPr lang="is-IS" altLang="zh-CN" sz="2800" b="1" dirty="0" smtClean="0">
              <a:solidFill>
                <a:srgbClr val="333333"/>
              </a:solidFill>
              <a:latin typeface="-apple-system" charset="0"/>
            </a:endParaRPr>
          </a:p>
          <a:p>
            <a:endParaRPr lang="is-IS" altLang="zh-CN" sz="2800" b="1" dirty="0" smtClean="0">
              <a:solidFill>
                <a:srgbClr val="333333"/>
              </a:solidFill>
              <a:latin typeface="-apple-system" charset="0"/>
            </a:endParaRPr>
          </a:p>
          <a:p>
            <a:r>
              <a:rPr lang="is-IS" altLang="zh-CN" sz="2800" b="1" dirty="0">
                <a:hlinkClick r:id="rId3"/>
              </a:rPr>
              <a:t>L1-050 </a:t>
            </a:r>
            <a:r>
              <a:rPr lang="zh-CN" altLang="is-IS" sz="2800" b="1" dirty="0">
                <a:hlinkClick r:id="rId3"/>
              </a:rPr>
              <a:t>倒数第</a:t>
            </a:r>
            <a:r>
              <a:rPr lang="is-IS" altLang="zh-CN" sz="2800" b="1" dirty="0">
                <a:hlinkClick r:id="rId3"/>
              </a:rPr>
              <a:t>N</a:t>
            </a:r>
            <a:r>
              <a:rPr lang="zh-CN" altLang="is-IS" sz="2800" b="1" dirty="0">
                <a:hlinkClick r:id="rId3"/>
              </a:rPr>
              <a:t>个字符串 </a:t>
            </a:r>
            <a:r>
              <a:rPr lang="is-IS" altLang="zh-CN" sz="2800" b="1" dirty="0">
                <a:hlinkClick r:id="rId3"/>
              </a:rPr>
              <a:t>(15 </a:t>
            </a:r>
            <a:r>
              <a:rPr lang="zh-CN" altLang="is-IS" sz="2800" b="1" dirty="0">
                <a:hlinkClick r:id="rId3"/>
              </a:rPr>
              <a:t>分</a:t>
            </a:r>
            <a:r>
              <a:rPr lang="is-IS" altLang="zh-CN" sz="2800" b="1" dirty="0" smtClean="0">
                <a:hlinkClick r:id="rId3"/>
              </a:rPr>
              <a:t>)</a:t>
            </a:r>
            <a:endParaRPr lang="is-IS" altLang="zh-CN" sz="2800" b="1" dirty="0" smtClean="0"/>
          </a:p>
          <a:p>
            <a:endParaRPr lang="is-IS" altLang="zh-CN" sz="2800" b="1" dirty="0" smtClean="0"/>
          </a:p>
          <a:p>
            <a:r>
              <a:rPr lang="is-IS" altLang="zh-CN" sz="2800" b="1" dirty="0">
                <a:hlinkClick r:id="rId4"/>
              </a:rPr>
              <a:t>L1-023 </a:t>
            </a:r>
            <a:r>
              <a:rPr lang="zh-CN" altLang="is-IS" sz="2800" b="1" dirty="0">
                <a:hlinkClick r:id="rId4"/>
              </a:rPr>
              <a:t>输出</a:t>
            </a:r>
            <a:r>
              <a:rPr lang="is-IS" altLang="zh-CN" sz="2800" b="1" dirty="0">
                <a:hlinkClick r:id="rId4"/>
              </a:rPr>
              <a:t>GPLT (20 </a:t>
            </a:r>
            <a:r>
              <a:rPr lang="zh-CN" altLang="is-IS" sz="2800" b="1" dirty="0">
                <a:hlinkClick r:id="rId4"/>
              </a:rPr>
              <a:t>分</a:t>
            </a:r>
            <a:r>
              <a:rPr lang="is-IS" altLang="zh-CN" sz="2800" b="1" dirty="0" smtClean="0">
                <a:hlinkClick r:id="rId4"/>
              </a:rPr>
              <a:t>)</a:t>
            </a:r>
            <a:endParaRPr lang="is-IS" altLang="zh-CN" sz="2800" b="1" dirty="0" smtClean="0"/>
          </a:p>
          <a:p>
            <a:endParaRPr lang="is-IS" altLang="zh-CN" sz="2800" b="1" dirty="0" smtClean="0"/>
          </a:p>
          <a:p>
            <a:r>
              <a:rPr lang="is-IS" altLang="zh-CN" sz="2800" b="1" dirty="0">
                <a:hlinkClick r:id="rId5"/>
              </a:rPr>
              <a:t>L2-008 </a:t>
            </a:r>
            <a:r>
              <a:rPr lang="zh-CN" altLang="is-IS" sz="2800" b="1" dirty="0">
                <a:hlinkClick r:id="rId5"/>
              </a:rPr>
              <a:t>最长对称子串 </a:t>
            </a:r>
            <a:r>
              <a:rPr lang="is-IS" altLang="zh-CN" sz="2800" b="1" dirty="0">
                <a:hlinkClick r:id="rId5"/>
              </a:rPr>
              <a:t>(25 </a:t>
            </a:r>
            <a:r>
              <a:rPr lang="zh-CN" altLang="is-IS" sz="2800" b="1" dirty="0">
                <a:hlinkClick r:id="rId5"/>
              </a:rPr>
              <a:t>分</a:t>
            </a:r>
            <a:r>
              <a:rPr lang="is-IS" altLang="zh-CN" sz="2800" b="1" dirty="0">
                <a:hlinkClick r:id="rId5"/>
              </a:rPr>
              <a:t>)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193337" y="1184844"/>
            <a:ext cx="3375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其他练习题目：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61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64745" y="1591083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42812" y="2743435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42812" y="3769293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42812" y="4795151"/>
            <a:ext cx="4281170" cy="523220"/>
            <a:chOff x="6594353" y="4489777"/>
            <a:chExt cx="4281170" cy="523220"/>
          </a:xfrm>
        </p:grpSpPr>
        <p:sp>
          <p:nvSpPr>
            <p:cNvPr id="38" name="等腰三角形 37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6756438" y="2110475"/>
            <a:ext cx="869279" cy="772440"/>
          </a:xfrm>
          <a:custGeom>
            <a:avLst/>
            <a:gdLst>
              <a:gd name="connsiteX0" fmla="*/ 340535 w 869279"/>
              <a:gd name="connsiteY0" fmla="*/ 141977 h 772440"/>
              <a:gd name="connsiteX1" fmla="*/ 141977 w 869279"/>
              <a:gd name="connsiteY1" fmla="*/ 340163 h 772440"/>
              <a:gd name="connsiteX2" fmla="*/ 340535 w 869279"/>
              <a:gd name="connsiteY2" fmla="*/ 538349 h 772440"/>
              <a:gd name="connsiteX3" fmla="*/ 539093 w 869279"/>
              <a:gd name="connsiteY3" fmla="*/ 340163 h 772440"/>
              <a:gd name="connsiteX4" fmla="*/ 340535 w 869279"/>
              <a:gd name="connsiteY4" fmla="*/ 141977 h 772440"/>
              <a:gd name="connsiteX5" fmla="*/ 340536 w 869279"/>
              <a:gd name="connsiteY5" fmla="*/ 0 h 772440"/>
              <a:gd name="connsiteX6" fmla="*/ 681072 w 869279"/>
              <a:gd name="connsiteY6" fmla="*/ 340163 h 772440"/>
              <a:gd name="connsiteX7" fmla="*/ 654311 w 869279"/>
              <a:gd name="connsiteY7" fmla="*/ 472570 h 772440"/>
              <a:gd name="connsiteX8" fmla="*/ 645736 w 869279"/>
              <a:gd name="connsiteY8" fmla="*/ 488351 h 772440"/>
              <a:gd name="connsiteX9" fmla="*/ 859865 w 869279"/>
              <a:gd name="connsiteY9" fmla="*/ 652846 h 772440"/>
              <a:gd name="connsiteX10" fmla="*/ 864293 w 869279"/>
              <a:gd name="connsiteY10" fmla="*/ 686621 h 772440"/>
              <a:gd name="connsiteX11" fmla="*/ 805599 w 869279"/>
              <a:gd name="connsiteY11" fmla="*/ 763026 h 772440"/>
              <a:gd name="connsiteX12" fmla="*/ 771824 w 869279"/>
              <a:gd name="connsiteY12" fmla="*/ 767454 h 772440"/>
              <a:gd name="connsiteX13" fmla="*/ 555946 w 869279"/>
              <a:gd name="connsiteY13" fmla="*/ 601616 h 772440"/>
              <a:gd name="connsiteX14" fmla="*/ 530933 w 869279"/>
              <a:gd name="connsiteY14" fmla="*/ 622232 h 772440"/>
              <a:gd name="connsiteX15" fmla="*/ 340536 w 869279"/>
              <a:gd name="connsiteY15" fmla="*/ 680326 h 772440"/>
              <a:gd name="connsiteX16" fmla="*/ 0 w 869279"/>
              <a:gd name="connsiteY16" fmla="*/ 340163 h 772440"/>
              <a:gd name="connsiteX17" fmla="*/ 340536 w 869279"/>
              <a:gd name="connsiteY17" fmla="*/ 0 h 7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9279" h="772440">
                <a:moveTo>
                  <a:pt x="340535" y="141977"/>
                </a:moveTo>
                <a:cubicBezTo>
                  <a:pt x="230874" y="141977"/>
                  <a:pt x="141977" y="230708"/>
                  <a:pt x="141977" y="340163"/>
                </a:cubicBezTo>
                <a:cubicBezTo>
                  <a:pt x="141977" y="449618"/>
                  <a:pt x="230874" y="538349"/>
                  <a:pt x="340535" y="538349"/>
                </a:cubicBezTo>
                <a:cubicBezTo>
                  <a:pt x="450196" y="538349"/>
                  <a:pt x="539093" y="449618"/>
                  <a:pt x="539093" y="340163"/>
                </a:cubicBezTo>
                <a:cubicBezTo>
                  <a:pt x="539093" y="230708"/>
                  <a:pt x="450196" y="141977"/>
                  <a:pt x="340535" y="141977"/>
                </a:cubicBezTo>
                <a:close/>
                <a:moveTo>
                  <a:pt x="340536" y="0"/>
                </a:moveTo>
                <a:cubicBezTo>
                  <a:pt x="528609" y="0"/>
                  <a:pt x="681072" y="152296"/>
                  <a:pt x="681072" y="340163"/>
                </a:cubicBezTo>
                <a:cubicBezTo>
                  <a:pt x="681072" y="387130"/>
                  <a:pt x="671543" y="431873"/>
                  <a:pt x="654311" y="472570"/>
                </a:cubicBezTo>
                <a:lnTo>
                  <a:pt x="645736" y="488351"/>
                </a:lnTo>
                <a:lnTo>
                  <a:pt x="859865" y="652846"/>
                </a:lnTo>
                <a:cubicBezTo>
                  <a:pt x="870415" y="660950"/>
                  <a:pt x="872397" y="676072"/>
                  <a:pt x="864293" y="686621"/>
                </a:cubicBezTo>
                <a:lnTo>
                  <a:pt x="805599" y="763026"/>
                </a:lnTo>
                <a:cubicBezTo>
                  <a:pt x="797495" y="773576"/>
                  <a:pt x="782373" y="775558"/>
                  <a:pt x="771824" y="767454"/>
                </a:cubicBezTo>
                <a:lnTo>
                  <a:pt x="555946" y="601616"/>
                </a:lnTo>
                <a:lnTo>
                  <a:pt x="530933" y="622232"/>
                </a:lnTo>
                <a:cubicBezTo>
                  <a:pt x="476583" y="658909"/>
                  <a:pt x="411064" y="680326"/>
                  <a:pt x="340536" y="680326"/>
                </a:cubicBezTo>
                <a:cubicBezTo>
                  <a:pt x="152463" y="680326"/>
                  <a:pt x="0" y="528030"/>
                  <a:pt x="0" y="340163"/>
                </a:cubicBezTo>
                <a:cubicBezTo>
                  <a:pt x="0" y="152296"/>
                  <a:pt x="152463" y="0"/>
                  <a:pt x="340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18845" y="2110475"/>
            <a:ext cx="681071" cy="680326"/>
            <a:chOff x="10328564" y="1285204"/>
            <a:chExt cx="681071" cy="680326"/>
          </a:xfrm>
        </p:grpSpPr>
        <p:sp>
          <p:nvSpPr>
            <p:cNvPr id="28" name="同心圆 27"/>
            <p:cNvSpPr/>
            <p:nvPr/>
          </p:nvSpPr>
          <p:spPr>
            <a:xfrm>
              <a:off x="10328564" y="1285204"/>
              <a:ext cx="681071" cy="680326"/>
            </a:xfrm>
            <a:prstGeom prst="donut">
              <a:avLst>
                <a:gd name="adj" fmla="val 116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18623295">
              <a:off x="10479675" y="1508035"/>
              <a:ext cx="378848" cy="190314"/>
            </a:xfrm>
            <a:custGeom>
              <a:avLst/>
              <a:gdLst>
                <a:gd name="connsiteX0" fmla="*/ 1632883 w 1643957"/>
                <a:gd name="connsiteY0" fmla="*/ 662598 h 1084043"/>
                <a:gd name="connsiteX1" fmla="*/ 1643957 w 1643957"/>
                <a:gd name="connsiteY1" fmla="*/ 1035732 h 1084043"/>
                <a:gd name="connsiteX2" fmla="*/ 16237 w 1643957"/>
                <a:gd name="connsiteY2" fmla="*/ 1084043 h 1084043"/>
                <a:gd name="connsiteX3" fmla="*/ 15894 w 1643957"/>
                <a:gd name="connsiteY3" fmla="*/ 1072502 h 1084043"/>
                <a:gd name="connsiteX4" fmla="*/ 0 w 1643957"/>
                <a:gd name="connsiteY4" fmla="*/ 1072502 h 1084043"/>
                <a:gd name="connsiteX5" fmla="*/ 0 w 1643957"/>
                <a:gd name="connsiteY5" fmla="*/ 0 h 1084043"/>
                <a:gd name="connsiteX6" fmla="*/ 360442 w 1643957"/>
                <a:gd name="connsiteY6" fmla="*/ 0 h 1084043"/>
                <a:gd name="connsiteX7" fmla="*/ 360442 w 1643957"/>
                <a:gd name="connsiteY7" fmla="*/ 700365 h 108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957" h="1084043">
                  <a:moveTo>
                    <a:pt x="1632883" y="662598"/>
                  </a:moveTo>
                  <a:lnTo>
                    <a:pt x="1643957" y="1035732"/>
                  </a:lnTo>
                  <a:lnTo>
                    <a:pt x="16237" y="1084043"/>
                  </a:lnTo>
                  <a:lnTo>
                    <a:pt x="15894" y="1072502"/>
                  </a:lnTo>
                  <a:lnTo>
                    <a:pt x="0" y="1072502"/>
                  </a:lnTo>
                  <a:lnTo>
                    <a:pt x="0" y="0"/>
                  </a:lnTo>
                  <a:lnTo>
                    <a:pt x="360442" y="0"/>
                  </a:lnTo>
                  <a:lnTo>
                    <a:pt x="360442" y="7003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178910" y="3348778"/>
            <a:ext cx="195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and official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17009" y="3421240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 voice is common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（被动语态常见）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692" y="185533"/>
            <a:ext cx="61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897" y="1086929"/>
            <a:ext cx="9042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Hash</a:t>
            </a:r>
            <a:r>
              <a:rPr kumimoji="1" lang="zh-CN" altLang="en-US" sz="2000" dirty="0" smtClean="0"/>
              <a:t>：一个字符串对应唯一的一个数值，一一映射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zh-CN" altLang="en-US" sz="2000" dirty="0" smtClean="0"/>
              <a:t>字符串</a:t>
            </a:r>
            <a:r>
              <a:rPr kumimoji="1" lang="en-US" altLang="zh-CN" sz="2000" dirty="0" smtClean="0"/>
              <a:t>hash</a:t>
            </a:r>
            <a:r>
              <a:rPr kumimoji="1" lang="zh-CN" altLang="en-US" sz="2000" dirty="0" smtClean="0"/>
              <a:t>有单</a:t>
            </a:r>
            <a:r>
              <a:rPr kumimoji="1" lang="en-US" altLang="zh-CN" sz="2000" dirty="0" smtClean="0"/>
              <a:t>hash</a:t>
            </a:r>
            <a:r>
              <a:rPr kumimoji="1" lang="zh-CN" altLang="en-US" sz="2000" dirty="0" smtClean="0"/>
              <a:t>和双</a:t>
            </a:r>
            <a:r>
              <a:rPr kumimoji="1" lang="en-US" altLang="zh-CN" sz="2000" dirty="0" smtClean="0"/>
              <a:t>hash</a:t>
            </a:r>
            <a:r>
              <a:rPr kumimoji="1" lang="zh-CN" altLang="en-US" sz="2000" dirty="0" smtClean="0"/>
              <a:t>两种，一般题目单</a:t>
            </a:r>
            <a:r>
              <a:rPr kumimoji="1" lang="en-US" altLang="zh-CN" sz="2000" dirty="0" smtClean="0"/>
              <a:t>hash</a:t>
            </a:r>
            <a:r>
              <a:rPr kumimoji="1" lang="zh-CN" altLang="en-US" sz="2000" dirty="0" smtClean="0"/>
              <a:t>即可解决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1897" y="2222525"/>
            <a:ext cx="7705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核心：进制思想</a:t>
            </a:r>
            <a:r>
              <a:rPr kumimoji="1" lang="en-US" altLang="zh-CN" sz="2000" dirty="0" smtClean="0"/>
              <a:t>+unsigned long long </a:t>
            </a:r>
            <a:r>
              <a:rPr kumimoji="1" lang="zh-CN" altLang="en-US" sz="2000" dirty="0" smtClean="0"/>
              <a:t>自然溢出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11897" y="2718472"/>
            <a:ext cx="6841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以十进制为例：</a:t>
            </a:r>
            <a:r>
              <a:rPr kumimoji="1" lang="en-US" altLang="zh-CN" sz="2000" dirty="0" smtClean="0"/>
              <a:t>4312</a:t>
            </a:r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285560"/>
                  </p:ext>
                </p:extLst>
              </p:nvPr>
            </p:nvGraphicFramePr>
            <p:xfrm>
              <a:off x="1175539" y="3317306"/>
              <a:ext cx="1000674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5933"/>
                    <a:gridCol w="724619"/>
                    <a:gridCol w="1362973"/>
                    <a:gridCol w="2260121"/>
                    <a:gridCol w="36230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a[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Hash[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4312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计算方法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zh-CN" altLang="en-US" i="1" dirty="0" smtClean="0">
                                    <a:latin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+3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zh-CN" altLang="en-US" i="1" dirty="0" smtClean="0">
                                    <a:latin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+3∗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+1∗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285560"/>
                  </p:ext>
                </p:extLst>
              </p:nvPr>
            </p:nvGraphicFramePr>
            <p:xfrm>
              <a:off x="1175539" y="3317306"/>
              <a:ext cx="1000674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5933"/>
                    <a:gridCol w="724619"/>
                    <a:gridCol w="1362973"/>
                    <a:gridCol w="2260121"/>
                    <a:gridCol w="36230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a[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Hash[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4312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计算方法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679" t="-308197" r="-43303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2749" t="-308197" r="-16145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6303" t="-308197" r="-67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76435" y="5254206"/>
                <a:ext cx="3712582" cy="68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mr-IN" altLang="zh-CN" sz="20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0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𝐻𝑎𝑠h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𝐻𝑎𝑠h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𝐻𝑎𝑠h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∗10+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435" y="5254206"/>
                <a:ext cx="3712582" cy="686535"/>
              </a:xfrm>
              <a:prstGeom prst="rect">
                <a:avLst/>
              </a:prstGeom>
              <a:blipFill rotWithShape="0">
                <a:blip r:embed="rId3"/>
                <a:stretch>
                  <a:fillRect r="-3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7973221" y="1863684"/>
            <a:ext cx="869279" cy="772440"/>
          </a:xfrm>
          <a:custGeom>
            <a:avLst/>
            <a:gdLst>
              <a:gd name="connsiteX0" fmla="*/ 340535 w 869279"/>
              <a:gd name="connsiteY0" fmla="*/ 141977 h 772440"/>
              <a:gd name="connsiteX1" fmla="*/ 141977 w 869279"/>
              <a:gd name="connsiteY1" fmla="*/ 340163 h 772440"/>
              <a:gd name="connsiteX2" fmla="*/ 340535 w 869279"/>
              <a:gd name="connsiteY2" fmla="*/ 538349 h 772440"/>
              <a:gd name="connsiteX3" fmla="*/ 539093 w 869279"/>
              <a:gd name="connsiteY3" fmla="*/ 340163 h 772440"/>
              <a:gd name="connsiteX4" fmla="*/ 340535 w 869279"/>
              <a:gd name="connsiteY4" fmla="*/ 141977 h 772440"/>
              <a:gd name="connsiteX5" fmla="*/ 340536 w 869279"/>
              <a:gd name="connsiteY5" fmla="*/ 0 h 772440"/>
              <a:gd name="connsiteX6" fmla="*/ 681072 w 869279"/>
              <a:gd name="connsiteY6" fmla="*/ 340163 h 772440"/>
              <a:gd name="connsiteX7" fmla="*/ 654311 w 869279"/>
              <a:gd name="connsiteY7" fmla="*/ 472570 h 772440"/>
              <a:gd name="connsiteX8" fmla="*/ 645736 w 869279"/>
              <a:gd name="connsiteY8" fmla="*/ 488351 h 772440"/>
              <a:gd name="connsiteX9" fmla="*/ 859865 w 869279"/>
              <a:gd name="connsiteY9" fmla="*/ 652846 h 772440"/>
              <a:gd name="connsiteX10" fmla="*/ 864293 w 869279"/>
              <a:gd name="connsiteY10" fmla="*/ 686621 h 772440"/>
              <a:gd name="connsiteX11" fmla="*/ 805599 w 869279"/>
              <a:gd name="connsiteY11" fmla="*/ 763026 h 772440"/>
              <a:gd name="connsiteX12" fmla="*/ 771824 w 869279"/>
              <a:gd name="connsiteY12" fmla="*/ 767454 h 772440"/>
              <a:gd name="connsiteX13" fmla="*/ 555946 w 869279"/>
              <a:gd name="connsiteY13" fmla="*/ 601616 h 772440"/>
              <a:gd name="connsiteX14" fmla="*/ 530933 w 869279"/>
              <a:gd name="connsiteY14" fmla="*/ 622232 h 772440"/>
              <a:gd name="connsiteX15" fmla="*/ 340536 w 869279"/>
              <a:gd name="connsiteY15" fmla="*/ 680326 h 772440"/>
              <a:gd name="connsiteX16" fmla="*/ 0 w 869279"/>
              <a:gd name="connsiteY16" fmla="*/ 340163 h 772440"/>
              <a:gd name="connsiteX17" fmla="*/ 340536 w 869279"/>
              <a:gd name="connsiteY17" fmla="*/ 0 h 7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9279" h="772440">
                <a:moveTo>
                  <a:pt x="340535" y="141977"/>
                </a:moveTo>
                <a:cubicBezTo>
                  <a:pt x="230874" y="141977"/>
                  <a:pt x="141977" y="230708"/>
                  <a:pt x="141977" y="340163"/>
                </a:cubicBezTo>
                <a:cubicBezTo>
                  <a:pt x="141977" y="449618"/>
                  <a:pt x="230874" y="538349"/>
                  <a:pt x="340535" y="538349"/>
                </a:cubicBezTo>
                <a:cubicBezTo>
                  <a:pt x="450196" y="538349"/>
                  <a:pt x="539093" y="449618"/>
                  <a:pt x="539093" y="340163"/>
                </a:cubicBezTo>
                <a:cubicBezTo>
                  <a:pt x="539093" y="230708"/>
                  <a:pt x="450196" y="141977"/>
                  <a:pt x="340535" y="141977"/>
                </a:cubicBezTo>
                <a:close/>
                <a:moveTo>
                  <a:pt x="340536" y="0"/>
                </a:moveTo>
                <a:cubicBezTo>
                  <a:pt x="528609" y="0"/>
                  <a:pt x="681072" y="152296"/>
                  <a:pt x="681072" y="340163"/>
                </a:cubicBezTo>
                <a:cubicBezTo>
                  <a:pt x="681072" y="387130"/>
                  <a:pt x="671543" y="431873"/>
                  <a:pt x="654311" y="472570"/>
                </a:cubicBezTo>
                <a:lnTo>
                  <a:pt x="645736" y="488351"/>
                </a:lnTo>
                <a:lnTo>
                  <a:pt x="859865" y="652846"/>
                </a:lnTo>
                <a:cubicBezTo>
                  <a:pt x="870415" y="660950"/>
                  <a:pt x="872397" y="676072"/>
                  <a:pt x="864293" y="686621"/>
                </a:cubicBezTo>
                <a:lnTo>
                  <a:pt x="805599" y="763026"/>
                </a:lnTo>
                <a:cubicBezTo>
                  <a:pt x="797495" y="773576"/>
                  <a:pt x="782373" y="775558"/>
                  <a:pt x="771824" y="767454"/>
                </a:cubicBezTo>
                <a:lnTo>
                  <a:pt x="555946" y="601616"/>
                </a:lnTo>
                <a:lnTo>
                  <a:pt x="530933" y="622232"/>
                </a:lnTo>
                <a:cubicBezTo>
                  <a:pt x="476583" y="658909"/>
                  <a:pt x="411064" y="680326"/>
                  <a:pt x="340536" y="680326"/>
                </a:cubicBezTo>
                <a:cubicBezTo>
                  <a:pt x="152463" y="680326"/>
                  <a:pt x="0" y="528030"/>
                  <a:pt x="0" y="340163"/>
                </a:cubicBezTo>
                <a:cubicBezTo>
                  <a:pt x="0" y="152296"/>
                  <a:pt x="152463" y="0"/>
                  <a:pt x="340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18845" y="2110475"/>
            <a:ext cx="681071" cy="680326"/>
            <a:chOff x="10328564" y="1285204"/>
            <a:chExt cx="681071" cy="680326"/>
          </a:xfrm>
        </p:grpSpPr>
        <p:sp>
          <p:nvSpPr>
            <p:cNvPr id="28" name="同心圆 27"/>
            <p:cNvSpPr/>
            <p:nvPr/>
          </p:nvSpPr>
          <p:spPr>
            <a:xfrm>
              <a:off x="10328564" y="1285204"/>
              <a:ext cx="681071" cy="680326"/>
            </a:xfrm>
            <a:prstGeom prst="donut">
              <a:avLst>
                <a:gd name="adj" fmla="val 116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18623295">
              <a:off x="10479675" y="1508035"/>
              <a:ext cx="378848" cy="190314"/>
            </a:xfrm>
            <a:custGeom>
              <a:avLst/>
              <a:gdLst>
                <a:gd name="connsiteX0" fmla="*/ 1632883 w 1643957"/>
                <a:gd name="connsiteY0" fmla="*/ 662598 h 1084043"/>
                <a:gd name="connsiteX1" fmla="*/ 1643957 w 1643957"/>
                <a:gd name="connsiteY1" fmla="*/ 1035732 h 1084043"/>
                <a:gd name="connsiteX2" fmla="*/ 16237 w 1643957"/>
                <a:gd name="connsiteY2" fmla="*/ 1084043 h 1084043"/>
                <a:gd name="connsiteX3" fmla="*/ 15894 w 1643957"/>
                <a:gd name="connsiteY3" fmla="*/ 1072502 h 1084043"/>
                <a:gd name="connsiteX4" fmla="*/ 0 w 1643957"/>
                <a:gd name="connsiteY4" fmla="*/ 1072502 h 1084043"/>
                <a:gd name="connsiteX5" fmla="*/ 0 w 1643957"/>
                <a:gd name="connsiteY5" fmla="*/ 0 h 1084043"/>
                <a:gd name="connsiteX6" fmla="*/ 360442 w 1643957"/>
                <a:gd name="connsiteY6" fmla="*/ 0 h 1084043"/>
                <a:gd name="connsiteX7" fmla="*/ 360442 w 1643957"/>
                <a:gd name="connsiteY7" fmla="*/ 700365 h 108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957" h="1084043">
                  <a:moveTo>
                    <a:pt x="1632883" y="662598"/>
                  </a:moveTo>
                  <a:lnTo>
                    <a:pt x="1643957" y="1035732"/>
                  </a:lnTo>
                  <a:lnTo>
                    <a:pt x="16237" y="1084043"/>
                  </a:lnTo>
                  <a:lnTo>
                    <a:pt x="15894" y="1072502"/>
                  </a:lnTo>
                  <a:lnTo>
                    <a:pt x="0" y="1072502"/>
                  </a:lnTo>
                  <a:lnTo>
                    <a:pt x="0" y="0"/>
                  </a:lnTo>
                  <a:lnTo>
                    <a:pt x="360442" y="0"/>
                  </a:lnTo>
                  <a:lnTo>
                    <a:pt x="360442" y="7003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02824" y="3228869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professional words and phrases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817009" y="3421240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 voice is common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（被动语态常见）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692" y="185533"/>
            <a:ext cx="61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73276"/>
              </p:ext>
            </p:extLst>
          </p:nvPr>
        </p:nvGraphicFramePr>
        <p:xfrm>
          <a:off x="632692" y="1653396"/>
          <a:ext cx="58535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601"/>
                <a:gridCol w="958601"/>
                <a:gridCol w="958601"/>
                <a:gridCol w="958601"/>
                <a:gridCol w="958601"/>
                <a:gridCol w="1060593"/>
              </a:tblGrid>
              <a:tr h="3141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下标</a:t>
                      </a:r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141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s[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  <a:tr h="3141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5154" y="955796"/>
            <a:ext cx="5601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字符串</a:t>
            </a:r>
            <a:r>
              <a:rPr kumimoji="1" lang="en-US" altLang="zh-CN" sz="2000" dirty="0" smtClean="0"/>
              <a:t>s</a:t>
            </a:r>
            <a:r>
              <a:rPr kumimoji="1" lang="zh-CN" altLang="en-US" sz="2000" dirty="0" smtClean="0"/>
              <a:t>：</a:t>
            </a:r>
            <a:r>
              <a:rPr kumimoji="1" lang="en-US" altLang="zh-CN" sz="2000" dirty="0" err="1" smtClean="0"/>
              <a:t>acadbe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进制，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质数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775047"/>
                  </p:ext>
                </p:extLst>
              </p:nvPr>
            </p:nvGraphicFramePr>
            <p:xfrm>
              <a:off x="632692" y="2981826"/>
              <a:ext cx="11087876" cy="32410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5521"/>
                    <a:gridCol w="1466491"/>
                    <a:gridCol w="4399472"/>
                    <a:gridCol w="3916392"/>
                  </a:tblGrid>
                  <a:tr h="3063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字符串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进制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十进制（</a:t>
                          </a:r>
                          <a:r>
                            <a:rPr lang="en-US" altLang="zh-CN" dirty="0" smtClean="0"/>
                            <a:t>Hash</a:t>
                          </a:r>
                          <a:r>
                            <a:rPr lang="zh-CN" altLang="en-US" dirty="0" smtClean="0"/>
                            <a:t>值）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对应的</a:t>
                          </a:r>
                          <a:r>
                            <a:rPr lang="en-US" altLang="zh-CN" dirty="0" smtClean="0"/>
                            <a:t>Hash</a:t>
                          </a:r>
                          <a:r>
                            <a:rPr lang="zh-CN" altLang="en-US" dirty="0" smtClean="0"/>
                            <a:t>式子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𝐻𝑎𝑠h</m:t>
                                </m:r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[1]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az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zh-CN" altLang="en-US" i="1" dirty="0" smtClean="0">
                                    <a:latin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i="1" baseline="0" dirty="0" smtClean="0">
                                    <a:latin typeface="Cambria Math" charset="0"/>
                                  </a:rPr>
                                  <m:t> + 26 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𝐻𝑎𝑠h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[2]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aza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26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 + 26∗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i="1" baseline="0" dirty="0" smtClean="0">
                                    <a:latin typeface="Cambria Math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𝐻𝑎𝑠h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[3]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azay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26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 + 26∗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 +</m:t>
                                </m:r>
                                <m:r>
                                  <a:rPr lang="en-US" altLang="zh-CN" i="1" baseline="0" dirty="0" smtClean="0">
                                    <a:latin typeface="Cambria Math" charset="0"/>
                                  </a:rPr>
                                  <m:t> 1∗</m:t>
                                </m:r>
                                <m:sSup>
                                  <m:sSupPr>
                                    <m:ctrlPr>
                                      <a:rPr lang="en-US" altLang="zh-CN" i="1" baseline="0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baseline="0" dirty="0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i="1" baseline="0" dirty="0" smtClean="0">
                                    <a:latin typeface="Cambria Math" charset="0"/>
                                  </a:rPr>
                                  <m:t> + 25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𝐻𝑎𝑠h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[4]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azaye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26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25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charset="0"/>
                                  </a:rPr>
                                  <m:t> + 26∗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i="1" baseline="0" dirty="0" smtClean="0">
                                    <a:latin typeface="Cambria Math" charset="0"/>
                                  </a:rPr>
                                  <m:t> + 1∗</m:t>
                                </m:r>
                                <m:sSup>
                                  <m:sSupPr>
                                    <m:ctrlPr>
                                      <a:rPr lang="en-US" altLang="zh-CN" i="1" baseline="0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baseline="0" dirty="0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baseline="0" dirty="0" smtClean="0">
                                    <a:latin typeface="Cambria Math" charset="0"/>
                                  </a:rPr>
                                  <m:t> + 25∗</m:t>
                                </m:r>
                                <m:sSup>
                                  <m:sSupPr>
                                    <m:ctrlPr>
                                      <a:rPr lang="en-US" altLang="zh-CN" i="1" baseline="0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baseline="0" dirty="0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i="1" baseline="0" dirty="0" smtClean="0">
                                    <a:latin typeface="Cambria Math" charset="0"/>
                                  </a:rPr>
                                  <m:t> + 5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𝐻𝑎𝑠h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[5]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>
                              <a:solidFill>
                                <a:srgbClr val="FF0000"/>
                              </a:solidFill>
                            </a:rPr>
                            <a:t>zay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子串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26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25 0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6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+</m:t>
                                </m:r>
                                <m:r>
                                  <a:rPr lang="en-US" altLang="zh-CN" b="0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en-US" altLang="zh-CN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+ 25∗</m:t>
                                </m:r>
                                <m:sSup>
                                  <m:sSupPr>
                                    <m:ctrlPr>
                                      <a:rPr lang="en-US" altLang="zh-CN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𝐻𝑎𝑠h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𝐻𝑎𝑠h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>
                              <a:solidFill>
                                <a:srgbClr val="FF0000"/>
                              </a:solidFill>
                            </a:rPr>
                            <a:t>aae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子序列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CN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0 5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+</m:t>
                                </m:r>
                                <m:r>
                                  <a:rPr lang="en-US" altLang="zh-CN" b="0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b="0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+ </m:t>
                                </m:r>
                                <m:r>
                                  <a:rPr lang="en-US" altLang="zh-CN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US" altLang="zh-CN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+</m:t>
                                </m:r>
                                <m:r>
                                  <a:rPr lang="en-US" altLang="zh-CN" b="0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baseline="0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b="0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+ </m:t>
                                </m:r>
                                <m:r>
                                  <a:rPr lang="en-US" altLang="zh-CN" i="1" baseline="0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𝐻𝑎𝑠h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𝐻𝑎𝑠h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𝐻𝑎𝑠h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𝐻𝑎𝑠h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𝐻𝑎𝑠h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775047"/>
                  </p:ext>
                </p:extLst>
              </p:nvPr>
            </p:nvGraphicFramePr>
            <p:xfrm>
              <a:off x="632692" y="2981826"/>
              <a:ext cx="11087876" cy="32410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5521"/>
                    <a:gridCol w="1466491"/>
                    <a:gridCol w="4399472"/>
                    <a:gridCol w="391639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字符串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进制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十进制（</a:t>
                          </a:r>
                          <a:r>
                            <a:rPr lang="en-US" altLang="zh-CN" dirty="0" smtClean="0"/>
                            <a:t>Hash</a:t>
                          </a:r>
                          <a:r>
                            <a:rPr lang="zh-CN" altLang="en-US" dirty="0" smtClean="0"/>
                            <a:t>值）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对应的</a:t>
                          </a:r>
                          <a:r>
                            <a:rPr lang="en-US" altLang="zh-CN" dirty="0" smtClean="0"/>
                            <a:t>Hash</a:t>
                          </a:r>
                          <a:r>
                            <a:rPr lang="zh-CN" altLang="en-US" dirty="0" smtClean="0"/>
                            <a:t>式子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158" t="-106557" r="-89612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204" t="-106557" r="-622" b="-721311"/>
                          </a:stretch>
                        </a:blipFill>
                      </a:tcPr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az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158" t="-206557" r="-89612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204" t="-206557" r="-622" b="-621311"/>
                          </a:stretch>
                        </a:blipFill>
                      </a:tcPr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aza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26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158" t="-301613" r="-89612" b="-5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204" t="-301613" r="-622" b="-511290"/>
                          </a:stretch>
                        </a:blipFill>
                      </a:tcPr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azay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26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158" t="-408197" r="-89612" b="-4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204" t="-408197" r="-622" b="-419672"/>
                          </a:stretch>
                        </a:blipFill>
                      </a:tcPr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azaye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26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25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158" t="-508197" r="-89612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204" t="-508197" r="-622" b="-319672"/>
                          </a:stretch>
                        </a:blipFill>
                      </a:tcPr>
                    </a:tc>
                  </a:tr>
                  <a:tr h="372769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>
                              <a:solidFill>
                                <a:srgbClr val="FF0000"/>
                              </a:solidFill>
                            </a:rPr>
                            <a:t>zay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子串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26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25 0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158" t="-608197" r="-8961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204" t="-608197" r="-622" b="-219672"/>
                          </a:stretch>
                        </a:blipFill>
                      </a:tcPr>
                    </a:tc>
                  </a:tr>
                  <a:tr h="638683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>
                              <a:solidFill>
                                <a:srgbClr val="FF0000"/>
                              </a:solidFill>
                            </a:rPr>
                            <a:t>aae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子序列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altLang="zh-CN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0 5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158" t="-411429" r="-89612" b="-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204" t="-411429" r="-622" b="-2761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88209" y="881054"/>
                <a:ext cx="502932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mr-IN" altLang="zh-CN" sz="2000" b="1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000" b="1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𝑯𝒂𝒔𝒉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</m:d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𝑯𝒂𝒔𝒉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𝑯𝒂𝒔𝒉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𝒑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−</m:t>
                                  </m:r>
                                </m:e>
                                <m:sup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09" y="881054"/>
                <a:ext cx="5029326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145598" y="1914748"/>
                <a:ext cx="457497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CN" altLang="en-US" sz="2000" b="0" dirty="0" smtClean="0"/>
                  <a:t>区间为</a:t>
                </a:r>
                <a:r>
                  <a:rPr kumimoji="1" lang="en-US" altLang="zh-CN" sz="2000" b="0" dirty="0" smtClean="0"/>
                  <a:t>[L,R]</a:t>
                </a:r>
                <a:r>
                  <a:rPr kumimoji="1" lang="zh-CN" altLang="en-US" sz="2000" b="0" dirty="0" smtClean="0"/>
                  <a:t>的子串</a:t>
                </a:r>
                <a14:m>
                  <m:oMath xmlns:m="http://schemas.openxmlformats.org/officeDocument/2006/math">
                    <m:r>
                      <a:rPr kumimoji="1" lang="zh-CN" altLang="en-US" sz="2000" b="0" i="1" smtClean="0">
                        <a:latin typeface="Cambria Math" charset="0"/>
                      </a:rPr>
                      <m:t>的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𝐻𝑎𝑠h</m:t>
                    </m:r>
                    <m:r>
                      <a:rPr kumimoji="1" lang="zh-CN" altLang="en-US" sz="2000" b="0" i="1" smtClean="0">
                        <a:latin typeface="Cambria Math" charset="0"/>
                      </a:rPr>
                      <m:t>值</m:t>
                    </m:r>
                  </m:oMath>
                </a14:m>
                <a:endParaRPr kumimoji="1" lang="en-US" altLang="zh-CN" sz="20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𝐻𝑎𝑠h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𝐻𝑎𝑠h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598" y="1914748"/>
                <a:ext cx="4574970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3329" t="-12871" b="-1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6756438" y="2110475"/>
            <a:ext cx="869279" cy="772440"/>
          </a:xfrm>
          <a:custGeom>
            <a:avLst/>
            <a:gdLst>
              <a:gd name="connsiteX0" fmla="*/ 340535 w 869279"/>
              <a:gd name="connsiteY0" fmla="*/ 141977 h 772440"/>
              <a:gd name="connsiteX1" fmla="*/ 141977 w 869279"/>
              <a:gd name="connsiteY1" fmla="*/ 340163 h 772440"/>
              <a:gd name="connsiteX2" fmla="*/ 340535 w 869279"/>
              <a:gd name="connsiteY2" fmla="*/ 538349 h 772440"/>
              <a:gd name="connsiteX3" fmla="*/ 539093 w 869279"/>
              <a:gd name="connsiteY3" fmla="*/ 340163 h 772440"/>
              <a:gd name="connsiteX4" fmla="*/ 340535 w 869279"/>
              <a:gd name="connsiteY4" fmla="*/ 141977 h 772440"/>
              <a:gd name="connsiteX5" fmla="*/ 340536 w 869279"/>
              <a:gd name="connsiteY5" fmla="*/ 0 h 772440"/>
              <a:gd name="connsiteX6" fmla="*/ 681072 w 869279"/>
              <a:gd name="connsiteY6" fmla="*/ 340163 h 772440"/>
              <a:gd name="connsiteX7" fmla="*/ 654311 w 869279"/>
              <a:gd name="connsiteY7" fmla="*/ 472570 h 772440"/>
              <a:gd name="connsiteX8" fmla="*/ 645736 w 869279"/>
              <a:gd name="connsiteY8" fmla="*/ 488351 h 772440"/>
              <a:gd name="connsiteX9" fmla="*/ 859865 w 869279"/>
              <a:gd name="connsiteY9" fmla="*/ 652846 h 772440"/>
              <a:gd name="connsiteX10" fmla="*/ 864293 w 869279"/>
              <a:gd name="connsiteY10" fmla="*/ 686621 h 772440"/>
              <a:gd name="connsiteX11" fmla="*/ 805599 w 869279"/>
              <a:gd name="connsiteY11" fmla="*/ 763026 h 772440"/>
              <a:gd name="connsiteX12" fmla="*/ 771824 w 869279"/>
              <a:gd name="connsiteY12" fmla="*/ 767454 h 772440"/>
              <a:gd name="connsiteX13" fmla="*/ 555946 w 869279"/>
              <a:gd name="connsiteY13" fmla="*/ 601616 h 772440"/>
              <a:gd name="connsiteX14" fmla="*/ 530933 w 869279"/>
              <a:gd name="connsiteY14" fmla="*/ 622232 h 772440"/>
              <a:gd name="connsiteX15" fmla="*/ 340536 w 869279"/>
              <a:gd name="connsiteY15" fmla="*/ 680326 h 772440"/>
              <a:gd name="connsiteX16" fmla="*/ 0 w 869279"/>
              <a:gd name="connsiteY16" fmla="*/ 340163 h 772440"/>
              <a:gd name="connsiteX17" fmla="*/ 340536 w 869279"/>
              <a:gd name="connsiteY17" fmla="*/ 0 h 7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9279" h="772440">
                <a:moveTo>
                  <a:pt x="340535" y="141977"/>
                </a:moveTo>
                <a:cubicBezTo>
                  <a:pt x="230874" y="141977"/>
                  <a:pt x="141977" y="230708"/>
                  <a:pt x="141977" y="340163"/>
                </a:cubicBezTo>
                <a:cubicBezTo>
                  <a:pt x="141977" y="449618"/>
                  <a:pt x="230874" y="538349"/>
                  <a:pt x="340535" y="538349"/>
                </a:cubicBezTo>
                <a:cubicBezTo>
                  <a:pt x="450196" y="538349"/>
                  <a:pt x="539093" y="449618"/>
                  <a:pt x="539093" y="340163"/>
                </a:cubicBezTo>
                <a:cubicBezTo>
                  <a:pt x="539093" y="230708"/>
                  <a:pt x="450196" y="141977"/>
                  <a:pt x="340535" y="141977"/>
                </a:cubicBezTo>
                <a:close/>
                <a:moveTo>
                  <a:pt x="340536" y="0"/>
                </a:moveTo>
                <a:cubicBezTo>
                  <a:pt x="528609" y="0"/>
                  <a:pt x="681072" y="152296"/>
                  <a:pt x="681072" y="340163"/>
                </a:cubicBezTo>
                <a:cubicBezTo>
                  <a:pt x="681072" y="387130"/>
                  <a:pt x="671543" y="431873"/>
                  <a:pt x="654311" y="472570"/>
                </a:cubicBezTo>
                <a:lnTo>
                  <a:pt x="645736" y="488351"/>
                </a:lnTo>
                <a:lnTo>
                  <a:pt x="859865" y="652846"/>
                </a:lnTo>
                <a:cubicBezTo>
                  <a:pt x="870415" y="660950"/>
                  <a:pt x="872397" y="676072"/>
                  <a:pt x="864293" y="686621"/>
                </a:cubicBezTo>
                <a:lnTo>
                  <a:pt x="805599" y="763026"/>
                </a:lnTo>
                <a:cubicBezTo>
                  <a:pt x="797495" y="773576"/>
                  <a:pt x="782373" y="775558"/>
                  <a:pt x="771824" y="767454"/>
                </a:cubicBezTo>
                <a:lnTo>
                  <a:pt x="555946" y="601616"/>
                </a:lnTo>
                <a:lnTo>
                  <a:pt x="530933" y="622232"/>
                </a:lnTo>
                <a:cubicBezTo>
                  <a:pt x="476583" y="658909"/>
                  <a:pt x="411064" y="680326"/>
                  <a:pt x="340536" y="680326"/>
                </a:cubicBezTo>
                <a:cubicBezTo>
                  <a:pt x="152463" y="680326"/>
                  <a:pt x="0" y="528030"/>
                  <a:pt x="0" y="340163"/>
                </a:cubicBezTo>
                <a:cubicBezTo>
                  <a:pt x="0" y="152296"/>
                  <a:pt x="152463" y="0"/>
                  <a:pt x="340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18845" y="2110475"/>
            <a:ext cx="681071" cy="680326"/>
            <a:chOff x="10328564" y="1285204"/>
            <a:chExt cx="681071" cy="680326"/>
          </a:xfrm>
        </p:grpSpPr>
        <p:sp>
          <p:nvSpPr>
            <p:cNvPr id="28" name="同心圆 27"/>
            <p:cNvSpPr/>
            <p:nvPr/>
          </p:nvSpPr>
          <p:spPr>
            <a:xfrm>
              <a:off x="10328564" y="1285204"/>
              <a:ext cx="681071" cy="680326"/>
            </a:xfrm>
            <a:prstGeom prst="donut">
              <a:avLst>
                <a:gd name="adj" fmla="val 116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18623295">
              <a:off x="10479675" y="1508035"/>
              <a:ext cx="378848" cy="190314"/>
            </a:xfrm>
            <a:custGeom>
              <a:avLst/>
              <a:gdLst>
                <a:gd name="connsiteX0" fmla="*/ 1632883 w 1643957"/>
                <a:gd name="connsiteY0" fmla="*/ 662598 h 1084043"/>
                <a:gd name="connsiteX1" fmla="*/ 1643957 w 1643957"/>
                <a:gd name="connsiteY1" fmla="*/ 1035732 h 1084043"/>
                <a:gd name="connsiteX2" fmla="*/ 16237 w 1643957"/>
                <a:gd name="connsiteY2" fmla="*/ 1084043 h 1084043"/>
                <a:gd name="connsiteX3" fmla="*/ 15894 w 1643957"/>
                <a:gd name="connsiteY3" fmla="*/ 1072502 h 1084043"/>
                <a:gd name="connsiteX4" fmla="*/ 0 w 1643957"/>
                <a:gd name="connsiteY4" fmla="*/ 1072502 h 1084043"/>
                <a:gd name="connsiteX5" fmla="*/ 0 w 1643957"/>
                <a:gd name="connsiteY5" fmla="*/ 0 h 1084043"/>
                <a:gd name="connsiteX6" fmla="*/ 360442 w 1643957"/>
                <a:gd name="connsiteY6" fmla="*/ 0 h 1084043"/>
                <a:gd name="connsiteX7" fmla="*/ 360442 w 1643957"/>
                <a:gd name="connsiteY7" fmla="*/ 700365 h 108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957" h="1084043">
                  <a:moveTo>
                    <a:pt x="1632883" y="662598"/>
                  </a:moveTo>
                  <a:lnTo>
                    <a:pt x="1643957" y="1035732"/>
                  </a:lnTo>
                  <a:lnTo>
                    <a:pt x="16237" y="1084043"/>
                  </a:lnTo>
                  <a:lnTo>
                    <a:pt x="15894" y="1072502"/>
                  </a:lnTo>
                  <a:lnTo>
                    <a:pt x="0" y="1072502"/>
                  </a:lnTo>
                  <a:lnTo>
                    <a:pt x="0" y="0"/>
                  </a:lnTo>
                  <a:lnTo>
                    <a:pt x="360442" y="0"/>
                  </a:lnTo>
                  <a:lnTo>
                    <a:pt x="360442" y="7003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02824" y="3228869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professional words and phrases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178910" y="3348778"/>
            <a:ext cx="195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and official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17009" y="3421240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 voice is common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（被动语态常见）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692" y="185533"/>
            <a:ext cx="61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065" y="1465239"/>
            <a:ext cx="556265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一般的字符串很长，计算出来的</a:t>
            </a:r>
            <a:r>
              <a:rPr kumimoji="1" lang="en-US" altLang="zh-CN" sz="2000" dirty="0" smtClean="0"/>
              <a:t>Hash</a:t>
            </a:r>
            <a:r>
              <a:rPr kumimoji="1" lang="zh-CN" altLang="en-US" sz="2000" dirty="0" smtClean="0"/>
              <a:t>值会爆</a:t>
            </a:r>
            <a:r>
              <a:rPr kumimoji="1" lang="en-US" altLang="zh-CN" sz="2000" dirty="0" smtClean="0"/>
              <a:t>long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long</a:t>
            </a:r>
            <a:r>
              <a:rPr kumimoji="1" lang="zh-CN" altLang="en-US" sz="2000" dirty="0" smtClean="0"/>
              <a:t>，此时需要用到</a:t>
            </a:r>
            <a:r>
              <a:rPr kumimoji="1" lang="en-US" altLang="zh-CN" sz="2000" dirty="0" smtClean="0"/>
              <a:t>unsigned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long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long</a:t>
            </a:r>
            <a:r>
              <a:rPr kumimoji="1" lang="zh-CN" altLang="en-US" sz="2000" dirty="0" smtClean="0"/>
              <a:t> 自然溢出的性质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即两个无符号数乘积的结果对</a:t>
            </a:r>
            <a:r>
              <a:rPr kumimoji="1" lang="en-US" altLang="zh-CN" sz="2000" dirty="0" smtClean="0"/>
              <a:t>2^64</a:t>
            </a:r>
            <a:r>
              <a:rPr kumimoji="1" lang="zh-CN" altLang="en-US" sz="2000" dirty="0" smtClean="0"/>
              <a:t>取模，不用担心出现负数的情况</a:t>
            </a:r>
            <a:endParaRPr kumimoji="1" lang="en-US" altLang="zh-CN" sz="2000" dirty="0" smtClean="0"/>
          </a:p>
          <a:p>
            <a:endParaRPr kumimoji="1" lang="en-US" altLang="zh-CN" dirty="0"/>
          </a:p>
          <a:p>
            <a:r>
              <a:rPr kumimoji="1" lang="zh-CN" altLang="en-US" sz="2000" dirty="0" smtClean="0"/>
              <a:t>字符串</a:t>
            </a:r>
            <a:r>
              <a:rPr kumimoji="1" lang="en-US" altLang="zh-CN" sz="2000" dirty="0" smtClean="0"/>
              <a:t>hash</a:t>
            </a:r>
            <a:r>
              <a:rPr kumimoji="1" lang="zh-CN" altLang="en-US" sz="2000" dirty="0" smtClean="0"/>
              <a:t>相当于把一个字符串用唯一的</a:t>
            </a:r>
            <a:r>
              <a:rPr kumimoji="1" lang="en-US" altLang="zh-CN" sz="2000" dirty="0" smtClean="0"/>
              <a:t>p</a:t>
            </a:r>
            <a:r>
              <a:rPr kumimoji="1" lang="zh-CN" altLang="en-US" sz="2000" dirty="0" smtClean="0"/>
              <a:t>进制值标识，其中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是一个较大的质数</a:t>
            </a:r>
            <a:r>
              <a:rPr kumimoji="1" lang="zh-CN" altLang="en-US" sz="2000" dirty="0" smtClean="0"/>
              <a:t>，这样可以减少冲突（自然溢出之后可能出现多个字符串对应同一个</a:t>
            </a:r>
            <a:r>
              <a:rPr kumimoji="1" lang="en-US" altLang="zh-CN" sz="2000" dirty="0" smtClean="0"/>
              <a:t>p</a:t>
            </a:r>
            <a:r>
              <a:rPr kumimoji="1" lang="zh-CN" altLang="en-US" sz="2000" dirty="0" smtClean="0"/>
              <a:t>进制值的情况）。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为了防止冲突，要选择合适的素数，像</a:t>
            </a:r>
            <a:r>
              <a:rPr kumimoji="1" lang="en-US" altLang="zh-CN" sz="2000" dirty="0"/>
              <a:t>1e9+7,1e9+9</a:t>
            </a:r>
            <a:r>
              <a:rPr kumimoji="1" lang="zh-CN" altLang="en-US" sz="2000" dirty="0"/>
              <a:t>的一些素数，出题人一般会卡一下下，所以尽量选择其他的素数，防止被卡。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166" y="1137482"/>
            <a:ext cx="3935119" cy="502594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61121" y="766639"/>
            <a:ext cx="47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冲突率  </a:t>
            </a:r>
            <a:r>
              <a:rPr kumimoji="1" lang="en-US" altLang="zh-CN" dirty="0" smtClean="0"/>
              <a:t>                </a:t>
            </a:r>
            <a:r>
              <a:rPr kumimoji="1" lang="zh-CN" altLang="en-US" dirty="0" smtClean="0"/>
              <a:t>  素数</a:t>
            </a:r>
            <a:r>
              <a:rPr kumimoji="1" lang="en-US" altLang="zh-CN" dirty="0" smtClean="0"/>
              <a:t>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1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6756438" y="2110475"/>
            <a:ext cx="869279" cy="772440"/>
          </a:xfrm>
          <a:custGeom>
            <a:avLst/>
            <a:gdLst>
              <a:gd name="connsiteX0" fmla="*/ 340535 w 869279"/>
              <a:gd name="connsiteY0" fmla="*/ 141977 h 772440"/>
              <a:gd name="connsiteX1" fmla="*/ 141977 w 869279"/>
              <a:gd name="connsiteY1" fmla="*/ 340163 h 772440"/>
              <a:gd name="connsiteX2" fmla="*/ 340535 w 869279"/>
              <a:gd name="connsiteY2" fmla="*/ 538349 h 772440"/>
              <a:gd name="connsiteX3" fmla="*/ 539093 w 869279"/>
              <a:gd name="connsiteY3" fmla="*/ 340163 h 772440"/>
              <a:gd name="connsiteX4" fmla="*/ 340535 w 869279"/>
              <a:gd name="connsiteY4" fmla="*/ 141977 h 772440"/>
              <a:gd name="connsiteX5" fmla="*/ 340536 w 869279"/>
              <a:gd name="connsiteY5" fmla="*/ 0 h 772440"/>
              <a:gd name="connsiteX6" fmla="*/ 681072 w 869279"/>
              <a:gd name="connsiteY6" fmla="*/ 340163 h 772440"/>
              <a:gd name="connsiteX7" fmla="*/ 654311 w 869279"/>
              <a:gd name="connsiteY7" fmla="*/ 472570 h 772440"/>
              <a:gd name="connsiteX8" fmla="*/ 645736 w 869279"/>
              <a:gd name="connsiteY8" fmla="*/ 488351 h 772440"/>
              <a:gd name="connsiteX9" fmla="*/ 859865 w 869279"/>
              <a:gd name="connsiteY9" fmla="*/ 652846 h 772440"/>
              <a:gd name="connsiteX10" fmla="*/ 864293 w 869279"/>
              <a:gd name="connsiteY10" fmla="*/ 686621 h 772440"/>
              <a:gd name="connsiteX11" fmla="*/ 805599 w 869279"/>
              <a:gd name="connsiteY11" fmla="*/ 763026 h 772440"/>
              <a:gd name="connsiteX12" fmla="*/ 771824 w 869279"/>
              <a:gd name="connsiteY12" fmla="*/ 767454 h 772440"/>
              <a:gd name="connsiteX13" fmla="*/ 555946 w 869279"/>
              <a:gd name="connsiteY13" fmla="*/ 601616 h 772440"/>
              <a:gd name="connsiteX14" fmla="*/ 530933 w 869279"/>
              <a:gd name="connsiteY14" fmla="*/ 622232 h 772440"/>
              <a:gd name="connsiteX15" fmla="*/ 340536 w 869279"/>
              <a:gd name="connsiteY15" fmla="*/ 680326 h 772440"/>
              <a:gd name="connsiteX16" fmla="*/ 0 w 869279"/>
              <a:gd name="connsiteY16" fmla="*/ 340163 h 772440"/>
              <a:gd name="connsiteX17" fmla="*/ 340536 w 869279"/>
              <a:gd name="connsiteY17" fmla="*/ 0 h 7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9279" h="772440">
                <a:moveTo>
                  <a:pt x="340535" y="141977"/>
                </a:moveTo>
                <a:cubicBezTo>
                  <a:pt x="230874" y="141977"/>
                  <a:pt x="141977" y="230708"/>
                  <a:pt x="141977" y="340163"/>
                </a:cubicBezTo>
                <a:cubicBezTo>
                  <a:pt x="141977" y="449618"/>
                  <a:pt x="230874" y="538349"/>
                  <a:pt x="340535" y="538349"/>
                </a:cubicBezTo>
                <a:cubicBezTo>
                  <a:pt x="450196" y="538349"/>
                  <a:pt x="539093" y="449618"/>
                  <a:pt x="539093" y="340163"/>
                </a:cubicBezTo>
                <a:cubicBezTo>
                  <a:pt x="539093" y="230708"/>
                  <a:pt x="450196" y="141977"/>
                  <a:pt x="340535" y="141977"/>
                </a:cubicBezTo>
                <a:close/>
                <a:moveTo>
                  <a:pt x="340536" y="0"/>
                </a:moveTo>
                <a:cubicBezTo>
                  <a:pt x="528609" y="0"/>
                  <a:pt x="681072" y="152296"/>
                  <a:pt x="681072" y="340163"/>
                </a:cubicBezTo>
                <a:cubicBezTo>
                  <a:pt x="681072" y="387130"/>
                  <a:pt x="671543" y="431873"/>
                  <a:pt x="654311" y="472570"/>
                </a:cubicBezTo>
                <a:lnTo>
                  <a:pt x="645736" y="488351"/>
                </a:lnTo>
                <a:lnTo>
                  <a:pt x="859865" y="652846"/>
                </a:lnTo>
                <a:cubicBezTo>
                  <a:pt x="870415" y="660950"/>
                  <a:pt x="872397" y="676072"/>
                  <a:pt x="864293" y="686621"/>
                </a:cubicBezTo>
                <a:lnTo>
                  <a:pt x="805599" y="763026"/>
                </a:lnTo>
                <a:cubicBezTo>
                  <a:pt x="797495" y="773576"/>
                  <a:pt x="782373" y="775558"/>
                  <a:pt x="771824" y="767454"/>
                </a:cubicBezTo>
                <a:lnTo>
                  <a:pt x="555946" y="601616"/>
                </a:lnTo>
                <a:lnTo>
                  <a:pt x="530933" y="622232"/>
                </a:lnTo>
                <a:cubicBezTo>
                  <a:pt x="476583" y="658909"/>
                  <a:pt x="411064" y="680326"/>
                  <a:pt x="340536" y="680326"/>
                </a:cubicBezTo>
                <a:cubicBezTo>
                  <a:pt x="152463" y="680326"/>
                  <a:pt x="0" y="528030"/>
                  <a:pt x="0" y="340163"/>
                </a:cubicBezTo>
                <a:cubicBezTo>
                  <a:pt x="0" y="152296"/>
                  <a:pt x="152463" y="0"/>
                  <a:pt x="340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18845" y="2110475"/>
            <a:ext cx="681071" cy="680326"/>
            <a:chOff x="10328564" y="1285204"/>
            <a:chExt cx="681071" cy="680326"/>
          </a:xfrm>
        </p:grpSpPr>
        <p:sp>
          <p:nvSpPr>
            <p:cNvPr id="28" name="同心圆 27"/>
            <p:cNvSpPr/>
            <p:nvPr/>
          </p:nvSpPr>
          <p:spPr>
            <a:xfrm>
              <a:off x="10328564" y="1285204"/>
              <a:ext cx="681071" cy="680326"/>
            </a:xfrm>
            <a:prstGeom prst="donut">
              <a:avLst>
                <a:gd name="adj" fmla="val 116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18623295">
              <a:off x="10479675" y="1508035"/>
              <a:ext cx="378848" cy="190314"/>
            </a:xfrm>
            <a:custGeom>
              <a:avLst/>
              <a:gdLst>
                <a:gd name="connsiteX0" fmla="*/ 1632883 w 1643957"/>
                <a:gd name="connsiteY0" fmla="*/ 662598 h 1084043"/>
                <a:gd name="connsiteX1" fmla="*/ 1643957 w 1643957"/>
                <a:gd name="connsiteY1" fmla="*/ 1035732 h 1084043"/>
                <a:gd name="connsiteX2" fmla="*/ 16237 w 1643957"/>
                <a:gd name="connsiteY2" fmla="*/ 1084043 h 1084043"/>
                <a:gd name="connsiteX3" fmla="*/ 15894 w 1643957"/>
                <a:gd name="connsiteY3" fmla="*/ 1072502 h 1084043"/>
                <a:gd name="connsiteX4" fmla="*/ 0 w 1643957"/>
                <a:gd name="connsiteY4" fmla="*/ 1072502 h 1084043"/>
                <a:gd name="connsiteX5" fmla="*/ 0 w 1643957"/>
                <a:gd name="connsiteY5" fmla="*/ 0 h 1084043"/>
                <a:gd name="connsiteX6" fmla="*/ 360442 w 1643957"/>
                <a:gd name="connsiteY6" fmla="*/ 0 h 1084043"/>
                <a:gd name="connsiteX7" fmla="*/ 360442 w 1643957"/>
                <a:gd name="connsiteY7" fmla="*/ 700365 h 108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957" h="1084043">
                  <a:moveTo>
                    <a:pt x="1632883" y="662598"/>
                  </a:moveTo>
                  <a:lnTo>
                    <a:pt x="1643957" y="1035732"/>
                  </a:lnTo>
                  <a:lnTo>
                    <a:pt x="16237" y="1084043"/>
                  </a:lnTo>
                  <a:lnTo>
                    <a:pt x="15894" y="1072502"/>
                  </a:lnTo>
                  <a:lnTo>
                    <a:pt x="0" y="1072502"/>
                  </a:lnTo>
                  <a:lnTo>
                    <a:pt x="0" y="0"/>
                  </a:lnTo>
                  <a:lnTo>
                    <a:pt x="360442" y="0"/>
                  </a:lnTo>
                  <a:lnTo>
                    <a:pt x="360442" y="7003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173015" y="651488"/>
            <a:ext cx="1039135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1600" dirty="0">
                <a:solidFill>
                  <a:srgbClr val="BBB529"/>
                </a:solidFill>
              </a:rPr>
              <a:t>#</a:t>
            </a:r>
            <a:r>
              <a:rPr lang="mr-IN" altLang="zh-CN" sz="1600" dirty="0" err="1">
                <a:solidFill>
                  <a:srgbClr val="BBB529"/>
                </a:solidFill>
              </a:rPr>
              <a:t>include</a:t>
            </a:r>
            <a:r>
              <a:rPr lang="mr-IN" altLang="zh-CN" sz="1600" dirty="0">
                <a:solidFill>
                  <a:srgbClr val="6A8759"/>
                </a:solidFill>
              </a:rPr>
              <a:t>&lt;</a:t>
            </a:r>
            <a:r>
              <a:rPr lang="mr-IN" altLang="zh-CN" sz="1600" dirty="0" err="1">
                <a:solidFill>
                  <a:srgbClr val="6A8759"/>
                </a:solidFill>
              </a:rPr>
              <a:t>bits</a:t>
            </a:r>
            <a:r>
              <a:rPr lang="mr-IN" altLang="zh-CN" sz="1600" dirty="0">
                <a:solidFill>
                  <a:srgbClr val="6A8759"/>
                </a:solidFill>
              </a:rPr>
              <a:t>/</a:t>
            </a:r>
            <a:r>
              <a:rPr lang="mr-IN" altLang="zh-CN" sz="1600" dirty="0" err="1">
                <a:solidFill>
                  <a:srgbClr val="6A8759"/>
                </a:solidFill>
              </a:rPr>
              <a:t>stdc</a:t>
            </a:r>
            <a:r>
              <a:rPr lang="mr-IN" altLang="zh-CN" sz="1600" dirty="0">
                <a:solidFill>
                  <a:srgbClr val="6A8759"/>
                </a:solidFill>
              </a:rPr>
              <a:t>++.</a:t>
            </a:r>
            <a:r>
              <a:rPr lang="mr-IN" altLang="zh-CN" sz="1600" dirty="0" err="1">
                <a:solidFill>
                  <a:srgbClr val="6A8759"/>
                </a:solidFill>
              </a:rPr>
              <a:t>h</a:t>
            </a:r>
            <a:r>
              <a:rPr lang="mr-IN" altLang="zh-CN" sz="1600" dirty="0">
                <a:solidFill>
                  <a:srgbClr val="6A8759"/>
                </a:solidFill>
              </a:rPr>
              <a:t>&gt;</a:t>
            </a:r>
            <a:br>
              <a:rPr lang="mr-IN" altLang="zh-CN" sz="1600" dirty="0">
                <a:solidFill>
                  <a:srgbClr val="6A8759"/>
                </a:solidFill>
              </a:rPr>
            </a:br>
            <a:r>
              <a:rPr lang="mr-IN" altLang="zh-CN" sz="1600" b="1" dirty="0" err="1">
                <a:solidFill>
                  <a:srgbClr val="CC7832"/>
                </a:solidFill>
              </a:rPr>
              <a:t>using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b="1" dirty="0" err="1">
                <a:solidFill>
                  <a:srgbClr val="CC7832"/>
                </a:solidFill>
              </a:rPr>
              <a:t>namespace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dirty="0" err="1">
                <a:solidFill>
                  <a:srgbClr val="B5B6E3"/>
                </a:solidFill>
              </a:rPr>
              <a:t>std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b="1" dirty="0" err="1">
                <a:solidFill>
                  <a:srgbClr val="CC7832"/>
                </a:solidFill>
              </a:rPr>
              <a:t>typedef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b="1" dirty="0" err="1">
                <a:solidFill>
                  <a:srgbClr val="CC7832"/>
                </a:solidFill>
              </a:rPr>
              <a:t>unsigned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b="1" dirty="0" err="1">
                <a:solidFill>
                  <a:srgbClr val="CC7832"/>
                </a:solidFill>
              </a:rPr>
              <a:t>long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b="1" dirty="0" err="1">
                <a:solidFill>
                  <a:srgbClr val="CC7832"/>
                </a:solidFill>
              </a:rPr>
              <a:t>long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dirty="0" err="1">
                <a:solidFill>
                  <a:srgbClr val="B9BCD1"/>
                </a:solidFill>
              </a:rPr>
              <a:t>ull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b="1" dirty="0" err="1">
                <a:solidFill>
                  <a:srgbClr val="CC7832"/>
                </a:solidFill>
              </a:rPr>
              <a:t>const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b="1" dirty="0" err="1">
                <a:solidFill>
                  <a:srgbClr val="CC7832"/>
                </a:solidFill>
              </a:rPr>
              <a:t>int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dirty="0" err="1">
                <a:solidFill>
                  <a:srgbClr val="A9B7C6"/>
                </a:solidFill>
              </a:rPr>
              <a:t>maxn</a:t>
            </a:r>
            <a:r>
              <a:rPr lang="mr-IN" altLang="zh-CN" sz="1600" dirty="0">
                <a:solidFill>
                  <a:srgbClr val="A9B7C6"/>
                </a:solidFill>
              </a:rPr>
              <a:t> </a:t>
            </a:r>
            <a:r>
              <a:rPr lang="mr-IN" altLang="zh-CN" sz="1600" dirty="0"/>
              <a:t>= </a:t>
            </a:r>
            <a:r>
              <a:rPr lang="mr-IN" altLang="zh-CN" sz="1600" dirty="0">
                <a:solidFill>
                  <a:srgbClr val="6897BB"/>
                </a:solidFill>
              </a:rPr>
              <a:t>1e6</a:t>
            </a:r>
            <a:r>
              <a:rPr lang="mr-IN" altLang="zh-CN" sz="1600" dirty="0"/>
              <a:t>+</a:t>
            </a:r>
            <a:r>
              <a:rPr lang="mr-IN" altLang="zh-CN" sz="1600" dirty="0">
                <a:solidFill>
                  <a:srgbClr val="6897BB"/>
                </a:solidFill>
              </a:rPr>
              <a:t>5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b="1" dirty="0" err="1">
                <a:solidFill>
                  <a:srgbClr val="CC7832"/>
                </a:solidFill>
              </a:rPr>
              <a:t>const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dirty="0" err="1">
                <a:solidFill>
                  <a:srgbClr val="B9BCD1"/>
                </a:solidFill>
              </a:rPr>
              <a:t>ull</a:t>
            </a:r>
            <a:r>
              <a:rPr lang="mr-IN" altLang="zh-CN" sz="1600" dirty="0">
                <a:solidFill>
                  <a:srgbClr val="B9BCD1"/>
                </a:solidFill>
              </a:rPr>
              <a:t> </a:t>
            </a:r>
            <a:r>
              <a:rPr lang="mr-IN" altLang="zh-CN" sz="1600" dirty="0" err="1">
                <a:solidFill>
                  <a:srgbClr val="A9B7C6"/>
                </a:solidFill>
              </a:rPr>
              <a:t>p</a:t>
            </a:r>
            <a:r>
              <a:rPr lang="mr-IN" altLang="zh-CN" sz="1600" dirty="0">
                <a:solidFill>
                  <a:srgbClr val="A9B7C6"/>
                </a:solidFill>
              </a:rPr>
              <a:t> </a:t>
            </a:r>
            <a:r>
              <a:rPr lang="mr-IN" altLang="zh-CN" sz="1600" dirty="0"/>
              <a:t>= </a:t>
            </a:r>
            <a:r>
              <a:rPr lang="mr-IN" altLang="zh-CN" sz="1600" dirty="0">
                <a:solidFill>
                  <a:srgbClr val="6897BB"/>
                </a:solidFill>
              </a:rPr>
              <a:t>1333331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b="1" dirty="0" err="1">
                <a:solidFill>
                  <a:srgbClr val="CC7832"/>
                </a:solidFill>
              </a:rPr>
              <a:t>char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dirty="0" err="1">
                <a:solidFill>
                  <a:srgbClr val="A9B7C6"/>
                </a:solidFill>
              </a:rPr>
              <a:t>s</a:t>
            </a:r>
            <a:r>
              <a:rPr lang="mr-IN" altLang="zh-CN" sz="1600" dirty="0"/>
              <a:t>[</a:t>
            </a:r>
            <a:r>
              <a:rPr lang="mr-IN" altLang="zh-CN" sz="1600" dirty="0" err="1">
                <a:solidFill>
                  <a:srgbClr val="A9B7C6"/>
                </a:solidFill>
              </a:rPr>
              <a:t>maxn</a:t>
            </a:r>
            <a:r>
              <a:rPr lang="mr-IN" altLang="zh-CN" sz="1600" dirty="0"/>
              <a:t>]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dirty="0" err="1">
                <a:solidFill>
                  <a:srgbClr val="B9BCD1"/>
                </a:solidFill>
              </a:rPr>
              <a:t>ull</a:t>
            </a:r>
            <a:r>
              <a:rPr lang="mr-IN" altLang="zh-CN" sz="1600" dirty="0">
                <a:solidFill>
                  <a:srgbClr val="B9BCD1"/>
                </a:solidFill>
              </a:rPr>
              <a:t> </a:t>
            </a:r>
            <a:r>
              <a:rPr lang="mr-IN" altLang="zh-CN" sz="1600" dirty="0" err="1">
                <a:solidFill>
                  <a:srgbClr val="A9B7C6"/>
                </a:solidFill>
              </a:rPr>
              <a:t>power</a:t>
            </a:r>
            <a:r>
              <a:rPr lang="mr-IN" altLang="zh-CN" sz="1600" dirty="0"/>
              <a:t>[</a:t>
            </a:r>
            <a:r>
              <a:rPr lang="mr-IN" altLang="zh-CN" sz="1600" dirty="0" err="1">
                <a:solidFill>
                  <a:srgbClr val="A9B7C6"/>
                </a:solidFill>
              </a:rPr>
              <a:t>maxn</a:t>
            </a:r>
            <a:r>
              <a:rPr lang="mr-IN" altLang="zh-CN" sz="1600" dirty="0"/>
              <a:t>]</a:t>
            </a:r>
            <a:r>
              <a:rPr lang="mr-IN" altLang="zh-CN" sz="1600" dirty="0">
                <a:solidFill>
                  <a:srgbClr val="CC7832"/>
                </a:solidFill>
              </a:rPr>
              <a:t>, </a:t>
            </a:r>
            <a:r>
              <a:rPr lang="mr-IN" altLang="zh-CN" sz="1600" dirty="0" err="1">
                <a:solidFill>
                  <a:srgbClr val="A9B7C6"/>
                </a:solidFill>
              </a:rPr>
              <a:t>Hash</a:t>
            </a:r>
            <a:r>
              <a:rPr lang="mr-IN" altLang="zh-CN" sz="1600" dirty="0"/>
              <a:t>[</a:t>
            </a:r>
            <a:r>
              <a:rPr lang="mr-IN" altLang="zh-CN" sz="1600" dirty="0" err="1">
                <a:solidFill>
                  <a:srgbClr val="A9B7C6"/>
                </a:solidFill>
              </a:rPr>
              <a:t>maxn</a:t>
            </a:r>
            <a:r>
              <a:rPr lang="mr-IN" altLang="zh-CN" sz="1600" dirty="0"/>
              <a:t>]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b="1" dirty="0" err="1">
                <a:solidFill>
                  <a:srgbClr val="CC7832"/>
                </a:solidFill>
              </a:rPr>
              <a:t>void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dirty="0" err="1">
                <a:solidFill>
                  <a:srgbClr val="FFC66D"/>
                </a:solidFill>
              </a:rPr>
              <a:t>init</a:t>
            </a:r>
            <a:r>
              <a:rPr lang="mr-IN" altLang="zh-CN" sz="1600" dirty="0"/>
              <a:t>() </a:t>
            </a:r>
            <a:r>
              <a:rPr lang="mr-IN" altLang="zh-CN" sz="1600" dirty="0">
                <a:solidFill>
                  <a:srgbClr val="808080"/>
                </a:solidFill>
              </a:rPr>
              <a:t>//</a:t>
            </a:r>
            <a:r>
              <a:rPr lang="zh-CN" altLang="mr-IN" sz="1600" dirty="0">
                <a:solidFill>
                  <a:srgbClr val="808080"/>
                </a:solidFill>
              </a:rPr>
              <a:t>预处理出</a:t>
            </a:r>
            <a:r>
              <a:rPr lang="mr-IN" altLang="zh-CN" sz="1600" dirty="0" err="1">
                <a:solidFill>
                  <a:srgbClr val="808080"/>
                </a:solidFill>
              </a:rPr>
              <a:t>p^n</a:t>
            </a:r>
            <a:r>
              <a:rPr lang="mr-IN" altLang="zh-CN" sz="1600" dirty="0">
                <a:solidFill>
                  <a:srgbClr val="808080"/>
                </a:solidFill>
              </a:rPr>
              <a:t/>
            </a:r>
            <a:br>
              <a:rPr lang="mr-IN" altLang="zh-CN" sz="1600" dirty="0">
                <a:solidFill>
                  <a:srgbClr val="808080"/>
                </a:solidFill>
              </a:rPr>
            </a:br>
            <a:r>
              <a:rPr lang="mr-IN" altLang="zh-CN" sz="1600" dirty="0"/>
              <a:t>{</a:t>
            </a:r>
            <a:br>
              <a:rPr lang="mr-IN" altLang="zh-CN" sz="1600" dirty="0"/>
            </a:br>
            <a:r>
              <a:rPr lang="mr-IN" altLang="zh-CN" sz="1600" dirty="0"/>
              <a:t>    </a:t>
            </a:r>
            <a:r>
              <a:rPr lang="mr-IN" altLang="zh-CN" sz="1600" dirty="0" err="1">
                <a:solidFill>
                  <a:srgbClr val="A9B7C6"/>
                </a:solidFill>
              </a:rPr>
              <a:t>power</a:t>
            </a:r>
            <a:r>
              <a:rPr lang="mr-IN" altLang="zh-CN" sz="1600" dirty="0"/>
              <a:t>[</a:t>
            </a:r>
            <a:r>
              <a:rPr lang="mr-IN" altLang="zh-CN" sz="1600" dirty="0">
                <a:solidFill>
                  <a:srgbClr val="6897BB"/>
                </a:solidFill>
              </a:rPr>
              <a:t>0</a:t>
            </a:r>
            <a:r>
              <a:rPr lang="mr-IN" altLang="zh-CN" sz="1600" dirty="0"/>
              <a:t>] = </a:t>
            </a:r>
            <a:r>
              <a:rPr lang="mr-IN" altLang="zh-CN" sz="1600" dirty="0">
                <a:solidFill>
                  <a:srgbClr val="6897BB"/>
                </a:solidFill>
              </a:rPr>
              <a:t>1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dirty="0">
                <a:solidFill>
                  <a:srgbClr val="CC7832"/>
                </a:solidFill>
              </a:rPr>
              <a:t>    </a:t>
            </a:r>
            <a:r>
              <a:rPr lang="mr-IN" altLang="zh-CN" sz="1600" b="1" dirty="0" err="1">
                <a:solidFill>
                  <a:srgbClr val="CC7832"/>
                </a:solidFill>
              </a:rPr>
              <a:t>for</a:t>
            </a:r>
            <a:r>
              <a:rPr lang="mr-IN" altLang="zh-CN" sz="1600" dirty="0"/>
              <a:t>(</a:t>
            </a:r>
            <a:r>
              <a:rPr lang="mr-IN" altLang="zh-CN" sz="1600" b="1" dirty="0" err="1">
                <a:solidFill>
                  <a:srgbClr val="CC7832"/>
                </a:solidFill>
              </a:rPr>
              <a:t>int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dirty="0" err="1">
                <a:solidFill>
                  <a:srgbClr val="A9B7C6"/>
                </a:solidFill>
              </a:rPr>
              <a:t>i</a:t>
            </a:r>
            <a:r>
              <a:rPr lang="mr-IN" altLang="zh-CN" sz="1600" dirty="0">
                <a:solidFill>
                  <a:srgbClr val="A9B7C6"/>
                </a:solidFill>
              </a:rPr>
              <a:t> </a:t>
            </a:r>
            <a:r>
              <a:rPr lang="mr-IN" altLang="zh-CN" sz="1600" dirty="0"/>
              <a:t>= </a:t>
            </a:r>
            <a:r>
              <a:rPr lang="mr-IN" altLang="zh-CN" sz="1600" dirty="0">
                <a:solidFill>
                  <a:srgbClr val="6897BB"/>
                </a:solidFill>
              </a:rPr>
              <a:t>1</a:t>
            </a:r>
            <a:r>
              <a:rPr lang="mr-IN" altLang="zh-CN" sz="1600" dirty="0">
                <a:solidFill>
                  <a:srgbClr val="CC7832"/>
                </a:solidFill>
              </a:rPr>
              <a:t>; </a:t>
            </a:r>
            <a:r>
              <a:rPr lang="mr-IN" altLang="zh-CN" sz="1600" dirty="0" err="1">
                <a:solidFill>
                  <a:srgbClr val="A9B7C6"/>
                </a:solidFill>
              </a:rPr>
              <a:t>i</a:t>
            </a:r>
            <a:r>
              <a:rPr lang="mr-IN" altLang="zh-CN" sz="1600" dirty="0">
                <a:solidFill>
                  <a:srgbClr val="A9B7C6"/>
                </a:solidFill>
              </a:rPr>
              <a:t> </a:t>
            </a:r>
            <a:r>
              <a:rPr lang="mr-IN" altLang="zh-CN" sz="1600" dirty="0"/>
              <a:t>&lt; </a:t>
            </a:r>
            <a:r>
              <a:rPr lang="mr-IN" altLang="zh-CN" sz="1600" dirty="0" err="1">
                <a:solidFill>
                  <a:srgbClr val="A9B7C6"/>
                </a:solidFill>
              </a:rPr>
              <a:t>maxn</a:t>
            </a:r>
            <a:r>
              <a:rPr lang="mr-IN" altLang="zh-CN" sz="1600" dirty="0">
                <a:solidFill>
                  <a:srgbClr val="CC7832"/>
                </a:solidFill>
              </a:rPr>
              <a:t>; </a:t>
            </a:r>
            <a:r>
              <a:rPr lang="mr-IN" altLang="zh-CN" sz="1600" dirty="0" err="1">
                <a:solidFill>
                  <a:srgbClr val="A9B7C6"/>
                </a:solidFill>
              </a:rPr>
              <a:t>i</a:t>
            </a:r>
            <a:r>
              <a:rPr lang="mr-IN" altLang="zh-CN" sz="1600" dirty="0"/>
              <a:t>++)</a:t>
            </a:r>
            <a:br>
              <a:rPr lang="mr-IN" altLang="zh-CN" sz="1600" dirty="0"/>
            </a:br>
            <a:r>
              <a:rPr lang="mr-IN" altLang="zh-CN" sz="1600" dirty="0"/>
              <a:t>        </a:t>
            </a:r>
            <a:r>
              <a:rPr lang="mr-IN" altLang="zh-CN" sz="1600" dirty="0" err="1">
                <a:solidFill>
                  <a:srgbClr val="A9B7C6"/>
                </a:solidFill>
              </a:rPr>
              <a:t>power</a:t>
            </a:r>
            <a:r>
              <a:rPr lang="mr-IN" altLang="zh-CN" sz="1600" dirty="0"/>
              <a:t>[</a:t>
            </a:r>
            <a:r>
              <a:rPr lang="mr-IN" altLang="zh-CN" sz="1600" dirty="0" err="1">
                <a:solidFill>
                  <a:srgbClr val="A9B7C6"/>
                </a:solidFill>
              </a:rPr>
              <a:t>i</a:t>
            </a:r>
            <a:r>
              <a:rPr lang="mr-IN" altLang="zh-CN" sz="1600" dirty="0"/>
              <a:t>] = </a:t>
            </a:r>
            <a:r>
              <a:rPr lang="mr-IN" altLang="zh-CN" sz="1600" dirty="0" err="1">
                <a:solidFill>
                  <a:srgbClr val="A9B7C6"/>
                </a:solidFill>
              </a:rPr>
              <a:t>power</a:t>
            </a:r>
            <a:r>
              <a:rPr lang="mr-IN" altLang="zh-CN" sz="1600" dirty="0"/>
              <a:t>[</a:t>
            </a:r>
            <a:r>
              <a:rPr lang="mr-IN" altLang="zh-CN" sz="1600" dirty="0" err="1">
                <a:solidFill>
                  <a:srgbClr val="A9B7C6"/>
                </a:solidFill>
              </a:rPr>
              <a:t>i</a:t>
            </a:r>
            <a:r>
              <a:rPr lang="mr-IN" altLang="zh-CN" sz="1600" dirty="0">
                <a:solidFill>
                  <a:srgbClr val="A9B7C6"/>
                </a:solidFill>
              </a:rPr>
              <a:t> </a:t>
            </a:r>
            <a:r>
              <a:rPr lang="mr-IN" altLang="zh-CN" sz="1600" dirty="0"/>
              <a:t>- </a:t>
            </a:r>
            <a:r>
              <a:rPr lang="mr-IN" altLang="zh-CN" sz="1600" dirty="0">
                <a:solidFill>
                  <a:srgbClr val="6897BB"/>
                </a:solidFill>
              </a:rPr>
              <a:t>1</a:t>
            </a:r>
            <a:r>
              <a:rPr lang="mr-IN" altLang="zh-CN" sz="1600" dirty="0"/>
              <a:t>] * </a:t>
            </a:r>
            <a:r>
              <a:rPr lang="mr-IN" altLang="zh-CN" sz="1600" dirty="0" err="1">
                <a:solidFill>
                  <a:srgbClr val="A9B7C6"/>
                </a:solidFill>
              </a:rPr>
              <a:t>p</a:t>
            </a:r>
            <a:r>
              <a:rPr lang="mr-IN" altLang="zh-CN" sz="1600" dirty="0">
                <a:solidFill>
                  <a:srgbClr val="CC7832"/>
                </a:solidFill>
              </a:rPr>
              <a:t>; </a:t>
            </a:r>
            <a:r>
              <a:rPr lang="mr-IN" altLang="zh-CN" sz="1600" dirty="0">
                <a:solidFill>
                  <a:srgbClr val="808080"/>
                </a:solidFill>
              </a:rPr>
              <a:t>//</a:t>
            </a:r>
            <a:r>
              <a:rPr lang="mr-IN" altLang="zh-CN" sz="1600" dirty="0" err="1">
                <a:solidFill>
                  <a:srgbClr val="808080"/>
                </a:solidFill>
              </a:rPr>
              <a:t>unsigned</a:t>
            </a:r>
            <a:r>
              <a:rPr lang="mr-IN" altLang="zh-CN" sz="1600" dirty="0">
                <a:solidFill>
                  <a:srgbClr val="808080"/>
                </a:solidFill>
              </a:rPr>
              <a:t> </a:t>
            </a:r>
            <a:r>
              <a:rPr lang="mr-IN" altLang="zh-CN" sz="1600" dirty="0" err="1">
                <a:solidFill>
                  <a:srgbClr val="808080"/>
                </a:solidFill>
              </a:rPr>
              <a:t>long</a:t>
            </a:r>
            <a:r>
              <a:rPr lang="mr-IN" altLang="zh-CN" sz="1600" dirty="0">
                <a:solidFill>
                  <a:srgbClr val="808080"/>
                </a:solidFill>
              </a:rPr>
              <a:t> </a:t>
            </a:r>
            <a:r>
              <a:rPr lang="mr-IN" altLang="zh-CN" sz="1600" dirty="0" err="1">
                <a:solidFill>
                  <a:srgbClr val="808080"/>
                </a:solidFill>
              </a:rPr>
              <a:t>long</a:t>
            </a:r>
            <a:r>
              <a:rPr lang="mr-IN" altLang="zh-CN" sz="1600" dirty="0">
                <a:solidFill>
                  <a:srgbClr val="808080"/>
                </a:solidFill>
              </a:rPr>
              <a:t> </a:t>
            </a:r>
            <a:r>
              <a:rPr lang="zh-CN" altLang="mr-IN" sz="1600" dirty="0">
                <a:solidFill>
                  <a:srgbClr val="808080"/>
                </a:solidFill>
              </a:rPr>
              <a:t>自然溢出</a:t>
            </a:r>
            <a:br>
              <a:rPr lang="zh-CN" altLang="mr-IN" sz="1600" dirty="0">
                <a:solidFill>
                  <a:srgbClr val="808080"/>
                </a:solidFill>
              </a:rPr>
            </a:br>
            <a:r>
              <a:rPr lang="mr-IN" altLang="zh-CN" sz="1600" dirty="0"/>
              <a:t>}</a:t>
            </a:r>
            <a:br>
              <a:rPr lang="mr-IN" altLang="zh-CN" sz="1600" dirty="0"/>
            </a:br>
            <a:r>
              <a:rPr lang="mr-IN" altLang="zh-CN" sz="1600" b="1" dirty="0" err="1">
                <a:solidFill>
                  <a:srgbClr val="CC7832"/>
                </a:solidFill>
              </a:rPr>
              <a:t>int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dirty="0" err="1">
                <a:solidFill>
                  <a:srgbClr val="FFC66D"/>
                </a:solidFill>
              </a:rPr>
              <a:t>main</a:t>
            </a:r>
            <a:r>
              <a:rPr lang="mr-IN" altLang="zh-CN" sz="1600" dirty="0"/>
              <a:t>()</a:t>
            </a:r>
            <a:br>
              <a:rPr lang="mr-IN" altLang="zh-CN" sz="1600" dirty="0"/>
            </a:br>
            <a:r>
              <a:rPr lang="mr-IN" altLang="zh-CN" sz="1600" dirty="0"/>
              <a:t>{</a:t>
            </a:r>
            <a:br>
              <a:rPr lang="mr-IN" altLang="zh-CN" sz="1600" dirty="0"/>
            </a:br>
            <a:r>
              <a:rPr lang="mr-IN" altLang="zh-CN" sz="1600" dirty="0"/>
              <a:t>    </a:t>
            </a:r>
            <a:r>
              <a:rPr lang="mr-IN" altLang="zh-CN" sz="1600" dirty="0" err="1"/>
              <a:t>init</a:t>
            </a:r>
            <a:r>
              <a:rPr lang="mr-IN" altLang="zh-CN" sz="1600" dirty="0"/>
              <a:t>()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dirty="0">
                <a:solidFill>
                  <a:srgbClr val="CC7832"/>
                </a:solidFill>
              </a:rPr>
              <a:t>    </a:t>
            </a:r>
            <a:r>
              <a:rPr lang="mr-IN" altLang="zh-CN" sz="1600" dirty="0" err="1"/>
              <a:t>scanf</a:t>
            </a:r>
            <a:r>
              <a:rPr lang="mr-IN" altLang="zh-CN" sz="1600" dirty="0"/>
              <a:t>(</a:t>
            </a:r>
            <a:r>
              <a:rPr lang="mr-IN" altLang="zh-CN" sz="1600" dirty="0">
                <a:solidFill>
                  <a:srgbClr val="6A8759"/>
                </a:solidFill>
              </a:rPr>
              <a:t>"</a:t>
            </a:r>
            <a:r>
              <a:rPr lang="mr-IN" altLang="zh-CN" sz="1600" dirty="0">
                <a:solidFill>
                  <a:srgbClr val="CC7832"/>
                </a:solidFill>
              </a:rPr>
              <a:t>%</a:t>
            </a:r>
            <a:r>
              <a:rPr lang="mr-IN" altLang="zh-CN" sz="1600" dirty="0" err="1">
                <a:solidFill>
                  <a:srgbClr val="CC7832"/>
                </a:solidFill>
              </a:rPr>
              <a:t>s</a:t>
            </a:r>
            <a:r>
              <a:rPr lang="mr-IN" altLang="zh-CN" sz="1600" dirty="0">
                <a:solidFill>
                  <a:srgbClr val="6A8759"/>
                </a:solidFill>
              </a:rPr>
              <a:t>"</a:t>
            </a:r>
            <a:r>
              <a:rPr lang="mr-IN" altLang="zh-CN" sz="1600" dirty="0">
                <a:solidFill>
                  <a:srgbClr val="CC7832"/>
                </a:solidFill>
              </a:rPr>
              <a:t>, </a:t>
            </a:r>
            <a:r>
              <a:rPr lang="mr-IN" altLang="zh-CN" sz="1600" dirty="0">
                <a:solidFill>
                  <a:srgbClr val="A9B7C6"/>
                </a:solidFill>
              </a:rPr>
              <a:t>s</a:t>
            </a:r>
            <a:r>
              <a:rPr lang="mr-IN" altLang="zh-CN" sz="1600" dirty="0"/>
              <a:t>+</a:t>
            </a:r>
            <a:r>
              <a:rPr lang="mr-IN" altLang="zh-CN" sz="1600" dirty="0">
                <a:solidFill>
                  <a:srgbClr val="6897BB"/>
                </a:solidFill>
              </a:rPr>
              <a:t>1</a:t>
            </a:r>
            <a:r>
              <a:rPr lang="mr-IN" altLang="zh-CN" sz="1600" dirty="0"/>
              <a:t>)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r>
              <a:rPr lang="mr-IN" altLang="zh-CN" sz="1600" dirty="0">
                <a:solidFill>
                  <a:srgbClr val="808080"/>
                </a:solidFill>
              </a:rPr>
              <a:t>//</a:t>
            </a:r>
            <a:r>
              <a:rPr lang="zh-CN" altLang="mr-IN" sz="1600" dirty="0">
                <a:solidFill>
                  <a:srgbClr val="808080"/>
                </a:solidFill>
              </a:rPr>
              <a:t>下标从</a:t>
            </a:r>
            <a:r>
              <a:rPr lang="mr-IN" altLang="zh-CN" sz="1600" dirty="0">
                <a:solidFill>
                  <a:srgbClr val="808080"/>
                </a:solidFill>
              </a:rPr>
              <a:t>1</a:t>
            </a:r>
            <a:r>
              <a:rPr lang="zh-CN" altLang="mr-IN" sz="1600" dirty="0">
                <a:solidFill>
                  <a:srgbClr val="808080"/>
                </a:solidFill>
              </a:rPr>
              <a:t>开始读</a:t>
            </a:r>
            <a:br>
              <a:rPr lang="zh-CN" altLang="mr-IN" sz="1600" dirty="0">
                <a:solidFill>
                  <a:srgbClr val="808080"/>
                </a:solidFill>
              </a:rPr>
            </a:br>
            <a:r>
              <a:rPr lang="zh-CN" altLang="mr-IN" sz="1600" dirty="0">
                <a:solidFill>
                  <a:srgbClr val="808080"/>
                </a:solidFill>
              </a:rPr>
              <a:t>    </a:t>
            </a:r>
            <a:r>
              <a:rPr lang="mr-IN" altLang="zh-CN" sz="1600" b="1" dirty="0" err="1">
                <a:solidFill>
                  <a:srgbClr val="CC7832"/>
                </a:solidFill>
              </a:rPr>
              <a:t>int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dirty="0" err="1">
                <a:solidFill>
                  <a:srgbClr val="A9B7C6"/>
                </a:solidFill>
              </a:rPr>
              <a:t>len</a:t>
            </a:r>
            <a:r>
              <a:rPr lang="mr-IN" altLang="zh-CN" sz="1600" dirty="0">
                <a:solidFill>
                  <a:srgbClr val="A9B7C6"/>
                </a:solidFill>
              </a:rPr>
              <a:t> </a:t>
            </a:r>
            <a:r>
              <a:rPr lang="mr-IN" altLang="zh-CN" sz="1600" dirty="0"/>
              <a:t>= </a:t>
            </a:r>
            <a:r>
              <a:rPr lang="mr-IN" altLang="zh-CN" sz="1600" dirty="0" err="1"/>
              <a:t>strlen</a:t>
            </a:r>
            <a:r>
              <a:rPr lang="mr-IN" altLang="zh-CN" sz="1600" dirty="0"/>
              <a:t>(</a:t>
            </a:r>
            <a:r>
              <a:rPr lang="mr-IN" altLang="zh-CN" sz="1600" dirty="0">
                <a:solidFill>
                  <a:srgbClr val="A9B7C6"/>
                </a:solidFill>
              </a:rPr>
              <a:t>s</a:t>
            </a:r>
            <a:r>
              <a:rPr lang="mr-IN" altLang="zh-CN" sz="1600" dirty="0"/>
              <a:t>+</a:t>
            </a:r>
            <a:r>
              <a:rPr lang="mr-IN" altLang="zh-CN" sz="1600" dirty="0">
                <a:solidFill>
                  <a:srgbClr val="6897BB"/>
                </a:solidFill>
              </a:rPr>
              <a:t>1</a:t>
            </a:r>
            <a:r>
              <a:rPr lang="mr-IN" altLang="zh-CN" sz="1600" dirty="0"/>
              <a:t>)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dirty="0">
                <a:solidFill>
                  <a:srgbClr val="CC7832"/>
                </a:solidFill>
              </a:rPr>
              <a:t>    </a:t>
            </a:r>
            <a:r>
              <a:rPr lang="mr-IN" altLang="zh-CN" sz="1600" dirty="0" err="1">
                <a:solidFill>
                  <a:srgbClr val="A9B7C6"/>
                </a:solidFill>
              </a:rPr>
              <a:t>Hash</a:t>
            </a:r>
            <a:r>
              <a:rPr lang="mr-IN" altLang="zh-CN" sz="1600" dirty="0"/>
              <a:t>[</a:t>
            </a:r>
            <a:r>
              <a:rPr lang="mr-IN" altLang="zh-CN" sz="1600" dirty="0">
                <a:solidFill>
                  <a:srgbClr val="6897BB"/>
                </a:solidFill>
              </a:rPr>
              <a:t>0</a:t>
            </a:r>
            <a:r>
              <a:rPr lang="mr-IN" altLang="zh-CN" sz="1600" dirty="0"/>
              <a:t>] = </a:t>
            </a:r>
            <a:r>
              <a:rPr lang="mr-IN" altLang="zh-CN" sz="1600" dirty="0">
                <a:solidFill>
                  <a:srgbClr val="6897BB"/>
                </a:solidFill>
              </a:rPr>
              <a:t>0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dirty="0">
                <a:solidFill>
                  <a:srgbClr val="CC7832"/>
                </a:solidFill>
              </a:rPr>
              <a:t>    </a:t>
            </a:r>
            <a:r>
              <a:rPr lang="mr-IN" altLang="zh-CN" sz="1600" b="1" dirty="0" err="1">
                <a:solidFill>
                  <a:srgbClr val="CC7832"/>
                </a:solidFill>
              </a:rPr>
              <a:t>for</a:t>
            </a:r>
            <a:r>
              <a:rPr lang="mr-IN" altLang="zh-CN" sz="1600" dirty="0"/>
              <a:t>(</a:t>
            </a:r>
            <a:r>
              <a:rPr lang="mr-IN" altLang="zh-CN" sz="1600" b="1" dirty="0" err="1">
                <a:solidFill>
                  <a:srgbClr val="CC7832"/>
                </a:solidFill>
              </a:rPr>
              <a:t>int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dirty="0" err="1">
                <a:solidFill>
                  <a:srgbClr val="A9B7C6"/>
                </a:solidFill>
              </a:rPr>
              <a:t>i</a:t>
            </a:r>
            <a:r>
              <a:rPr lang="mr-IN" altLang="zh-CN" sz="1600" dirty="0">
                <a:solidFill>
                  <a:srgbClr val="A9B7C6"/>
                </a:solidFill>
              </a:rPr>
              <a:t> </a:t>
            </a:r>
            <a:r>
              <a:rPr lang="mr-IN" altLang="zh-CN" sz="1600" dirty="0"/>
              <a:t>= </a:t>
            </a:r>
            <a:r>
              <a:rPr lang="mr-IN" altLang="zh-CN" sz="1600" dirty="0">
                <a:solidFill>
                  <a:srgbClr val="6897BB"/>
                </a:solidFill>
              </a:rPr>
              <a:t>1</a:t>
            </a:r>
            <a:r>
              <a:rPr lang="mr-IN" altLang="zh-CN" sz="1600" dirty="0">
                <a:solidFill>
                  <a:srgbClr val="CC7832"/>
                </a:solidFill>
              </a:rPr>
              <a:t>; </a:t>
            </a:r>
            <a:r>
              <a:rPr lang="mr-IN" altLang="zh-CN" sz="1600" dirty="0" err="1">
                <a:solidFill>
                  <a:srgbClr val="A9B7C6"/>
                </a:solidFill>
              </a:rPr>
              <a:t>i</a:t>
            </a:r>
            <a:r>
              <a:rPr lang="mr-IN" altLang="zh-CN" sz="1600" dirty="0">
                <a:solidFill>
                  <a:srgbClr val="A9B7C6"/>
                </a:solidFill>
              </a:rPr>
              <a:t> </a:t>
            </a:r>
            <a:r>
              <a:rPr lang="mr-IN" altLang="zh-CN" sz="1600" dirty="0"/>
              <a:t>&lt;= </a:t>
            </a:r>
            <a:r>
              <a:rPr lang="mr-IN" altLang="zh-CN" sz="1600" dirty="0" err="1">
                <a:solidFill>
                  <a:srgbClr val="A9B7C6"/>
                </a:solidFill>
              </a:rPr>
              <a:t>len</a:t>
            </a:r>
            <a:r>
              <a:rPr lang="mr-IN" altLang="zh-CN" sz="1600" dirty="0">
                <a:solidFill>
                  <a:srgbClr val="CC7832"/>
                </a:solidFill>
              </a:rPr>
              <a:t>; </a:t>
            </a:r>
            <a:r>
              <a:rPr lang="mr-IN" altLang="zh-CN" sz="1600" dirty="0" err="1">
                <a:solidFill>
                  <a:srgbClr val="A9B7C6"/>
                </a:solidFill>
              </a:rPr>
              <a:t>i</a:t>
            </a:r>
            <a:r>
              <a:rPr lang="mr-IN" altLang="zh-CN" sz="1600" dirty="0"/>
              <a:t>++) </a:t>
            </a:r>
            <a:br>
              <a:rPr lang="mr-IN" altLang="zh-CN" sz="1600" dirty="0"/>
            </a:br>
            <a:r>
              <a:rPr lang="mr-IN" altLang="zh-CN" sz="1600" dirty="0"/>
              <a:t>        </a:t>
            </a:r>
            <a:r>
              <a:rPr lang="mr-IN" altLang="zh-CN" sz="1600" dirty="0" err="1">
                <a:solidFill>
                  <a:srgbClr val="A9B7C6"/>
                </a:solidFill>
              </a:rPr>
              <a:t>Hash</a:t>
            </a:r>
            <a:r>
              <a:rPr lang="mr-IN" altLang="zh-CN" sz="1600" dirty="0"/>
              <a:t>[</a:t>
            </a:r>
            <a:r>
              <a:rPr lang="mr-IN" altLang="zh-CN" sz="1600" dirty="0" err="1">
                <a:solidFill>
                  <a:srgbClr val="A9B7C6"/>
                </a:solidFill>
              </a:rPr>
              <a:t>i</a:t>
            </a:r>
            <a:r>
              <a:rPr lang="mr-IN" altLang="zh-CN" sz="1600" dirty="0"/>
              <a:t>] = </a:t>
            </a:r>
            <a:r>
              <a:rPr lang="mr-IN" altLang="zh-CN" sz="1600" dirty="0" err="1">
                <a:solidFill>
                  <a:srgbClr val="A9B7C6"/>
                </a:solidFill>
              </a:rPr>
              <a:t>Hash</a:t>
            </a:r>
            <a:r>
              <a:rPr lang="mr-IN" altLang="zh-CN" sz="1600" dirty="0"/>
              <a:t>[</a:t>
            </a:r>
            <a:r>
              <a:rPr lang="mr-IN" altLang="zh-CN" sz="1600" dirty="0" err="1">
                <a:solidFill>
                  <a:srgbClr val="A9B7C6"/>
                </a:solidFill>
              </a:rPr>
              <a:t>i</a:t>
            </a:r>
            <a:r>
              <a:rPr lang="mr-IN" altLang="zh-CN" sz="1600" dirty="0">
                <a:solidFill>
                  <a:srgbClr val="A9B7C6"/>
                </a:solidFill>
              </a:rPr>
              <a:t> </a:t>
            </a:r>
            <a:r>
              <a:rPr lang="mr-IN" altLang="zh-CN" sz="1600" dirty="0"/>
              <a:t>- </a:t>
            </a:r>
            <a:r>
              <a:rPr lang="mr-IN" altLang="zh-CN" sz="1600" dirty="0">
                <a:solidFill>
                  <a:srgbClr val="6897BB"/>
                </a:solidFill>
              </a:rPr>
              <a:t>1</a:t>
            </a:r>
            <a:r>
              <a:rPr lang="mr-IN" altLang="zh-CN" sz="1600" dirty="0"/>
              <a:t>] * </a:t>
            </a:r>
            <a:r>
              <a:rPr lang="mr-IN" altLang="zh-CN" sz="1600" dirty="0" err="1">
                <a:solidFill>
                  <a:srgbClr val="A9B7C6"/>
                </a:solidFill>
              </a:rPr>
              <a:t>p</a:t>
            </a:r>
            <a:r>
              <a:rPr lang="mr-IN" altLang="zh-CN" sz="1600" dirty="0">
                <a:solidFill>
                  <a:srgbClr val="A9B7C6"/>
                </a:solidFill>
              </a:rPr>
              <a:t> </a:t>
            </a:r>
            <a:r>
              <a:rPr lang="mr-IN" altLang="zh-CN" sz="1600" dirty="0"/>
              <a:t>+ (</a:t>
            </a:r>
            <a:r>
              <a:rPr lang="mr-IN" altLang="zh-CN" sz="1600" dirty="0" err="1">
                <a:solidFill>
                  <a:srgbClr val="B9BCD1"/>
                </a:solidFill>
              </a:rPr>
              <a:t>ull</a:t>
            </a:r>
            <a:r>
              <a:rPr lang="mr-IN" altLang="zh-CN" sz="1600" dirty="0"/>
              <a:t>)(</a:t>
            </a:r>
            <a:r>
              <a:rPr lang="mr-IN" altLang="zh-CN" sz="1600" dirty="0" err="1">
                <a:solidFill>
                  <a:srgbClr val="A9B7C6"/>
                </a:solidFill>
              </a:rPr>
              <a:t>s</a:t>
            </a:r>
            <a:r>
              <a:rPr lang="mr-IN" altLang="zh-CN" sz="1600" dirty="0"/>
              <a:t>[</a:t>
            </a:r>
            <a:r>
              <a:rPr lang="mr-IN" altLang="zh-CN" sz="1600" dirty="0" err="1">
                <a:solidFill>
                  <a:srgbClr val="A9B7C6"/>
                </a:solidFill>
              </a:rPr>
              <a:t>i</a:t>
            </a:r>
            <a:r>
              <a:rPr lang="mr-IN" altLang="zh-CN" sz="1600" dirty="0"/>
              <a:t>] - </a:t>
            </a:r>
            <a:r>
              <a:rPr lang="mr-IN" altLang="zh-CN" sz="1600" dirty="0">
                <a:solidFill>
                  <a:srgbClr val="6A8759"/>
                </a:solidFill>
              </a:rPr>
              <a:t>'</a:t>
            </a:r>
            <a:r>
              <a:rPr lang="mr-IN" altLang="zh-CN" sz="1600" dirty="0" err="1">
                <a:solidFill>
                  <a:srgbClr val="6A8759"/>
                </a:solidFill>
              </a:rPr>
              <a:t>a</a:t>
            </a:r>
            <a:r>
              <a:rPr lang="mr-IN" altLang="zh-CN" sz="1600" dirty="0">
                <a:solidFill>
                  <a:srgbClr val="6A8759"/>
                </a:solidFill>
              </a:rPr>
              <a:t>' </a:t>
            </a:r>
            <a:r>
              <a:rPr lang="mr-IN" altLang="zh-CN" sz="1600" dirty="0"/>
              <a:t>+ </a:t>
            </a:r>
            <a:r>
              <a:rPr lang="mr-IN" altLang="zh-CN" sz="1600" dirty="0">
                <a:solidFill>
                  <a:srgbClr val="6897BB"/>
                </a:solidFill>
              </a:rPr>
              <a:t>1</a:t>
            </a:r>
            <a:r>
              <a:rPr lang="mr-IN" altLang="zh-CN" sz="1600" dirty="0"/>
              <a:t>)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dirty="0">
                <a:solidFill>
                  <a:srgbClr val="CC7832"/>
                </a:solidFill>
              </a:rPr>
              <a:t>    </a:t>
            </a:r>
            <a:r>
              <a:rPr lang="mr-IN" altLang="zh-CN" sz="1600" dirty="0">
                <a:solidFill>
                  <a:srgbClr val="808080"/>
                </a:solidFill>
              </a:rPr>
              <a:t>//</a:t>
            </a:r>
            <a:r>
              <a:rPr lang="mr-IN" altLang="zh-CN" sz="1600" dirty="0" err="1">
                <a:solidFill>
                  <a:srgbClr val="808080"/>
                </a:solidFill>
              </a:rPr>
              <a:t>Hash</a:t>
            </a:r>
            <a:r>
              <a:rPr lang="mr-IN" altLang="zh-CN" sz="1600" dirty="0">
                <a:solidFill>
                  <a:srgbClr val="808080"/>
                </a:solidFill>
              </a:rPr>
              <a:t>[</a:t>
            </a:r>
            <a:r>
              <a:rPr lang="mr-IN" altLang="zh-CN" sz="1600" dirty="0" err="1">
                <a:solidFill>
                  <a:srgbClr val="808080"/>
                </a:solidFill>
              </a:rPr>
              <a:t>R</a:t>
            </a:r>
            <a:r>
              <a:rPr lang="mr-IN" altLang="zh-CN" sz="1600" dirty="0">
                <a:solidFill>
                  <a:srgbClr val="808080"/>
                </a:solidFill>
              </a:rPr>
              <a:t>]-</a:t>
            </a:r>
            <a:r>
              <a:rPr lang="mr-IN" altLang="zh-CN" sz="1600" dirty="0" err="1">
                <a:solidFill>
                  <a:srgbClr val="808080"/>
                </a:solidFill>
              </a:rPr>
              <a:t>Hash</a:t>
            </a:r>
            <a:r>
              <a:rPr lang="mr-IN" altLang="zh-CN" sz="1600" dirty="0">
                <a:solidFill>
                  <a:srgbClr val="808080"/>
                </a:solidFill>
              </a:rPr>
              <a:t>[L-1]*</a:t>
            </a:r>
            <a:r>
              <a:rPr lang="mr-IN" altLang="zh-CN" sz="1600" dirty="0" err="1">
                <a:solidFill>
                  <a:srgbClr val="808080"/>
                </a:solidFill>
              </a:rPr>
              <a:t>p</a:t>
            </a:r>
            <a:r>
              <a:rPr lang="mr-IN" altLang="zh-CN" sz="1600" dirty="0">
                <a:solidFill>
                  <a:srgbClr val="808080"/>
                </a:solidFill>
              </a:rPr>
              <a:t>^(R-L+1);</a:t>
            </a:r>
            <a:br>
              <a:rPr lang="mr-IN" altLang="zh-CN" sz="1600" dirty="0">
                <a:solidFill>
                  <a:srgbClr val="808080"/>
                </a:solidFill>
              </a:rPr>
            </a:br>
            <a:r>
              <a:rPr lang="mr-IN" altLang="zh-CN" sz="1600" dirty="0">
                <a:solidFill>
                  <a:srgbClr val="808080"/>
                </a:solidFill>
              </a:rPr>
              <a:t>    </a:t>
            </a:r>
            <a:r>
              <a:rPr lang="mr-IN" altLang="zh-CN" sz="1600" b="1" dirty="0" err="1">
                <a:solidFill>
                  <a:srgbClr val="CC7832"/>
                </a:solidFill>
              </a:rPr>
              <a:t>return</a:t>
            </a:r>
            <a:r>
              <a:rPr lang="mr-IN" altLang="zh-CN" sz="1600" b="1" dirty="0">
                <a:solidFill>
                  <a:srgbClr val="CC7832"/>
                </a:solidFill>
              </a:rPr>
              <a:t> </a:t>
            </a:r>
            <a:r>
              <a:rPr lang="mr-IN" altLang="zh-CN" sz="1600" dirty="0">
                <a:solidFill>
                  <a:srgbClr val="6897BB"/>
                </a:solidFill>
              </a:rPr>
              <a:t>0</a:t>
            </a:r>
            <a:r>
              <a:rPr lang="mr-IN" altLang="zh-CN" sz="1600" dirty="0">
                <a:solidFill>
                  <a:srgbClr val="CC7832"/>
                </a:solidFill>
              </a:rPr>
              <a:t>;</a:t>
            </a:r>
            <a:br>
              <a:rPr lang="mr-IN" altLang="zh-CN" sz="1600" dirty="0">
                <a:solidFill>
                  <a:srgbClr val="CC7832"/>
                </a:solidFill>
              </a:rPr>
            </a:br>
            <a:r>
              <a:rPr lang="mr-IN" altLang="zh-CN" sz="1600" dirty="0"/>
              <a:t>}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78910" y="3348778"/>
            <a:ext cx="195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and official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17009" y="3421240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 voice is common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（被动语态常见）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1922" y="151170"/>
            <a:ext cx="61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81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6756438" y="2110475"/>
            <a:ext cx="869279" cy="772440"/>
          </a:xfrm>
          <a:custGeom>
            <a:avLst/>
            <a:gdLst>
              <a:gd name="connsiteX0" fmla="*/ 340535 w 869279"/>
              <a:gd name="connsiteY0" fmla="*/ 141977 h 772440"/>
              <a:gd name="connsiteX1" fmla="*/ 141977 w 869279"/>
              <a:gd name="connsiteY1" fmla="*/ 340163 h 772440"/>
              <a:gd name="connsiteX2" fmla="*/ 340535 w 869279"/>
              <a:gd name="connsiteY2" fmla="*/ 538349 h 772440"/>
              <a:gd name="connsiteX3" fmla="*/ 539093 w 869279"/>
              <a:gd name="connsiteY3" fmla="*/ 340163 h 772440"/>
              <a:gd name="connsiteX4" fmla="*/ 340535 w 869279"/>
              <a:gd name="connsiteY4" fmla="*/ 141977 h 772440"/>
              <a:gd name="connsiteX5" fmla="*/ 340536 w 869279"/>
              <a:gd name="connsiteY5" fmla="*/ 0 h 772440"/>
              <a:gd name="connsiteX6" fmla="*/ 681072 w 869279"/>
              <a:gd name="connsiteY6" fmla="*/ 340163 h 772440"/>
              <a:gd name="connsiteX7" fmla="*/ 654311 w 869279"/>
              <a:gd name="connsiteY7" fmla="*/ 472570 h 772440"/>
              <a:gd name="connsiteX8" fmla="*/ 645736 w 869279"/>
              <a:gd name="connsiteY8" fmla="*/ 488351 h 772440"/>
              <a:gd name="connsiteX9" fmla="*/ 859865 w 869279"/>
              <a:gd name="connsiteY9" fmla="*/ 652846 h 772440"/>
              <a:gd name="connsiteX10" fmla="*/ 864293 w 869279"/>
              <a:gd name="connsiteY10" fmla="*/ 686621 h 772440"/>
              <a:gd name="connsiteX11" fmla="*/ 805599 w 869279"/>
              <a:gd name="connsiteY11" fmla="*/ 763026 h 772440"/>
              <a:gd name="connsiteX12" fmla="*/ 771824 w 869279"/>
              <a:gd name="connsiteY12" fmla="*/ 767454 h 772440"/>
              <a:gd name="connsiteX13" fmla="*/ 555946 w 869279"/>
              <a:gd name="connsiteY13" fmla="*/ 601616 h 772440"/>
              <a:gd name="connsiteX14" fmla="*/ 530933 w 869279"/>
              <a:gd name="connsiteY14" fmla="*/ 622232 h 772440"/>
              <a:gd name="connsiteX15" fmla="*/ 340536 w 869279"/>
              <a:gd name="connsiteY15" fmla="*/ 680326 h 772440"/>
              <a:gd name="connsiteX16" fmla="*/ 0 w 869279"/>
              <a:gd name="connsiteY16" fmla="*/ 340163 h 772440"/>
              <a:gd name="connsiteX17" fmla="*/ 340536 w 869279"/>
              <a:gd name="connsiteY17" fmla="*/ 0 h 7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9279" h="772440">
                <a:moveTo>
                  <a:pt x="340535" y="141977"/>
                </a:moveTo>
                <a:cubicBezTo>
                  <a:pt x="230874" y="141977"/>
                  <a:pt x="141977" y="230708"/>
                  <a:pt x="141977" y="340163"/>
                </a:cubicBezTo>
                <a:cubicBezTo>
                  <a:pt x="141977" y="449618"/>
                  <a:pt x="230874" y="538349"/>
                  <a:pt x="340535" y="538349"/>
                </a:cubicBezTo>
                <a:cubicBezTo>
                  <a:pt x="450196" y="538349"/>
                  <a:pt x="539093" y="449618"/>
                  <a:pt x="539093" y="340163"/>
                </a:cubicBezTo>
                <a:cubicBezTo>
                  <a:pt x="539093" y="230708"/>
                  <a:pt x="450196" y="141977"/>
                  <a:pt x="340535" y="141977"/>
                </a:cubicBezTo>
                <a:close/>
                <a:moveTo>
                  <a:pt x="340536" y="0"/>
                </a:moveTo>
                <a:cubicBezTo>
                  <a:pt x="528609" y="0"/>
                  <a:pt x="681072" y="152296"/>
                  <a:pt x="681072" y="340163"/>
                </a:cubicBezTo>
                <a:cubicBezTo>
                  <a:pt x="681072" y="387130"/>
                  <a:pt x="671543" y="431873"/>
                  <a:pt x="654311" y="472570"/>
                </a:cubicBezTo>
                <a:lnTo>
                  <a:pt x="645736" y="488351"/>
                </a:lnTo>
                <a:lnTo>
                  <a:pt x="859865" y="652846"/>
                </a:lnTo>
                <a:cubicBezTo>
                  <a:pt x="870415" y="660950"/>
                  <a:pt x="872397" y="676072"/>
                  <a:pt x="864293" y="686621"/>
                </a:cubicBezTo>
                <a:lnTo>
                  <a:pt x="805599" y="763026"/>
                </a:lnTo>
                <a:cubicBezTo>
                  <a:pt x="797495" y="773576"/>
                  <a:pt x="782373" y="775558"/>
                  <a:pt x="771824" y="767454"/>
                </a:cubicBezTo>
                <a:lnTo>
                  <a:pt x="555946" y="601616"/>
                </a:lnTo>
                <a:lnTo>
                  <a:pt x="530933" y="622232"/>
                </a:lnTo>
                <a:cubicBezTo>
                  <a:pt x="476583" y="658909"/>
                  <a:pt x="411064" y="680326"/>
                  <a:pt x="340536" y="680326"/>
                </a:cubicBezTo>
                <a:cubicBezTo>
                  <a:pt x="152463" y="680326"/>
                  <a:pt x="0" y="528030"/>
                  <a:pt x="0" y="340163"/>
                </a:cubicBezTo>
                <a:cubicBezTo>
                  <a:pt x="0" y="152296"/>
                  <a:pt x="152463" y="0"/>
                  <a:pt x="340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18845" y="2110475"/>
            <a:ext cx="681071" cy="680326"/>
            <a:chOff x="10328564" y="1285204"/>
            <a:chExt cx="681071" cy="680326"/>
          </a:xfrm>
        </p:grpSpPr>
        <p:sp>
          <p:nvSpPr>
            <p:cNvPr id="28" name="同心圆 27"/>
            <p:cNvSpPr/>
            <p:nvPr/>
          </p:nvSpPr>
          <p:spPr>
            <a:xfrm>
              <a:off x="10328564" y="1285204"/>
              <a:ext cx="681071" cy="680326"/>
            </a:xfrm>
            <a:prstGeom prst="donut">
              <a:avLst>
                <a:gd name="adj" fmla="val 116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18623295">
              <a:off x="10479675" y="1508035"/>
              <a:ext cx="378848" cy="190314"/>
            </a:xfrm>
            <a:custGeom>
              <a:avLst/>
              <a:gdLst>
                <a:gd name="connsiteX0" fmla="*/ 1632883 w 1643957"/>
                <a:gd name="connsiteY0" fmla="*/ 662598 h 1084043"/>
                <a:gd name="connsiteX1" fmla="*/ 1643957 w 1643957"/>
                <a:gd name="connsiteY1" fmla="*/ 1035732 h 1084043"/>
                <a:gd name="connsiteX2" fmla="*/ 16237 w 1643957"/>
                <a:gd name="connsiteY2" fmla="*/ 1084043 h 1084043"/>
                <a:gd name="connsiteX3" fmla="*/ 15894 w 1643957"/>
                <a:gd name="connsiteY3" fmla="*/ 1072502 h 1084043"/>
                <a:gd name="connsiteX4" fmla="*/ 0 w 1643957"/>
                <a:gd name="connsiteY4" fmla="*/ 1072502 h 1084043"/>
                <a:gd name="connsiteX5" fmla="*/ 0 w 1643957"/>
                <a:gd name="connsiteY5" fmla="*/ 0 h 1084043"/>
                <a:gd name="connsiteX6" fmla="*/ 360442 w 1643957"/>
                <a:gd name="connsiteY6" fmla="*/ 0 h 1084043"/>
                <a:gd name="connsiteX7" fmla="*/ 360442 w 1643957"/>
                <a:gd name="connsiteY7" fmla="*/ 700365 h 108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957" h="1084043">
                  <a:moveTo>
                    <a:pt x="1632883" y="662598"/>
                  </a:moveTo>
                  <a:lnTo>
                    <a:pt x="1643957" y="1035732"/>
                  </a:lnTo>
                  <a:lnTo>
                    <a:pt x="16237" y="1084043"/>
                  </a:lnTo>
                  <a:lnTo>
                    <a:pt x="15894" y="1072502"/>
                  </a:lnTo>
                  <a:lnTo>
                    <a:pt x="0" y="1072502"/>
                  </a:lnTo>
                  <a:lnTo>
                    <a:pt x="0" y="0"/>
                  </a:lnTo>
                  <a:lnTo>
                    <a:pt x="360442" y="0"/>
                  </a:lnTo>
                  <a:lnTo>
                    <a:pt x="360442" y="7003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02824" y="3228869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professional words and phrases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178910" y="3348778"/>
            <a:ext cx="195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and official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17009" y="3421240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 voice is common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（被动语态常见）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692" y="185533"/>
            <a:ext cx="61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7949" y="1117987"/>
            <a:ext cx="9282023" cy="460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题目</a:t>
            </a:r>
            <a:r>
              <a:rPr kumimoji="1" lang="en-US" altLang="zh-CN" sz="2400" dirty="0" smtClean="0"/>
              <a:t>1:</a:t>
            </a:r>
            <a:r>
              <a:rPr kumimoji="1" lang="en-US" altLang="zh-CN" sz="2400" dirty="0" smtClean="0">
                <a:hlinkClick r:id="rId2"/>
              </a:rPr>
              <a:t>POJ3461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b="1" dirty="0" smtClean="0"/>
              <a:t>题意</a:t>
            </a:r>
            <a:r>
              <a:rPr kumimoji="1" lang="zh-CN" altLang="en-US" sz="2400" dirty="0" smtClean="0"/>
              <a:t>：</a:t>
            </a:r>
            <a:r>
              <a:rPr lang="zh-CN" altLang="en-US" sz="2400" dirty="0"/>
              <a:t>求模式串在文本串中出现的</a:t>
            </a:r>
            <a:r>
              <a:rPr lang="zh-CN" altLang="en-US" sz="2400" dirty="0" smtClean="0"/>
              <a:t>次数。</a:t>
            </a:r>
            <a:endParaRPr lang="en-US" altLang="zh-CN" sz="2400" dirty="0" smtClean="0"/>
          </a:p>
          <a:p>
            <a:r>
              <a:rPr lang="zh-CN" altLang="en-US" sz="2400" dirty="0" smtClean="0"/>
              <a:t>如文本串：</a:t>
            </a:r>
            <a:r>
              <a:rPr lang="en-US" altLang="zh-CN" sz="2400" dirty="0" err="1" smtClean="0"/>
              <a:t>abcabeab</a:t>
            </a:r>
            <a:r>
              <a:rPr lang="zh-CN" altLang="en-US" sz="2400" dirty="0" smtClean="0"/>
              <a:t>，模式串：</a:t>
            </a:r>
            <a:r>
              <a:rPr lang="en-US" altLang="zh-CN" sz="2400" dirty="0" smtClean="0"/>
              <a:t>ab</a:t>
            </a:r>
            <a:r>
              <a:rPr lang="zh-CN" altLang="en-US" sz="2400" dirty="0" smtClean="0"/>
              <a:t>，即求</a:t>
            </a:r>
            <a:r>
              <a:rPr lang="en-US" altLang="zh-CN" sz="2400" dirty="0" smtClean="0"/>
              <a:t>ab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abcabeab</a:t>
            </a:r>
            <a:r>
              <a:rPr lang="zh-CN" altLang="en-US" sz="2400" dirty="0" smtClean="0"/>
              <a:t>中出现的次数。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 smtClean="0"/>
              <a:t>解题思路：</a:t>
            </a:r>
            <a:endParaRPr lang="en-US" altLang="zh-CN" sz="2400" b="1" dirty="0" smtClean="0"/>
          </a:p>
          <a:p>
            <a:r>
              <a:rPr lang="zh-CN" altLang="en-US" sz="2400" dirty="0" smtClean="0"/>
              <a:t>设定素数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，预处理出</a:t>
            </a:r>
            <a:r>
              <a:rPr lang="en-US" altLang="zh-CN" sz="2400" dirty="0" err="1" smtClean="0"/>
              <a:t>p^n</a:t>
            </a:r>
            <a:r>
              <a:rPr lang="zh-CN" altLang="en-US" sz="2400" dirty="0" smtClean="0"/>
              <a:t>，求出模式串的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值和文本串的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数组。</a:t>
            </a:r>
            <a:endParaRPr lang="en-US" altLang="zh-CN" sz="2400" dirty="0" smtClean="0"/>
          </a:p>
          <a:p>
            <a:r>
              <a:rPr lang="zh-CN" altLang="en-US" sz="2400" dirty="0" smtClean="0"/>
              <a:t>令</a:t>
            </a:r>
            <a:r>
              <a:rPr lang="en-US" altLang="zh-CN" sz="2400" dirty="0" err="1" smtClean="0"/>
              <a:t>len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模式串的长度，遍历文本串，当遍历到下标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时，求出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i+len-1]</a:t>
            </a:r>
            <a:r>
              <a:rPr lang="zh-CN" altLang="en-US" sz="2400" dirty="0" smtClean="0"/>
              <a:t>区间内的子串的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值和模式串的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值比较，相同计数器</a:t>
            </a:r>
            <a:r>
              <a:rPr lang="en-US" altLang="zh-CN" sz="2400" dirty="0" smtClean="0"/>
              <a:t>+1</a:t>
            </a:r>
            <a:r>
              <a:rPr lang="zh-CN" altLang="en-US" sz="2400" dirty="0" smtClean="0"/>
              <a:t>，注意下标不要越界。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615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6756438" y="2110475"/>
            <a:ext cx="869279" cy="772440"/>
          </a:xfrm>
          <a:custGeom>
            <a:avLst/>
            <a:gdLst>
              <a:gd name="connsiteX0" fmla="*/ 340535 w 869279"/>
              <a:gd name="connsiteY0" fmla="*/ 141977 h 772440"/>
              <a:gd name="connsiteX1" fmla="*/ 141977 w 869279"/>
              <a:gd name="connsiteY1" fmla="*/ 340163 h 772440"/>
              <a:gd name="connsiteX2" fmla="*/ 340535 w 869279"/>
              <a:gd name="connsiteY2" fmla="*/ 538349 h 772440"/>
              <a:gd name="connsiteX3" fmla="*/ 539093 w 869279"/>
              <a:gd name="connsiteY3" fmla="*/ 340163 h 772440"/>
              <a:gd name="connsiteX4" fmla="*/ 340535 w 869279"/>
              <a:gd name="connsiteY4" fmla="*/ 141977 h 772440"/>
              <a:gd name="connsiteX5" fmla="*/ 340536 w 869279"/>
              <a:gd name="connsiteY5" fmla="*/ 0 h 772440"/>
              <a:gd name="connsiteX6" fmla="*/ 681072 w 869279"/>
              <a:gd name="connsiteY6" fmla="*/ 340163 h 772440"/>
              <a:gd name="connsiteX7" fmla="*/ 654311 w 869279"/>
              <a:gd name="connsiteY7" fmla="*/ 472570 h 772440"/>
              <a:gd name="connsiteX8" fmla="*/ 645736 w 869279"/>
              <a:gd name="connsiteY8" fmla="*/ 488351 h 772440"/>
              <a:gd name="connsiteX9" fmla="*/ 859865 w 869279"/>
              <a:gd name="connsiteY9" fmla="*/ 652846 h 772440"/>
              <a:gd name="connsiteX10" fmla="*/ 864293 w 869279"/>
              <a:gd name="connsiteY10" fmla="*/ 686621 h 772440"/>
              <a:gd name="connsiteX11" fmla="*/ 805599 w 869279"/>
              <a:gd name="connsiteY11" fmla="*/ 763026 h 772440"/>
              <a:gd name="connsiteX12" fmla="*/ 771824 w 869279"/>
              <a:gd name="connsiteY12" fmla="*/ 767454 h 772440"/>
              <a:gd name="connsiteX13" fmla="*/ 555946 w 869279"/>
              <a:gd name="connsiteY13" fmla="*/ 601616 h 772440"/>
              <a:gd name="connsiteX14" fmla="*/ 530933 w 869279"/>
              <a:gd name="connsiteY14" fmla="*/ 622232 h 772440"/>
              <a:gd name="connsiteX15" fmla="*/ 340536 w 869279"/>
              <a:gd name="connsiteY15" fmla="*/ 680326 h 772440"/>
              <a:gd name="connsiteX16" fmla="*/ 0 w 869279"/>
              <a:gd name="connsiteY16" fmla="*/ 340163 h 772440"/>
              <a:gd name="connsiteX17" fmla="*/ 340536 w 869279"/>
              <a:gd name="connsiteY17" fmla="*/ 0 h 7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9279" h="772440">
                <a:moveTo>
                  <a:pt x="340535" y="141977"/>
                </a:moveTo>
                <a:cubicBezTo>
                  <a:pt x="230874" y="141977"/>
                  <a:pt x="141977" y="230708"/>
                  <a:pt x="141977" y="340163"/>
                </a:cubicBezTo>
                <a:cubicBezTo>
                  <a:pt x="141977" y="449618"/>
                  <a:pt x="230874" y="538349"/>
                  <a:pt x="340535" y="538349"/>
                </a:cubicBezTo>
                <a:cubicBezTo>
                  <a:pt x="450196" y="538349"/>
                  <a:pt x="539093" y="449618"/>
                  <a:pt x="539093" y="340163"/>
                </a:cubicBezTo>
                <a:cubicBezTo>
                  <a:pt x="539093" y="230708"/>
                  <a:pt x="450196" y="141977"/>
                  <a:pt x="340535" y="141977"/>
                </a:cubicBezTo>
                <a:close/>
                <a:moveTo>
                  <a:pt x="340536" y="0"/>
                </a:moveTo>
                <a:cubicBezTo>
                  <a:pt x="528609" y="0"/>
                  <a:pt x="681072" y="152296"/>
                  <a:pt x="681072" y="340163"/>
                </a:cubicBezTo>
                <a:cubicBezTo>
                  <a:pt x="681072" y="387130"/>
                  <a:pt x="671543" y="431873"/>
                  <a:pt x="654311" y="472570"/>
                </a:cubicBezTo>
                <a:lnTo>
                  <a:pt x="645736" y="488351"/>
                </a:lnTo>
                <a:lnTo>
                  <a:pt x="859865" y="652846"/>
                </a:lnTo>
                <a:cubicBezTo>
                  <a:pt x="870415" y="660950"/>
                  <a:pt x="872397" y="676072"/>
                  <a:pt x="864293" y="686621"/>
                </a:cubicBezTo>
                <a:lnTo>
                  <a:pt x="805599" y="763026"/>
                </a:lnTo>
                <a:cubicBezTo>
                  <a:pt x="797495" y="773576"/>
                  <a:pt x="782373" y="775558"/>
                  <a:pt x="771824" y="767454"/>
                </a:cubicBezTo>
                <a:lnTo>
                  <a:pt x="555946" y="601616"/>
                </a:lnTo>
                <a:lnTo>
                  <a:pt x="530933" y="622232"/>
                </a:lnTo>
                <a:cubicBezTo>
                  <a:pt x="476583" y="658909"/>
                  <a:pt x="411064" y="680326"/>
                  <a:pt x="340536" y="680326"/>
                </a:cubicBezTo>
                <a:cubicBezTo>
                  <a:pt x="152463" y="680326"/>
                  <a:pt x="0" y="528030"/>
                  <a:pt x="0" y="340163"/>
                </a:cubicBezTo>
                <a:cubicBezTo>
                  <a:pt x="0" y="152296"/>
                  <a:pt x="152463" y="0"/>
                  <a:pt x="340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18845" y="2110475"/>
            <a:ext cx="681071" cy="680326"/>
            <a:chOff x="10328564" y="1285204"/>
            <a:chExt cx="681071" cy="680326"/>
          </a:xfrm>
        </p:grpSpPr>
        <p:sp>
          <p:nvSpPr>
            <p:cNvPr id="28" name="同心圆 27"/>
            <p:cNvSpPr/>
            <p:nvPr/>
          </p:nvSpPr>
          <p:spPr>
            <a:xfrm>
              <a:off x="10328564" y="1285204"/>
              <a:ext cx="681071" cy="680326"/>
            </a:xfrm>
            <a:prstGeom prst="donut">
              <a:avLst>
                <a:gd name="adj" fmla="val 116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18623295">
              <a:off x="10479675" y="1508035"/>
              <a:ext cx="378848" cy="190314"/>
            </a:xfrm>
            <a:custGeom>
              <a:avLst/>
              <a:gdLst>
                <a:gd name="connsiteX0" fmla="*/ 1632883 w 1643957"/>
                <a:gd name="connsiteY0" fmla="*/ 662598 h 1084043"/>
                <a:gd name="connsiteX1" fmla="*/ 1643957 w 1643957"/>
                <a:gd name="connsiteY1" fmla="*/ 1035732 h 1084043"/>
                <a:gd name="connsiteX2" fmla="*/ 16237 w 1643957"/>
                <a:gd name="connsiteY2" fmla="*/ 1084043 h 1084043"/>
                <a:gd name="connsiteX3" fmla="*/ 15894 w 1643957"/>
                <a:gd name="connsiteY3" fmla="*/ 1072502 h 1084043"/>
                <a:gd name="connsiteX4" fmla="*/ 0 w 1643957"/>
                <a:gd name="connsiteY4" fmla="*/ 1072502 h 1084043"/>
                <a:gd name="connsiteX5" fmla="*/ 0 w 1643957"/>
                <a:gd name="connsiteY5" fmla="*/ 0 h 1084043"/>
                <a:gd name="connsiteX6" fmla="*/ 360442 w 1643957"/>
                <a:gd name="connsiteY6" fmla="*/ 0 h 1084043"/>
                <a:gd name="connsiteX7" fmla="*/ 360442 w 1643957"/>
                <a:gd name="connsiteY7" fmla="*/ 700365 h 108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957" h="1084043">
                  <a:moveTo>
                    <a:pt x="1632883" y="662598"/>
                  </a:moveTo>
                  <a:lnTo>
                    <a:pt x="1643957" y="1035732"/>
                  </a:lnTo>
                  <a:lnTo>
                    <a:pt x="16237" y="1084043"/>
                  </a:lnTo>
                  <a:lnTo>
                    <a:pt x="15894" y="1072502"/>
                  </a:lnTo>
                  <a:lnTo>
                    <a:pt x="0" y="1072502"/>
                  </a:lnTo>
                  <a:lnTo>
                    <a:pt x="0" y="0"/>
                  </a:lnTo>
                  <a:lnTo>
                    <a:pt x="360442" y="0"/>
                  </a:lnTo>
                  <a:lnTo>
                    <a:pt x="360442" y="7003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02824" y="3228869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professional words and phrases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178910" y="3348778"/>
            <a:ext cx="195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and official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17009" y="3421240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 voice is common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（被动语态常见）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692" y="185533"/>
            <a:ext cx="61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7949" y="1336043"/>
            <a:ext cx="92820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题目</a:t>
            </a:r>
            <a:r>
              <a:rPr kumimoji="1" lang="en-US" altLang="zh-CN" sz="2400" dirty="0" smtClean="0"/>
              <a:t>1:</a:t>
            </a:r>
            <a:r>
              <a:rPr kumimoji="1" lang="en-US" altLang="zh-CN" sz="2400" dirty="0" smtClean="0">
                <a:hlinkClick r:id="rId2"/>
              </a:rPr>
              <a:t>POJ2406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b="1" dirty="0" smtClean="0"/>
              <a:t>题意</a:t>
            </a:r>
            <a:r>
              <a:rPr kumimoji="1" lang="zh-CN" altLang="en-US" sz="2400" dirty="0" smtClean="0"/>
              <a:t>：</a:t>
            </a:r>
            <a:r>
              <a:rPr lang="zh-CN" altLang="en-US" sz="2400" dirty="0" smtClean="0"/>
              <a:t>求字符串是有多少个重复子串组成的，输出最大值。</a:t>
            </a:r>
            <a:endParaRPr lang="en-US" altLang="zh-CN" sz="2400" dirty="0" smtClean="0"/>
          </a:p>
          <a:p>
            <a:r>
              <a:rPr lang="zh-CN" altLang="en-US" sz="2400" dirty="0" smtClean="0"/>
              <a:t>如：</a:t>
            </a:r>
            <a:r>
              <a:rPr lang="en-US" altLang="zh-CN" sz="2400" dirty="0" err="1" smtClean="0"/>
              <a:t>aaaaaa</a:t>
            </a:r>
            <a:r>
              <a:rPr lang="zh-CN" altLang="en-US" sz="2400" dirty="0" smtClean="0"/>
              <a:t>，既是由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组成，也是由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aa</a:t>
            </a:r>
            <a:r>
              <a:rPr lang="zh-CN" altLang="en-US" sz="2400" dirty="0" smtClean="0"/>
              <a:t>组成，同时也可以由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</a:t>
            </a:r>
            <a:r>
              <a:rPr lang="en-US" altLang="zh-CN" sz="2400" dirty="0" err="1" smtClean="0"/>
              <a:t>aaa</a:t>
            </a:r>
            <a:r>
              <a:rPr lang="zh-CN" altLang="en-US" sz="2400" dirty="0" smtClean="0"/>
              <a:t>组成，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err="1" smtClean="0"/>
              <a:t>aaaaaa</a:t>
            </a:r>
            <a:r>
              <a:rPr lang="zh-CN" altLang="en-US" sz="2400" dirty="0" smtClean="0"/>
              <a:t>组成，本题应输出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 smtClean="0"/>
              <a:t>解题思路：</a:t>
            </a:r>
            <a:endParaRPr lang="en-US" altLang="zh-CN" sz="2400" b="1" dirty="0" smtClean="0"/>
          </a:p>
          <a:p>
            <a:r>
              <a:rPr lang="zh-CN" altLang="en-US" sz="2400" dirty="0" smtClean="0"/>
              <a:t>设定素数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，预处理出</a:t>
            </a:r>
            <a:r>
              <a:rPr lang="en-US" altLang="zh-CN" sz="2400" dirty="0" err="1" smtClean="0"/>
              <a:t>p^n</a:t>
            </a:r>
            <a:r>
              <a:rPr lang="zh-CN" altLang="en-US" sz="2400" dirty="0" smtClean="0"/>
              <a:t>，求出字符串的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数组。</a:t>
            </a:r>
            <a:endParaRPr lang="en-US" altLang="zh-CN" sz="2400" dirty="0" smtClean="0"/>
          </a:p>
          <a:p>
            <a:r>
              <a:rPr lang="zh-CN" altLang="en-US" sz="2400" dirty="0" smtClean="0"/>
              <a:t>从小枚举重复子串的长度，可以组成字符串就输出重复次数，结束程序。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546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04" y="-2248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37" y="2575523"/>
            <a:ext cx="306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21236" y="2787265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551880" y="1121191"/>
            <a:ext cx="519388" cy="45211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85429" y="1054863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17923" y="108564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字符串基础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4137" y="2943604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17923" y="2976296"/>
            <a:ext cx="4077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字符串题目初体验</a:t>
            </a:r>
            <a:endParaRPr lang="en-US" altLang="zh-CN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551879" y="3009931"/>
            <a:ext cx="519388" cy="45211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85429" y="4815753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17923" y="4802630"/>
            <a:ext cx="4432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551879" y="4914774"/>
            <a:ext cx="519388" cy="45211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6756438" y="2110475"/>
            <a:ext cx="869279" cy="772440"/>
          </a:xfrm>
          <a:custGeom>
            <a:avLst/>
            <a:gdLst>
              <a:gd name="connsiteX0" fmla="*/ 340535 w 869279"/>
              <a:gd name="connsiteY0" fmla="*/ 141977 h 772440"/>
              <a:gd name="connsiteX1" fmla="*/ 141977 w 869279"/>
              <a:gd name="connsiteY1" fmla="*/ 340163 h 772440"/>
              <a:gd name="connsiteX2" fmla="*/ 340535 w 869279"/>
              <a:gd name="connsiteY2" fmla="*/ 538349 h 772440"/>
              <a:gd name="connsiteX3" fmla="*/ 539093 w 869279"/>
              <a:gd name="connsiteY3" fmla="*/ 340163 h 772440"/>
              <a:gd name="connsiteX4" fmla="*/ 340535 w 869279"/>
              <a:gd name="connsiteY4" fmla="*/ 141977 h 772440"/>
              <a:gd name="connsiteX5" fmla="*/ 340536 w 869279"/>
              <a:gd name="connsiteY5" fmla="*/ 0 h 772440"/>
              <a:gd name="connsiteX6" fmla="*/ 681072 w 869279"/>
              <a:gd name="connsiteY6" fmla="*/ 340163 h 772440"/>
              <a:gd name="connsiteX7" fmla="*/ 654311 w 869279"/>
              <a:gd name="connsiteY7" fmla="*/ 472570 h 772440"/>
              <a:gd name="connsiteX8" fmla="*/ 645736 w 869279"/>
              <a:gd name="connsiteY8" fmla="*/ 488351 h 772440"/>
              <a:gd name="connsiteX9" fmla="*/ 859865 w 869279"/>
              <a:gd name="connsiteY9" fmla="*/ 652846 h 772440"/>
              <a:gd name="connsiteX10" fmla="*/ 864293 w 869279"/>
              <a:gd name="connsiteY10" fmla="*/ 686621 h 772440"/>
              <a:gd name="connsiteX11" fmla="*/ 805599 w 869279"/>
              <a:gd name="connsiteY11" fmla="*/ 763026 h 772440"/>
              <a:gd name="connsiteX12" fmla="*/ 771824 w 869279"/>
              <a:gd name="connsiteY12" fmla="*/ 767454 h 772440"/>
              <a:gd name="connsiteX13" fmla="*/ 555946 w 869279"/>
              <a:gd name="connsiteY13" fmla="*/ 601616 h 772440"/>
              <a:gd name="connsiteX14" fmla="*/ 530933 w 869279"/>
              <a:gd name="connsiteY14" fmla="*/ 622232 h 772440"/>
              <a:gd name="connsiteX15" fmla="*/ 340536 w 869279"/>
              <a:gd name="connsiteY15" fmla="*/ 680326 h 772440"/>
              <a:gd name="connsiteX16" fmla="*/ 0 w 869279"/>
              <a:gd name="connsiteY16" fmla="*/ 340163 h 772440"/>
              <a:gd name="connsiteX17" fmla="*/ 340536 w 869279"/>
              <a:gd name="connsiteY17" fmla="*/ 0 h 7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9279" h="772440">
                <a:moveTo>
                  <a:pt x="340535" y="141977"/>
                </a:moveTo>
                <a:cubicBezTo>
                  <a:pt x="230874" y="141977"/>
                  <a:pt x="141977" y="230708"/>
                  <a:pt x="141977" y="340163"/>
                </a:cubicBezTo>
                <a:cubicBezTo>
                  <a:pt x="141977" y="449618"/>
                  <a:pt x="230874" y="538349"/>
                  <a:pt x="340535" y="538349"/>
                </a:cubicBezTo>
                <a:cubicBezTo>
                  <a:pt x="450196" y="538349"/>
                  <a:pt x="539093" y="449618"/>
                  <a:pt x="539093" y="340163"/>
                </a:cubicBezTo>
                <a:cubicBezTo>
                  <a:pt x="539093" y="230708"/>
                  <a:pt x="450196" y="141977"/>
                  <a:pt x="340535" y="141977"/>
                </a:cubicBezTo>
                <a:close/>
                <a:moveTo>
                  <a:pt x="340536" y="0"/>
                </a:moveTo>
                <a:cubicBezTo>
                  <a:pt x="528609" y="0"/>
                  <a:pt x="681072" y="152296"/>
                  <a:pt x="681072" y="340163"/>
                </a:cubicBezTo>
                <a:cubicBezTo>
                  <a:pt x="681072" y="387130"/>
                  <a:pt x="671543" y="431873"/>
                  <a:pt x="654311" y="472570"/>
                </a:cubicBezTo>
                <a:lnTo>
                  <a:pt x="645736" y="488351"/>
                </a:lnTo>
                <a:lnTo>
                  <a:pt x="859865" y="652846"/>
                </a:lnTo>
                <a:cubicBezTo>
                  <a:pt x="870415" y="660950"/>
                  <a:pt x="872397" y="676072"/>
                  <a:pt x="864293" y="686621"/>
                </a:cubicBezTo>
                <a:lnTo>
                  <a:pt x="805599" y="763026"/>
                </a:lnTo>
                <a:cubicBezTo>
                  <a:pt x="797495" y="773576"/>
                  <a:pt x="782373" y="775558"/>
                  <a:pt x="771824" y="767454"/>
                </a:cubicBezTo>
                <a:lnTo>
                  <a:pt x="555946" y="601616"/>
                </a:lnTo>
                <a:lnTo>
                  <a:pt x="530933" y="622232"/>
                </a:lnTo>
                <a:cubicBezTo>
                  <a:pt x="476583" y="658909"/>
                  <a:pt x="411064" y="680326"/>
                  <a:pt x="340536" y="680326"/>
                </a:cubicBezTo>
                <a:cubicBezTo>
                  <a:pt x="152463" y="680326"/>
                  <a:pt x="0" y="528030"/>
                  <a:pt x="0" y="340163"/>
                </a:cubicBezTo>
                <a:cubicBezTo>
                  <a:pt x="0" y="152296"/>
                  <a:pt x="152463" y="0"/>
                  <a:pt x="340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18845" y="2110475"/>
            <a:ext cx="681071" cy="680326"/>
            <a:chOff x="10328564" y="1285204"/>
            <a:chExt cx="681071" cy="680326"/>
          </a:xfrm>
        </p:grpSpPr>
        <p:sp>
          <p:nvSpPr>
            <p:cNvPr id="28" name="同心圆 27"/>
            <p:cNvSpPr/>
            <p:nvPr/>
          </p:nvSpPr>
          <p:spPr>
            <a:xfrm>
              <a:off x="10328564" y="1285204"/>
              <a:ext cx="681071" cy="680326"/>
            </a:xfrm>
            <a:prstGeom prst="donut">
              <a:avLst>
                <a:gd name="adj" fmla="val 116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18623295">
              <a:off x="10479675" y="1508035"/>
              <a:ext cx="378848" cy="190314"/>
            </a:xfrm>
            <a:custGeom>
              <a:avLst/>
              <a:gdLst>
                <a:gd name="connsiteX0" fmla="*/ 1632883 w 1643957"/>
                <a:gd name="connsiteY0" fmla="*/ 662598 h 1084043"/>
                <a:gd name="connsiteX1" fmla="*/ 1643957 w 1643957"/>
                <a:gd name="connsiteY1" fmla="*/ 1035732 h 1084043"/>
                <a:gd name="connsiteX2" fmla="*/ 16237 w 1643957"/>
                <a:gd name="connsiteY2" fmla="*/ 1084043 h 1084043"/>
                <a:gd name="connsiteX3" fmla="*/ 15894 w 1643957"/>
                <a:gd name="connsiteY3" fmla="*/ 1072502 h 1084043"/>
                <a:gd name="connsiteX4" fmla="*/ 0 w 1643957"/>
                <a:gd name="connsiteY4" fmla="*/ 1072502 h 1084043"/>
                <a:gd name="connsiteX5" fmla="*/ 0 w 1643957"/>
                <a:gd name="connsiteY5" fmla="*/ 0 h 1084043"/>
                <a:gd name="connsiteX6" fmla="*/ 360442 w 1643957"/>
                <a:gd name="connsiteY6" fmla="*/ 0 h 1084043"/>
                <a:gd name="connsiteX7" fmla="*/ 360442 w 1643957"/>
                <a:gd name="connsiteY7" fmla="*/ 700365 h 108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957" h="1084043">
                  <a:moveTo>
                    <a:pt x="1632883" y="662598"/>
                  </a:moveTo>
                  <a:lnTo>
                    <a:pt x="1643957" y="1035732"/>
                  </a:lnTo>
                  <a:lnTo>
                    <a:pt x="16237" y="1084043"/>
                  </a:lnTo>
                  <a:lnTo>
                    <a:pt x="15894" y="1072502"/>
                  </a:lnTo>
                  <a:lnTo>
                    <a:pt x="0" y="1072502"/>
                  </a:lnTo>
                  <a:lnTo>
                    <a:pt x="0" y="0"/>
                  </a:lnTo>
                  <a:lnTo>
                    <a:pt x="360442" y="0"/>
                  </a:lnTo>
                  <a:lnTo>
                    <a:pt x="360442" y="7003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02824" y="3228869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professional words and phrases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178910" y="3348778"/>
            <a:ext cx="195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and official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17009" y="3421240"/>
            <a:ext cx="217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 voice is common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（被动语态常见）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692" y="185533"/>
            <a:ext cx="61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其他例题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7950" y="1336042"/>
            <a:ext cx="8115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hlinkClick r:id="rId2"/>
              </a:rPr>
              <a:t>POJ2752</a:t>
            </a:r>
            <a:endParaRPr lang="en-US" altLang="zh-CN" sz="2800" dirty="0" smtClean="0"/>
          </a:p>
          <a:p>
            <a:r>
              <a:rPr lang="en-US" altLang="zh-CN" sz="2800" dirty="0" smtClean="0">
                <a:hlinkClick r:id="rId2"/>
              </a:rPr>
              <a:t>BZOJ3916</a:t>
            </a:r>
            <a:r>
              <a:rPr lang="zh-CN" altLang="en-US" sz="2800" dirty="0" smtClean="0"/>
              <a:t>（此题有些难度，选做）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字符串</a:t>
            </a:r>
            <a:r>
              <a:rPr lang="en-US" altLang="zh-CN" sz="2800" dirty="0" smtClean="0"/>
              <a:t>hash</a:t>
            </a:r>
            <a:r>
              <a:rPr lang="zh-CN" altLang="en-US" sz="2800" dirty="0" smtClean="0"/>
              <a:t>应当说是字符串算法中最简单的，初学者结合进制的思想不难理解算法的原理。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结合四道字符串</a:t>
            </a:r>
            <a:r>
              <a:rPr lang="en-US" altLang="zh-CN" sz="2800" dirty="0" smtClean="0"/>
              <a:t>hash</a:t>
            </a:r>
            <a:r>
              <a:rPr lang="zh-CN" altLang="en-US" sz="2800" dirty="0" smtClean="0"/>
              <a:t>的题目有助于加强对此算法的理解。理解原理是基础，重要的是学会在题目中应用。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225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901373" y="-7490705"/>
            <a:ext cx="13994746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8264078" y="2786034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71581" y="2242370"/>
            <a:ext cx="8502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800" dirty="0" smtClean="0"/>
              <a:t>谢谢观看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24904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64745" y="1591083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字符串基础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42812" y="2743435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ASCII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和字符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42812" y="3769293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字符数组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42812" y="4795151"/>
            <a:ext cx="4281170" cy="523220"/>
            <a:chOff x="6594353" y="4489777"/>
            <a:chExt cx="4281170" cy="523220"/>
          </a:xfrm>
        </p:grpSpPr>
        <p:sp>
          <p:nvSpPr>
            <p:cNvPr id="38" name="等腰三角形 37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72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450096" y="1804681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50096" y="3651189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50096" y="4592347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2693" y="146700"/>
            <a:ext cx="682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1: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字符串基础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-ASCII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和字符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43530" y="1424588"/>
            <a:ext cx="29484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ASCII:</a:t>
            </a:r>
            <a:r>
              <a:rPr kumimoji="1" lang="zh-CN" altLang="en-US" sz="2000" dirty="0" smtClean="0"/>
              <a:t>计算机中的一种字符编码系统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en-US" altLang="zh-CN" sz="2000" dirty="0"/>
              <a:t>ASCII</a:t>
            </a:r>
            <a:r>
              <a:rPr kumimoji="1" lang="zh-CN" altLang="en-US" sz="2000" dirty="0"/>
              <a:t>字符集由</a:t>
            </a:r>
            <a:r>
              <a:rPr kumimoji="1" lang="en-US" altLang="zh-CN" sz="2000" dirty="0">
                <a:solidFill>
                  <a:srgbClr val="FF0000"/>
                </a:solidFill>
              </a:rPr>
              <a:t>95</a:t>
            </a:r>
            <a:r>
              <a:rPr kumimoji="1" lang="zh-CN" altLang="en-US" sz="2000" dirty="0">
                <a:solidFill>
                  <a:srgbClr val="FF0000"/>
                </a:solidFill>
              </a:rPr>
              <a:t>个可打印字符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0x20-0x7E</a:t>
            </a:r>
            <a:r>
              <a:rPr kumimoji="1" lang="zh-CN" altLang="en-US" sz="2000" dirty="0"/>
              <a:t>）和</a:t>
            </a:r>
            <a:r>
              <a:rPr kumimoji="1" lang="en-US" altLang="zh-CN" sz="2000" dirty="0"/>
              <a:t>33</a:t>
            </a:r>
            <a:r>
              <a:rPr kumimoji="1" lang="zh-CN" altLang="en-US" sz="2000" dirty="0"/>
              <a:t>个控制</a:t>
            </a:r>
            <a:r>
              <a:rPr kumimoji="1" lang="zh-CN" altLang="en-US" sz="2000" dirty="0" smtClean="0"/>
              <a:t>字符即不可打印字符（</a:t>
            </a:r>
            <a:r>
              <a:rPr kumimoji="1" lang="en-US" altLang="zh-CN" sz="2000" dirty="0"/>
              <a:t>0x00-0x1F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0x7F</a:t>
            </a:r>
            <a:r>
              <a:rPr kumimoji="1" lang="zh-CN" altLang="en-US" sz="2000" dirty="0"/>
              <a:t>）</a:t>
            </a:r>
            <a:r>
              <a:rPr kumimoji="1" lang="zh-CN" altLang="en-US" sz="2000" dirty="0" smtClean="0"/>
              <a:t>组成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r>
              <a:rPr kumimoji="1" lang="zh-CN" altLang="en-US" sz="2000" dirty="0"/>
              <a:t>可打印</a:t>
            </a:r>
            <a:r>
              <a:rPr kumimoji="1" lang="zh-CN" altLang="en-US" sz="2000" dirty="0" smtClean="0"/>
              <a:t>字符：用于</a:t>
            </a:r>
            <a:r>
              <a:rPr kumimoji="1" lang="zh-CN" altLang="en-US" sz="2000" dirty="0"/>
              <a:t>显示在输出设备</a:t>
            </a:r>
            <a:r>
              <a:rPr kumimoji="1" lang="zh-CN" altLang="en-US" sz="2000" dirty="0" smtClean="0"/>
              <a:t>上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控制</a:t>
            </a:r>
            <a:r>
              <a:rPr kumimoji="1" lang="zh-CN" altLang="en-US" sz="2000" dirty="0" smtClean="0"/>
              <a:t>字符：用于</a:t>
            </a:r>
            <a:r>
              <a:rPr kumimoji="1" lang="zh-CN" altLang="en-US" sz="2000" dirty="0"/>
              <a:t>向计算机发出一些特殊指令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994"/>
            <a:ext cx="8973236" cy="5362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450096" y="1804681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50096" y="3651189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50096" y="4592347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2692" y="146700"/>
            <a:ext cx="632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1: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字符串基础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-ASCII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和字符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0096" y="883639"/>
            <a:ext cx="100702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换行符：</a:t>
            </a:r>
            <a:r>
              <a:rPr lang="en-US" altLang="zh-CN" b="1" dirty="0" smtClean="0">
                <a:solidFill>
                  <a:srgbClr val="FF0000"/>
                </a:solidFill>
              </a:rPr>
              <a:t>\n</a:t>
            </a:r>
            <a:r>
              <a:rPr lang="zh-CN" altLang="en-US" b="1" dirty="0" smtClean="0">
                <a:solidFill>
                  <a:srgbClr val="FF0000"/>
                </a:solidFill>
              </a:rPr>
              <a:t>或</a:t>
            </a:r>
            <a:r>
              <a:rPr lang="en-US" altLang="zh-CN" b="1" dirty="0" smtClean="0">
                <a:solidFill>
                  <a:srgbClr val="FF0000"/>
                </a:solidFill>
              </a:rPr>
              <a:t>\r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mr-IN" altLang="zh-CN" b="1" dirty="0" err="1" smtClean="0">
                <a:solidFill>
                  <a:srgbClr val="CC7832"/>
                </a:solidFill>
              </a:rPr>
              <a:t>char</a:t>
            </a:r>
            <a:r>
              <a:rPr lang="mr-IN" altLang="zh-CN" b="1" dirty="0" smtClean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A9B7C6"/>
                </a:solidFill>
              </a:rPr>
              <a:t>ch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 err="1">
                <a:solidFill>
                  <a:srgbClr val="A9B7C6"/>
                </a:solidFill>
              </a:rPr>
              <a:t>ch</a:t>
            </a:r>
            <a:r>
              <a:rPr lang="mr-IN" altLang="zh-CN" dirty="0">
                <a:solidFill>
                  <a:srgbClr val="A9B7C6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 smtClean="0">
                <a:solidFill>
                  <a:srgbClr val="6A8759"/>
                </a:solidFill>
              </a:rPr>
              <a:t>‘</a:t>
            </a:r>
            <a:r>
              <a:rPr lang="mr-IN" altLang="zh-CN" dirty="0" err="1" smtClean="0">
                <a:solidFill>
                  <a:srgbClr val="6A8759"/>
                </a:solidFill>
              </a:rPr>
              <a:t>a</a:t>
            </a:r>
            <a:r>
              <a:rPr lang="mr-IN" altLang="zh-CN" dirty="0" smtClean="0">
                <a:solidFill>
                  <a:srgbClr val="6A8759"/>
                </a:solidFill>
              </a:rPr>
              <a:t>’</a:t>
            </a:r>
            <a:r>
              <a:rPr lang="mr-IN" altLang="zh-CN" dirty="0" smtClean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CC7832"/>
                </a:solidFill>
              </a:rPr>
              <a:t/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 err="1">
                <a:solidFill>
                  <a:srgbClr val="A9B7C6"/>
                </a:solidFill>
              </a:rPr>
              <a:t>ch</a:t>
            </a:r>
            <a:r>
              <a:rPr lang="mr-IN" altLang="zh-CN" dirty="0">
                <a:solidFill>
                  <a:srgbClr val="A9B7C6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 err="1"/>
              <a:t>getchar</a:t>
            </a:r>
            <a:r>
              <a:rPr lang="mr-IN" altLang="zh-CN" dirty="0"/>
              <a:t>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从控制到读入一个</a:t>
            </a:r>
            <a:r>
              <a:rPr lang="zh-CN" altLang="mr-IN" dirty="0" smtClean="0">
                <a:solidFill>
                  <a:srgbClr val="808080"/>
                </a:solidFill>
              </a:rPr>
              <a:t>字符</a:t>
            </a:r>
            <a:r>
              <a:rPr lang="en-US" altLang="zh-CN" dirty="0" smtClean="0">
                <a:solidFill>
                  <a:srgbClr val="808080"/>
                </a:solidFill>
              </a:rPr>
              <a:t>,</a:t>
            </a:r>
            <a:r>
              <a:rPr lang="zh-CN" altLang="en-US" dirty="0" smtClean="0">
                <a:solidFill>
                  <a:srgbClr val="808080"/>
                </a:solidFill>
              </a:rPr>
              <a:t>速度比</a:t>
            </a:r>
            <a:r>
              <a:rPr lang="en-US" altLang="zh-CN" dirty="0" err="1" smtClean="0">
                <a:solidFill>
                  <a:srgbClr val="808080"/>
                </a:solidFill>
              </a:rPr>
              <a:t>scanf</a:t>
            </a:r>
            <a:r>
              <a:rPr lang="zh-CN" altLang="en-US" dirty="0" smtClean="0">
                <a:solidFill>
                  <a:srgbClr val="808080"/>
                </a:solidFill>
              </a:rPr>
              <a:t>快</a:t>
            </a:r>
            <a:r>
              <a:rPr lang="zh-CN" altLang="mr-IN" dirty="0">
                <a:solidFill>
                  <a:srgbClr val="808080"/>
                </a:solidFill>
              </a:rPr>
              <a:t/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 err="1"/>
              <a:t>putchar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A9B7C6"/>
                </a:solidFill>
              </a:rPr>
              <a:t>ch</a:t>
            </a:r>
            <a:r>
              <a:rPr lang="mr-IN" altLang="zh-CN" dirty="0"/>
              <a:t>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单个字符</a:t>
            </a:r>
            <a:r>
              <a:rPr lang="zh-CN" altLang="mr-IN" dirty="0" smtClean="0">
                <a:solidFill>
                  <a:srgbClr val="808080"/>
                </a:solidFill>
              </a:rPr>
              <a:t>输出</a:t>
            </a:r>
            <a:endParaRPr lang="en-US" altLang="zh-CN" dirty="0" smtClean="0">
              <a:solidFill>
                <a:srgbClr val="808080"/>
              </a:solidFill>
            </a:endParaRPr>
          </a:p>
          <a:p>
            <a:endParaRPr lang="en-US" altLang="zh-CN" dirty="0" smtClean="0">
              <a:solidFill>
                <a:srgbClr val="808080"/>
              </a:solidFill>
            </a:endParaRPr>
          </a:p>
          <a:p>
            <a:r>
              <a:rPr lang="en-US" altLang="zh-CN" dirty="0">
                <a:solidFill>
                  <a:srgbClr val="808080"/>
                </a:solidFill>
              </a:rPr>
              <a:t>//&lt;</a:t>
            </a:r>
            <a:r>
              <a:rPr lang="en-US" altLang="zh-CN" dirty="0" err="1">
                <a:solidFill>
                  <a:srgbClr val="808080"/>
                </a:solidFill>
              </a:rPr>
              <a:t>ctype.h</a:t>
            </a:r>
            <a:r>
              <a:rPr lang="en-US" altLang="zh-CN" dirty="0">
                <a:solidFill>
                  <a:srgbClr val="808080"/>
                </a:solidFill>
              </a:rPr>
              <a:t>&gt;</a:t>
            </a:r>
            <a:r>
              <a:rPr lang="zh-CN" altLang="en-US" dirty="0">
                <a:solidFill>
                  <a:srgbClr val="808080"/>
                </a:solidFill>
              </a:rPr>
              <a:t>头文件</a:t>
            </a:r>
            <a:r>
              <a:rPr lang="zh-CN" altLang="en-US" dirty="0" smtClean="0">
                <a:solidFill>
                  <a:srgbClr val="808080"/>
                </a:solidFill>
              </a:rPr>
              <a:t>下的函数</a:t>
            </a:r>
            <a:r>
              <a:rPr lang="en-US" altLang="zh-CN" dirty="0">
                <a:solidFill>
                  <a:srgbClr val="CC7832"/>
                </a:solidFill>
              </a:rPr>
              <a:t/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 err="1"/>
              <a:t>isalpha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ch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808080"/>
                </a:solidFill>
              </a:rPr>
              <a:t>//</a:t>
            </a:r>
            <a:r>
              <a:rPr lang="zh-CN" altLang="en-US" dirty="0">
                <a:solidFill>
                  <a:srgbClr val="808080"/>
                </a:solidFill>
              </a:rPr>
              <a:t>字母</a:t>
            </a:r>
            <a:r>
              <a:rPr lang="en-US" altLang="zh-CN" dirty="0">
                <a:solidFill>
                  <a:srgbClr val="808080"/>
                </a:solidFill>
              </a:rPr>
              <a:t>?</a:t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 err="1"/>
              <a:t>isdigit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ch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808080"/>
                </a:solidFill>
              </a:rPr>
              <a:t>//</a:t>
            </a:r>
            <a:r>
              <a:rPr lang="zh-CN" altLang="en-US" dirty="0">
                <a:solidFill>
                  <a:srgbClr val="808080"/>
                </a:solidFill>
              </a:rPr>
              <a:t>数字</a:t>
            </a:r>
            <a:r>
              <a:rPr lang="en-US" altLang="zh-CN" dirty="0">
                <a:solidFill>
                  <a:srgbClr val="808080"/>
                </a:solidFill>
              </a:rPr>
              <a:t>?</a:t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 err="1"/>
              <a:t>islower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ch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808080"/>
                </a:solidFill>
              </a:rPr>
              <a:t>//</a:t>
            </a:r>
            <a:r>
              <a:rPr lang="zh-CN" altLang="en-US" dirty="0">
                <a:solidFill>
                  <a:srgbClr val="808080"/>
                </a:solidFill>
              </a:rPr>
              <a:t>小写字母</a:t>
            </a:r>
            <a:r>
              <a:rPr lang="en-US" altLang="zh-CN" dirty="0">
                <a:solidFill>
                  <a:srgbClr val="808080"/>
                </a:solidFill>
              </a:rPr>
              <a:t>?</a:t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 err="1"/>
              <a:t>isupper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ch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808080"/>
                </a:solidFill>
              </a:rPr>
              <a:t>//</a:t>
            </a:r>
            <a:r>
              <a:rPr lang="zh-CN" altLang="en-US" dirty="0">
                <a:solidFill>
                  <a:srgbClr val="808080"/>
                </a:solidFill>
              </a:rPr>
              <a:t>大写字母</a:t>
            </a:r>
            <a:r>
              <a:rPr lang="en-US" altLang="zh-CN" dirty="0">
                <a:solidFill>
                  <a:srgbClr val="808080"/>
                </a:solidFill>
              </a:rPr>
              <a:t>?</a:t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 err="1"/>
              <a:t>toupper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ch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808080"/>
                </a:solidFill>
              </a:rPr>
              <a:t>//</a:t>
            </a:r>
            <a:r>
              <a:rPr lang="zh-CN" altLang="en-US" dirty="0">
                <a:solidFill>
                  <a:srgbClr val="808080"/>
                </a:solidFill>
              </a:rPr>
              <a:t>转成大写</a:t>
            </a:r>
            <a:br>
              <a:rPr lang="zh-CN" altLang="en-US" dirty="0">
                <a:solidFill>
                  <a:srgbClr val="808080"/>
                </a:solidFill>
              </a:rPr>
            </a:br>
            <a:r>
              <a:rPr lang="en-US" altLang="zh-CN" dirty="0" err="1"/>
              <a:t>tolower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ch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808080"/>
                </a:solidFill>
              </a:rPr>
              <a:t>//</a:t>
            </a:r>
            <a:r>
              <a:rPr lang="zh-CN" altLang="en-US" dirty="0">
                <a:solidFill>
                  <a:srgbClr val="808080"/>
                </a:solidFill>
              </a:rPr>
              <a:t>转成</a:t>
            </a:r>
            <a:r>
              <a:rPr lang="zh-CN" altLang="en-US" dirty="0" smtClean="0">
                <a:solidFill>
                  <a:srgbClr val="808080"/>
                </a:solidFill>
              </a:rPr>
              <a:t>小写</a:t>
            </a:r>
            <a:endParaRPr lang="en-US" altLang="zh-CN" dirty="0" smtClean="0">
              <a:solidFill>
                <a:srgbClr val="808080"/>
              </a:solidFill>
            </a:endParaRPr>
          </a:p>
          <a:p>
            <a:endParaRPr lang="en-US" altLang="zh-CN" dirty="0">
              <a:solidFill>
                <a:srgbClr val="80808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0096" y="4620534"/>
            <a:ext cx="850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个重要概念：</a:t>
            </a:r>
            <a:endParaRPr kumimoji="1" lang="en-US" altLang="zh-CN" dirty="0" smtClean="0"/>
          </a:p>
          <a:p>
            <a:r>
              <a:rPr kumimoji="1" lang="zh-CN" altLang="en-US" b="1" dirty="0" smtClean="0"/>
              <a:t>子序列</a:t>
            </a:r>
            <a:r>
              <a:rPr kumimoji="1" lang="en-US" altLang="zh-CN" b="1" dirty="0" smtClean="0"/>
              <a:t>subsequence</a:t>
            </a:r>
            <a:r>
              <a:rPr kumimoji="1" lang="zh-CN" altLang="en-US" dirty="0" smtClean="0"/>
              <a:t>：指删除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可不删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字符串中某些字符后剩下的字符</a:t>
            </a:r>
            <a:endParaRPr kumimoji="1" lang="en-US" altLang="zh-CN" dirty="0" smtClean="0"/>
          </a:p>
          <a:p>
            <a:r>
              <a:rPr kumimoji="1" lang="zh-CN" altLang="en-US" b="1" dirty="0" smtClean="0"/>
              <a:t>子串</a:t>
            </a:r>
            <a:r>
              <a:rPr kumimoji="1" lang="en-US" altLang="zh-CN" b="1" dirty="0" smtClean="0"/>
              <a:t>substring</a:t>
            </a:r>
            <a:r>
              <a:rPr kumimoji="1" lang="zh-CN" altLang="en-US" dirty="0" smtClean="0"/>
              <a:t>：指字符串中一段连续区间内的字符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如：字符串</a:t>
            </a:r>
            <a:r>
              <a:rPr kumimoji="1" lang="en-US" altLang="zh-CN" dirty="0" err="1" smtClean="0"/>
              <a:t>abcdef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子序列：</a:t>
            </a:r>
            <a:r>
              <a:rPr kumimoji="1" lang="en-US" altLang="zh-CN" dirty="0" err="1" smtClean="0"/>
              <a:t>acd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子串：</a:t>
            </a:r>
            <a:r>
              <a:rPr kumimoji="1" lang="en-US" altLang="zh-CN" dirty="0" err="1" smtClean="0"/>
              <a:t>bcde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80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450096" y="1804681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50096" y="3651189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50096" y="4592347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2692" y="146700"/>
            <a:ext cx="476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1: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字符串基础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1281" y="706121"/>
            <a:ext cx="84514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</a:rPr>
              <a:t>char</a:t>
            </a:r>
            <a:r>
              <a:rPr lang="mr-IN" altLang="zh-CN" b="1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110</a:t>
            </a:r>
            <a:r>
              <a:rPr lang="mr-IN" altLang="zh-CN" dirty="0"/>
              <a:t>]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>
                <a:solidFill>
                  <a:srgbClr val="A9B7C6"/>
                </a:solidFill>
              </a:rPr>
              <a:t>s1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110</a:t>
            </a:r>
            <a:r>
              <a:rPr lang="mr-IN" altLang="zh-CN" dirty="0"/>
              <a:t>]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>
                <a:solidFill>
                  <a:srgbClr val="A9B7C6"/>
                </a:solidFill>
              </a:rPr>
              <a:t>s2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110</a:t>
            </a:r>
            <a:r>
              <a:rPr lang="mr-IN" altLang="zh-CN" dirty="0"/>
              <a:t>]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声明</a:t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zh-CN" altLang="mr-IN" dirty="0">
                <a:solidFill>
                  <a:srgbClr val="808080"/>
                </a:solidFill>
              </a:rPr>
              <a:t/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b="1" dirty="0" err="1">
                <a:solidFill>
                  <a:srgbClr val="CC7832"/>
                </a:solidFill>
              </a:rPr>
              <a:t>for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CC7832"/>
                </a:solidFill>
              </a:rPr>
              <a:t>int</a:t>
            </a:r>
            <a:r>
              <a:rPr lang="mr-IN" altLang="zh-CN" b="1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A9B7C6"/>
                </a:solidFill>
              </a:rPr>
              <a:t>i</a:t>
            </a:r>
            <a:r>
              <a:rPr lang="mr-IN" altLang="zh-CN" dirty="0">
                <a:solidFill>
                  <a:srgbClr val="A9B7C6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r>
              <a:rPr lang="mr-IN" altLang="zh-CN" dirty="0">
                <a:solidFill>
                  <a:srgbClr val="CC7832"/>
                </a:solidFill>
              </a:rPr>
              <a:t>; </a:t>
            </a:r>
            <a:r>
              <a:rPr lang="mr-IN" altLang="zh-CN" dirty="0" err="1">
                <a:solidFill>
                  <a:srgbClr val="A9B7C6"/>
                </a:solidFill>
              </a:rPr>
              <a:t>i</a:t>
            </a:r>
            <a:r>
              <a:rPr lang="mr-IN" altLang="zh-CN" dirty="0">
                <a:solidFill>
                  <a:srgbClr val="A9B7C6"/>
                </a:solidFill>
              </a:rPr>
              <a:t> </a:t>
            </a:r>
            <a:r>
              <a:rPr lang="mr-IN" altLang="zh-CN" dirty="0"/>
              <a:t>&lt; </a:t>
            </a:r>
            <a:r>
              <a:rPr lang="mr-IN" altLang="zh-CN" dirty="0">
                <a:solidFill>
                  <a:srgbClr val="6897BB"/>
                </a:solidFill>
              </a:rPr>
              <a:t>100</a:t>
            </a:r>
            <a:r>
              <a:rPr lang="mr-IN" altLang="zh-CN" dirty="0">
                <a:solidFill>
                  <a:srgbClr val="CC7832"/>
                </a:solidFill>
              </a:rPr>
              <a:t>; </a:t>
            </a:r>
            <a:r>
              <a:rPr lang="mr-IN" altLang="zh-CN" dirty="0" err="1">
                <a:solidFill>
                  <a:srgbClr val="A9B7C6"/>
                </a:solidFill>
              </a:rPr>
              <a:t>i</a:t>
            </a:r>
            <a:r>
              <a:rPr lang="mr-IN" altLang="zh-CN" dirty="0"/>
              <a:t>++)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/>
              <a:t>[</a:t>
            </a:r>
            <a:r>
              <a:rPr lang="mr-IN" altLang="zh-CN" dirty="0" err="1">
                <a:solidFill>
                  <a:srgbClr val="A9B7C6"/>
                </a:solidFill>
              </a:rPr>
              <a:t>i</a:t>
            </a:r>
            <a:r>
              <a:rPr lang="mr-IN" altLang="zh-CN" dirty="0"/>
              <a:t>] = </a:t>
            </a:r>
            <a:r>
              <a:rPr lang="mr-IN" altLang="zh-CN" dirty="0">
                <a:solidFill>
                  <a:srgbClr val="6A8759"/>
                </a:solidFill>
              </a:rPr>
              <a:t>'</a:t>
            </a:r>
            <a:r>
              <a:rPr lang="mr-IN" altLang="zh-CN" dirty="0" err="1">
                <a:solidFill>
                  <a:srgbClr val="6A8759"/>
                </a:solidFill>
              </a:rPr>
              <a:t>a</a:t>
            </a:r>
            <a:r>
              <a:rPr lang="mr-IN" altLang="zh-CN" dirty="0">
                <a:solidFill>
                  <a:srgbClr val="6A8759"/>
                </a:solidFill>
              </a:rPr>
              <a:t>'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100</a:t>
            </a:r>
            <a:r>
              <a:rPr lang="mr-IN" altLang="zh-CN" dirty="0"/>
              <a:t>] = </a:t>
            </a:r>
            <a:r>
              <a:rPr lang="mr-IN" altLang="zh-CN" dirty="0">
                <a:solidFill>
                  <a:srgbClr val="6A8759"/>
                </a:solidFill>
              </a:rPr>
              <a:t>'</a:t>
            </a:r>
            <a:r>
              <a:rPr lang="mr-IN" altLang="zh-CN" dirty="0">
                <a:solidFill>
                  <a:srgbClr val="CC7832"/>
                </a:solidFill>
              </a:rPr>
              <a:t>\0</a:t>
            </a:r>
            <a:r>
              <a:rPr lang="mr-IN" altLang="zh-CN" dirty="0">
                <a:solidFill>
                  <a:srgbClr val="6A8759"/>
                </a:solidFill>
              </a:rPr>
              <a:t>'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单个赋值，末尾需要手动添加字符串的结束符</a:t>
            </a:r>
            <a:r>
              <a:rPr lang="mr-IN" altLang="zh-CN" dirty="0">
                <a:solidFill>
                  <a:srgbClr val="808080"/>
                </a:solidFill>
              </a:rPr>
              <a:t>'\0'</a:t>
            </a:r>
            <a:br>
              <a:rPr lang="mr-IN" altLang="zh-CN" dirty="0">
                <a:solidFill>
                  <a:srgbClr val="808080"/>
                </a:solidFill>
              </a:rPr>
            </a:br>
            <a:r>
              <a:rPr lang="en-US" altLang="zh-CN" dirty="0" smtClean="0">
                <a:solidFill>
                  <a:srgbClr val="808080"/>
                </a:solidFill>
              </a:rPr>
              <a:t>puts(s);//</a:t>
            </a:r>
            <a:r>
              <a:rPr lang="zh-CN" altLang="en-US" dirty="0" smtClean="0">
                <a:solidFill>
                  <a:srgbClr val="808080"/>
                </a:solidFill>
              </a:rPr>
              <a:t>输出</a:t>
            </a:r>
            <a:r>
              <a:rPr lang="en-US" altLang="zh-CN" dirty="0" smtClean="0">
                <a:solidFill>
                  <a:srgbClr val="808080"/>
                </a:solidFill>
              </a:rPr>
              <a:t>+</a:t>
            </a:r>
            <a:r>
              <a:rPr lang="zh-CN" altLang="en-US" dirty="0" smtClean="0">
                <a:solidFill>
                  <a:srgbClr val="808080"/>
                </a:solidFill>
              </a:rPr>
              <a:t>换行</a:t>
            </a:r>
            <a:endParaRPr lang="en-US" altLang="zh-CN" dirty="0" smtClean="0">
              <a:solidFill>
                <a:srgbClr val="808080"/>
              </a:solidFill>
            </a:endParaRPr>
          </a:p>
          <a:p>
            <a:r>
              <a:rPr lang="mr-IN" altLang="zh-CN" dirty="0">
                <a:solidFill>
                  <a:srgbClr val="808080"/>
                </a:solidFill>
              </a:rPr>
              <a:t/>
            </a:r>
            <a:br>
              <a:rPr lang="mr-IN" altLang="zh-CN" dirty="0">
                <a:solidFill>
                  <a:srgbClr val="808080"/>
                </a:solidFill>
              </a:rPr>
            </a:br>
            <a:r>
              <a:rPr lang="mr-IN" altLang="zh-CN" dirty="0" err="1"/>
              <a:t>scanf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6A8759"/>
                </a:solidFill>
              </a:rPr>
              <a:t>"</a:t>
            </a:r>
            <a:r>
              <a:rPr lang="mr-IN" altLang="zh-CN" dirty="0">
                <a:solidFill>
                  <a:srgbClr val="CC7832"/>
                </a:solidFill>
              </a:rPr>
              <a:t>%</a:t>
            </a:r>
            <a:r>
              <a:rPr lang="mr-IN" altLang="zh-CN" dirty="0" err="1">
                <a:solidFill>
                  <a:srgbClr val="CC7832"/>
                </a:solidFill>
              </a:rPr>
              <a:t>s</a:t>
            </a:r>
            <a:r>
              <a:rPr lang="mr-IN" altLang="zh-CN" dirty="0">
                <a:solidFill>
                  <a:srgbClr val="6A8759"/>
                </a:solidFill>
              </a:rPr>
              <a:t>"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/>
              <a:t>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从下标</a:t>
            </a:r>
            <a:r>
              <a:rPr lang="mr-IN" altLang="zh-CN" dirty="0">
                <a:solidFill>
                  <a:srgbClr val="808080"/>
                </a:solidFill>
              </a:rPr>
              <a:t>0</a:t>
            </a:r>
            <a:r>
              <a:rPr lang="zh-CN" altLang="mr-IN" dirty="0">
                <a:solidFill>
                  <a:srgbClr val="808080"/>
                </a:solidFill>
              </a:rPr>
              <a:t>开始读，遇到空格或者换行符结束输入</a:t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 err="1"/>
              <a:t>scanf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6A8759"/>
                </a:solidFill>
              </a:rPr>
              <a:t>"</a:t>
            </a:r>
            <a:r>
              <a:rPr lang="mr-IN" altLang="zh-CN" dirty="0">
                <a:solidFill>
                  <a:srgbClr val="CC7832"/>
                </a:solidFill>
              </a:rPr>
              <a:t>%</a:t>
            </a:r>
            <a:r>
              <a:rPr lang="mr-IN" altLang="zh-CN" dirty="0" err="1">
                <a:solidFill>
                  <a:srgbClr val="CC7832"/>
                </a:solidFill>
              </a:rPr>
              <a:t>s</a:t>
            </a:r>
            <a:r>
              <a:rPr lang="mr-IN" altLang="zh-CN" dirty="0">
                <a:solidFill>
                  <a:srgbClr val="6A8759"/>
                </a:solidFill>
              </a:rPr>
              <a:t>"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>
                <a:solidFill>
                  <a:srgbClr val="A9B7C6"/>
                </a:solidFill>
              </a:rPr>
              <a:t>s</a:t>
            </a:r>
            <a:r>
              <a:rPr lang="mr-IN" altLang="zh-CN" dirty="0"/>
              <a:t>+</a:t>
            </a:r>
            <a:r>
              <a:rPr lang="mr-IN" altLang="zh-CN" dirty="0">
                <a:solidFill>
                  <a:srgbClr val="6897BB"/>
                </a:solidFill>
              </a:rPr>
              <a:t>1</a:t>
            </a:r>
            <a:r>
              <a:rPr lang="mr-IN" altLang="zh-CN" dirty="0"/>
              <a:t>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从下标</a:t>
            </a:r>
            <a:r>
              <a:rPr lang="mr-IN" altLang="zh-CN" dirty="0">
                <a:solidFill>
                  <a:srgbClr val="808080"/>
                </a:solidFill>
              </a:rPr>
              <a:t>1</a:t>
            </a:r>
            <a:r>
              <a:rPr lang="zh-CN" altLang="mr-IN" dirty="0">
                <a:solidFill>
                  <a:srgbClr val="808080"/>
                </a:solidFill>
              </a:rPr>
              <a:t>开始</a:t>
            </a:r>
            <a:r>
              <a:rPr lang="zh-CN" altLang="mr-IN" dirty="0" smtClean="0">
                <a:solidFill>
                  <a:srgbClr val="808080"/>
                </a:solidFill>
              </a:rPr>
              <a:t>读</a:t>
            </a:r>
            <a:endParaRPr lang="en-US" altLang="zh-CN" dirty="0" smtClean="0">
              <a:solidFill>
                <a:srgbClr val="808080"/>
              </a:solidFill>
            </a:endParaRPr>
          </a:p>
          <a:p>
            <a:r>
              <a:rPr lang="en-US" altLang="zh-CN" dirty="0" err="1">
                <a:solidFill>
                  <a:srgbClr val="A9B7C6"/>
                </a:solidFill>
              </a:rPr>
              <a:t>cin</a:t>
            </a:r>
            <a:r>
              <a:rPr lang="en-US" altLang="zh-CN" dirty="0" err="1"/>
              <a:t>.getline</a:t>
            </a:r>
            <a:r>
              <a:rPr lang="en-US" altLang="zh-CN" dirty="0"/>
              <a:t>(s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zh-CN" altLang="en-US" dirty="0"/>
              <a:t>字符个数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zh-CN" altLang="en-US" dirty="0"/>
              <a:t>结束字符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CC7832"/>
                </a:solidFill>
              </a:rPr>
              <a:t>;</a:t>
            </a:r>
            <a:r>
              <a:rPr lang="zh-CN" altLang="mr-IN" dirty="0">
                <a:solidFill>
                  <a:srgbClr val="808080"/>
                </a:solidFill>
              </a:rPr>
              <a:t/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 err="1"/>
              <a:t>strlen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/>
              <a:t>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时间复杂度</a:t>
            </a:r>
            <a:r>
              <a:rPr lang="mr-IN" altLang="zh-CN" dirty="0" err="1">
                <a:solidFill>
                  <a:srgbClr val="808080"/>
                </a:solidFill>
              </a:rPr>
              <a:t>O</a:t>
            </a:r>
            <a:r>
              <a:rPr lang="mr-IN" altLang="zh-CN" dirty="0">
                <a:solidFill>
                  <a:srgbClr val="808080"/>
                </a:solidFill>
              </a:rPr>
              <a:t>(</a:t>
            </a:r>
            <a:r>
              <a:rPr lang="mr-IN" altLang="zh-CN" dirty="0" err="1">
                <a:solidFill>
                  <a:srgbClr val="808080"/>
                </a:solidFill>
              </a:rPr>
              <a:t>n</a:t>
            </a:r>
            <a:r>
              <a:rPr lang="mr-IN" altLang="zh-CN" dirty="0">
                <a:solidFill>
                  <a:srgbClr val="808080"/>
                </a:solidFill>
              </a:rPr>
              <a:t>),</a:t>
            </a:r>
            <a:r>
              <a:rPr lang="mr-IN" altLang="zh-CN" dirty="0" err="1">
                <a:solidFill>
                  <a:srgbClr val="808080"/>
                </a:solidFill>
              </a:rPr>
              <a:t>n</a:t>
            </a:r>
            <a:r>
              <a:rPr lang="zh-CN" altLang="mr-IN" dirty="0">
                <a:solidFill>
                  <a:srgbClr val="808080"/>
                </a:solidFill>
              </a:rPr>
              <a:t>为字符串的</a:t>
            </a:r>
            <a:r>
              <a:rPr lang="zh-CN" altLang="mr-IN" dirty="0" smtClean="0">
                <a:solidFill>
                  <a:srgbClr val="808080"/>
                </a:solidFill>
              </a:rPr>
              <a:t>长度</a:t>
            </a:r>
            <a:r>
              <a:rPr lang="zh-CN" altLang="mr-IN" dirty="0">
                <a:solidFill>
                  <a:srgbClr val="808080"/>
                </a:solidFill>
              </a:rPr>
              <a:t/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 err="1"/>
              <a:t>strcat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A9B7C6"/>
                </a:solidFill>
              </a:rPr>
              <a:t>s1</a:t>
            </a:r>
            <a:r>
              <a:rPr lang="mr-IN" altLang="zh-CN" dirty="0">
                <a:solidFill>
                  <a:srgbClr val="CC7832"/>
                </a:solidFill>
              </a:rPr>
              <a:t>,</a:t>
            </a:r>
            <a:r>
              <a:rPr lang="mr-IN" altLang="zh-CN" dirty="0">
                <a:solidFill>
                  <a:srgbClr val="A9B7C6"/>
                </a:solidFill>
              </a:rPr>
              <a:t>s2</a:t>
            </a:r>
            <a:r>
              <a:rPr lang="mr-IN" altLang="zh-CN" dirty="0"/>
              <a:t>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//s1=s1+s2;</a:t>
            </a:r>
            <a:r>
              <a:rPr lang="zh-CN" altLang="mr-IN" dirty="0">
                <a:solidFill>
                  <a:srgbClr val="808080"/>
                </a:solidFill>
              </a:rPr>
              <a:t>字符串连接</a:t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 err="1"/>
              <a:t>strcmp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A9B7C6"/>
                </a:solidFill>
              </a:rPr>
              <a:t>s1</a:t>
            </a:r>
            <a:r>
              <a:rPr lang="mr-IN" altLang="zh-CN" dirty="0">
                <a:solidFill>
                  <a:srgbClr val="CC7832"/>
                </a:solidFill>
              </a:rPr>
              <a:t>,</a:t>
            </a:r>
            <a:r>
              <a:rPr lang="mr-IN" altLang="zh-CN" dirty="0">
                <a:solidFill>
                  <a:srgbClr val="A9B7C6"/>
                </a:solidFill>
              </a:rPr>
              <a:t>s2</a:t>
            </a:r>
            <a:r>
              <a:rPr lang="mr-IN" altLang="zh-CN" dirty="0"/>
              <a:t>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//s1=s2</a:t>
            </a:r>
            <a:r>
              <a:rPr lang="zh-CN" altLang="mr-IN" dirty="0">
                <a:solidFill>
                  <a:srgbClr val="808080"/>
                </a:solidFill>
              </a:rPr>
              <a:t>返回</a:t>
            </a:r>
            <a:r>
              <a:rPr lang="mr-IN" altLang="zh-CN" dirty="0">
                <a:solidFill>
                  <a:srgbClr val="808080"/>
                </a:solidFill>
              </a:rPr>
              <a:t>0</a:t>
            </a:r>
            <a:br>
              <a:rPr lang="mr-IN" altLang="zh-CN" dirty="0">
                <a:solidFill>
                  <a:srgbClr val="808080"/>
                </a:solidFill>
              </a:rPr>
            </a:br>
            <a:r>
              <a:rPr lang="mr-IN" altLang="zh-CN" dirty="0" err="1"/>
              <a:t>strcpy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A9B7C6"/>
                </a:solidFill>
              </a:rPr>
              <a:t>s1</a:t>
            </a:r>
            <a:r>
              <a:rPr lang="mr-IN" altLang="zh-CN" dirty="0">
                <a:solidFill>
                  <a:srgbClr val="CC7832"/>
                </a:solidFill>
              </a:rPr>
              <a:t>,</a:t>
            </a:r>
            <a:r>
              <a:rPr lang="mr-IN" altLang="zh-CN" dirty="0">
                <a:solidFill>
                  <a:srgbClr val="A9B7C6"/>
                </a:solidFill>
              </a:rPr>
              <a:t>s2</a:t>
            </a:r>
            <a:r>
              <a:rPr lang="mr-IN" altLang="zh-CN" dirty="0"/>
              <a:t>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将</a:t>
            </a:r>
            <a:r>
              <a:rPr lang="mr-IN" altLang="zh-CN" dirty="0">
                <a:solidFill>
                  <a:srgbClr val="808080"/>
                </a:solidFill>
              </a:rPr>
              <a:t>s2</a:t>
            </a:r>
            <a:r>
              <a:rPr lang="zh-CN" altLang="mr-IN" dirty="0">
                <a:solidFill>
                  <a:srgbClr val="808080"/>
                </a:solidFill>
              </a:rPr>
              <a:t>的值赋给</a:t>
            </a:r>
            <a:r>
              <a:rPr lang="mr-IN" altLang="zh-CN" dirty="0" smtClean="0">
                <a:solidFill>
                  <a:srgbClr val="808080"/>
                </a:solidFill>
              </a:rPr>
              <a:t>s1</a:t>
            </a:r>
            <a:r>
              <a:rPr lang="mr-IN" altLang="zh-CN" dirty="0">
                <a:solidFill>
                  <a:srgbClr val="808080"/>
                </a:solidFill>
              </a:rPr>
              <a:t/>
            </a:r>
            <a:br>
              <a:rPr lang="mr-IN" altLang="zh-CN" dirty="0">
                <a:solidFill>
                  <a:srgbClr val="808080"/>
                </a:solidFill>
              </a:rPr>
            </a:br>
            <a:r>
              <a:rPr lang="en-US" altLang="zh-CN" dirty="0" err="1"/>
              <a:t>strchr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s</a:t>
            </a:r>
            <a:r>
              <a:rPr lang="en-US" altLang="zh-CN" dirty="0" err="1">
                <a:solidFill>
                  <a:srgbClr val="CC7832"/>
                </a:solidFill>
              </a:rPr>
              <a:t>,</a:t>
            </a:r>
            <a:r>
              <a:rPr lang="en-US" altLang="zh-CN" dirty="0" err="1">
                <a:solidFill>
                  <a:srgbClr val="6A8759"/>
                </a:solidFill>
              </a:rPr>
              <a:t>'a</a:t>
            </a:r>
            <a:r>
              <a:rPr lang="en-US" altLang="zh-CN" dirty="0">
                <a:solidFill>
                  <a:srgbClr val="6A8759"/>
                </a:solidFill>
              </a:rPr>
              <a:t>'</a:t>
            </a:r>
            <a:r>
              <a:rPr lang="en-US" altLang="zh-CN" dirty="0"/>
              <a:t>)!=</a:t>
            </a:r>
            <a:r>
              <a:rPr lang="en-US" altLang="zh-CN" dirty="0" smtClean="0">
                <a:solidFill>
                  <a:srgbClr val="908B25"/>
                </a:solidFill>
              </a:rPr>
              <a:t>NULL</a:t>
            </a:r>
            <a:r>
              <a:rPr lang="mr-IN" altLang="zh-CN" dirty="0" smtClean="0"/>
              <a:t>)</a:t>
            </a:r>
            <a:r>
              <a:rPr lang="mr-IN" altLang="zh-CN" dirty="0" smtClean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将</a:t>
            </a:r>
            <a:r>
              <a:rPr lang="mr-IN" altLang="zh-CN" dirty="0" err="1" smtClean="0">
                <a:solidFill>
                  <a:srgbClr val="808080"/>
                </a:solidFill>
              </a:rPr>
              <a:t>s</a:t>
            </a:r>
            <a:r>
              <a:rPr lang="zh-CN" altLang="en-US" dirty="0" smtClean="0">
                <a:solidFill>
                  <a:srgbClr val="808080"/>
                </a:solidFill>
              </a:rPr>
              <a:t>中包含字符</a:t>
            </a:r>
            <a:r>
              <a:rPr lang="en-US" altLang="zh-CN" dirty="0" smtClean="0">
                <a:solidFill>
                  <a:srgbClr val="808080"/>
                </a:solidFill>
              </a:rPr>
              <a:t>a</a:t>
            </a:r>
            <a:r>
              <a:rPr lang="mr-IN" altLang="zh-CN" dirty="0">
                <a:solidFill>
                  <a:srgbClr val="808080"/>
                </a:solidFill>
              </a:rPr>
              <a:t/>
            </a:r>
            <a:br>
              <a:rPr lang="mr-IN" altLang="zh-CN" dirty="0">
                <a:solidFill>
                  <a:srgbClr val="808080"/>
                </a:solidFill>
              </a:rPr>
            </a:br>
            <a:r>
              <a:rPr lang="mr-IN" altLang="zh-CN" dirty="0" smtClean="0">
                <a:solidFill>
                  <a:srgbClr val="808080"/>
                </a:solidFill>
              </a:rPr>
              <a:t/>
            </a:r>
            <a:br>
              <a:rPr lang="mr-IN" altLang="zh-CN" dirty="0" smtClean="0">
                <a:solidFill>
                  <a:srgbClr val="808080"/>
                </a:solidFill>
              </a:rPr>
            </a:br>
            <a:r>
              <a:rPr lang="mr-IN" altLang="zh-CN" b="1" dirty="0" err="1" smtClean="0">
                <a:solidFill>
                  <a:srgbClr val="CC7832"/>
                </a:solidFill>
              </a:rPr>
              <a:t>int</a:t>
            </a:r>
            <a:r>
              <a:rPr lang="mr-IN" altLang="zh-CN" b="1" dirty="0" smtClean="0">
                <a:solidFill>
                  <a:srgbClr val="CC7832"/>
                </a:solidFill>
              </a:rPr>
              <a:t> </a:t>
            </a:r>
            <a:r>
              <a:rPr lang="mr-IN" altLang="zh-CN" dirty="0" err="1" smtClean="0">
                <a:solidFill>
                  <a:srgbClr val="A9B7C6"/>
                </a:solidFill>
              </a:rPr>
              <a:t>H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smtClean="0">
                <a:solidFill>
                  <a:srgbClr val="A9B7C6"/>
                </a:solidFill>
              </a:rPr>
              <a:t>M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err="1" smtClean="0">
                <a:solidFill>
                  <a:srgbClr val="A9B7C6"/>
                </a:solidFill>
              </a:rPr>
              <a:t>S</a:t>
            </a:r>
            <a:r>
              <a:rPr lang="mr-IN" altLang="zh-CN" dirty="0" smtClean="0">
                <a:solidFill>
                  <a:srgbClr val="CC7832"/>
                </a:solidFill>
              </a:rPr>
              <a:t>;</a:t>
            </a:r>
            <a:br>
              <a:rPr lang="mr-IN" altLang="zh-CN" dirty="0" smtClean="0">
                <a:solidFill>
                  <a:srgbClr val="CC7832"/>
                </a:solidFill>
              </a:rPr>
            </a:br>
            <a:r>
              <a:rPr lang="mr-IN" altLang="zh-CN" dirty="0" err="1" smtClean="0"/>
              <a:t>strcpy</a:t>
            </a:r>
            <a:r>
              <a:rPr lang="mr-IN" altLang="zh-CN" dirty="0" smtClean="0"/>
              <a:t>(</a:t>
            </a:r>
            <a:r>
              <a:rPr lang="mr-IN" altLang="zh-CN" dirty="0" err="1" smtClean="0">
                <a:solidFill>
                  <a:srgbClr val="A9B7C6"/>
                </a:solidFill>
              </a:rPr>
              <a:t>s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smtClean="0">
                <a:solidFill>
                  <a:srgbClr val="6A8759"/>
                </a:solidFill>
              </a:rPr>
              <a:t>"</a:t>
            </a:r>
            <a:r>
              <a:rPr lang="zh-CN" altLang="mr-IN" dirty="0" smtClean="0">
                <a:solidFill>
                  <a:srgbClr val="6A8759"/>
                </a:solidFill>
              </a:rPr>
              <a:t>到达时间</a:t>
            </a:r>
            <a:r>
              <a:rPr lang="mr-IN" altLang="zh-CN" dirty="0" smtClean="0">
                <a:solidFill>
                  <a:srgbClr val="6A8759"/>
                </a:solidFill>
              </a:rPr>
              <a:t>:13:11:01"</a:t>
            </a:r>
            <a:r>
              <a:rPr lang="mr-IN" altLang="zh-CN" dirty="0" smtClean="0"/>
              <a:t>)</a:t>
            </a:r>
            <a:r>
              <a:rPr lang="mr-IN" altLang="zh-CN" dirty="0" smtClean="0">
                <a:solidFill>
                  <a:srgbClr val="CC7832"/>
                </a:solidFill>
              </a:rPr>
              <a:t>;</a:t>
            </a:r>
            <a:br>
              <a:rPr lang="mr-IN" altLang="zh-CN" dirty="0" smtClean="0">
                <a:solidFill>
                  <a:srgbClr val="CC7832"/>
                </a:solidFill>
              </a:rPr>
            </a:br>
            <a:r>
              <a:rPr lang="mr-IN" altLang="zh-CN" dirty="0" err="1" smtClean="0"/>
              <a:t>sscanf</a:t>
            </a:r>
            <a:r>
              <a:rPr lang="mr-IN" altLang="zh-CN" dirty="0" smtClean="0"/>
              <a:t>(</a:t>
            </a:r>
            <a:r>
              <a:rPr lang="mr-IN" altLang="zh-CN" dirty="0" err="1" smtClean="0">
                <a:solidFill>
                  <a:srgbClr val="A9B7C6"/>
                </a:solidFill>
              </a:rPr>
              <a:t>s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smtClean="0">
                <a:solidFill>
                  <a:srgbClr val="6A8759"/>
                </a:solidFill>
              </a:rPr>
              <a:t>"</a:t>
            </a:r>
            <a:r>
              <a:rPr lang="mr-IN" altLang="zh-CN" dirty="0" smtClean="0">
                <a:solidFill>
                  <a:srgbClr val="CC7832"/>
                </a:solidFill>
              </a:rPr>
              <a:t>%</a:t>
            </a:r>
            <a:r>
              <a:rPr lang="mr-IN" altLang="zh-CN" dirty="0" err="1" smtClean="0">
                <a:solidFill>
                  <a:srgbClr val="CC7832"/>
                </a:solidFill>
              </a:rPr>
              <a:t>s</a:t>
            </a:r>
            <a:r>
              <a:rPr lang="mr-IN" altLang="zh-CN" dirty="0" smtClean="0">
                <a:solidFill>
                  <a:srgbClr val="6A8759"/>
                </a:solidFill>
              </a:rPr>
              <a:t>:</a:t>
            </a:r>
            <a:r>
              <a:rPr lang="mr-IN" altLang="zh-CN" dirty="0" smtClean="0">
                <a:solidFill>
                  <a:srgbClr val="CC7832"/>
                </a:solidFill>
              </a:rPr>
              <a:t>%</a:t>
            </a:r>
            <a:r>
              <a:rPr lang="mr-IN" altLang="zh-CN" dirty="0" err="1" smtClean="0">
                <a:solidFill>
                  <a:srgbClr val="CC7832"/>
                </a:solidFill>
              </a:rPr>
              <a:t>d</a:t>
            </a:r>
            <a:r>
              <a:rPr lang="mr-IN" altLang="zh-CN" dirty="0" smtClean="0">
                <a:solidFill>
                  <a:srgbClr val="6A8759"/>
                </a:solidFill>
              </a:rPr>
              <a:t>:</a:t>
            </a:r>
            <a:r>
              <a:rPr lang="mr-IN" altLang="zh-CN" dirty="0" smtClean="0">
                <a:solidFill>
                  <a:srgbClr val="CC7832"/>
                </a:solidFill>
              </a:rPr>
              <a:t>%</a:t>
            </a:r>
            <a:r>
              <a:rPr lang="mr-IN" altLang="zh-CN" dirty="0" err="1" smtClean="0">
                <a:solidFill>
                  <a:srgbClr val="CC7832"/>
                </a:solidFill>
              </a:rPr>
              <a:t>d</a:t>
            </a:r>
            <a:r>
              <a:rPr lang="mr-IN" altLang="zh-CN" dirty="0" smtClean="0">
                <a:solidFill>
                  <a:srgbClr val="6A8759"/>
                </a:solidFill>
              </a:rPr>
              <a:t>:</a:t>
            </a:r>
            <a:r>
              <a:rPr lang="mr-IN" altLang="zh-CN" dirty="0" smtClean="0">
                <a:solidFill>
                  <a:srgbClr val="CC7832"/>
                </a:solidFill>
              </a:rPr>
              <a:t>%</a:t>
            </a:r>
            <a:r>
              <a:rPr lang="mr-IN" altLang="zh-CN" dirty="0" err="1" smtClean="0">
                <a:solidFill>
                  <a:srgbClr val="CC7832"/>
                </a:solidFill>
              </a:rPr>
              <a:t>d</a:t>
            </a:r>
            <a:r>
              <a:rPr lang="mr-IN" altLang="zh-CN" dirty="0" smtClean="0">
                <a:solidFill>
                  <a:srgbClr val="6A8759"/>
                </a:solidFill>
              </a:rPr>
              <a:t>"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smtClean="0">
                <a:solidFill>
                  <a:srgbClr val="A9B7C6"/>
                </a:solidFill>
              </a:rPr>
              <a:t>s1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smtClean="0"/>
              <a:t>&amp;</a:t>
            </a:r>
            <a:r>
              <a:rPr lang="mr-IN" altLang="zh-CN" dirty="0" err="1" smtClean="0">
                <a:solidFill>
                  <a:srgbClr val="A9B7C6"/>
                </a:solidFill>
              </a:rPr>
              <a:t>H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smtClean="0"/>
              <a:t>&amp;</a:t>
            </a:r>
            <a:r>
              <a:rPr lang="mr-IN" altLang="zh-CN" dirty="0" smtClean="0">
                <a:solidFill>
                  <a:srgbClr val="A9B7C6"/>
                </a:solidFill>
              </a:rPr>
              <a:t>M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smtClean="0"/>
              <a:t>&amp;</a:t>
            </a:r>
            <a:r>
              <a:rPr lang="mr-IN" altLang="zh-CN" dirty="0" err="1" smtClean="0">
                <a:solidFill>
                  <a:srgbClr val="A9B7C6"/>
                </a:solidFill>
              </a:rPr>
              <a:t>S</a:t>
            </a:r>
            <a:r>
              <a:rPr lang="mr-IN" altLang="zh-CN" dirty="0" smtClean="0"/>
              <a:t>)</a:t>
            </a:r>
            <a:r>
              <a:rPr lang="mr-IN" altLang="zh-CN" dirty="0" smtClean="0">
                <a:solidFill>
                  <a:srgbClr val="CC7832"/>
                </a:solidFill>
              </a:rPr>
              <a:t>;</a:t>
            </a:r>
            <a:r>
              <a:rPr lang="mr-IN" altLang="zh-CN" dirty="0" smtClean="0">
                <a:solidFill>
                  <a:srgbClr val="808080"/>
                </a:solidFill>
              </a:rPr>
              <a:t>//</a:t>
            </a:r>
            <a:r>
              <a:rPr lang="zh-CN" altLang="mr-IN" dirty="0" smtClean="0">
                <a:solidFill>
                  <a:srgbClr val="808080"/>
                </a:solidFill>
              </a:rPr>
              <a:t>从字符串读入</a:t>
            </a:r>
            <a:br>
              <a:rPr lang="zh-CN" altLang="mr-IN" dirty="0" smtClean="0">
                <a:solidFill>
                  <a:srgbClr val="808080"/>
                </a:solidFill>
              </a:rPr>
            </a:br>
            <a:r>
              <a:rPr lang="mr-IN" altLang="zh-CN" dirty="0" err="1" smtClean="0"/>
              <a:t>sprintf</a:t>
            </a:r>
            <a:r>
              <a:rPr lang="mr-IN" altLang="zh-CN" dirty="0" smtClean="0"/>
              <a:t>(</a:t>
            </a:r>
            <a:r>
              <a:rPr lang="mr-IN" altLang="zh-CN" dirty="0" err="1" smtClean="0">
                <a:solidFill>
                  <a:srgbClr val="A9B7C6"/>
                </a:solidFill>
              </a:rPr>
              <a:t>s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smtClean="0">
                <a:solidFill>
                  <a:srgbClr val="6A8759"/>
                </a:solidFill>
              </a:rPr>
              <a:t>"</a:t>
            </a:r>
            <a:r>
              <a:rPr lang="mr-IN" altLang="zh-CN" dirty="0" smtClean="0">
                <a:solidFill>
                  <a:srgbClr val="CC7832"/>
                </a:solidFill>
              </a:rPr>
              <a:t>%</a:t>
            </a:r>
            <a:r>
              <a:rPr lang="mr-IN" altLang="zh-CN" dirty="0" err="1" smtClean="0">
                <a:solidFill>
                  <a:srgbClr val="CC7832"/>
                </a:solidFill>
              </a:rPr>
              <a:t>d%d%d</a:t>
            </a:r>
            <a:r>
              <a:rPr lang="mr-IN" altLang="zh-CN" dirty="0" smtClean="0">
                <a:solidFill>
                  <a:srgbClr val="6A8759"/>
                </a:solidFill>
              </a:rPr>
              <a:t>"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err="1" smtClean="0">
                <a:solidFill>
                  <a:srgbClr val="A9B7C6"/>
                </a:solidFill>
              </a:rPr>
              <a:t>H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smtClean="0">
                <a:solidFill>
                  <a:srgbClr val="A9B7C6"/>
                </a:solidFill>
              </a:rPr>
              <a:t>M</a:t>
            </a:r>
            <a:r>
              <a:rPr lang="mr-IN" altLang="zh-CN" dirty="0" smtClean="0">
                <a:solidFill>
                  <a:srgbClr val="CC7832"/>
                </a:solidFill>
              </a:rPr>
              <a:t>, </a:t>
            </a:r>
            <a:r>
              <a:rPr lang="mr-IN" altLang="zh-CN" dirty="0" err="1" smtClean="0">
                <a:solidFill>
                  <a:srgbClr val="A9B7C6"/>
                </a:solidFill>
              </a:rPr>
              <a:t>S</a:t>
            </a:r>
            <a:r>
              <a:rPr lang="mr-IN" altLang="zh-CN" dirty="0" smtClean="0"/>
              <a:t>)</a:t>
            </a:r>
            <a:r>
              <a:rPr lang="mr-IN" altLang="zh-CN" dirty="0" smtClean="0">
                <a:solidFill>
                  <a:srgbClr val="CC7832"/>
                </a:solidFill>
              </a:rPr>
              <a:t>;</a:t>
            </a:r>
            <a:r>
              <a:rPr lang="mr-IN" altLang="zh-CN" dirty="0" smtClean="0">
                <a:solidFill>
                  <a:srgbClr val="808080"/>
                </a:solidFill>
              </a:rPr>
              <a:t>//</a:t>
            </a:r>
            <a:r>
              <a:rPr lang="zh-CN" altLang="mr-IN" dirty="0" smtClean="0">
                <a:solidFill>
                  <a:srgbClr val="808080"/>
                </a:solidFill>
              </a:rPr>
              <a:t>输出到字符串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84544" y="3620411"/>
            <a:ext cx="358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FF0000"/>
                </a:solidFill>
              </a:rPr>
              <a:t>空格既是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scanf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的结束符也是可打印字符</a:t>
            </a:r>
            <a:endParaRPr kumimoji="1" lang="en-US" altLang="zh-CN" dirty="0" smtClean="0"/>
          </a:p>
          <a:p>
            <a:pPr lvl="0"/>
            <a:r>
              <a:rPr kumimoji="1" lang="zh-CN" altLang="en-US" sz="2400" b="1" dirty="0" smtClean="0">
                <a:solidFill>
                  <a:srgbClr val="FF0000"/>
                </a:solidFill>
              </a:rPr>
              <a:t>如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:a </a:t>
            </a:r>
            <a:r>
              <a:rPr kumimoji="1" lang="en-US" altLang="zh-CN" sz="2400" b="1" dirty="0" err="1" smtClean="0">
                <a:solidFill>
                  <a:srgbClr val="FF0000"/>
                </a:solidFill>
              </a:rPr>
              <a:t>bc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 d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450096" y="1804681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50096" y="3651189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50096" y="4592347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2692" y="146700"/>
            <a:ext cx="467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1: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字符串基础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-string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5962" y="684232"/>
            <a:ext cx="95465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头文件</a:t>
            </a:r>
            <a:r>
              <a:rPr lang="mr-IN" altLang="zh-CN" dirty="0">
                <a:solidFill>
                  <a:srgbClr val="808080"/>
                </a:solidFill>
              </a:rPr>
              <a:t>&lt;</a:t>
            </a:r>
            <a:r>
              <a:rPr lang="mr-IN" altLang="zh-CN" dirty="0" err="1">
                <a:solidFill>
                  <a:srgbClr val="808080"/>
                </a:solidFill>
              </a:rPr>
              <a:t>string.h</a:t>
            </a:r>
            <a:r>
              <a:rPr lang="mr-IN" altLang="zh-CN" dirty="0">
                <a:solidFill>
                  <a:srgbClr val="808080"/>
                </a:solidFill>
              </a:rPr>
              <a:t>&gt;</a:t>
            </a:r>
            <a:r>
              <a:rPr lang="zh-CN" altLang="mr-IN" dirty="0">
                <a:solidFill>
                  <a:srgbClr val="808080"/>
                </a:solidFill>
              </a:rPr>
              <a:t>或</a:t>
            </a:r>
            <a:r>
              <a:rPr lang="mr-IN" altLang="zh-CN" dirty="0">
                <a:solidFill>
                  <a:srgbClr val="808080"/>
                </a:solidFill>
              </a:rPr>
              <a:t>&lt;</a:t>
            </a:r>
            <a:r>
              <a:rPr lang="mr-IN" altLang="zh-CN" dirty="0" err="1">
                <a:solidFill>
                  <a:srgbClr val="808080"/>
                </a:solidFill>
              </a:rPr>
              <a:t>cstring</a:t>
            </a:r>
            <a:r>
              <a:rPr lang="mr-IN" altLang="zh-CN" dirty="0">
                <a:solidFill>
                  <a:srgbClr val="808080"/>
                </a:solidFill>
              </a:rPr>
              <a:t>&gt;</a:t>
            </a:r>
            <a:br>
              <a:rPr lang="mr-IN" altLang="zh-CN" dirty="0">
                <a:solidFill>
                  <a:srgbClr val="808080"/>
                </a:solidFill>
              </a:rPr>
            </a:br>
            <a:r>
              <a:rPr lang="mr-IN" altLang="zh-CN" dirty="0" err="1">
                <a:solidFill>
                  <a:srgbClr val="B9BCD1"/>
                </a:solidFill>
              </a:rPr>
              <a:t>ios</a:t>
            </a:r>
            <a:r>
              <a:rPr lang="mr-IN" altLang="zh-CN" dirty="0"/>
              <a:t>::</a:t>
            </a:r>
            <a:r>
              <a:rPr lang="mr-IN" altLang="zh-CN" dirty="0" err="1"/>
              <a:t>sync_with_stdio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CC7832"/>
                </a:solidFill>
              </a:rPr>
              <a:t>false</a:t>
            </a:r>
            <a:r>
              <a:rPr lang="mr-IN" altLang="zh-CN" dirty="0"/>
              <a:t>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加速</a:t>
            </a:r>
            <a:r>
              <a:rPr lang="mr-IN" altLang="zh-CN" dirty="0" err="1">
                <a:solidFill>
                  <a:srgbClr val="808080"/>
                </a:solidFill>
              </a:rPr>
              <a:t>getline</a:t>
            </a:r>
            <a:r>
              <a:rPr lang="zh-CN" altLang="mr-IN" dirty="0">
                <a:solidFill>
                  <a:srgbClr val="808080"/>
                </a:solidFill>
              </a:rPr>
              <a:t>中</a:t>
            </a:r>
            <a:r>
              <a:rPr lang="mr-IN" altLang="zh-CN" dirty="0" err="1">
                <a:solidFill>
                  <a:srgbClr val="808080"/>
                </a:solidFill>
              </a:rPr>
              <a:t>cin</a:t>
            </a:r>
            <a:r>
              <a:rPr lang="zh-CN" altLang="mr-IN" dirty="0">
                <a:solidFill>
                  <a:srgbClr val="808080"/>
                </a:solidFill>
              </a:rPr>
              <a:t>的读</a:t>
            </a:r>
            <a:r>
              <a:rPr lang="zh-CN" altLang="mr-IN" dirty="0" smtClean="0">
                <a:solidFill>
                  <a:srgbClr val="808080"/>
                </a:solidFill>
              </a:rPr>
              <a:t>入</a:t>
            </a:r>
            <a:endParaRPr lang="en-US" altLang="zh-CN" dirty="0">
              <a:solidFill>
                <a:srgbClr val="808080"/>
              </a:solidFill>
            </a:endParaRPr>
          </a:p>
          <a:p>
            <a:r>
              <a:rPr lang="en-US" altLang="zh-CN" dirty="0" err="1" smtClean="0">
                <a:solidFill>
                  <a:srgbClr val="B9BCD1"/>
                </a:solidFill>
              </a:rPr>
              <a:t>cin.tie</a:t>
            </a:r>
            <a:r>
              <a:rPr lang="en-US" altLang="zh-CN" dirty="0" smtClean="0">
                <a:solidFill>
                  <a:srgbClr val="B9BCD1"/>
                </a:solidFill>
              </a:rPr>
              <a:t>(</a:t>
            </a:r>
            <a:r>
              <a:rPr lang="en-US" altLang="zh-CN" dirty="0" err="1">
                <a:solidFill>
                  <a:srgbClr val="56B6C2"/>
                </a:solidFill>
                <a:latin typeface="Source Code Pro" charset="0"/>
              </a:rPr>
              <a:t>nullptr</a:t>
            </a:r>
            <a:r>
              <a:rPr lang="en-US" altLang="zh-CN" dirty="0" smtClean="0">
                <a:solidFill>
                  <a:srgbClr val="B9BCD1"/>
                </a:solidFill>
              </a:rPr>
              <a:t>).</a:t>
            </a:r>
            <a:r>
              <a:rPr lang="mr-IN" altLang="zh-CN" dirty="0" smtClean="0">
                <a:solidFill>
                  <a:srgbClr val="CC7832"/>
                </a:solidFill>
              </a:rPr>
              <a:t>;</a:t>
            </a:r>
            <a:r>
              <a:rPr lang="mr-IN" altLang="zh-CN" dirty="0" smtClean="0">
                <a:solidFill>
                  <a:srgbClr val="808080"/>
                </a:solidFill>
              </a:rPr>
              <a:t>//</a:t>
            </a:r>
            <a:r>
              <a:rPr lang="zh-CN" altLang="mr-IN" dirty="0" smtClean="0">
                <a:solidFill>
                  <a:srgbClr val="808080"/>
                </a:solidFill>
              </a:rPr>
              <a:t>加速</a:t>
            </a:r>
            <a:r>
              <a:rPr lang="mr-IN" altLang="zh-CN" dirty="0" err="1" smtClean="0">
                <a:solidFill>
                  <a:srgbClr val="808080"/>
                </a:solidFill>
              </a:rPr>
              <a:t>cin</a:t>
            </a:r>
            <a:r>
              <a:rPr lang="zh-CN" altLang="mr-IN" dirty="0">
                <a:solidFill>
                  <a:srgbClr val="808080"/>
                </a:solidFill>
              </a:rPr>
              <a:t>的读</a:t>
            </a:r>
            <a:r>
              <a:rPr lang="zh-CN" altLang="mr-IN" dirty="0" smtClean="0">
                <a:solidFill>
                  <a:srgbClr val="808080"/>
                </a:solidFill>
              </a:rPr>
              <a:t>入</a:t>
            </a:r>
            <a:r>
              <a:rPr lang="zh-CN" altLang="mr-IN" dirty="0">
                <a:solidFill>
                  <a:srgbClr val="808080"/>
                </a:solidFill>
              </a:rPr>
              <a:t/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 err="1">
                <a:solidFill>
                  <a:srgbClr val="B9BCD1"/>
                </a:solidFill>
              </a:rPr>
              <a:t>string</a:t>
            </a:r>
            <a:r>
              <a:rPr lang="mr-IN" altLang="zh-CN" dirty="0">
                <a:solidFill>
                  <a:srgbClr val="B9BCD1"/>
                </a:solidFill>
              </a:rPr>
              <a:t> </a:t>
            </a: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>
                <a:solidFill>
                  <a:srgbClr val="A9B7C6"/>
                </a:solidFill>
              </a:rPr>
              <a:t>s1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>
                <a:solidFill>
                  <a:srgbClr val="A9B7C6"/>
                </a:solidFill>
              </a:rPr>
              <a:t>s2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>
                <a:solidFill>
                  <a:srgbClr val="A9B7C6"/>
                </a:solidFill>
              </a:rPr>
              <a:t>s3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 err="1">
                <a:solidFill>
                  <a:srgbClr val="A9B7C6"/>
                </a:solidFill>
              </a:rPr>
              <a:t>cin</a:t>
            </a:r>
            <a:r>
              <a:rPr lang="mr-IN" altLang="zh-CN" dirty="0">
                <a:solidFill>
                  <a:srgbClr val="A9B7C6"/>
                </a:solidFill>
              </a:rPr>
              <a:t> </a:t>
            </a:r>
            <a:r>
              <a:rPr lang="mr-IN" altLang="zh-CN" dirty="0">
                <a:solidFill>
                  <a:srgbClr val="5F8C8A"/>
                </a:solidFill>
              </a:rPr>
              <a:t>&gt;&gt; </a:t>
            </a: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遇到空格或换行结束</a:t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 err="1"/>
              <a:t>getline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A9B7C6"/>
                </a:solidFill>
              </a:rPr>
              <a:t>cin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/>
              <a:t>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读取一整行的字符包含空格，遇到换行结束</a:t>
            </a:r>
            <a:r>
              <a:rPr lang="zh-CN" altLang="mr-IN" dirty="0" smtClean="0">
                <a:solidFill>
                  <a:srgbClr val="808080"/>
                </a:solidFill>
              </a:rPr>
              <a:t>，</a:t>
            </a:r>
            <a:r>
              <a:rPr lang="zh-CN" altLang="mr-IN" dirty="0">
                <a:solidFill>
                  <a:srgbClr val="808080"/>
                </a:solidFill>
              </a:rPr>
              <a:t/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/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b="1" dirty="0" err="1">
                <a:solidFill>
                  <a:srgbClr val="CC7832"/>
                </a:solidFill>
              </a:rPr>
              <a:t>for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CC7832"/>
                </a:solidFill>
              </a:rPr>
              <a:t>int</a:t>
            </a:r>
            <a:r>
              <a:rPr lang="mr-IN" altLang="zh-CN" b="1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A9B7C6"/>
                </a:solidFill>
              </a:rPr>
              <a:t>i</a:t>
            </a:r>
            <a:r>
              <a:rPr lang="mr-IN" altLang="zh-CN" dirty="0">
                <a:solidFill>
                  <a:srgbClr val="A9B7C6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r>
              <a:rPr lang="mr-IN" altLang="zh-CN" dirty="0">
                <a:solidFill>
                  <a:srgbClr val="CC7832"/>
                </a:solidFill>
              </a:rPr>
              <a:t>; </a:t>
            </a:r>
            <a:r>
              <a:rPr lang="mr-IN" altLang="zh-CN" dirty="0" err="1">
                <a:solidFill>
                  <a:srgbClr val="A9B7C6"/>
                </a:solidFill>
              </a:rPr>
              <a:t>i</a:t>
            </a:r>
            <a:r>
              <a:rPr lang="mr-IN" altLang="zh-CN" dirty="0">
                <a:solidFill>
                  <a:srgbClr val="A9B7C6"/>
                </a:solidFill>
              </a:rPr>
              <a:t> </a:t>
            </a:r>
            <a:r>
              <a:rPr lang="mr-IN" altLang="zh-CN" dirty="0"/>
              <a:t>&lt; </a:t>
            </a: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 err="1"/>
              <a:t>.length</a:t>
            </a:r>
            <a:r>
              <a:rPr lang="mr-IN" altLang="zh-CN" dirty="0"/>
              <a:t>()</a:t>
            </a:r>
            <a:r>
              <a:rPr lang="mr-IN" altLang="zh-CN" dirty="0">
                <a:solidFill>
                  <a:srgbClr val="CC7832"/>
                </a:solidFill>
              </a:rPr>
              <a:t>; </a:t>
            </a:r>
            <a:r>
              <a:rPr lang="mr-IN" altLang="zh-CN" dirty="0" err="1">
                <a:solidFill>
                  <a:srgbClr val="A9B7C6"/>
                </a:solidFill>
              </a:rPr>
              <a:t>i</a:t>
            </a:r>
            <a:r>
              <a:rPr lang="mr-IN" altLang="zh-CN" dirty="0" smtClean="0"/>
              <a:t>++)</a:t>
            </a:r>
            <a:r>
              <a:rPr lang="en-US" altLang="zh-CN" dirty="0" smtClean="0"/>
              <a:t>  </a:t>
            </a:r>
            <a:r>
              <a:rPr lang="mr-IN" altLang="zh-CN" dirty="0" err="1" smtClean="0">
                <a:solidFill>
                  <a:srgbClr val="A9B7C6"/>
                </a:solidFill>
              </a:rPr>
              <a:t>cout</a:t>
            </a:r>
            <a:r>
              <a:rPr lang="mr-IN" altLang="zh-CN" dirty="0" smtClean="0">
                <a:solidFill>
                  <a:srgbClr val="A9B7C6"/>
                </a:solidFill>
              </a:rPr>
              <a:t> </a:t>
            </a:r>
            <a:r>
              <a:rPr lang="mr-IN" altLang="zh-CN" dirty="0">
                <a:solidFill>
                  <a:srgbClr val="5F8C8A"/>
                </a:solidFill>
              </a:rPr>
              <a:t>&lt;&lt; </a:t>
            </a: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>
                <a:solidFill>
                  <a:srgbClr val="5F8C8A"/>
                </a:solidFill>
              </a:rPr>
              <a:t>[</a:t>
            </a:r>
            <a:r>
              <a:rPr lang="mr-IN" altLang="zh-CN" dirty="0" err="1">
                <a:solidFill>
                  <a:srgbClr val="A9B7C6"/>
                </a:solidFill>
              </a:rPr>
              <a:t>i</a:t>
            </a:r>
            <a:r>
              <a:rPr lang="mr-IN" altLang="zh-CN" dirty="0">
                <a:solidFill>
                  <a:srgbClr val="5F8C8A"/>
                </a:solidFill>
              </a:rPr>
              <a:t>] &lt;&lt; </a:t>
            </a:r>
            <a:r>
              <a:rPr lang="mr-IN" altLang="zh-CN" dirty="0" err="1"/>
              <a:t>endl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/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 err="1"/>
              <a:t>.length</a:t>
            </a:r>
            <a:r>
              <a:rPr lang="mr-IN" altLang="zh-CN" dirty="0"/>
              <a:t>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长度等价于</a:t>
            </a:r>
            <a:r>
              <a:rPr lang="mr-IN" altLang="zh-CN" dirty="0" err="1">
                <a:solidFill>
                  <a:srgbClr val="808080"/>
                </a:solidFill>
              </a:rPr>
              <a:t>s.size</a:t>
            </a:r>
            <a:r>
              <a:rPr lang="mr-IN" altLang="zh-CN" dirty="0">
                <a:solidFill>
                  <a:srgbClr val="808080"/>
                </a:solidFill>
              </a:rPr>
              <a:t>(); </a:t>
            </a:r>
            <a:r>
              <a:rPr lang="mr-IN" altLang="zh-CN" dirty="0" err="1">
                <a:solidFill>
                  <a:srgbClr val="808080"/>
                </a:solidFill>
              </a:rPr>
              <a:t>O</a:t>
            </a:r>
            <a:r>
              <a:rPr lang="mr-IN" altLang="zh-CN" dirty="0">
                <a:solidFill>
                  <a:srgbClr val="808080"/>
                </a:solidFill>
              </a:rPr>
              <a:t>(1)</a:t>
            </a:r>
            <a:br>
              <a:rPr lang="mr-IN" altLang="zh-CN" dirty="0">
                <a:solidFill>
                  <a:srgbClr val="808080"/>
                </a:solidFill>
              </a:rPr>
            </a:b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 err="1"/>
              <a:t>.c_str</a:t>
            </a:r>
            <a:r>
              <a:rPr lang="mr-IN" altLang="zh-CN" dirty="0"/>
              <a:t>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mr-IN" altLang="zh-CN" dirty="0" err="1">
                <a:solidFill>
                  <a:srgbClr val="808080"/>
                </a:solidFill>
              </a:rPr>
              <a:t>string</a:t>
            </a:r>
            <a:r>
              <a:rPr lang="zh-CN" altLang="mr-IN" dirty="0">
                <a:solidFill>
                  <a:srgbClr val="808080"/>
                </a:solidFill>
              </a:rPr>
              <a:t>类型的字符串转成字符数组</a:t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 err="1"/>
              <a:t>.begin</a:t>
            </a:r>
            <a:r>
              <a:rPr lang="mr-IN" altLang="zh-CN" dirty="0"/>
              <a:t>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字符串首</a:t>
            </a:r>
            <a:r>
              <a:rPr lang="zh-CN" altLang="mr-IN" dirty="0" smtClean="0">
                <a:solidFill>
                  <a:srgbClr val="808080"/>
                </a:solidFill>
              </a:rPr>
              <a:t>位</a:t>
            </a:r>
            <a:endParaRPr lang="en-US" altLang="zh-CN" dirty="0" smtClean="0">
              <a:solidFill>
                <a:srgbClr val="808080"/>
              </a:solidFill>
            </a:endParaRPr>
          </a:p>
          <a:p>
            <a:r>
              <a:rPr lang="mr-IN" altLang="zh-CN" dirty="0" err="1" smtClean="0">
                <a:solidFill>
                  <a:srgbClr val="A9B7C6"/>
                </a:solidFill>
              </a:rPr>
              <a:t>s</a:t>
            </a:r>
            <a:r>
              <a:rPr lang="mr-IN" altLang="zh-CN" dirty="0" smtClean="0"/>
              <a:t>.</a:t>
            </a:r>
            <a:r>
              <a:rPr lang="en-US" altLang="zh-CN" dirty="0" err="1" smtClean="0"/>
              <a:t>substr</a:t>
            </a:r>
            <a:r>
              <a:rPr lang="mr-IN" altLang="zh-CN" dirty="0" smtClean="0"/>
              <a:t>(</a:t>
            </a:r>
            <a:r>
              <a:rPr lang="en-US" altLang="zh-CN" dirty="0" err="1" smtClean="0"/>
              <a:t>s,len</a:t>
            </a:r>
            <a:r>
              <a:rPr lang="mr-IN" altLang="zh-CN" dirty="0" smtClean="0"/>
              <a:t>)</a:t>
            </a:r>
            <a:r>
              <a:rPr lang="mr-IN" altLang="zh-CN" dirty="0" smtClean="0">
                <a:solidFill>
                  <a:srgbClr val="CC7832"/>
                </a:solidFill>
              </a:rPr>
              <a:t>;</a:t>
            </a:r>
            <a:r>
              <a:rPr lang="mr-IN" altLang="zh-CN" dirty="0" smtClean="0">
                <a:solidFill>
                  <a:srgbClr val="808080"/>
                </a:solidFill>
              </a:rPr>
              <a:t>//</a:t>
            </a:r>
            <a:r>
              <a:rPr lang="zh-CN" altLang="en-US" dirty="0" smtClean="0">
                <a:solidFill>
                  <a:srgbClr val="808080"/>
                </a:solidFill>
              </a:rPr>
              <a:t>从下标</a:t>
            </a:r>
            <a:r>
              <a:rPr lang="en-US" altLang="zh-CN" dirty="0" smtClean="0">
                <a:solidFill>
                  <a:srgbClr val="808080"/>
                </a:solidFill>
              </a:rPr>
              <a:t>x</a:t>
            </a:r>
            <a:r>
              <a:rPr lang="zh-CN" altLang="en-US" dirty="0" smtClean="0">
                <a:solidFill>
                  <a:srgbClr val="808080"/>
                </a:solidFill>
              </a:rPr>
              <a:t>开始读取</a:t>
            </a:r>
            <a:r>
              <a:rPr lang="en-US" altLang="zh-CN" dirty="0" err="1" smtClean="0">
                <a:solidFill>
                  <a:srgbClr val="808080"/>
                </a:solidFill>
              </a:rPr>
              <a:t>len</a:t>
            </a:r>
            <a:r>
              <a:rPr lang="zh-CN" altLang="en-US" dirty="0" smtClean="0">
                <a:solidFill>
                  <a:srgbClr val="808080"/>
                </a:solidFill>
              </a:rPr>
              <a:t>长度个字符</a:t>
            </a:r>
            <a:r>
              <a:rPr lang="zh-CN" altLang="mr-IN" dirty="0">
                <a:solidFill>
                  <a:srgbClr val="808080"/>
                </a:solidFill>
              </a:rPr>
              <a:t/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 err="1"/>
              <a:t>.end</a:t>
            </a:r>
            <a:r>
              <a:rPr lang="mr-IN" altLang="zh-CN" dirty="0"/>
              <a:t>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最后一个字符的下一位，</a:t>
            </a:r>
            <a:r>
              <a:rPr lang="mr-IN" altLang="zh-CN" dirty="0">
                <a:solidFill>
                  <a:srgbClr val="808080"/>
                </a:solidFill>
              </a:rPr>
              <a:t>[</a:t>
            </a:r>
            <a:r>
              <a:rPr lang="mr-IN" altLang="zh-CN" dirty="0" err="1">
                <a:solidFill>
                  <a:srgbClr val="808080"/>
                </a:solidFill>
              </a:rPr>
              <a:t>s.begin</a:t>
            </a:r>
            <a:r>
              <a:rPr lang="mr-IN" altLang="zh-CN" dirty="0">
                <a:solidFill>
                  <a:srgbClr val="808080"/>
                </a:solidFill>
              </a:rPr>
              <a:t>(),</a:t>
            </a:r>
            <a:r>
              <a:rPr lang="mr-IN" altLang="zh-CN" dirty="0" err="1">
                <a:solidFill>
                  <a:srgbClr val="808080"/>
                </a:solidFill>
              </a:rPr>
              <a:t>s.end</a:t>
            </a:r>
            <a:r>
              <a:rPr lang="mr-IN" altLang="zh-CN" dirty="0">
                <a:solidFill>
                  <a:srgbClr val="808080"/>
                </a:solidFill>
              </a:rPr>
              <a:t>())</a:t>
            </a:r>
            <a:br>
              <a:rPr lang="mr-IN" altLang="zh-CN" dirty="0">
                <a:solidFill>
                  <a:srgbClr val="808080"/>
                </a:solidFill>
              </a:rPr>
            </a:br>
            <a:r>
              <a:rPr lang="mr-IN" altLang="zh-CN" dirty="0">
                <a:solidFill>
                  <a:srgbClr val="A9B7C6"/>
                </a:solidFill>
              </a:rPr>
              <a:t>s1</a:t>
            </a:r>
            <a:r>
              <a:rPr lang="mr-IN" altLang="zh-CN" dirty="0"/>
              <a:t>.find(</a:t>
            </a:r>
            <a:r>
              <a:rPr lang="mr-IN" altLang="zh-CN" dirty="0">
                <a:solidFill>
                  <a:srgbClr val="A9B7C6"/>
                </a:solidFill>
              </a:rPr>
              <a:t>s2</a:t>
            </a:r>
            <a:r>
              <a:rPr lang="mr-IN" altLang="zh-CN" dirty="0"/>
              <a:t>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未找到返回</a:t>
            </a:r>
            <a:r>
              <a:rPr lang="mr-IN" altLang="zh-CN" dirty="0" err="1">
                <a:solidFill>
                  <a:srgbClr val="808080"/>
                </a:solidFill>
              </a:rPr>
              <a:t>string</a:t>
            </a:r>
            <a:r>
              <a:rPr lang="mr-IN" altLang="zh-CN" dirty="0">
                <a:solidFill>
                  <a:srgbClr val="808080"/>
                </a:solidFill>
              </a:rPr>
              <a:t>::</a:t>
            </a:r>
            <a:r>
              <a:rPr lang="mr-IN" altLang="zh-CN" dirty="0" err="1">
                <a:solidFill>
                  <a:srgbClr val="808080"/>
                </a:solidFill>
              </a:rPr>
              <a:t>npos</a:t>
            </a:r>
            <a:r>
              <a:rPr lang="zh-CN" altLang="mr-IN" dirty="0">
                <a:solidFill>
                  <a:srgbClr val="808080"/>
                </a:solidFill>
              </a:rPr>
              <a:t>，平均时间</a:t>
            </a:r>
            <a:r>
              <a:rPr lang="zh-CN" altLang="mr-IN" dirty="0" smtClean="0">
                <a:solidFill>
                  <a:srgbClr val="808080"/>
                </a:solidFill>
              </a:rPr>
              <a:t>复杂度</a:t>
            </a:r>
            <a:r>
              <a:rPr lang="zh-CN" altLang="en-US" dirty="0" smtClean="0">
                <a:solidFill>
                  <a:srgbClr val="808080"/>
                </a:solidFill>
              </a:rPr>
              <a:t>最坏达</a:t>
            </a:r>
            <a:r>
              <a:rPr lang="en-US" altLang="zh-CN" dirty="0" smtClean="0">
                <a:solidFill>
                  <a:srgbClr val="808080"/>
                </a:solidFill>
              </a:rPr>
              <a:t>O(n*m),</a:t>
            </a:r>
            <a:r>
              <a:rPr lang="zh-CN" altLang="en-US" dirty="0" smtClean="0">
                <a:solidFill>
                  <a:srgbClr val="808080"/>
                </a:solidFill>
              </a:rPr>
              <a:t>慎用</a:t>
            </a:r>
            <a:r>
              <a:rPr lang="zh-CN" altLang="mr-IN" dirty="0">
                <a:solidFill>
                  <a:srgbClr val="808080"/>
                </a:solidFill>
              </a:rPr>
              <a:t/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>
                <a:solidFill>
                  <a:srgbClr val="A9B7C6"/>
                </a:solidFill>
              </a:rPr>
              <a:t>s3 </a:t>
            </a:r>
            <a:r>
              <a:rPr lang="mr-IN" altLang="zh-CN" dirty="0">
                <a:solidFill>
                  <a:srgbClr val="5F8C8A"/>
                </a:solidFill>
              </a:rPr>
              <a:t>= </a:t>
            </a:r>
            <a:r>
              <a:rPr lang="mr-IN" altLang="zh-CN" dirty="0">
                <a:solidFill>
                  <a:srgbClr val="A9B7C6"/>
                </a:solidFill>
              </a:rPr>
              <a:t>s1</a:t>
            </a:r>
            <a:r>
              <a:rPr lang="mr-IN" altLang="zh-CN" dirty="0">
                <a:solidFill>
                  <a:srgbClr val="5F8C8A"/>
                </a:solidFill>
              </a:rPr>
              <a:t>+</a:t>
            </a:r>
            <a:r>
              <a:rPr lang="mr-IN" altLang="zh-CN" dirty="0">
                <a:solidFill>
                  <a:srgbClr val="A9B7C6"/>
                </a:solidFill>
              </a:rPr>
              <a:t>s2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mr-IN" altLang="zh-CN" dirty="0" err="1">
                <a:solidFill>
                  <a:srgbClr val="808080"/>
                </a:solidFill>
              </a:rPr>
              <a:t>if</a:t>
            </a:r>
            <a:r>
              <a:rPr lang="mr-IN" altLang="zh-CN" dirty="0">
                <a:solidFill>
                  <a:srgbClr val="808080"/>
                </a:solidFill>
              </a:rPr>
              <a:t>(s1 == s2</a:t>
            </a:r>
            <a:r>
              <a:rPr lang="mr-IN" altLang="zh-CN" dirty="0" smtClean="0">
                <a:solidFill>
                  <a:srgbClr val="808080"/>
                </a:solidFill>
              </a:rPr>
              <a:t>)...</a:t>
            </a:r>
            <a:endParaRPr lang="en-US" altLang="zh-CN" dirty="0" smtClean="0">
              <a:solidFill>
                <a:srgbClr val="808080"/>
              </a:solidFill>
            </a:endParaRPr>
          </a:p>
          <a:p>
            <a:r>
              <a:rPr lang="mr-IN" altLang="zh-CN" dirty="0" err="1">
                <a:solidFill>
                  <a:srgbClr val="B9BCD1"/>
                </a:solidFill>
              </a:rPr>
              <a:t>string</a:t>
            </a:r>
            <a:r>
              <a:rPr lang="mr-IN" altLang="zh-CN" dirty="0">
                <a:solidFill>
                  <a:srgbClr val="B9BCD1"/>
                </a:solidFill>
              </a:rPr>
              <a:t> </a:t>
            </a:r>
            <a:r>
              <a:rPr lang="mr-IN" altLang="zh-CN" dirty="0" err="1">
                <a:solidFill>
                  <a:srgbClr val="A9B7C6"/>
                </a:solidFill>
              </a:rPr>
              <a:t>ss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 err="1">
                <a:solidFill>
                  <a:srgbClr val="B9BCD1"/>
                </a:solidFill>
              </a:rPr>
              <a:t>stringstream</a:t>
            </a:r>
            <a:r>
              <a:rPr lang="mr-IN" altLang="zh-CN" dirty="0">
                <a:solidFill>
                  <a:srgbClr val="B9BCD1"/>
                </a:solidFill>
              </a:rPr>
              <a:t> </a:t>
            </a:r>
            <a:r>
              <a:rPr lang="mr-IN" altLang="zh-CN" dirty="0" err="1">
                <a:solidFill>
                  <a:srgbClr val="A9B7C6"/>
                </a:solidFill>
              </a:rPr>
              <a:t>sin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A9B7C6"/>
                </a:solidFill>
              </a:rPr>
              <a:t>s</a:t>
            </a:r>
            <a:r>
              <a:rPr lang="mr-IN" altLang="zh-CN" dirty="0"/>
              <a:t>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808080"/>
                </a:solidFill>
              </a:rPr>
              <a:t>//</a:t>
            </a:r>
            <a:r>
              <a:rPr lang="zh-CN" altLang="mr-IN" dirty="0">
                <a:solidFill>
                  <a:srgbClr val="808080"/>
                </a:solidFill>
              </a:rPr>
              <a:t>字符串读入流</a:t>
            </a:r>
            <a:r>
              <a:rPr lang="mr-IN" altLang="zh-CN" dirty="0" err="1">
                <a:solidFill>
                  <a:srgbClr val="808080"/>
                </a:solidFill>
              </a:rPr>
              <a:t>ss</a:t>
            </a:r>
            <a:r>
              <a:rPr lang="mr-IN" altLang="zh-CN" dirty="0">
                <a:solidFill>
                  <a:srgbClr val="808080"/>
                </a:solidFill>
              </a:rPr>
              <a:t>,</a:t>
            </a:r>
            <a:r>
              <a:rPr lang="zh-CN" altLang="mr-IN" dirty="0">
                <a:solidFill>
                  <a:srgbClr val="808080"/>
                </a:solidFill>
              </a:rPr>
              <a:t>从</a:t>
            </a:r>
            <a:r>
              <a:rPr lang="mr-IN" altLang="zh-CN" dirty="0" err="1">
                <a:solidFill>
                  <a:srgbClr val="808080"/>
                </a:solidFill>
              </a:rPr>
              <a:t>s</a:t>
            </a:r>
            <a:r>
              <a:rPr lang="zh-CN" altLang="mr-IN" dirty="0">
                <a:solidFill>
                  <a:srgbClr val="808080"/>
                </a:solidFill>
              </a:rPr>
              <a:t>中读入</a:t>
            </a:r>
            <a:r>
              <a:rPr lang="mr-IN" altLang="zh-CN" dirty="0">
                <a:solidFill>
                  <a:srgbClr val="808080"/>
                </a:solidFill>
              </a:rPr>
              <a:t>,</a:t>
            </a:r>
            <a:r>
              <a:rPr lang="zh-CN" altLang="mr-IN" dirty="0">
                <a:solidFill>
                  <a:srgbClr val="808080"/>
                </a:solidFill>
              </a:rPr>
              <a:t>必须加头文件</a:t>
            </a:r>
            <a:r>
              <a:rPr lang="mr-IN" altLang="zh-CN" dirty="0">
                <a:solidFill>
                  <a:srgbClr val="808080"/>
                </a:solidFill>
              </a:rPr>
              <a:t>&lt;</a:t>
            </a:r>
            <a:r>
              <a:rPr lang="mr-IN" altLang="zh-CN" dirty="0" err="1">
                <a:solidFill>
                  <a:srgbClr val="808080"/>
                </a:solidFill>
              </a:rPr>
              <a:t>sstream</a:t>
            </a:r>
            <a:r>
              <a:rPr lang="mr-IN" altLang="zh-CN" dirty="0">
                <a:solidFill>
                  <a:srgbClr val="808080"/>
                </a:solidFill>
              </a:rPr>
              <a:t>&gt;</a:t>
            </a:r>
            <a:br>
              <a:rPr lang="mr-IN" altLang="zh-CN" dirty="0">
                <a:solidFill>
                  <a:srgbClr val="808080"/>
                </a:solidFill>
              </a:rPr>
            </a:br>
            <a:r>
              <a:rPr lang="mr-IN" altLang="zh-CN" b="1" dirty="0" err="1">
                <a:solidFill>
                  <a:srgbClr val="CC7832"/>
                </a:solidFill>
              </a:rPr>
              <a:t>while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A9B7C6"/>
                </a:solidFill>
              </a:rPr>
              <a:t>sin</a:t>
            </a:r>
            <a:r>
              <a:rPr lang="mr-IN" altLang="zh-CN" dirty="0">
                <a:solidFill>
                  <a:srgbClr val="A9B7C6"/>
                </a:solidFill>
              </a:rPr>
              <a:t> </a:t>
            </a:r>
            <a:r>
              <a:rPr lang="mr-IN" altLang="zh-CN" dirty="0">
                <a:solidFill>
                  <a:srgbClr val="5F8C8A"/>
                </a:solidFill>
              </a:rPr>
              <a:t>&gt;&gt; </a:t>
            </a:r>
            <a:r>
              <a:rPr lang="mr-IN" altLang="zh-CN" dirty="0" err="1">
                <a:solidFill>
                  <a:srgbClr val="A9B7C6"/>
                </a:solidFill>
              </a:rPr>
              <a:t>ss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A9B7C6"/>
                </a:solidFill>
              </a:rPr>
              <a:t>cout</a:t>
            </a:r>
            <a:r>
              <a:rPr lang="mr-IN" altLang="zh-CN" dirty="0">
                <a:solidFill>
                  <a:srgbClr val="A9B7C6"/>
                </a:solidFill>
              </a:rPr>
              <a:t> </a:t>
            </a:r>
            <a:r>
              <a:rPr lang="mr-IN" altLang="zh-CN" dirty="0">
                <a:solidFill>
                  <a:srgbClr val="5F8C8A"/>
                </a:solidFill>
              </a:rPr>
              <a:t>&lt;&lt; </a:t>
            </a:r>
            <a:r>
              <a:rPr lang="mr-IN" altLang="zh-CN" dirty="0" err="1">
                <a:solidFill>
                  <a:srgbClr val="A9B7C6"/>
                </a:solidFill>
              </a:rPr>
              <a:t>ss</a:t>
            </a:r>
            <a:r>
              <a:rPr lang="mr-IN" altLang="zh-CN" dirty="0">
                <a:solidFill>
                  <a:srgbClr val="A9B7C6"/>
                </a:solidFill>
              </a:rPr>
              <a:t> </a:t>
            </a:r>
            <a:r>
              <a:rPr lang="mr-IN" altLang="zh-CN" dirty="0">
                <a:solidFill>
                  <a:srgbClr val="5F8C8A"/>
                </a:solidFill>
              </a:rPr>
              <a:t>&lt;&lt; </a:t>
            </a:r>
            <a:r>
              <a:rPr lang="mr-IN" altLang="zh-CN" dirty="0" err="1"/>
              <a:t>endl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9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450096" y="1804681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50096" y="3651189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50096" y="4592347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2692" y="146700"/>
            <a:ext cx="467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1: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字符串基础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-string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5909" y="1604475"/>
            <a:ext cx="86666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000" dirty="0" err="1" smtClean="0">
                <a:solidFill>
                  <a:srgbClr val="A9B7C6"/>
                </a:solidFill>
              </a:rPr>
              <a:t>s</a:t>
            </a:r>
            <a:r>
              <a:rPr lang="mr-IN" altLang="zh-CN" sz="2000" dirty="0" smtClean="0">
                <a:solidFill>
                  <a:srgbClr val="A9B7C6"/>
                </a:solidFill>
              </a:rPr>
              <a:t> </a:t>
            </a:r>
            <a:r>
              <a:rPr lang="mr-IN" altLang="zh-CN" sz="2000" dirty="0">
                <a:solidFill>
                  <a:srgbClr val="5F8C8A"/>
                </a:solidFill>
              </a:rPr>
              <a:t>= </a:t>
            </a:r>
            <a:r>
              <a:rPr lang="mr-IN" altLang="zh-CN" sz="2000" dirty="0">
                <a:solidFill>
                  <a:srgbClr val="6A8759"/>
                </a:solidFill>
              </a:rPr>
              <a:t>"ABSCD"</a:t>
            </a:r>
            <a:r>
              <a:rPr lang="mr-IN" altLang="zh-CN" sz="2000" dirty="0">
                <a:solidFill>
                  <a:srgbClr val="CC7832"/>
                </a:solidFill>
              </a:rPr>
              <a:t>;</a:t>
            </a:r>
            <a:br>
              <a:rPr lang="mr-IN" altLang="zh-CN" sz="2000" dirty="0">
                <a:solidFill>
                  <a:srgbClr val="CC7832"/>
                </a:solidFill>
              </a:rPr>
            </a:br>
            <a:r>
              <a:rPr lang="mr-IN" altLang="zh-CN" sz="2000" dirty="0" err="1"/>
              <a:t>transform</a:t>
            </a:r>
            <a:r>
              <a:rPr lang="mr-IN" altLang="zh-CN" sz="2000" dirty="0"/>
              <a:t>(</a:t>
            </a:r>
            <a:r>
              <a:rPr lang="mr-IN" altLang="zh-CN" sz="2000" dirty="0" err="1">
                <a:solidFill>
                  <a:srgbClr val="A9B7C6"/>
                </a:solidFill>
              </a:rPr>
              <a:t>s</a:t>
            </a:r>
            <a:r>
              <a:rPr lang="mr-IN" altLang="zh-CN" sz="2000" dirty="0" err="1"/>
              <a:t>.begin</a:t>
            </a:r>
            <a:r>
              <a:rPr lang="mr-IN" altLang="zh-CN" sz="2000" dirty="0"/>
              <a:t>()</a:t>
            </a:r>
            <a:r>
              <a:rPr lang="mr-IN" altLang="zh-CN" sz="2000" dirty="0">
                <a:solidFill>
                  <a:srgbClr val="CC7832"/>
                </a:solidFill>
              </a:rPr>
              <a:t>, </a:t>
            </a:r>
            <a:r>
              <a:rPr lang="mr-IN" altLang="zh-CN" sz="2000" dirty="0" err="1">
                <a:solidFill>
                  <a:srgbClr val="A9B7C6"/>
                </a:solidFill>
              </a:rPr>
              <a:t>s</a:t>
            </a:r>
            <a:r>
              <a:rPr lang="mr-IN" altLang="zh-CN" sz="2000" dirty="0" err="1"/>
              <a:t>.end</a:t>
            </a:r>
            <a:r>
              <a:rPr lang="mr-IN" altLang="zh-CN" sz="2000" dirty="0"/>
              <a:t>()</a:t>
            </a:r>
            <a:r>
              <a:rPr lang="mr-IN" altLang="zh-CN" sz="2000" dirty="0">
                <a:solidFill>
                  <a:srgbClr val="CC7832"/>
                </a:solidFill>
              </a:rPr>
              <a:t>, </a:t>
            </a:r>
            <a:r>
              <a:rPr lang="mr-IN" altLang="zh-CN" sz="2000" dirty="0" err="1">
                <a:solidFill>
                  <a:srgbClr val="A9B7C6"/>
                </a:solidFill>
              </a:rPr>
              <a:t>s</a:t>
            </a:r>
            <a:r>
              <a:rPr lang="mr-IN" altLang="zh-CN" sz="2000" dirty="0" err="1"/>
              <a:t>.begin</a:t>
            </a:r>
            <a:r>
              <a:rPr lang="mr-IN" altLang="zh-CN" sz="2000" dirty="0"/>
              <a:t>()</a:t>
            </a:r>
            <a:r>
              <a:rPr lang="mr-IN" altLang="zh-CN" sz="2000" dirty="0">
                <a:solidFill>
                  <a:srgbClr val="CC7832"/>
                </a:solidFill>
              </a:rPr>
              <a:t>, </a:t>
            </a:r>
            <a:r>
              <a:rPr lang="mr-IN" altLang="zh-CN" sz="2000" dirty="0"/>
              <a:t>::</a:t>
            </a:r>
            <a:r>
              <a:rPr lang="mr-IN" altLang="zh-CN" sz="2000" dirty="0" err="1"/>
              <a:t>tolower</a:t>
            </a:r>
            <a:r>
              <a:rPr lang="mr-IN" altLang="zh-CN" sz="2000" dirty="0"/>
              <a:t>)</a:t>
            </a:r>
            <a:r>
              <a:rPr lang="mr-IN" altLang="zh-CN" sz="2000" dirty="0">
                <a:solidFill>
                  <a:srgbClr val="CC7832"/>
                </a:solidFill>
              </a:rPr>
              <a:t>;</a:t>
            </a:r>
            <a:r>
              <a:rPr lang="mr-IN" altLang="zh-CN" sz="2000" dirty="0">
                <a:solidFill>
                  <a:srgbClr val="808080"/>
                </a:solidFill>
              </a:rPr>
              <a:t>//</a:t>
            </a:r>
            <a:r>
              <a:rPr lang="mr-IN" altLang="zh-CN" sz="2000" dirty="0" err="1">
                <a:solidFill>
                  <a:srgbClr val="808080"/>
                </a:solidFill>
              </a:rPr>
              <a:t>s</a:t>
            </a:r>
            <a:r>
              <a:rPr lang="zh-CN" altLang="mr-IN" sz="2000" dirty="0">
                <a:solidFill>
                  <a:srgbClr val="808080"/>
                </a:solidFill>
              </a:rPr>
              <a:t>中的全部字符转化为小写</a:t>
            </a:r>
            <a:br>
              <a:rPr lang="zh-CN" altLang="mr-IN" sz="2000" dirty="0">
                <a:solidFill>
                  <a:srgbClr val="808080"/>
                </a:solidFill>
              </a:rPr>
            </a:br>
            <a:r>
              <a:rPr lang="zh-CN" altLang="mr-IN" sz="2000" dirty="0">
                <a:solidFill>
                  <a:srgbClr val="808080"/>
                </a:solidFill>
              </a:rPr>
              <a:t/>
            </a:r>
            <a:br>
              <a:rPr lang="zh-CN" altLang="mr-IN" sz="2000" dirty="0">
                <a:solidFill>
                  <a:srgbClr val="808080"/>
                </a:solidFill>
              </a:rPr>
            </a:br>
            <a:r>
              <a:rPr lang="mr-IN" altLang="zh-CN" sz="2000" dirty="0" err="1">
                <a:solidFill>
                  <a:srgbClr val="B9BCD1"/>
                </a:solidFill>
              </a:rPr>
              <a:t>stringstream</a:t>
            </a:r>
            <a:r>
              <a:rPr lang="mr-IN" altLang="zh-CN" sz="2000" dirty="0">
                <a:solidFill>
                  <a:srgbClr val="B9BCD1"/>
                </a:solidFill>
              </a:rPr>
              <a:t> </a:t>
            </a:r>
            <a:r>
              <a:rPr lang="mr-IN" altLang="zh-CN" sz="2000" dirty="0" err="1">
                <a:solidFill>
                  <a:srgbClr val="A9B7C6"/>
                </a:solidFill>
              </a:rPr>
              <a:t>ss</a:t>
            </a:r>
            <a:r>
              <a:rPr lang="mr-IN" altLang="zh-CN" sz="2000" dirty="0">
                <a:solidFill>
                  <a:srgbClr val="CC7832"/>
                </a:solidFill>
              </a:rPr>
              <a:t>;</a:t>
            </a:r>
            <a:br>
              <a:rPr lang="mr-IN" altLang="zh-CN" sz="2000" dirty="0">
                <a:solidFill>
                  <a:srgbClr val="CC7832"/>
                </a:solidFill>
              </a:rPr>
            </a:br>
            <a:r>
              <a:rPr lang="mr-IN" altLang="zh-CN" sz="2000" b="1" dirty="0" err="1">
                <a:solidFill>
                  <a:srgbClr val="CC7832"/>
                </a:solidFill>
              </a:rPr>
              <a:t>int</a:t>
            </a:r>
            <a:r>
              <a:rPr lang="mr-IN" altLang="zh-CN" sz="2000" b="1" dirty="0">
                <a:solidFill>
                  <a:srgbClr val="CC7832"/>
                </a:solidFill>
              </a:rPr>
              <a:t> </a:t>
            </a:r>
            <a:r>
              <a:rPr lang="mr-IN" altLang="zh-CN" sz="2000" dirty="0" err="1">
                <a:solidFill>
                  <a:srgbClr val="A9B7C6"/>
                </a:solidFill>
              </a:rPr>
              <a:t>first</a:t>
            </a:r>
            <a:r>
              <a:rPr lang="mr-IN" altLang="zh-CN" sz="2000" dirty="0">
                <a:solidFill>
                  <a:srgbClr val="CC7832"/>
                </a:solidFill>
              </a:rPr>
              <a:t>, </a:t>
            </a:r>
            <a:r>
              <a:rPr lang="mr-IN" altLang="zh-CN" sz="2000" dirty="0" err="1">
                <a:solidFill>
                  <a:srgbClr val="A9B7C6"/>
                </a:solidFill>
              </a:rPr>
              <a:t>second</a:t>
            </a:r>
            <a:r>
              <a:rPr lang="mr-IN" altLang="zh-CN" sz="2000" dirty="0">
                <a:solidFill>
                  <a:srgbClr val="CC7832"/>
                </a:solidFill>
              </a:rPr>
              <a:t>;</a:t>
            </a:r>
            <a:br>
              <a:rPr lang="mr-IN" altLang="zh-CN" sz="2000" dirty="0">
                <a:solidFill>
                  <a:srgbClr val="CC7832"/>
                </a:solidFill>
              </a:rPr>
            </a:br>
            <a:r>
              <a:rPr lang="mr-IN" altLang="zh-CN" sz="2000" dirty="0" err="1">
                <a:solidFill>
                  <a:srgbClr val="A9B7C6"/>
                </a:solidFill>
              </a:rPr>
              <a:t>ss</a:t>
            </a:r>
            <a:r>
              <a:rPr lang="mr-IN" altLang="zh-CN" sz="2000" dirty="0">
                <a:solidFill>
                  <a:srgbClr val="A9B7C6"/>
                </a:solidFill>
              </a:rPr>
              <a:t> </a:t>
            </a:r>
            <a:r>
              <a:rPr lang="mr-IN" altLang="zh-CN" sz="2000" dirty="0">
                <a:solidFill>
                  <a:srgbClr val="5F8C8A"/>
                </a:solidFill>
              </a:rPr>
              <a:t>&lt;&lt; </a:t>
            </a:r>
            <a:r>
              <a:rPr lang="mr-IN" altLang="zh-CN" sz="2000" dirty="0">
                <a:solidFill>
                  <a:srgbClr val="6A8759"/>
                </a:solidFill>
              </a:rPr>
              <a:t>"456"</a:t>
            </a:r>
            <a:r>
              <a:rPr lang="mr-IN" altLang="zh-CN" sz="2000" dirty="0">
                <a:solidFill>
                  <a:srgbClr val="CC7832"/>
                </a:solidFill>
              </a:rPr>
              <a:t>;</a:t>
            </a:r>
            <a:r>
              <a:rPr lang="mr-IN" altLang="zh-CN" sz="2000" dirty="0">
                <a:solidFill>
                  <a:srgbClr val="808080"/>
                </a:solidFill>
              </a:rPr>
              <a:t>//</a:t>
            </a:r>
            <a:r>
              <a:rPr lang="zh-CN" altLang="mr-IN" sz="2000" dirty="0">
                <a:solidFill>
                  <a:srgbClr val="808080"/>
                </a:solidFill>
              </a:rPr>
              <a:t>将“</a:t>
            </a:r>
            <a:r>
              <a:rPr lang="mr-IN" altLang="zh-CN" sz="2000" dirty="0">
                <a:solidFill>
                  <a:srgbClr val="808080"/>
                </a:solidFill>
              </a:rPr>
              <a:t>456”</a:t>
            </a:r>
            <a:r>
              <a:rPr lang="zh-CN" altLang="mr-IN" sz="2000" dirty="0">
                <a:solidFill>
                  <a:srgbClr val="808080"/>
                </a:solidFill>
              </a:rPr>
              <a:t>字符串收入流</a:t>
            </a:r>
            <a:br>
              <a:rPr lang="zh-CN" altLang="mr-IN" sz="2000" dirty="0">
                <a:solidFill>
                  <a:srgbClr val="808080"/>
                </a:solidFill>
              </a:rPr>
            </a:br>
            <a:r>
              <a:rPr lang="mr-IN" altLang="zh-CN" sz="2000" dirty="0" err="1">
                <a:solidFill>
                  <a:srgbClr val="A9B7C6"/>
                </a:solidFill>
              </a:rPr>
              <a:t>ss</a:t>
            </a:r>
            <a:r>
              <a:rPr lang="mr-IN" altLang="zh-CN" sz="2000" dirty="0">
                <a:solidFill>
                  <a:srgbClr val="A9B7C6"/>
                </a:solidFill>
              </a:rPr>
              <a:t> </a:t>
            </a:r>
            <a:r>
              <a:rPr lang="mr-IN" altLang="zh-CN" sz="2000" dirty="0">
                <a:solidFill>
                  <a:srgbClr val="5F8C8A"/>
                </a:solidFill>
              </a:rPr>
              <a:t>&gt;&gt; </a:t>
            </a:r>
            <a:r>
              <a:rPr lang="mr-IN" altLang="zh-CN" sz="2000" dirty="0" err="1">
                <a:solidFill>
                  <a:srgbClr val="A9B7C6"/>
                </a:solidFill>
              </a:rPr>
              <a:t>first</a:t>
            </a:r>
            <a:r>
              <a:rPr lang="mr-IN" altLang="zh-CN" sz="2000" dirty="0">
                <a:solidFill>
                  <a:srgbClr val="CC7832"/>
                </a:solidFill>
              </a:rPr>
              <a:t>;</a:t>
            </a:r>
            <a:br>
              <a:rPr lang="mr-IN" altLang="zh-CN" sz="2000" dirty="0">
                <a:solidFill>
                  <a:srgbClr val="CC7832"/>
                </a:solidFill>
              </a:rPr>
            </a:br>
            <a:r>
              <a:rPr lang="mr-IN" altLang="zh-CN" sz="2000" dirty="0" err="1">
                <a:solidFill>
                  <a:srgbClr val="A9B7C6"/>
                </a:solidFill>
              </a:rPr>
              <a:t>cout</a:t>
            </a:r>
            <a:r>
              <a:rPr lang="mr-IN" altLang="zh-CN" sz="2000" dirty="0">
                <a:solidFill>
                  <a:srgbClr val="A9B7C6"/>
                </a:solidFill>
              </a:rPr>
              <a:t> </a:t>
            </a:r>
            <a:r>
              <a:rPr lang="mr-IN" altLang="zh-CN" sz="2000" dirty="0">
                <a:solidFill>
                  <a:srgbClr val="5F8C8A"/>
                </a:solidFill>
              </a:rPr>
              <a:t>&lt;&lt; </a:t>
            </a:r>
            <a:r>
              <a:rPr lang="mr-IN" altLang="zh-CN" sz="2000" dirty="0" err="1">
                <a:solidFill>
                  <a:srgbClr val="A9B7C6"/>
                </a:solidFill>
              </a:rPr>
              <a:t>first</a:t>
            </a:r>
            <a:r>
              <a:rPr lang="mr-IN" altLang="zh-CN" sz="2000" dirty="0">
                <a:solidFill>
                  <a:srgbClr val="A9B7C6"/>
                </a:solidFill>
              </a:rPr>
              <a:t> </a:t>
            </a:r>
            <a:r>
              <a:rPr lang="mr-IN" altLang="zh-CN" sz="2000" dirty="0">
                <a:solidFill>
                  <a:srgbClr val="5F8C8A"/>
                </a:solidFill>
              </a:rPr>
              <a:t>&lt;&lt; </a:t>
            </a:r>
            <a:r>
              <a:rPr lang="mr-IN" altLang="zh-CN" sz="2000" dirty="0" err="1" smtClean="0"/>
              <a:t>endl</a:t>
            </a:r>
            <a:r>
              <a:rPr lang="mr-IN" altLang="zh-CN" sz="2000" dirty="0" smtClean="0">
                <a:solidFill>
                  <a:srgbClr val="CC7832"/>
                </a:solidFill>
              </a:rPr>
              <a:t>;</a:t>
            </a:r>
            <a:r>
              <a:rPr lang="mr-IN" altLang="zh-CN" sz="2000" dirty="0">
                <a:solidFill>
                  <a:srgbClr val="CC7832"/>
                </a:solidFill>
              </a:rPr>
              <a:t/>
            </a:r>
            <a:br>
              <a:rPr lang="mr-IN" altLang="zh-CN" sz="2000" dirty="0">
                <a:solidFill>
                  <a:srgbClr val="CC7832"/>
                </a:solidFill>
              </a:rPr>
            </a:br>
            <a:r>
              <a:rPr lang="mr-IN" altLang="zh-CN" sz="2000" dirty="0" err="1">
                <a:solidFill>
                  <a:srgbClr val="A9B7C6"/>
                </a:solidFill>
              </a:rPr>
              <a:t>ss</a:t>
            </a:r>
            <a:r>
              <a:rPr lang="mr-IN" altLang="zh-CN" sz="2000" dirty="0" err="1"/>
              <a:t>.clear</a:t>
            </a:r>
            <a:r>
              <a:rPr lang="mr-IN" altLang="zh-CN" sz="2000" dirty="0"/>
              <a:t>()</a:t>
            </a:r>
            <a:r>
              <a:rPr lang="mr-IN" altLang="zh-CN" sz="2000" dirty="0">
                <a:solidFill>
                  <a:srgbClr val="CC7832"/>
                </a:solidFill>
              </a:rPr>
              <a:t>;</a:t>
            </a:r>
            <a:r>
              <a:rPr lang="mr-IN" altLang="zh-CN" sz="2000" dirty="0">
                <a:solidFill>
                  <a:srgbClr val="808080"/>
                </a:solidFill>
              </a:rPr>
              <a:t>//</a:t>
            </a:r>
            <a:r>
              <a:rPr lang="zh-CN" altLang="mr-IN" sz="2000" dirty="0">
                <a:solidFill>
                  <a:srgbClr val="808080"/>
                </a:solidFill>
              </a:rPr>
              <a:t>清除</a:t>
            </a:r>
            <a:r>
              <a:rPr lang="mr-IN" altLang="zh-CN" sz="2000" dirty="0">
                <a:solidFill>
                  <a:srgbClr val="808080"/>
                </a:solidFill>
              </a:rPr>
              <a:t>,</a:t>
            </a:r>
            <a:r>
              <a:rPr lang="zh-CN" altLang="mr-IN" sz="2000" dirty="0">
                <a:solidFill>
                  <a:srgbClr val="808080"/>
                </a:solidFill>
              </a:rPr>
              <a:t>定义的</a:t>
            </a:r>
            <a:r>
              <a:rPr lang="mr-IN" altLang="zh-CN" sz="2000" dirty="0" err="1">
                <a:solidFill>
                  <a:srgbClr val="808080"/>
                </a:solidFill>
              </a:rPr>
              <a:t>stringstream</a:t>
            </a:r>
            <a:r>
              <a:rPr lang="zh-CN" altLang="mr-IN" sz="2000" dirty="0">
                <a:solidFill>
                  <a:srgbClr val="808080"/>
                </a:solidFill>
              </a:rPr>
              <a:t>的名称</a:t>
            </a:r>
            <a:r>
              <a:rPr lang="mr-IN" altLang="zh-CN" sz="2000" dirty="0">
                <a:solidFill>
                  <a:srgbClr val="808080"/>
                </a:solidFill>
              </a:rPr>
              <a:t>.</a:t>
            </a:r>
            <a:r>
              <a:rPr lang="mr-IN" altLang="zh-CN" sz="2000" dirty="0" err="1">
                <a:solidFill>
                  <a:srgbClr val="808080"/>
                </a:solidFill>
              </a:rPr>
              <a:t>clear</a:t>
            </a:r>
            <a:r>
              <a:rPr lang="mr-IN" altLang="zh-CN" sz="2000" dirty="0">
                <a:solidFill>
                  <a:srgbClr val="808080"/>
                </a:solidFill>
              </a:rPr>
              <a:t>();</a:t>
            </a:r>
            <a:br>
              <a:rPr lang="mr-IN" altLang="zh-CN" sz="2000" dirty="0">
                <a:solidFill>
                  <a:srgbClr val="808080"/>
                </a:solidFill>
              </a:rPr>
            </a:br>
            <a:r>
              <a:rPr lang="mr-IN" altLang="zh-CN" sz="2000" dirty="0" err="1">
                <a:solidFill>
                  <a:srgbClr val="A9B7C6"/>
                </a:solidFill>
              </a:rPr>
              <a:t>ss</a:t>
            </a:r>
            <a:r>
              <a:rPr lang="mr-IN" altLang="zh-CN" sz="2000" dirty="0">
                <a:solidFill>
                  <a:srgbClr val="A9B7C6"/>
                </a:solidFill>
              </a:rPr>
              <a:t> </a:t>
            </a:r>
            <a:r>
              <a:rPr lang="mr-IN" altLang="zh-CN" sz="2000" dirty="0">
                <a:solidFill>
                  <a:srgbClr val="5F8C8A"/>
                </a:solidFill>
              </a:rPr>
              <a:t>&lt;&lt; </a:t>
            </a:r>
            <a:r>
              <a:rPr lang="mr-IN" altLang="zh-CN" sz="2000" b="1" dirty="0" err="1">
                <a:solidFill>
                  <a:srgbClr val="CC7832"/>
                </a:solidFill>
              </a:rPr>
              <a:t>true</a:t>
            </a:r>
            <a:r>
              <a:rPr lang="mr-IN" altLang="zh-CN" sz="2000" dirty="0">
                <a:solidFill>
                  <a:srgbClr val="CC7832"/>
                </a:solidFill>
              </a:rPr>
              <a:t>;</a:t>
            </a:r>
            <a:r>
              <a:rPr lang="mr-IN" altLang="zh-CN" sz="2000" dirty="0">
                <a:solidFill>
                  <a:srgbClr val="808080"/>
                </a:solidFill>
              </a:rPr>
              <a:t>//</a:t>
            </a:r>
            <a:r>
              <a:rPr lang="mr-IN" altLang="zh-CN" sz="2000" dirty="0" err="1">
                <a:solidFill>
                  <a:srgbClr val="808080"/>
                </a:solidFill>
              </a:rPr>
              <a:t>bool</a:t>
            </a:r>
            <a:r>
              <a:rPr lang="zh-CN" altLang="mr-IN" sz="2000" dirty="0">
                <a:solidFill>
                  <a:srgbClr val="808080"/>
                </a:solidFill>
              </a:rPr>
              <a:t>值</a:t>
            </a:r>
            <a:br>
              <a:rPr lang="zh-CN" altLang="mr-IN" sz="2000" dirty="0">
                <a:solidFill>
                  <a:srgbClr val="808080"/>
                </a:solidFill>
              </a:rPr>
            </a:br>
            <a:r>
              <a:rPr lang="mr-IN" altLang="zh-CN" sz="2000" dirty="0" err="1">
                <a:solidFill>
                  <a:srgbClr val="A9B7C6"/>
                </a:solidFill>
              </a:rPr>
              <a:t>ss</a:t>
            </a:r>
            <a:r>
              <a:rPr lang="mr-IN" altLang="zh-CN" sz="2000" dirty="0">
                <a:solidFill>
                  <a:srgbClr val="A9B7C6"/>
                </a:solidFill>
              </a:rPr>
              <a:t> </a:t>
            </a:r>
            <a:r>
              <a:rPr lang="mr-IN" altLang="zh-CN" sz="2000" dirty="0">
                <a:solidFill>
                  <a:srgbClr val="5F8C8A"/>
                </a:solidFill>
              </a:rPr>
              <a:t>&gt;&gt; </a:t>
            </a:r>
            <a:r>
              <a:rPr lang="mr-IN" altLang="zh-CN" sz="2000" dirty="0" err="1">
                <a:solidFill>
                  <a:srgbClr val="A9B7C6"/>
                </a:solidFill>
              </a:rPr>
              <a:t>second</a:t>
            </a:r>
            <a:r>
              <a:rPr lang="mr-IN" altLang="zh-CN" sz="2000" dirty="0">
                <a:solidFill>
                  <a:srgbClr val="CC7832"/>
                </a:solidFill>
              </a:rPr>
              <a:t>;</a:t>
            </a:r>
            <a:br>
              <a:rPr lang="mr-IN" altLang="zh-CN" sz="2000" dirty="0">
                <a:solidFill>
                  <a:srgbClr val="CC7832"/>
                </a:solidFill>
              </a:rPr>
            </a:br>
            <a:r>
              <a:rPr lang="mr-IN" altLang="zh-CN" sz="2000" dirty="0" err="1">
                <a:solidFill>
                  <a:srgbClr val="A9B7C6"/>
                </a:solidFill>
              </a:rPr>
              <a:t>cout</a:t>
            </a:r>
            <a:r>
              <a:rPr lang="mr-IN" altLang="zh-CN" sz="2000" dirty="0">
                <a:solidFill>
                  <a:srgbClr val="A9B7C6"/>
                </a:solidFill>
              </a:rPr>
              <a:t> </a:t>
            </a:r>
            <a:r>
              <a:rPr lang="mr-IN" altLang="zh-CN" sz="2000" dirty="0">
                <a:solidFill>
                  <a:srgbClr val="5F8C8A"/>
                </a:solidFill>
              </a:rPr>
              <a:t>&lt;&lt; </a:t>
            </a:r>
            <a:r>
              <a:rPr lang="mr-IN" altLang="zh-CN" sz="2000" dirty="0" err="1">
                <a:solidFill>
                  <a:srgbClr val="A9B7C6"/>
                </a:solidFill>
              </a:rPr>
              <a:t>second</a:t>
            </a:r>
            <a:r>
              <a:rPr lang="mr-IN" altLang="zh-CN" sz="2000" dirty="0">
                <a:solidFill>
                  <a:srgbClr val="A9B7C6"/>
                </a:solidFill>
              </a:rPr>
              <a:t> </a:t>
            </a:r>
            <a:r>
              <a:rPr lang="mr-IN" altLang="zh-CN" sz="2000" dirty="0">
                <a:solidFill>
                  <a:srgbClr val="5F8C8A"/>
                </a:solidFill>
              </a:rPr>
              <a:t>&lt;&lt; </a:t>
            </a:r>
            <a:r>
              <a:rPr lang="mr-IN" altLang="zh-CN" sz="2000" dirty="0" err="1"/>
              <a:t>endl</a:t>
            </a:r>
            <a:r>
              <a:rPr lang="mr-IN" altLang="zh-CN" sz="2000" dirty="0">
                <a:solidFill>
                  <a:srgbClr val="CC7832"/>
                </a:solidFill>
              </a:rPr>
              <a:t>;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97147" y="1017259"/>
            <a:ext cx="269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扩展用法：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64745" y="1591083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字符串题目初体验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42812" y="2743435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PTA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mr-IN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L1-011</a:t>
              </a:r>
              <a:r>
                <a:rPr lang="mr-IN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A-B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42812" y="3769293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PTA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L1-059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敲笨钟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42812" y="4795151"/>
            <a:ext cx="4281170" cy="523220"/>
            <a:chOff x="6594353" y="4489777"/>
            <a:chExt cx="4281170" cy="523220"/>
          </a:xfrm>
        </p:grpSpPr>
        <p:sp>
          <p:nvSpPr>
            <p:cNvPr id="38" name="等腰三角形 37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其他题目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7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1350</Words>
  <Application>Microsoft Macintosh PowerPoint</Application>
  <PresentationFormat>宽屏</PresentationFormat>
  <Paragraphs>245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-apple-system</vt:lpstr>
      <vt:lpstr>Calibri</vt:lpstr>
      <vt:lpstr>Cambria Math</vt:lpstr>
      <vt:lpstr>DengXian</vt:lpstr>
      <vt:lpstr>DengXian Light</vt:lpstr>
      <vt:lpstr>Mangal</vt:lpstr>
      <vt:lpstr>Source Code Pro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249</cp:revision>
  <dcterms:created xsi:type="dcterms:W3CDTF">2014-10-16T08:35:00Z</dcterms:created>
  <dcterms:modified xsi:type="dcterms:W3CDTF">2019-10-23T15:19:55Z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