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3" r:id="rId2"/>
    <p:sldId id="264" r:id="rId3"/>
    <p:sldId id="261" r:id="rId4"/>
    <p:sldId id="262" r:id="rId5"/>
    <p:sldId id="260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3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1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70265-A00C-3C44-9B26-51CF063A6D72}" type="datetimeFigureOut">
              <a:rPr lang="en-US" smtClean="0"/>
              <a:t>5/14/17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3BB48-B259-2B40-A703-5213A18DE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3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2017/5/14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303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2017/5/14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5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2017/5/14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87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05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2017/5/14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66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2017/5/14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298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2017/5/14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195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8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141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8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095066" y="6648166"/>
            <a:ext cx="304893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" dirty="0" err="1" smtClean="0"/>
              <a:t>Zumel</a:t>
            </a:r>
            <a:r>
              <a:rPr lang="en-US" altLang="zh-TW" sz="600" dirty="0" smtClean="0"/>
              <a:t>, N. &amp; Mount, J. </a:t>
            </a:r>
            <a:r>
              <a:rPr lang="en-US" altLang="zh-TW" sz="600" i="1" dirty="0" smtClean="0"/>
              <a:t>Practical Data Science with R</a:t>
            </a:r>
            <a:r>
              <a:rPr lang="en-US" altLang="zh-TW" sz="6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209442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ca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426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8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6187" y="395491"/>
            <a:ext cx="657873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TW" altLang="en-US" sz="405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！</a:t>
            </a:r>
            <a:endParaRPr lang="zh-TW" altLang="en-US" sz="405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5066" y="6648166"/>
            <a:ext cx="304893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" dirty="0" err="1" smtClean="0"/>
              <a:t>Zumel</a:t>
            </a:r>
            <a:r>
              <a:rPr lang="en-US" altLang="zh-TW" sz="600" dirty="0" smtClean="0"/>
              <a:t>, N. &amp; Mount, J. </a:t>
            </a:r>
            <a:r>
              <a:rPr lang="en-US" altLang="zh-TW" sz="600" i="1" dirty="0" smtClean="0"/>
              <a:t>Practical Data Science with R</a:t>
            </a:r>
            <a:r>
              <a:rPr lang="en-US" altLang="zh-TW" sz="6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163066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8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0577" y="406711"/>
            <a:ext cx="657873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TW" altLang="en-US" sz="405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？</a:t>
            </a:r>
            <a:endParaRPr lang="zh-TW" altLang="en-US" sz="405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5066" y="6648166"/>
            <a:ext cx="304893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" dirty="0" err="1" smtClean="0"/>
              <a:t>Zumel</a:t>
            </a:r>
            <a:r>
              <a:rPr lang="en-US" altLang="zh-TW" sz="600" dirty="0" smtClean="0"/>
              <a:t>, N. &amp; Mount, J. </a:t>
            </a:r>
            <a:r>
              <a:rPr lang="en-US" altLang="zh-TW" sz="600" i="1" dirty="0" smtClean="0"/>
              <a:t>Practical Data Science with R</a:t>
            </a:r>
            <a:r>
              <a:rPr lang="en-US" altLang="zh-TW" sz="6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46500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2017/5/14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512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2017/5/14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99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t"/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2017/5/14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800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2017/5/14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12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422F-3B3D-1F4D-8859-9D693735C5BA}" type="datetimeFigureOut">
              <a:rPr kumimoji="1" lang="zh-TW" altLang="en-US" smtClean="0"/>
              <a:t>2017/5/14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452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685800" rtl="0" eaLnBrk="1" latinLnBrk="0" hangingPunct="1">
        <a:spcBef>
          <a:spcPct val="0"/>
        </a:spcBef>
        <a:buNone/>
        <a:defRPr sz="375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6858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wmf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987" y="5437177"/>
            <a:ext cx="83273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/>
              <a:t>Chang, J.-M. M. </a:t>
            </a:r>
            <a:r>
              <a:rPr lang="en-US" sz="1400" i="1" dirty="0"/>
              <a:t>et al.</a:t>
            </a:r>
            <a:r>
              <a:rPr lang="en-US" sz="1400" dirty="0"/>
              <a:t> Efficient and interpretable prediction of protein functional classes by correspondence analysis and compact set relations. 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 </a:t>
            </a:r>
            <a:r>
              <a:rPr lang="en-US" sz="1400" b="1" dirty="0"/>
              <a:t>8,</a:t>
            </a:r>
            <a:r>
              <a:rPr lang="en-US" sz="1400" dirty="0"/>
              <a:t> e75542 (2013). </a:t>
            </a:r>
            <a:r>
              <a:rPr lang="en-US" sz="1400" b="1" u="sng" dirty="0" smtClean="0">
                <a:solidFill>
                  <a:srgbClr val="CC5439"/>
                </a:solidFill>
                <a:cs typeface="Arial"/>
              </a:rPr>
              <a:t/>
            </a:r>
            <a:br>
              <a:rPr lang="en-US" sz="1400" b="1" u="sng" dirty="0" smtClean="0">
                <a:solidFill>
                  <a:srgbClr val="CC5439"/>
                </a:solidFill>
                <a:cs typeface="Arial"/>
              </a:rPr>
            </a:br>
            <a:r>
              <a:rPr lang="en-US" sz="1400" b="1" u="sng" dirty="0" smtClean="0">
                <a:solidFill>
                  <a:srgbClr val="CC5439"/>
                </a:solidFill>
                <a:cs typeface="Arial"/>
              </a:rPr>
              <a:t>Chang </a:t>
            </a:r>
            <a:r>
              <a:rPr lang="en-US" sz="1400" b="1" u="sng" dirty="0">
                <a:solidFill>
                  <a:srgbClr val="CC5439"/>
                </a:solidFill>
                <a:cs typeface="Arial"/>
              </a:rPr>
              <a:t>J-M</a:t>
            </a:r>
            <a:r>
              <a:rPr lang="en-US" sz="1400" dirty="0">
                <a:cs typeface="Arial"/>
              </a:rPr>
              <a:t>, Su EC-Y, Lo A, Chiu H-S, Sung T-Y, &amp; Hsu W-L (2008) PSLDoc: Protein subcellular localization prediction based on gapped-dipeptides and probabilistic latent semantic analysis. </a:t>
            </a:r>
            <a:r>
              <a:rPr lang="en-US" sz="1400" i="1" dirty="0">
                <a:cs typeface="Arial"/>
              </a:rPr>
              <a:t>Proteins: Structure, Function, and Bioinformatics </a:t>
            </a:r>
            <a:r>
              <a:rPr lang="en-US" sz="1400" dirty="0">
                <a:cs typeface="Arial"/>
              </a:rPr>
              <a:t>72(2):693-710</a:t>
            </a:r>
            <a:r>
              <a:rPr lang="en-US" sz="1400" dirty="0" smtClean="0">
                <a:cs typeface="Arial"/>
              </a:rPr>
              <a:t>.</a:t>
            </a:r>
            <a:endParaRPr lang="en-US" sz="1400" dirty="0">
              <a:cs typeface="Arial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9795" y="1160457"/>
            <a:ext cx="8498570" cy="4080726"/>
            <a:chOff x="169074" y="968321"/>
            <a:chExt cx="8498570" cy="4080726"/>
          </a:xfrm>
        </p:grpSpPr>
        <p:grpSp>
          <p:nvGrpSpPr>
            <p:cNvPr id="9" name="Group 8"/>
            <p:cNvGrpSpPr/>
            <p:nvPr/>
          </p:nvGrpSpPr>
          <p:grpSpPr>
            <a:xfrm>
              <a:off x="383158" y="968321"/>
              <a:ext cx="8284486" cy="4080726"/>
              <a:chOff x="147484" y="994509"/>
              <a:chExt cx="8284486" cy="4080726"/>
            </a:xfrm>
          </p:grpSpPr>
          <p:pic>
            <p:nvPicPr>
              <p:cNvPr id="3" name="Picture 2" descr="6d9b4af09c98e66f071eb9560fd984ef.jpg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6592" y="1480948"/>
                <a:ext cx="4793713" cy="1702578"/>
              </a:xfrm>
              <a:prstGeom prst="rect">
                <a:avLst/>
              </a:prstGeom>
            </p:spPr>
          </p:pic>
          <p:grpSp>
            <p:nvGrpSpPr>
              <p:cNvPr id="4" name="Group 3"/>
              <p:cNvGrpSpPr/>
              <p:nvPr/>
            </p:nvGrpSpPr>
            <p:grpSpPr>
              <a:xfrm>
                <a:off x="5461027" y="1027225"/>
                <a:ext cx="2970943" cy="4048010"/>
                <a:chOff x="5193666" y="2185724"/>
                <a:chExt cx="3455996" cy="4441439"/>
              </a:xfrm>
            </p:grpSpPr>
            <p:pic>
              <p:nvPicPr>
                <p:cNvPr id="5" name="Picture 4" descr="bacteria2.jp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93666" y="2670644"/>
                  <a:ext cx="3455996" cy="3956519"/>
                </a:xfrm>
                <a:prstGeom prst="rect">
                  <a:avLst/>
                </a:prstGeom>
              </p:spPr>
            </p:pic>
            <p:sp>
              <p:nvSpPr>
                <p:cNvPr id="6" name="Rectangle 5"/>
                <p:cNvSpPr/>
                <p:nvPr/>
              </p:nvSpPr>
              <p:spPr>
                <a:xfrm>
                  <a:off x="5678720" y="2185724"/>
                  <a:ext cx="2643722" cy="4052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Prokaryotic Structure </a:t>
                  </a:r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2164529" y="994509"/>
                <a:ext cx="877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protein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387646" y="3905380"/>
                <a:ext cx="2520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MPLDLYNTLTRRKERF…</a:t>
                </a: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3908250" y="2130323"/>
                <a:ext cx="3072653" cy="1959723"/>
                <a:chOff x="3947745" y="2151033"/>
                <a:chExt cx="3072653" cy="1959723"/>
              </a:xfrm>
            </p:grpSpPr>
            <p:cxnSp>
              <p:nvCxnSpPr>
                <p:cNvPr id="12" name="Straight Arrow Connector 11"/>
                <p:cNvCxnSpPr>
                  <a:stCxn id="10" idx="3"/>
                </p:cNvCxnSpPr>
                <p:nvPr/>
              </p:nvCxnSpPr>
              <p:spPr>
                <a:xfrm flipV="1">
                  <a:off x="3947745" y="3625871"/>
                  <a:ext cx="1810847" cy="484885"/>
                </a:xfrm>
                <a:prstGeom prst="straightConnector1">
                  <a:avLst/>
                </a:prstGeom>
                <a:ln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10" idx="3"/>
                </p:cNvCxnSpPr>
                <p:nvPr/>
              </p:nvCxnSpPr>
              <p:spPr>
                <a:xfrm flipV="1">
                  <a:off x="3947745" y="2970387"/>
                  <a:ext cx="3072653" cy="1140369"/>
                </a:xfrm>
                <a:prstGeom prst="straightConnector1">
                  <a:avLst/>
                </a:prstGeom>
                <a:ln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10" idx="3"/>
                </p:cNvCxnSpPr>
                <p:nvPr/>
              </p:nvCxnSpPr>
              <p:spPr>
                <a:xfrm flipV="1">
                  <a:off x="3947745" y="2151033"/>
                  <a:ext cx="2720331" cy="1959723"/>
                </a:xfrm>
                <a:prstGeom prst="straightConnector1">
                  <a:avLst/>
                </a:prstGeom>
                <a:ln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Rounded Rectangle 15"/>
              <p:cNvSpPr/>
              <p:nvPr/>
            </p:nvSpPr>
            <p:spPr>
              <a:xfrm>
                <a:off x="147484" y="1469190"/>
                <a:ext cx="917677" cy="1702578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169074" y="3119980"/>
              <a:ext cx="522189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http://2012books.lardbucket.org/books/introduction-to-chemistry-general-organic-and-biological/s21-04-proteins.html</a:t>
              </a:r>
            </a:p>
          </p:txBody>
        </p:sp>
      </p:grpSp>
      <p:pic>
        <p:nvPicPr>
          <p:cNvPr id="17" name="圖片 6" descr="00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606728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圖片 6" descr="00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8436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protein subcellular localization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>
          <a:xfrm>
            <a:off x="915457" y="419010"/>
            <a:ext cx="6900835" cy="917471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TW" sz="3200" dirty="0">
                <a:solidFill>
                  <a:schemeClr val="tx1">
                    <a:lumMod val="50000"/>
                  </a:schemeClr>
                </a:solidFill>
                <a:latin typeface="華康黑體 Std W3" charset="0"/>
                <a:ea typeface="華康黑體 Std W3" charset="0"/>
                <a:cs typeface="華康黑體 Std W3" charset="0"/>
              </a:rPr>
              <a:t>Document Classification</a:t>
            </a:r>
            <a:endParaRPr lang="zh-TW" altLang="en-US" sz="3200" dirty="0">
              <a:solidFill>
                <a:schemeClr val="tx1">
                  <a:lumMod val="50000"/>
                </a:schemeClr>
              </a:solidFill>
              <a:latin typeface="華康黑體 Std W3" charset="0"/>
              <a:ea typeface="華康黑體 Std W3" charset="0"/>
              <a:cs typeface="華康黑體 Std W3" charset="0"/>
            </a:endParaRPr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9513" y="1489441"/>
            <a:ext cx="8229600" cy="3957637"/>
          </a:xfrm>
        </p:spPr>
      </p:pic>
      <p:pic>
        <p:nvPicPr>
          <p:cNvPr id="2" name="Picture 1" descr="150px-Emblem_of_the_Kuomintang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0425" y="3007275"/>
            <a:ext cx="1080000" cy="1080000"/>
          </a:xfrm>
          <a:prstGeom prst="rect">
            <a:avLst/>
          </a:prstGeom>
        </p:spPr>
      </p:pic>
      <p:pic>
        <p:nvPicPr>
          <p:cNvPr id="3" name="Picture 2" descr="160px-DPP-coa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6959" y="2994181"/>
            <a:ext cx="1080000" cy="108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3678" y="2294577"/>
            <a:ext cx="128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24788" y="197988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65065" y="1399025"/>
            <a:ext cx="121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Categories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2" y="4301630"/>
            <a:ext cx="3983703" cy="193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94950" y="6161218"/>
            <a:ext cx="2869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Times New Roman" pitchFamily="-110" charset="0"/>
                <a:cs typeface="Arial"/>
              </a:rPr>
              <a:t>Salton’s Vector Space Model</a:t>
            </a:r>
          </a:p>
        </p:txBody>
      </p:sp>
      <p:pic>
        <p:nvPicPr>
          <p:cNvPr id="12" name="圖片 6" descr="003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606728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圖片 6" descr="003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-18436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flipH="1">
            <a:off x="0" y="1195620"/>
            <a:ext cx="6706152" cy="0"/>
          </a:xfrm>
          <a:prstGeom prst="line">
            <a:avLst/>
          </a:prstGeom>
          <a:noFill/>
          <a:ln w="12700" cmpd="sng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082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406"/>
            <a:ext cx="8229600" cy="5557652"/>
          </a:xfrm>
        </p:spPr>
        <p:txBody>
          <a:bodyPr>
            <a:noAutofit/>
          </a:bodyPr>
          <a:lstStyle/>
          <a:p>
            <a:r>
              <a:rPr lang="en-US" sz="3600" dirty="0" smtClean="0"/>
              <a:t>Inputs : </a:t>
            </a:r>
            <a:r>
              <a:rPr lang="en-US" sz="3600" dirty="0" err="1">
                <a:latin typeface="Courier New" charset="0"/>
                <a:ea typeface="Courier New" charset="0"/>
                <a:cs typeface="Courier New" charset="0"/>
              </a:rPr>
              <a:t>Archaeal_tfpssm.csv</a:t>
            </a:r>
            <a:endParaRPr lang="en-US" sz="36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1800" dirty="0"/>
              <a:t>V2 : </a:t>
            </a:r>
            <a:r>
              <a:rPr lang="en-US" sz="1800" dirty="0" smtClean="0"/>
              <a:t>labels of proteins</a:t>
            </a:r>
            <a:endParaRPr lang="en-US" sz="1800" dirty="0"/>
          </a:p>
          <a:p>
            <a:pPr lvl="2"/>
            <a:r>
              <a:rPr lang="pt-BR" dirty="0"/>
              <a:t>CP : </a:t>
            </a:r>
            <a:r>
              <a:rPr lang="pt-BR" dirty="0" err="1"/>
              <a:t>Cytoplasmic</a:t>
            </a:r>
            <a:endParaRPr lang="pt-BR" dirty="0"/>
          </a:p>
          <a:p>
            <a:pPr lvl="2"/>
            <a:r>
              <a:rPr lang="pt-BR" dirty="0"/>
              <a:t>CW : </a:t>
            </a:r>
            <a:r>
              <a:rPr lang="pt-BR" dirty="0" err="1"/>
              <a:t>C</a:t>
            </a:r>
            <a:r>
              <a:rPr lang="pt-BR" dirty="0" err="1" smtClean="0"/>
              <a:t>ell</a:t>
            </a:r>
            <a:r>
              <a:rPr lang="pt-BR" dirty="0" smtClean="0"/>
              <a:t> Wall</a:t>
            </a:r>
            <a:endParaRPr lang="pt-BR" dirty="0"/>
          </a:p>
          <a:p>
            <a:pPr lvl="2"/>
            <a:r>
              <a:rPr lang="pt-BR" dirty="0"/>
              <a:t>EC : </a:t>
            </a:r>
            <a:r>
              <a:rPr lang="pt-BR" dirty="0" err="1"/>
              <a:t>Extracellular</a:t>
            </a:r>
            <a:endParaRPr lang="pt-BR" dirty="0"/>
          </a:p>
          <a:p>
            <a:pPr lvl="2"/>
            <a:r>
              <a:rPr lang="pt-BR" dirty="0"/>
              <a:t>IM : </a:t>
            </a:r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membrane</a:t>
            </a:r>
            <a:endParaRPr lang="en-US" dirty="0"/>
          </a:p>
          <a:p>
            <a:pPr lvl="1"/>
            <a:r>
              <a:rPr lang="en-US" sz="1800" dirty="0"/>
              <a:t>V3~V5602 : the gapped-dipeptide features of each protein</a:t>
            </a:r>
          </a:p>
          <a:p>
            <a:pPr lvl="1"/>
            <a:r>
              <a:rPr lang="en-US" sz="1800" dirty="0"/>
              <a:t>Code to read data</a:t>
            </a:r>
          </a:p>
          <a:p>
            <a:pPr marL="642938" lvl="2" indent="0">
              <a:buNone/>
            </a:pPr>
            <a:r>
              <a:rPr lang="en-US" dirty="0"/>
              <a:t>d &lt;- </a:t>
            </a:r>
            <a:r>
              <a:rPr lang="en-US" dirty="0" err="1" smtClean="0"/>
              <a:t>read.csv</a:t>
            </a:r>
            <a:r>
              <a:rPr lang="en-US" dirty="0" smtClean="0"/>
              <a:t>(“</a:t>
            </a:r>
            <a:r>
              <a:rPr lang="en-US" dirty="0" err="1" smtClean="0"/>
              <a:t>Archaeal_tfpssm.csv</a:t>
            </a:r>
            <a:r>
              <a:rPr lang="en-US" dirty="0" err="1"/>
              <a:t>",header</a:t>
            </a:r>
            <a:r>
              <a:rPr lang="en-US" dirty="0"/>
              <a:t>=F)</a:t>
            </a:r>
          </a:p>
          <a:p>
            <a:pPr marL="642938" lvl="2" indent="0">
              <a:buNone/>
            </a:pPr>
            <a:r>
              <a:rPr lang="en-US" dirty="0"/>
              <a:t>levels(d[,2])</a:t>
            </a:r>
          </a:p>
          <a:p>
            <a:pPr marL="642938" lvl="2" indent="0">
              <a:buNone/>
            </a:pPr>
            <a:r>
              <a:rPr lang="en-US" dirty="0"/>
              <a:t>head(d[,5600:5603]) </a:t>
            </a:r>
          </a:p>
        </p:txBody>
      </p:sp>
    </p:spTree>
    <p:extLst>
      <p:ext uri="{BB962C8B-B14F-4D97-AF65-F5344CB8AC3E}">
        <p14:creationId xmlns:p14="http://schemas.microsoft.com/office/powerpoint/2010/main" val="13753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800" i="1" dirty="0" smtClean="0"/>
              <a:t>hw5_studentID_yourname.R -fold n –out </a:t>
            </a:r>
            <a:r>
              <a:rPr lang="en-US" altLang="zh-TW" sz="2800" i="1" dirty="0" err="1" smtClean="0"/>
              <a:t>performance.csv</a:t>
            </a:r>
            <a:endParaRPr lang="en-US" altLang="zh-TW" sz="2800" i="1" dirty="0" smtClean="0"/>
          </a:p>
          <a:p>
            <a:pPr lvl="1"/>
            <a:r>
              <a:rPr lang="en-US" altLang="zh-TW" sz="2400" dirty="0" smtClean="0"/>
              <a:t>Perform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-fold cross-validation</a:t>
            </a:r>
          </a:p>
          <a:p>
            <a:pPr lvl="1"/>
            <a:r>
              <a:rPr lang="en-US" sz="2400" dirty="0" smtClean="0"/>
              <a:t>% of training, % </a:t>
            </a:r>
            <a:r>
              <a:rPr lang="en-US" sz="2400" dirty="0"/>
              <a:t>of </a:t>
            </a:r>
            <a:r>
              <a:rPr lang="en-US" sz="2400" dirty="0" smtClean="0"/>
              <a:t>calibration</a:t>
            </a:r>
            <a:r>
              <a:rPr lang="en-US" sz="2400" dirty="0"/>
              <a:t>, % of </a:t>
            </a:r>
            <a:r>
              <a:rPr lang="en-US" sz="2400" dirty="0" smtClean="0"/>
              <a:t>testing= 80, 10, 10</a:t>
            </a:r>
          </a:p>
        </p:txBody>
      </p:sp>
    </p:spTree>
    <p:extLst>
      <p:ext uri="{BB962C8B-B14F-4D97-AF65-F5344CB8AC3E}">
        <p14:creationId xmlns:p14="http://schemas.microsoft.com/office/powerpoint/2010/main" val="6637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Model</a:t>
            </a:r>
          </a:p>
          <a:p>
            <a:pPr lvl="1"/>
            <a:r>
              <a:rPr lang="en-US" altLang="zh-TW" sz="3600" dirty="0" smtClean="0"/>
              <a:t> Any model you want</a:t>
            </a:r>
          </a:p>
          <a:p>
            <a:pPr lvl="1"/>
            <a:r>
              <a:rPr lang="en-US" altLang="zh-TW" sz="3600" dirty="0" smtClean="0"/>
              <a:t> Predict V2 value for each protein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7824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Output : </a:t>
            </a:r>
            <a:r>
              <a:rPr lang="en-US" altLang="zh-TW" sz="3600" i="1" dirty="0" err="1"/>
              <a:t>performance.csv</a:t>
            </a:r>
            <a:endParaRPr lang="en-US" sz="3600" i="1" dirty="0" smtClean="0"/>
          </a:p>
          <a:p>
            <a:pPr marL="342900" lvl="1" indent="0">
              <a:buNone/>
            </a:pPr>
            <a:r>
              <a:rPr lang="en-US" sz="2800" dirty="0" err="1" smtClean="0"/>
              <a:t>set,a</a:t>
            </a:r>
            <a:r>
              <a:rPr lang="en-US" altLang="zh-TW" sz="2800" dirty="0" err="1" smtClean="0"/>
              <a:t>ccuracy</a:t>
            </a:r>
            <a:endParaRPr lang="en-US" sz="2800" dirty="0"/>
          </a:p>
          <a:p>
            <a:pPr marL="342900" lvl="1" indent="0">
              <a:buNone/>
            </a:pPr>
            <a:r>
              <a:rPr lang="en-US" sz="2800" dirty="0"/>
              <a:t>trainning,0.91</a:t>
            </a:r>
          </a:p>
          <a:p>
            <a:pPr marL="342900" lvl="1" indent="0">
              <a:buNone/>
            </a:pPr>
            <a:r>
              <a:rPr lang="en-US" sz="2800" dirty="0"/>
              <a:t>calibration,0.85</a:t>
            </a:r>
          </a:p>
          <a:p>
            <a:pPr marL="342900" lvl="1" indent="0">
              <a:buNone/>
            </a:pPr>
            <a:r>
              <a:rPr lang="en-US" sz="2800" dirty="0"/>
              <a:t>test,0.77</a:t>
            </a:r>
          </a:p>
          <a:p>
            <a:pPr lvl="1"/>
            <a:r>
              <a:rPr lang="en-US" sz="2800" dirty="0" smtClean="0"/>
              <a:t>accuracy </a:t>
            </a:r>
            <a:r>
              <a:rPr lang="en-US" sz="2800" dirty="0"/>
              <a:t>= </a:t>
            </a:r>
            <a:r>
              <a:rPr lang="en-US" sz="2800" i="1" dirty="0" smtClean="0"/>
              <a:t>P</a:t>
            </a:r>
            <a:r>
              <a:rPr lang="en-US" sz="2800" dirty="0" smtClean="0"/>
              <a:t>/</a:t>
            </a:r>
            <a:r>
              <a:rPr lang="en-US" sz="2800" i="1" dirty="0" smtClean="0"/>
              <a:t>N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099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mchang-4-datascience">
  <a:themeElements>
    <a:clrScheme name="薄暮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薄暮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薄暮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mchang-4-datascience" id="{BFF372C9-5BDF-F043-9641-C76737C5863C}" vid="{44FF60E8-19B3-D24B-8CCE-2CBC5809B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jmchang-4-datascience</Template>
  <TotalTime>830</TotalTime>
  <Words>137</Words>
  <Application>Microsoft Macintosh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Corbel</vt:lpstr>
      <vt:lpstr>Courier New</vt:lpstr>
      <vt:lpstr>Times New Roman</vt:lpstr>
      <vt:lpstr>新細明體</vt:lpstr>
      <vt:lpstr>華康黑體 Std W3</vt:lpstr>
      <vt:lpstr>Arial</vt:lpstr>
      <vt:lpstr>jmchang-4-datascience</vt:lpstr>
      <vt:lpstr>Predict protein subcellular localization</vt:lpstr>
      <vt:lpstr>Document Classification</vt:lpstr>
      <vt:lpstr>Homework 5</vt:lpstr>
      <vt:lpstr>Homework 5</vt:lpstr>
      <vt:lpstr>Homework 5</vt:lpstr>
      <vt:lpstr>Homework 5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@ 3/21</dc:title>
  <dc:creator>Jia-Ming CHANG</dc:creator>
  <cp:lastModifiedBy>Jia-Ming Chang</cp:lastModifiedBy>
  <cp:revision>96</cp:revision>
  <dcterms:created xsi:type="dcterms:W3CDTF">2016-03-20T04:39:04Z</dcterms:created>
  <dcterms:modified xsi:type="dcterms:W3CDTF">2017-05-14T13:37:40Z</dcterms:modified>
</cp:coreProperties>
</file>