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7" r:id="rId2"/>
    <p:sldId id="262" r:id="rId3"/>
    <p:sldId id="264" r:id="rId4"/>
    <p:sldId id="265" r:id="rId5"/>
    <p:sldId id="259" r:id="rId6"/>
    <p:sldId id="260" r:id="rId7"/>
    <p:sldId id="266" r:id="rId8"/>
    <p:sldId id="26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4"/>
    <p:restoredTop sz="94674"/>
  </p:normalViewPr>
  <p:slideViewPr>
    <p:cSldViewPr snapToGrid="0" snapToObjects="1">
      <p:cViewPr varScale="1">
        <p:scale>
          <a:sx n="226" d="100"/>
          <a:sy n="226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A477E-E4E0-B841-A0A7-1240D30118FC}" type="datetimeFigureOut">
              <a:rPr kumimoji="1" lang="zh-TW" altLang="en-US" smtClean="0"/>
              <a:t>2017/4/11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36446-211F-7542-A75D-C64ECCAD6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206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2017/4/11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303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2017/4/11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353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2017/4/11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87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2017/4/11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66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2017/4/11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298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2017/4/11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195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1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2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.ca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14916" y="39549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！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26754" y="6648166"/>
            <a:ext cx="4065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163066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.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12192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7"/>
            <a:ext cx="12192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07436" y="40671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？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26754" y="6648166"/>
            <a:ext cx="4065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46500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2017/4/11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512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2017/4/11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99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2017/4/11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800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2017/4/11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120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F422F-3B3D-1F4D-8859-9D693735C5BA}" type="datetimeFigureOut">
              <a:rPr kumimoji="1" lang="zh-TW" altLang="en-US" smtClean="0"/>
              <a:t>2017/4/11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452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Null_hypothesis" TargetMode="Externa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en.wikipedia.org/wiki/Fisher's_exact_test" TargetMode="External"/><Relationship Id="rId3" Type="http://schemas.openxmlformats.org/officeDocument/2006/relationships/hyperlink" Target="https://en.wikipedia.org/wiki/McNemar's_tes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n.wikipedia.org/wiki/McNemar's_tes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n.wikipedia.org/wiki/Chi-squared_distribu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10972800" cy="4992511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err="1" smtClean="0"/>
              <a:t>Rscript</a:t>
            </a:r>
            <a:r>
              <a:rPr lang="en-US" altLang="zh-TW" dirty="0" smtClean="0"/>
              <a:t> hw3_yourID.R --target male/female --files </a:t>
            </a:r>
            <a:r>
              <a:rPr lang="en-US" altLang="zh-TW" dirty="0"/>
              <a:t>meth1 </a:t>
            </a:r>
            <a:r>
              <a:rPr lang="en-US" altLang="zh-TW" dirty="0" smtClean="0"/>
              <a:t>meth2 </a:t>
            </a:r>
            <a:r>
              <a:rPr lang="is-IS" altLang="zh-TW" dirty="0" smtClean="0"/>
              <a:t>… methx</a:t>
            </a:r>
            <a:r>
              <a:rPr lang="en-US" altLang="zh-TW" dirty="0" smtClean="0"/>
              <a:t> --out </a:t>
            </a:r>
            <a:r>
              <a:rPr lang="en-US" altLang="zh-TW" dirty="0" err="1" smtClean="0"/>
              <a:t>result.csv</a:t>
            </a:r>
            <a:endParaRPr lang="en-US" altLang="zh-TW" dirty="0" smtClean="0"/>
          </a:p>
          <a:p>
            <a:pPr lvl="1"/>
            <a:r>
              <a:rPr lang="en-US" altLang="zh-TW" dirty="0"/>
              <a:t>Read in multiple </a:t>
            </a:r>
            <a:r>
              <a:rPr lang="en-US" altLang="zh-TW" dirty="0" smtClean="0"/>
              <a:t>files</a:t>
            </a:r>
          </a:p>
          <a:p>
            <a:pPr lvl="1"/>
            <a:r>
              <a:rPr lang="en-US" altLang="zh-TW" dirty="0" smtClean="0"/>
              <a:t>Positive case defined by “--target” option</a:t>
            </a:r>
          </a:p>
          <a:p>
            <a:pPr lvl="1"/>
            <a:r>
              <a:rPr lang="en-US" altLang="zh-TW" dirty="0" smtClean="0"/>
              <a:t>Find out which method contains </a:t>
            </a:r>
            <a:r>
              <a:rPr lang="en-US" altLang="zh-TW" dirty="0"/>
              <a:t>the </a:t>
            </a:r>
            <a:r>
              <a:rPr lang="en-US" altLang="zh-TW" dirty="0" smtClean="0"/>
              <a:t>max</a:t>
            </a:r>
            <a:endParaRPr lang="en-US" dirty="0" smtClean="0"/>
          </a:p>
          <a:p>
            <a:r>
              <a:rPr lang="en-US" dirty="0" smtClean="0"/>
              <a:t>Inputs : </a:t>
            </a:r>
            <a:r>
              <a:rPr lang="en-US" i="1" dirty="0" smtClean="0"/>
              <a:t>method1.csv</a:t>
            </a:r>
            <a:endParaRPr lang="en-US" dirty="0"/>
          </a:p>
          <a:p>
            <a:pPr lvl="1"/>
            <a:r>
              <a:rPr lang="en-US" altLang="zh-TW" dirty="0" smtClean="0"/>
              <a:t>where </a:t>
            </a:r>
            <a:r>
              <a:rPr lang="en-US" altLang="zh-TW" dirty="0"/>
              <a:t>the last </a:t>
            </a:r>
            <a:r>
              <a:rPr lang="en-US" altLang="zh-TW" dirty="0" smtClean="0"/>
              <a:t>column,</a:t>
            </a:r>
            <a:r>
              <a:rPr lang="en-US" altLang="zh-TW" dirty="0"/>
              <a:t> </a:t>
            </a:r>
            <a:r>
              <a:rPr lang="en-US" altLang="zh-TW" i="1" dirty="0" err="1" smtClean="0"/>
              <a:t>pred.score</a:t>
            </a:r>
            <a:r>
              <a:rPr lang="en-US" altLang="zh-TW" dirty="0" smtClean="0"/>
              <a:t>,</a:t>
            </a:r>
            <a:r>
              <a:rPr lang="en-US" altLang="zh-TW" i="1" dirty="0"/>
              <a:t> </a:t>
            </a:r>
            <a:r>
              <a:rPr lang="en-US" altLang="zh-TW" dirty="0"/>
              <a:t>is the predicted probability of "Male".</a:t>
            </a:r>
            <a:r>
              <a:rPr lang="en-US" i="1" dirty="0" smtClean="0"/>
              <a:t> </a:t>
            </a:r>
          </a:p>
          <a:p>
            <a:pPr marL="914400" lvl="2" indent="0">
              <a:buNone/>
            </a:pPr>
            <a:r>
              <a:rPr lang="en-US" altLang="zh-TW" sz="1800" dirty="0" err="1"/>
              <a:t>persons,prediction,reference,pred.score</a:t>
            </a:r>
            <a:endParaRPr lang="en-US" altLang="zh-TW" sz="1800" dirty="0"/>
          </a:p>
          <a:p>
            <a:pPr marL="914400" lvl="2" indent="0">
              <a:buNone/>
            </a:pPr>
            <a:r>
              <a:rPr lang="en-US" altLang="zh-TW" sz="1800" dirty="0"/>
              <a:t>person1,male,male,0.807018548483029</a:t>
            </a:r>
          </a:p>
          <a:p>
            <a:pPr marL="914400" lvl="2" indent="0">
              <a:buNone/>
            </a:pPr>
            <a:r>
              <a:rPr lang="en-US" altLang="zh-TW" sz="1800" dirty="0"/>
              <a:t>person2,male,male,0.740809247596189</a:t>
            </a:r>
          </a:p>
          <a:p>
            <a:pPr marL="914400" lvl="2" indent="0">
              <a:buNone/>
            </a:pPr>
            <a:r>
              <a:rPr lang="en-US" altLang="zh-TW" sz="1800" dirty="0"/>
              <a:t>person3,female,male,0.0944965328089893</a:t>
            </a:r>
          </a:p>
          <a:p>
            <a:pPr marL="914400" lvl="2" indent="0">
              <a:buNone/>
            </a:pPr>
            <a:r>
              <a:rPr lang="en-US" altLang="zh-TW" sz="1800" dirty="0"/>
              <a:t>person4,female,female,0.148418645840138</a:t>
            </a:r>
          </a:p>
          <a:p>
            <a:r>
              <a:rPr lang="en-US" dirty="0" smtClean="0"/>
              <a:t>Output : </a:t>
            </a:r>
            <a:r>
              <a:rPr lang="en-US" i="1" dirty="0" err="1" smtClean="0"/>
              <a:t>result.csv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sz="1800" dirty="0" smtClean="0"/>
              <a:t>method,</a:t>
            </a:r>
            <a:r>
              <a:rPr lang="en-US" altLang="zh-TW" sz="1800" dirty="0" smtClean="0"/>
              <a:t>sensitivity,specificity,F1,AUC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method1,0.91,0.96,0.85,0.79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method2,0.99,0.98,0.86,0.70</a:t>
            </a:r>
          </a:p>
          <a:p>
            <a:pPr marL="457200" lvl="1" indent="0">
              <a:buNone/>
            </a:pPr>
            <a:r>
              <a:rPr lang="en-US" sz="1800" dirty="0" smtClean="0"/>
              <a:t>highest,method2,method2,method2</a:t>
            </a:r>
            <a:r>
              <a:rPr lang="en-US" sz="1800" dirty="0" smtClean="0">
                <a:solidFill>
                  <a:schemeClr val="accent1"/>
                </a:solidFill>
              </a:rPr>
              <a:t>*</a:t>
            </a:r>
            <a:r>
              <a:rPr lang="en-US" sz="1800" dirty="0" smtClean="0"/>
              <a:t>,method1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*if the highest method is significantly better than the </a:t>
            </a:r>
            <a:r>
              <a:rPr lang="en-US" sz="1800" smtClean="0">
                <a:solidFill>
                  <a:srgbClr val="FFC000"/>
                </a:solidFill>
              </a:rPr>
              <a:t>second </a:t>
            </a:r>
            <a:r>
              <a:rPr lang="en-US" sz="1800" smtClean="0">
                <a:solidFill>
                  <a:srgbClr val="FFC000"/>
                </a:solidFill>
              </a:rPr>
              <a:t>best (</a:t>
            </a:r>
            <a:r>
              <a:rPr lang="en-US" sz="1800" i="1" smtClean="0">
                <a:solidFill>
                  <a:srgbClr val="FFC000"/>
                </a:solidFill>
              </a:rPr>
              <a:t>p</a:t>
            </a:r>
            <a:r>
              <a:rPr lang="en-US" sz="1800" smtClean="0">
                <a:solidFill>
                  <a:srgbClr val="FFC000"/>
                </a:solidFill>
              </a:rPr>
              <a:t>&lt;0.05).</a:t>
            </a:r>
            <a:endParaRPr lang="en-US" sz="18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0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</a:t>
            </a:r>
            <a:r>
              <a:rPr lang="en-US" altLang="zh-TW" sz="5400" dirty="0" smtClean="0"/>
              <a:t>significance?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09600" y="2141192"/>
            <a:ext cx="10972800" cy="373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</a:t>
            </a:r>
            <a:r>
              <a:rPr lang="en-US" altLang="zh-TW" sz="5400" dirty="0" smtClean="0"/>
              <a:t>significance?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498598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TW" dirty="0"/>
              <a:t>http://</a:t>
            </a:r>
            <a:r>
              <a:rPr kumimoji="1" lang="en-US" altLang="zh-TW" dirty="0" err="1"/>
              <a:t>stats.stackexchange.com</a:t>
            </a:r>
            <a:r>
              <a:rPr kumimoji="1" lang="en-US" altLang="zh-TW" dirty="0"/>
              <a:t>/questions/45851/how-to-statistically-compare-the-performance-of-machine-learning-classifiers</a:t>
            </a:r>
            <a:endParaRPr kumimoji="1" lang="zh-TW" altLang="en-US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44" y="3256844"/>
            <a:ext cx="9437511" cy="320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 × 2 contingency table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The test is applied to a 2 × 2 contingency table, which tabulates the outcomes of two tests on a sample of </a:t>
            </a:r>
            <a:r>
              <a:rPr lang="en-US" altLang="zh-TW" i="1" dirty="0"/>
              <a:t>n</a:t>
            </a:r>
            <a:r>
              <a:rPr lang="en-US" altLang="zh-TW" dirty="0"/>
              <a:t> subjects, as follows.</a:t>
            </a:r>
          </a:p>
          <a:p>
            <a:r>
              <a:rPr lang="en-US" altLang="zh-TW" dirty="0"/>
              <a:t>The </a:t>
            </a:r>
            <a:r>
              <a:rPr lang="en-US" altLang="zh-TW" dirty="0">
                <a:hlinkClick r:id="rId2" tooltip="Null hypothesis"/>
              </a:rPr>
              <a:t>null hypothesis</a:t>
            </a:r>
            <a:r>
              <a:rPr lang="en-US" altLang="zh-TW" dirty="0"/>
              <a:t> of marginal homogeneity states that the two marginal probabilities for each outcome are the same, i.e. 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a</a:t>
            </a:r>
            <a:r>
              <a:rPr lang="en-US" altLang="zh-TW" dirty="0"/>
              <a:t> + </a:t>
            </a:r>
            <a:r>
              <a:rPr lang="en-US" altLang="zh-TW" i="1" dirty="0" err="1"/>
              <a:t>p</a:t>
            </a:r>
            <a:r>
              <a:rPr lang="en-US" altLang="zh-TW" i="1" baseline="-25000" dirty="0" err="1"/>
              <a:t>b</a:t>
            </a:r>
            <a:r>
              <a:rPr lang="en-US" altLang="zh-TW" dirty="0"/>
              <a:t> = 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a</a:t>
            </a:r>
            <a:r>
              <a:rPr lang="en-US" altLang="zh-TW" dirty="0"/>
              <a:t> + 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c</a:t>
            </a:r>
            <a:r>
              <a:rPr lang="en-US" altLang="zh-TW" dirty="0"/>
              <a:t> and 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c</a:t>
            </a:r>
            <a:r>
              <a:rPr lang="en-US" altLang="zh-TW" dirty="0"/>
              <a:t> + </a:t>
            </a:r>
            <a:r>
              <a:rPr lang="en-US" altLang="zh-TW" i="1" dirty="0" err="1"/>
              <a:t>p</a:t>
            </a:r>
            <a:r>
              <a:rPr lang="en-US" altLang="zh-TW" i="1" baseline="-25000" dirty="0" err="1"/>
              <a:t>d</a:t>
            </a:r>
            <a:r>
              <a:rPr lang="en-US" altLang="zh-TW" dirty="0"/>
              <a:t> = </a:t>
            </a:r>
            <a:r>
              <a:rPr lang="en-US" altLang="zh-TW" i="1" dirty="0" err="1"/>
              <a:t>p</a:t>
            </a:r>
            <a:r>
              <a:rPr lang="en-US" altLang="zh-TW" i="1" baseline="-25000" dirty="0" err="1"/>
              <a:t>b</a:t>
            </a:r>
            <a:r>
              <a:rPr lang="en-US" altLang="zh-TW" dirty="0"/>
              <a:t> + 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d</a:t>
            </a:r>
            <a:r>
              <a:rPr lang="en-US" altLang="zh-TW" dirty="0"/>
              <a:t>. </a:t>
            </a:r>
            <a:br>
              <a:rPr lang="en-US" altLang="zh-TW" dirty="0"/>
            </a:b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5356579"/>
            <a:ext cx="518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</a:t>
            </a:r>
            <a:r>
              <a:rPr lang="en-US" altLang="zh-TW" sz="5400" dirty="0" smtClean="0"/>
              <a:t>significance?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10972800" cy="4992511"/>
          </a:xfrm>
        </p:spPr>
        <p:txBody>
          <a:bodyPr>
            <a:normAutofit/>
          </a:bodyPr>
          <a:lstStyle/>
          <a:p>
            <a:r>
              <a:rPr lang="en-US" altLang="zh-TW" u="sng" dirty="0">
                <a:hlinkClick r:id="rId2" tooltip="Fisher's exact test"/>
              </a:rPr>
              <a:t>Fisher's exact </a:t>
            </a:r>
            <a:r>
              <a:rPr lang="en-US" altLang="zh-TW" u="sng" dirty="0" smtClean="0">
                <a:hlinkClick r:id="rId2" tooltip="Fisher's exact test"/>
              </a:rPr>
              <a:t>test</a:t>
            </a:r>
            <a:endParaRPr lang="en-US" altLang="zh-TW" u="sng" dirty="0" smtClean="0"/>
          </a:p>
          <a:p>
            <a:r>
              <a:rPr lang="en-US" altLang="zh-TW" dirty="0" err="1">
                <a:hlinkClick r:id="rId3"/>
              </a:rPr>
              <a:t>McNemar's</a:t>
            </a:r>
            <a:r>
              <a:rPr lang="en-US" altLang="zh-TW" dirty="0">
                <a:hlinkClick r:id="rId3"/>
              </a:rPr>
              <a:t> </a:t>
            </a:r>
            <a:r>
              <a:rPr lang="en-US" altLang="zh-TW" dirty="0" smtClean="0">
                <a:hlinkClick r:id="rId3"/>
              </a:rPr>
              <a:t>test</a:t>
            </a:r>
            <a:endParaRPr lang="en-US" altLang="zh-TW" dirty="0" smtClean="0"/>
          </a:p>
          <a:p>
            <a:r>
              <a:rPr lang="en-US" altLang="zh-TW" dirty="0" smtClean="0"/>
              <a:t>Reference</a:t>
            </a:r>
          </a:p>
          <a:p>
            <a:pPr lvl="1"/>
            <a:r>
              <a:rPr lang="en-US" altLang="zh-TW" dirty="0"/>
              <a:t>http://</a:t>
            </a:r>
            <a:r>
              <a:rPr lang="en-US" altLang="zh-TW" dirty="0" err="1"/>
              <a:t>stats.stackexchange.com</a:t>
            </a:r>
            <a:r>
              <a:rPr lang="en-US" altLang="zh-TW" dirty="0"/>
              <a:t>/questions/26271/comparing-two-classifier-accuracy-results-for-statistical-significance-with-t-te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377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Fisher’s test for </a:t>
            </a:r>
            <a:r>
              <a:rPr lang="en-US" altLang="zh-TW" sz="4000" dirty="0" smtClean="0"/>
              <a:t>independence (week5, page 64~68)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 (control)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B(treatment) testing:</a:t>
            </a:r>
          </a:p>
          <a:p>
            <a:r>
              <a:rPr lang="en-US" altLang="zh-TW" dirty="0"/>
              <a:t>Building simulated A/B test data</a:t>
            </a:r>
            <a:endParaRPr kumimoji="1" lang="it-IT" altLang="zh-TW" dirty="0"/>
          </a:p>
          <a:p>
            <a:r>
              <a:rPr lang="en-US" altLang="zh-TW" dirty="0"/>
              <a:t>Summarizing the A/B test into a </a:t>
            </a:r>
            <a:r>
              <a:rPr lang="en-US" altLang="zh-TW" dirty="0">
                <a:solidFill>
                  <a:schemeClr val="accent1"/>
                </a:solidFill>
              </a:rPr>
              <a:t>contingency </a:t>
            </a:r>
            <a:r>
              <a:rPr lang="en-US" altLang="zh-TW" dirty="0" smtClean="0">
                <a:solidFill>
                  <a:schemeClr val="accent1"/>
                </a:solidFill>
              </a:rPr>
              <a:t>table</a:t>
            </a:r>
            <a:endParaRPr lang="en-US" altLang="zh-TW" dirty="0" smtClean="0"/>
          </a:p>
          <a:p>
            <a:r>
              <a:rPr lang="en-US" altLang="zh-TW" dirty="0" smtClean="0"/>
              <a:t>the null hypothesis : conversion </a:t>
            </a:r>
            <a:r>
              <a:rPr lang="en-US" altLang="zh-TW" dirty="0"/>
              <a:t>is independent of </a:t>
            </a:r>
            <a:r>
              <a:rPr lang="en-US" altLang="zh-TW" dirty="0" smtClean="0"/>
              <a:t>group </a:t>
            </a:r>
          </a:p>
          <a:p>
            <a:pPr lvl="1"/>
            <a:r>
              <a:rPr lang="en-US" altLang="zh-TW" dirty="0" smtClean="0"/>
              <a:t>A=B</a:t>
            </a:r>
          </a:p>
          <a:p>
            <a:pPr lvl="1"/>
            <a:r>
              <a:rPr kumimoji="1" lang="en-US" altLang="zh-TW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fisher.test</a:t>
            </a:r>
            <a:r>
              <a:rPr kumimoji="1" lang="en-US" altLang="zh-TW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(tab</a:t>
            </a:r>
            <a:r>
              <a:rPr kumimoji="1" lang="en-US" altLang="zh-TW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  <a:endParaRPr kumimoji="1" lang="en-US" altLang="zh-TW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McNemar's </a:t>
            </a:r>
            <a:r>
              <a:rPr lang="en-US" altLang="zh-TW" dirty="0" smtClean="0">
                <a:hlinkClick r:id="rId2"/>
              </a:rPr>
              <a:t>test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05175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TW" dirty="0"/>
              <a:t>Under the null hypothesis, with a sufficiently large number of </a:t>
            </a:r>
            <a:r>
              <a:rPr kumimoji="1" lang="en-US" altLang="zh-TW" dirty="0" err="1"/>
              <a:t>discordants</a:t>
            </a:r>
            <a:r>
              <a:rPr kumimoji="1" lang="en-US" altLang="zh-TW" dirty="0"/>
              <a:t> (cells b and c), χ</a:t>
            </a:r>
            <a:r>
              <a:rPr kumimoji="1" lang="en-US" altLang="zh-TW" i="1" baseline="30000" dirty="0" smtClean="0"/>
              <a:t>2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has a </a:t>
            </a:r>
            <a:r>
              <a:rPr kumimoji="1" lang="en-US" altLang="zh-TW" dirty="0">
                <a:solidFill>
                  <a:schemeClr val="accent1"/>
                </a:solidFill>
              </a:rPr>
              <a:t>chi-squared distribution </a:t>
            </a:r>
            <a:r>
              <a:rPr kumimoji="1" lang="en-US" altLang="zh-TW" dirty="0"/>
              <a:t>with </a:t>
            </a:r>
            <a:r>
              <a:rPr kumimoji="1" lang="en-US" altLang="zh-TW" dirty="0">
                <a:solidFill>
                  <a:schemeClr val="accent1"/>
                </a:solidFill>
              </a:rPr>
              <a:t>1</a:t>
            </a:r>
            <a:r>
              <a:rPr kumimoji="1" lang="en-US" altLang="zh-TW" dirty="0"/>
              <a:t> degree of freedom.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319" y="4193824"/>
            <a:ext cx="3282043" cy="13716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645" y="4193824"/>
            <a:ext cx="5181600" cy="13716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021645" y="5636360"/>
            <a:ext cx="39202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smtClean="0"/>
              <a:t>Credit by </a:t>
            </a:r>
            <a:r>
              <a:rPr lang="zh-TW" altLang="en-US" sz="1200" dirty="0" smtClean="0"/>
              <a:t>https</a:t>
            </a:r>
            <a:r>
              <a:rPr lang="zh-TW" altLang="en-US" sz="1200" dirty="0"/>
              <a:t>://en.wikipedia.org/wiki/McNemar%27s_test</a:t>
            </a:r>
          </a:p>
        </p:txBody>
      </p:sp>
    </p:spTree>
    <p:extLst>
      <p:ext uri="{BB962C8B-B14F-4D97-AF65-F5344CB8AC3E}">
        <p14:creationId xmlns:p14="http://schemas.microsoft.com/office/powerpoint/2010/main" val="73300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hlinkClick r:id="rId2"/>
              </a:rPr>
              <a:t>chi-squared distribution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05175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TW" dirty="0" smtClean="0"/>
              <a:t>The </a:t>
            </a:r>
            <a:r>
              <a:rPr kumimoji="1" lang="en-US" altLang="zh-TW" dirty="0"/>
              <a:t>chi-squared distribution </a:t>
            </a:r>
            <a:r>
              <a:rPr kumimoji="1" lang="en-US" altLang="zh-TW" dirty="0" smtClean="0"/>
              <a:t>with </a:t>
            </a:r>
            <a:r>
              <a:rPr kumimoji="1" lang="en-US" altLang="zh-TW" i="1" dirty="0" smtClean="0"/>
              <a:t>k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degrees of freedom </a:t>
            </a:r>
            <a:r>
              <a:rPr kumimoji="1" lang="en-US" altLang="zh-TW" dirty="0" smtClean="0"/>
              <a:t>= </a:t>
            </a:r>
            <a:r>
              <a:rPr kumimoji="1" lang="en-US" altLang="zh-TW" dirty="0"/>
              <a:t>the distribution of a </a:t>
            </a:r>
            <a:r>
              <a:rPr kumimoji="1" lang="en-US" altLang="zh-TW" dirty="0">
                <a:solidFill>
                  <a:schemeClr val="accent1"/>
                </a:solidFill>
              </a:rPr>
              <a:t>sum of the squares of k </a:t>
            </a:r>
            <a:r>
              <a:rPr kumimoji="1" lang="en-US" altLang="zh-TW" dirty="0"/>
              <a:t>independent standard normal random variables</a:t>
            </a:r>
            <a:endParaRPr kumimoji="1"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012" y="3969454"/>
            <a:ext cx="3911600" cy="260773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0" y="3969454"/>
            <a:ext cx="2023556" cy="116134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" name="矩形 11"/>
          <p:cNvSpPr/>
          <p:nvPr/>
        </p:nvSpPr>
        <p:spPr>
          <a:xfrm>
            <a:off x="7965720" y="6571121"/>
            <a:ext cx="4214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1200" dirty="0" smtClean="0"/>
              <a:t>Credit </a:t>
            </a:r>
            <a:r>
              <a:rPr lang="en-US" altLang="zh-TW" sz="1200" dirty="0"/>
              <a:t>by https://</a:t>
            </a:r>
            <a:r>
              <a:rPr lang="en-US" altLang="zh-TW" sz="1200" dirty="0" err="1"/>
              <a:t>en.wikipedia.org</a:t>
            </a:r>
            <a:r>
              <a:rPr lang="en-US" altLang="zh-TW" sz="1200" dirty="0"/>
              <a:t>/wiki/Chi-</a:t>
            </a:r>
            <a:r>
              <a:rPr lang="en-US" altLang="zh-TW" sz="1200" dirty="0" err="1"/>
              <a:t>squared_distribution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58162301"/>
      </p:ext>
    </p:extLst>
  </p:cSld>
  <p:clrMapOvr>
    <a:masterClrMapping/>
  </p:clrMapOvr>
</p:sld>
</file>

<file path=ppt/theme/theme1.xml><?xml version="1.0" encoding="utf-8"?>
<a:theme xmlns:a="http://schemas.openxmlformats.org/drawingml/2006/main" name="jmchang-4-datascience">
  <a:themeElements>
    <a:clrScheme name="薄暮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薄暮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薄暮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mchang-4-datascience" id="{BFF372C9-5BDF-F043-9641-C76737C5863C}" vid="{44FF60E8-19B3-D24B-8CCE-2CBC5809BD5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jmchang-4-datascience</Template>
  <TotalTime>171</TotalTime>
  <Words>197</Words>
  <Application>Microsoft Macintosh PowerPoint</Application>
  <PresentationFormat>寬螢幕</PresentationFormat>
  <Paragraphs>42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Calibri</vt:lpstr>
      <vt:lpstr>Corbel</vt:lpstr>
      <vt:lpstr>新細明體</vt:lpstr>
      <vt:lpstr>Arial</vt:lpstr>
      <vt:lpstr>jmchang-4-datascience</vt:lpstr>
      <vt:lpstr>homework 3</vt:lpstr>
      <vt:lpstr>How to test significance?</vt:lpstr>
      <vt:lpstr>How to test significance?</vt:lpstr>
      <vt:lpstr>2 × 2 contingency table</vt:lpstr>
      <vt:lpstr>How to test significance?</vt:lpstr>
      <vt:lpstr>Fisher’s test for independence (week5, page 64~68)</vt:lpstr>
      <vt:lpstr>McNemar's test</vt:lpstr>
      <vt:lpstr>chi-squared distribution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 @ 3/21</dc:title>
  <dc:creator>Jia-Ming CHANG</dc:creator>
  <cp:lastModifiedBy>Jia-Ming CHANG</cp:lastModifiedBy>
  <cp:revision>62</cp:revision>
  <dcterms:created xsi:type="dcterms:W3CDTF">2016-03-20T04:39:04Z</dcterms:created>
  <dcterms:modified xsi:type="dcterms:W3CDTF">2017-04-11T04:45:07Z</dcterms:modified>
</cp:coreProperties>
</file>