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sketball-reference.com/awar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n105753035/1052DataScience/Final/Final_project.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DS Final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NBA</a:t>
            </a:r>
            <a:r>
              <a:rPr lang="zh-TW" altLang="en-US" dirty="0" smtClean="0"/>
              <a:t>球員數據預測該年</a:t>
            </a:r>
            <a:r>
              <a:rPr lang="en-US" altLang="zh-TW" dirty="0" smtClean="0"/>
              <a:t>MVP</a:t>
            </a:r>
          </a:p>
          <a:p>
            <a:endParaRPr lang="en-US" altLang="zh-TW" dirty="0"/>
          </a:p>
          <a:p>
            <a:r>
              <a:rPr lang="en-US" altLang="zh-TW" dirty="0" smtClean="0"/>
              <a:t>105753035</a:t>
            </a:r>
            <a:r>
              <a:rPr lang="zh-TW" altLang="en-US" dirty="0" smtClean="0"/>
              <a:t>  藍逵原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71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marL="342900" lvl="1" indent="-342900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68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Basketball-reference.com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http://www.basketball-reference.com/awards/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2016-2006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training  2005-2001 for testing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 unknown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Awards Voting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-Most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format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.csv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01577"/>
              </p:ext>
            </p:extLst>
          </p:nvPr>
        </p:nvGraphicFramePr>
        <p:xfrm>
          <a:off x="1498965" y="4999669"/>
          <a:ext cx="9517795" cy="1140153"/>
        </p:xfrm>
        <a:graphic>
          <a:graphicData uri="http://schemas.openxmlformats.org/drawingml/2006/table">
            <a:tbl>
              <a:tblPr/>
              <a:tblGrid>
                <a:gridCol w="437896">
                  <a:extLst>
                    <a:ext uri="{9D8B030D-6E8A-4147-A177-3AD203B41FA5}">
                      <a16:colId xmlns:a16="http://schemas.microsoft.com/office/drawing/2014/main" val="3449131336"/>
                    </a:ext>
                  </a:extLst>
                </a:gridCol>
                <a:gridCol w="1223532">
                  <a:extLst>
                    <a:ext uri="{9D8B030D-6E8A-4147-A177-3AD203B41FA5}">
                      <a16:colId xmlns:a16="http://schemas.microsoft.com/office/drawing/2014/main" val="2197680442"/>
                    </a:ext>
                  </a:extLst>
                </a:gridCol>
                <a:gridCol w="373499">
                  <a:extLst>
                    <a:ext uri="{9D8B030D-6E8A-4147-A177-3AD203B41FA5}">
                      <a16:colId xmlns:a16="http://schemas.microsoft.com/office/drawing/2014/main" val="2547501006"/>
                    </a:ext>
                  </a:extLst>
                </a:gridCol>
                <a:gridCol w="437896">
                  <a:extLst>
                    <a:ext uri="{9D8B030D-6E8A-4147-A177-3AD203B41FA5}">
                      <a16:colId xmlns:a16="http://schemas.microsoft.com/office/drawing/2014/main" val="2594348770"/>
                    </a:ext>
                  </a:extLst>
                </a:gridCol>
                <a:gridCol w="399257">
                  <a:extLst>
                    <a:ext uri="{9D8B030D-6E8A-4147-A177-3AD203B41FA5}">
                      <a16:colId xmlns:a16="http://schemas.microsoft.com/office/drawing/2014/main" val="714001935"/>
                    </a:ext>
                  </a:extLst>
                </a:gridCol>
                <a:gridCol w="643965">
                  <a:extLst>
                    <a:ext uri="{9D8B030D-6E8A-4147-A177-3AD203B41FA5}">
                      <a16:colId xmlns:a16="http://schemas.microsoft.com/office/drawing/2014/main" val="2413217505"/>
                    </a:ext>
                  </a:extLst>
                </a:gridCol>
                <a:gridCol w="631085">
                  <a:extLst>
                    <a:ext uri="{9D8B030D-6E8A-4147-A177-3AD203B41FA5}">
                      <a16:colId xmlns:a16="http://schemas.microsoft.com/office/drawing/2014/main" val="951890570"/>
                    </a:ext>
                  </a:extLst>
                </a:gridCol>
                <a:gridCol w="463655">
                  <a:extLst>
                    <a:ext uri="{9D8B030D-6E8A-4147-A177-3AD203B41FA5}">
                      <a16:colId xmlns:a16="http://schemas.microsoft.com/office/drawing/2014/main" val="3019180838"/>
                    </a:ext>
                  </a:extLst>
                </a:gridCol>
                <a:gridCol w="244706">
                  <a:extLst>
                    <a:ext uri="{9D8B030D-6E8A-4147-A177-3AD203B41FA5}">
                      <a16:colId xmlns:a16="http://schemas.microsoft.com/office/drawing/2014/main" val="4246737518"/>
                    </a:ext>
                  </a:extLst>
                </a:gridCol>
                <a:gridCol w="386378">
                  <a:extLst>
                    <a:ext uri="{9D8B030D-6E8A-4147-A177-3AD203B41FA5}">
                      <a16:colId xmlns:a16="http://schemas.microsoft.com/office/drawing/2014/main" val="318765822"/>
                    </a:ext>
                  </a:extLst>
                </a:gridCol>
                <a:gridCol w="386378">
                  <a:extLst>
                    <a:ext uri="{9D8B030D-6E8A-4147-A177-3AD203B41FA5}">
                      <a16:colId xmlns:a16="http://schemas.microsoft.com/office/drawing/2014/main" val="1641553638"/>
                    </a:ext>
                  </a:extLst>
                </a:gridCol>
                <a:gridCol w="412138">
                  <a:extLst>
                    <a:ext uri="{9D8B030D-6E8A-4147-A177-3AD203B41FA5}">
                      <a16:colId xmlns:a16="http://schemas.microsoft.com/office/drawing/2014/main" val="3393401267"/>
                    </a:ext>
                  </a:extLst>
                </a:gridCol>
                <a:gridCol w="399257">
                  <a:extLst>
                    <a:ext uri="{9D8B030D-6E8A-4147-A177-3AD203B41FA5}">
                      <a16:colId xmlns:a16="http://schemas.microsoft.com/office/drawing/2014/main" val="3528864635"/>
                    </a:ext>
                  </a:extLst>
                </a:gridCol>
                <a:gridCol w="373499">
                  <a:extLst>
                    <a:ext uri="{9D8B030D-6E8A-4147-A177-3AD203B41FA5}">
                      <a16:colId xmlns:a16="http://schemas.microsoft.com/office/drawing/2014/main" val="3979208944"/>
                    </a:ext>
                  </a:extLst>
                </a:gridCol>
                <a:gridCol w="425017">
                  <a:extLst>
                    <a:ext uri="{9D8B030D-6E8A-4147-A177-3AD203B41FA5}">
                      <a16:colId xmlns:a16="http://schemas.microsoft.com/office/drawing/2014/main" val="3089429135"/>
                    </a:ext>
                  </a:extLst>
                </a:gridCol>
                <a:gridCol w="450776">
                  <a:extLst>
                    <a:ext uri="{9D8B030D-6E8A-4147-A177-3AD203B41FA5}">
                      <a16:colId xmlns:a16="http://schemas.microsoft.com/office/drawing/2014/main" val="3755802628"/>
                    </a:ext>
                  </a:extLst>
                </a:gridCol>
                <a:gridCol w="450776">
                  <a:extLst>
                    <a:ext uri="{9D8B030D-6E8A-4147-A177-3AD203B41FA5}">
                      <a16:colId xmlns:a16="http://schemas.microsoft.com/office/drawing/2014/main" val="3756099483"/>
                    </a:ext>
                  </a:extLst>
                </a:gridCol>
                <a:gridCol w="450776">
                  <a:extLst>
                    <a:ext uri="{9D8B030D-6E8A-4147-A177-3AD203B41FA5}">
                      <a16:colId xmlns:a16="http://schemas.microsoft.com/office/drawing/2014/main" val="1829142075"/>
                    </a:ext>
                  </a:extLst>
                </a:gridCol>
                <a:gridCol w="386378">
                  <a:extLst>
                    <a:ext uri="{9D8B030D-6E8A-4147-A177-3AD203B41FA5}">
                      <a16:colId xmlns:a16="http://schemas.microsoft.com/office/drawing/2014/main" val="4165529021"/>
                    </a:ext>
                  </a:extLst>
                </a:gridCol>
                <a:gridCol w="540931">
                  <a:extLst>
                    <a:ext uri="{9D8B030D-6E8A-4147-A177-3AD203B41FA5}">
                      <a16:colId xmlns:a16="http://schemas.microsoft.com/office/drawing/2014/main" val="4170213936"/>
                    </a:ext>
                  </a:extLst>
                </a:gridCol>
              </a:tblGrid>
              <a:tr h="3800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Rank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Player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Tm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First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Pts Won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Pts Max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Share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G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MP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PTS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TRB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AST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STL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BLK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FG%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3P%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FT%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WS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WS/48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26985"/>
                  </a:ext>
                </a:extLst>
              </a:tr>
              <a:tr h="3800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Stephen Curry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GSW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131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1310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1310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34.2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30.1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5.4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6.7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2.1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0.504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0.454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0.908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17.9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0.318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538982"/>
                  </a:ext>
                </a:extLst>
              </a:tr>
              <a:tr h="3800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Kawhi Leonard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SAS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634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1310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0.484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72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33.1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21.2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6.8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2.6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1.8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0.506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0.443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0.874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13.7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0.277</a:t>
                      </a:r>
                    </a:p>
                  </a:txBody>
                  <a:tcPr marL="7238" marR="7238" marT="72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035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16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Preprocessing</a:t>
            </a:r>
          </a:p>
          <a:p>
            <a:pPr lvl="1"/>
            <a:r>
              <a:rPr lang="en-US" altLang="zh-TW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3p%	</a:t>
            </a:r>
            <a:r>
              <a:rPr lang="zh-TW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如果球員整季都沒出手三分球為空白，調整為</a:t>
            </a:r>
            <a:r>
              <a:rPr lang="zh-TW" altLang="en-US" sz="1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零</a:t>
            </a:r>
            <a:endParaRPr lang="en-US" altLang="zh-TW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Pts.Won</a:t>
            </a:r>
            <a:endParaRPr lang="en-US" altLang="zh-TW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根據記者投票決定最有價值前五名球員獲得選票依序得</a:t>
            </a:r>
            <a:r>
              <a:rPr lang="en-US" altLang="zh-TW" sz="1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</a:t>
            </a:r>
            <a:r>
              <a:rPr lang="zh-TW" altLang="en-US" sz="1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</a:t>
            </a:r>
            <a:r>
              <a:rPr lang="en-US" altLang="zh-TW" sz="1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,7</a:t>
            </a:r>
            <a:r>
              <a:rPr lang="zh-TW" altLang="en-US" sz="1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</a:t>
            </a:r>
            <a:r>
              <a:rPr lang="en-US" altLang="zh-TW" sz="1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,5</a:t>
            </a:r>
            <a:r>
              <a:rPr lang="zh-TW" altLang="en-US" sz="1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</a:t>
            </a:r>
            <a:r>
              <a:rPr lang="en-US" altLang="zh-TW" sz="1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,3</a:t>
            </a:r>
            <a:r>
              <a:rPr lang="zh-TW" altLang="en-US" sz="1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</a:t>
            </a:r>
            <a:r>
              <a:rPr lang="en-US" altLang="zh-TW" sz="1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,1</a:t>
            </a:r>
            <a:r>
              <a:rPr lang="zh-TW" altLang="en-US" sz="1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</a:t>
            </a:r>
            <a:endParaRPr lang="en-US" altLang="zh-TW" sz="18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2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lvl="2"/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10-Fold </a:t>
            </a:r>
            <a:r>
              <a:rPr lang="en-US" altLang="zh-TW" sz="1800" dirty="0" smtClean="0"/>
              <a:t>Cross Validation</a:t>
            </a:r>
          </a:p>
          <a:p>
            <a:pPr lvl="2"/>
            <a:r>
              <a:rPr lang="en-US" altLang="zh-TW" sz="1800" dirty="0" smtClean="0"/>
              <a:t>Feature </a:t>
            </a:r>
            <a:r>
              <a:rPr lang="en-US" altLang="zh-TW" sz="1800" dirty="0"/>
              <a:t>select by backward selection (p-value &lt; 0.05</a:t>
            </a:r>
            <a:r>
              <a:rPr lang="en-US" altLang="zh-TW" sz="1800" dirty="0" smtClean="0"/>
              <a:t>)</a:t>
            </a:r>
          </a:p>
          <a:p>
            <a:pPr lvl="2"/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model</a:t>
            </a:r>
            <a:b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假設每個球員得到的投票皆相等則每人皆得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340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131*26/10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346" y="2250761"/>
            <a:ext cx="1371600" cy="245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lvl="1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  train 0.6607751</a:t>
            </a:r>
            <a:b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test 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1.033837</a:t>
            </a:r>
          </a:p>
          <a:p>
            <a:pPr lvl="1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287.3877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 333.2196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0" y="1531793"/>
            <a:ext cx="7957038" cy="49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8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2" indent="-342900"/>
            <a:r>
              <a:rPr lang="en-US" altLang="zh-TW" sz="19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Challenge</a:t>
            </a:r>
          </a:p>
          <a:p>
            <a:pPr marL="342900" lvl="2" indent="-342900"/>
            <a:r>
              <a:rPr lang="zh-TW" altLang="en-US" sz="19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由</a:t>
            </a:r>
            <a:r>
              <a:rPr lang="zh-TW" altLang="en-US" sz="19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於是由記者投票決定分數所以實際分數難以數據完全預測</a:t>
            </a:r>
            <a:endParaRPr lang="en-US" altLang="zh-TW" sz="19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lvl="2" indent="-342900"/>
            <a:r>
              <a:rPr lang="zh-TW" altLang="en-US" sz="19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真實情況不會有負分，然而預測時會有負</a:t>
            </a:r>
            <a:r>
              <a:rPr lang="zh-TW" altLang="en-US" sz="19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</a:t>
            </a:r>
            <a:endParaRPr lang="en-US" altLang="zh-TW" sz="19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lvl="2" indent="-342900"/>
            <a:endParaRPr lang="en-US" altLang="zh-TW" sz="19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lvl="2" indent="-342900"/>
            <a:r>
              <a:rPr lang="en-US" altLang="zh-TW" sz="19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2017 result</a:t>
            </a:r>
          </a:p>
          <a:p>
            <a:pPr marL="342900" lvl="2" indent="-342900"/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LeBron James 681.3537</a:t>
            </a:r>
          </a:p>
          <a:p>
            <a:pPr marL="342900" lvl="2" indent="-342900"/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Russell Westbrook 645.6592 </a:t>
            </a:r>
            <a:endParaRPr lang="en-US" altLang="zh-TW" sz="19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lvl="2" indent="-342900"/>
            <a:r>
              <a:rPr lang="en-US" altLang="zh-TW" sz="19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James Harden 625.7240 </a:t>
            </a:r>
          </a:p>
          <a:p>
            <a:pPr marL="342900" lvl="2" indent="-342900"/>
            <a:endParaRPr lang="en-US" altLang="zh-TW" sz="19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lvl="2" indent="-342900"/>
            <a:r>
              <a:rPr lang="en-US" altLang="zh-TW" sz="19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Github</a:t>
            </a:r>
            <a:r>
              <a:rPr lang="en-US" altLang="zh-TW" sz="19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/>
            </a:r>
            <a:br>
              <a:rPr lang="en-US" altLang="zh-TW" sz="19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TW" sz="19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TW" sz="19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2"/>
              </a:rPr>
              <a:t>github.com/Lan105753035/1052DataScience/Final/Final_project.R</a:t>
            </a:r>
            <a:endParaRPr lang="en-US" altLang="zh-TW" sz="19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lvl="2" indent="-342900"/>
            <a:endParaRPr lang="en-US" altLang="zh-TW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lvl="2" indent="-342900"/>
            <a:endParaRPr lang="en-US" altLang="zh-TW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lvl="2" indent="-342900"/>
            <a:endParaRPr lang="en-US" altLang="zh-TW" dirty="0"/>
          </a:p>
          <a:p>
            <a:pPr marL="342900" lvl="2" indent="-342900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94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314</TotalTime>
  <Words>157</Words>
  <Application>Microsoft Office PowerPoint</Application>
  <PresentationFormat>寬螢幕</PresentationFormat>
  <Paragraphs>104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Century Gothic</vt:lpstr>
      <vt:lpstr>Times New Roman</vt:lpstr>
      <vt:lpstr>Wingdings 3</vt:lpstr>
      <vt:lpstr>絲縷</vt:lpstr>
      <vt:lpstr>DS Final project</vt:lpstr>
      <vt:lpstr>Outline</vt:lpstr>
      <vt:lpstr>INPUT</vt:lpstr>
      <vt:lpstr>INPUT</vt:lpstr>
      <vt:lpstr>MODELING</vt:lpstr>
      <vt:lpstr>OUTPUT</vt:lpstr>
      <vt:lpstr>OUTPUT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Final project</dc:title>
  <dc:creator>USER</dc:creator>
  <cp:lastModifiedBy>USER</cp:lastModifiedBy>
  <cp:revision>19</cp:revision>
  <dcterms:created xsi:type="dcterms:W3CDTF">2017-06-19T10:50:34Z</dcterms:created>
  <dcterms:modified xsi:type="dcterms:W3CDTF">2017-06-19T16:05:00Z</dcterms:modified>
</cp:coreProperties>
</file>