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44" r:id="rId5"/>
    <p:sldId id="306" r:id="rId6"/>
    <p:sldId id="488" r:id="rId7"/>
    <p:sldId id="427" r:id="rId8"/>
    <p:sldId id="305" r:id="rId9"/>
    <p:sldId id="307" r:id="rId10"/>
    <p:sldId id="430" r:id="rId11"/>
    <p:sldId id="342" r:id="rId12"/>
    <p:sldId id="349" r:id="rId13"/>
    <p:sldId id="347" r:id="rId14"/>
    <p:sldId id="351" r:id="rId15"/>
    <p:sldId id="346" r:id="rId16"/>
    <p:sldId id="348" r:id="rId17"/>
    <p:sldId id="350" r:id="rId18"/>
    <p:sldId id="353" r:id="rId19"/>
    <p:sldId id="391" r:id="rId20"/>
    <p:sldId id="393" r:id="rId21"/>
    <p:sldId id="477" r:id="rId22"/>
    <p:sldId id="484" r:id="rId23"/>
    <p:sldId id="485" r:id="rId24"/>
    <p:sldId id="475" r:id="rId25"/>
    <p:sldId id="482" r:id="rId26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76" y="120"/>
      </p:cViewPr>
      <p:guideLst>
        <p:guide orient="horz" pos="166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5580" y="339090"/>
            <a:ext cx="8636635" cy="3014345"/>
          </a:xfrm>
          <a:prstGeom prst="rect">
            <a:avLst/>
          </a:prstGeom>
          <a:gradFill>
            <a:gsLst>
              <a:gs pos="26000">
                <a:srgbClr val="BCBCBC">
                  <a:alpha val="54000"/>
                </a:srgbClr>
              </a:gs>
              <a:gs pos="0">
                <a:srgbClr val="CFCFCF">
                  <a:alpha val="8000"/>
                </a:srgbClr>
              </a:gs>
              <a:gs pos="0">
                <a:schemeClr val="bg1">
                  <a:lumMod val="85000"/>
                  <a:alpha val="67000"/>
                </a:schemeClr>
              </a:gs>
              <a:gs pos="50000">
                <a:schemeClr val="accent1">
                  <a:lumMod val="45000"/>
                  <a:lumOff val="55000"/>
                  <a:alpha val="51000"/>
                </a:schemeClr>
              </a:gs>
              <a:gs pos="76000">
                <a:schemeClr val="bg1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23850" y="771525"/>
            <a:ext cx="3356093" cy="2170282"/>
            <a:chOff x="4977" y="308"/>
            <a:chExt cx="5285" cy="3418"/>
          </a:xfrm>
        </p:grpSpPr>
        <p:sp>
          <p:nvSpPr>
            <p:cNvPr id="4" name="矩形 3"/>
            <p:cNvSpPr/>
            <p:nvPr/>
          </p:nvSpPr>
          <p:spPr>
            <a:xfrm>
              <a:off x="6904" y="308"/>
              <a:ext cx="3104" cy="38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8359" y="1822"/>
              <a:ext cx="3418" cy="38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V="1">
              <a:off x="6904" y="3336"/>
              <a:ext cx="3104" cy="38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4977" y="875"/>
              <a:ext cx="4693" cy="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defTabSz="685800" fontAlgn="base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r>
                <a:rPr lang="en-US" altLang="zh-CN" sz="9600">
                  <a:solidFill>
                    <a:schemeClr val="tx1"/>
                  </a:solidFill>
                </a:rPr>
                <a:t>2022</a:t>
              </a:r>
              <a:r>
                <a:rPr lang="en-US" altLang="zh-CN" sz="3200">
                  <a:solidFill>
                    <a:schemeClr val="tx1"/>
                  </a:solidFill>
                </a:rPr>
                <a:t>SP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924419" y="627566"/>
            <a:ext cx="355600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综合实验</a:t>
            </a:r>
            <a:endParaRPr lang="zh-CN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025" y="4036060"/>
            <a:ext cx="1704975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zh-CN" altLang="en-US" sz="1400" b="1"/>
              <a:t>小组成员：</a:t>
            </a:r>
            <a:endParaRPr lang="zh-CN" altLang="en-US" sz="1400" b="1"/>
          </a:p>
          <a:p>
            <a:r>
              <a:rPr lang="zh-CN" altLang="en-US" sz="1200" b="1"/>
              <a:t>蓝俊玮</a:t>
            </a:r>
            <a:r>
              <a:rPr lang="en-US" altLang="zh-CN" sz="1200" b="1"/>
              <a:t> PB20111689 </a:t>
            </a:r>
            <a:endParaRPr lang="en-US" altLang="zh-CN" sz="1200" b="1"/>
          </a:p>
          <a:p>
            <a:r>
              <a:rPr lang="zh-CN" altLang="en-US" sz="1200" b="1"/>
              <a:t>吴骏东</a:t>
            </a:r>
            <a:r>
              <a:rPr lang="en-US" altLang="zh-CN" sz="1200" b="1"/>
              <a:t> PB20111699</a:t>
            </a:r>
            <a:endParaRPr lang="en-US" altLang="zh-CN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3924300" y="2725420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基于</a:t>
            </a:r>
            <a:r>
              <a:rPr lang="en-US" altLang="zh-CN" sz="2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RISC-V</a:t>
            </a:r>
            <a:r>
              <a:rPr lang="zh-CN" altLang="en-US" sz="2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架构的迷宫游戏设计</a:t>
            </a:r>
            <a:endParaRPr lang="zh-CN" altLang="en-US" sz="2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流水线综合控制单元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PCU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740" y="1059180"/>
            <a:ext cx="6296660" cy="3896995"/>
            <a:chOff x="2324" y="1668"/>
            <a:chExt cx="9916" cy="61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24" y="1668"/>
              <a:ext cx="9916" cy="547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252" y="7225"/>
              <a:ext cx="71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重新整合的中断、冒险综合处理模块</a:t>
              </a:r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中断处理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7540" y="987425"/>
            <a:ext cx="5678805" cy="3845560"/>
            <a:chOff x="3004" y="1555"/>
            <a:chExt cx="8943" cy="6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04" y="1555"/>
              <a:ext cx="8943" cy="547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499" y="7031"/>
              <a:ext cx="55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完整的中断处理流程</a:t>
              </a:r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中断处理服务程序的设计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363845" y="1059815"/>
            <a:ext cx="2425700" cy="3503930"/>
            <a:chOff x="8051" y="2110"/>
            <a:chExt cx="3820" cy="5518"/>
          </a:xfrm>
        </p:grpSpPr>
        <p:grpSp>
          <p:nvGrpSpPr>
            <p:cNvPr id="23" name="组合 22"/>
            <p:cNvGrpSpPr/>
            <p:nvPr/>
          </p:nvGrpSpPr>
          <p:grpSpPr>
            <a:xfrm>
              <a:off x="8278" y="2791"/>
              <a:ext cx="3452" cy="4779"/>
              <a:chOff x="5046" y="2330"/>
              <a:chExt cx="3452" cy="4779"/>
            </a:xfrm>
          </p:grpSpPr>
          <p:sp>
            <p:nvSpPr>
              <p:cNvPr id="12" name="TextBox 9"/>
              <p:cNvSpPr txBox="1"/>
              <p:nvPr/>
            </p:nvSpPr>
            <p:spPr>
              <a:xfrm>
                <a:off x="5046" y="2330"/>
                <a:ext cx="2624" cy="47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67" tIns="34284" rIns="68567" bIns="34284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ym typeface="+mn-ea"/>
                  </a:rPr>
                  <a:t>0xF044</a:t>
                </a:r>
                <a:r>
                  <a:rPr lang="en-US" altLang="zh-CN" sz="1200">
                    <a:sym typeface="+mn-ea"/>
                  </a:rPr>
                  <a:t> 	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 ......    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          </a:t>
                </a:r>
                <a:endParaRPr lang="en-US" altLang="zh-CN" sz="1200"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</a:t>
                </a:r>
                <a:endParaRPr lang="en-US" altLang="zh-CN" sz="1200"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ym typeface="+mn-ea"/>
                  </a:rPr>
                  <a:t>0xF138</a:t>
                </a:r>
                <a:r>
                  <a:rPr lang="en-US" altLang="zh-CN" sz="1200">
                    <a:sym typeface="+mn-ea"/>
                  </a:rPr>
                  <a:t> 	   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 ......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ym typeface="+mn-ea"/>
                  </a:rPr>
                  <a:t>0xF160</a:t>
                </a:r>
                <a:r>
                  <a:rPr lang="en-US" altLang="zh-CN" sz="1200">
                    <a:sym typeface="+mn-ea"/>
                  </a:rPr>
                  <a:t>       	</a:t>
                </a:r>
                <a:endParaRPr lang="en-US" altLang="zh-CN" sz="1200"/>
              </a:p>
              <a:p>
                <a:pPr algn="l">
                  <a:buClrTx/>
                  <a:buSzTx/>
                  <a:buFontTx/>
                </a:pPr>
                <a:endPara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9"/>
              <p:cNvSpPr txBox="1"/>
              <p:nvPr/>
            </p:nvSpPr>
            <p:spPr>
              <a:xfrm>
                <a:off x="6141" y="2330"/>
                <a:ext cx="2357" cy="4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67" tIns="34284" rIns="68567" bIns="34284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sym typeface="+mn-ea"/>
                  </a:rPr>
                  <a:t>jal  </a:t>
                </a:r>
                <a:r>
                  <a:rPr lang="en-US" altLang="zh-CN" sz="1200" b="1">
                    <a:solidFill>
                      <a:schemeClr val="tx1"/>
                    </a:solidFill>
                    <a:sym typeface="+mn-ea"/>
                  </a:rPr>
                  <a:t>x0</a:t>
                </a:r>
                <a:r>
                  <a:rPr lang="en-US" altLang="zh-CN" sz="1200">
                    <a:sym typeface="+mn-ea"/>
                  </a:rPr>
                  <a:t> 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sym typeface="+mn-ea"/>
                  </a:rPr>
                  <a:t>XXX_Start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 ......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b="1" i="1">
                    <a:solidFill>
                      <a:schemeClr val="accent6">
                        <a:lumMod val="75000"/>
                      </a:schemeClr>
                    </a:solidFill>
                    <a:sym typeface="+mn-ea"/>
                  </a:rPr>
                  <a:t>XXX_Start:</a:t>
                </a:r>
                <a:endParaRPr lang="en-US" altLang="zh-CN" sz="1200" b="1" i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ym typeface="+mn-ea"/>
                  </a:rPr>
                  <a:t> do something</a:t>
                </a:r>
                <a:endParaRPr lang="en-US" altLang="zh-CN" sz="1200" b="1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>
                    <a:sym typeface="+mn-ea"/>
                  </a:rPr>
                  <a:t>   ......</a:t>
                </a: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endParaRPr lang="en-US" altLang="zh-CN" sz="1200"/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sym typeface="+mn-ea"/>
                  </a:rPr>
                  <a:t>csrrwi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 b="1">
                    <a:sym typeface="+mn-ea"/>
                  </a:rPr>
                  <a:t>x0, 0x100, 1</a:t>
                </a:r>
                <a:endParaRPr lang="en-US" altLang="zh-CN" sz="1200"/>
              </a:p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solidFill>
                      <a:schemeClr val="accent6">
                        <a:lumMod val="75000"/>
                      </a:schemeClr>
                    </a:solidFill>
                    <a:sym typeface="+mn-ea"/>
                  </a:rPr>
                  <a:t>XXX_End:</a:t>
                </a:r>
                <a:endParaRPr lang="en-US" altLang="zh-CN" sz="1200" b="1" i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</a:t>
                </a:r>
                <a:r>
                  <a:rPr lang="en-US" altLang="zh-CN" sz="1200">
                    <a:sym typeface="+mn-ea"/>
                  </a:rPr>
                  <a:t>	</a:t>
                </a:r>
                <a:endParaRPr lang="en-US" altLang="zh-CN" sz="1200"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051" y="2110"/>
              <a:ext cx="3820" cy="5518"/>
              <a:chOff x="8374" y="1555"/>
              <a:chExt cx="3820" cy="551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8375" y="1668"/>
                <a:ext cx="3819" cy="5405"/>
              </a:xfrm>
              <a:prstGeom prst="rect">
                <a:avLst/>
              </a:prstGeom>
              <a:noFill/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pPr algn="ctr"/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374" y="1555"/>
                <a:ext cx="3820" cy="5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4" rIns="68567" bIns="34284" rtlCol="0" anchor="ctr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中断服务程序示例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790575" y="1492250"/>
            <a:ext cx="3750945" cy="2375535"/>
            <a:chOff x="-343" y="3576"/>
            <a:chExt cx="5907" cy="3741"/>
          </a:xfrm>
        </p:grpSpPr>
        <p:sp>
          <p:nvSpPr>
            <p:cNvPr id="50" name="Rectangle 74"/>
            <p:cNvSpPr/>
            <p:nvPr/>
          </p:nvSpPr>
          <p:spPr>
            <a:xfrm>
              <a:off x="169" y="3576"/>
              <a:ext cx="4883" cy="3741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pPr algn="ctr"/>
              <a:endPara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4"/>
            <p:cNvSpPr txBox="1"/>
            <p:nvPr/>
          </p:nvSpPr>
          <p:spPr>
            <a:xfrm>
              <a:off x="-343" y="3723"/>
              <a:ext cx="5907" cy="339"/>
            </a:xfrm>
            <a:prstGeom prst="rect">
              <a:avLst/>
            </a:prstGeom>
            <a:noFill/>
          </p:spPr>
          <p:txBody>
            <a:bodyPr wrap="square" lIns="0" tIns="0" rIns="91420" bIns="0" rtlCol="0">
              <a:spAutoFit/>
            </a:bodyPr>
            <a:p>
              <a:pPr algn="ctr"/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Helvetica Neue"/>
                </a:rPr>
                <a:t>我们采用了如下的存储空间分配策略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Helvetica Neue"/>
              </a:endParaRPr>
            </a:p>
          </p:txBody>
        </p:sp>
        <p:sp>
          <p:nvSpPr>
            <p:cNvPr id="53" name="TextBox 6"/>
            <p:cNvSpPr txBox="1"/>
            <p:nvPr/>
          </p:nvSpPr>
          <p:spPr>
            <a:xfrm>
              <a:off x="391" y="4370"/>
              <a:ext cx="3966" cy="2641"/>
            </a:xfrm>
            <a:prstGeom prst="rect">
              <a:avLst/>
            </a:prstGeom>
            <a:noFill/>
          </p:spPr>
          <p:txBody>
            <a:bodyPr wrap="square" lIns="91440" tIns="0" rIns="9142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sz="1400" b="1">
                  <a:sym typeface="+mn-ea"/>
                </a:rPr>
                <a:t>0xF000 ~ 0xF07C:</a:t>
              </a:r>
              <a:r>
                <a:rPr lang="en-US" altLang="zh-CN" sz="1400">
                  <a:sym typeface="+mn-ea"/>
                </a:rPr>
                <a:t> </a:t>
              </a:r>
              <a:endParaRPr lang="en-US" altLang="zh-CN" sz="1400"/>
            </a:p>
            <a:p>
              <a:pPr algn="l">
                <a:lnSpc>
                  <a:spcPct val="130000"/>
                </a:lnSpc>
              </a:pPr>
              <a:r>
                <a:rPr lang="en-US" altLang="zh-CN" sz="1400">
                  <a:sym typeface="+mn-ea"/>
                </a:rPr>
                <a:t>32 </a:t>
              </a:r>
              <a:r>
                <a:rPr lang="zh-CN" altLang="en-US" sz="1400">
                  <a:sym typeface="+mn-ea"/>
                </a:rPr>
                <a:t>条中断服务程序跳转指令</a:t>
              </a:r>
              <a:endParaRPr lang="zh-CN" altLang="en-US" sz="1400">
                <a:sym typeface="+mn-ea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400">
                  <a:sym typeface="+mn-ea"/>
                </a:rPr>
                <a:t>相当于中断向量表</a:t>
              </a:r>
              <a:endParaRPr lang="zh-CN" altLang="en-US" sz="1400"/>
            </a:p>
            <a:p>
              <a:pPr algn="l">
                <a:lnSpc>
                  <a:spcPct val="130000"/>
                </a:lnSpc>
              </a:pPr>
              <a:endParaRPr lang="zh-CN" altLang="en-US" sz="1400"/>
            </a:p>
            <a:p>
              <a:pPr algn="l">
                <a:lnSpc>
                  <a:spcPct val="130000"/>
                </a:lnSpc>
              </a:pPr>
              <a:r>
                <a:rPr lang="en-US" altLang="zh-CN" sz="1400" b="1">
                  <a:sym typeface="+mn-ea"/>
                </a:rPr>
                <a:t>0xF080 ~ 0xFEFC:</a:t>
              </a:r>
              <a:endParaRPr lang="en-US" altLang="zh-CN" sz="1400" b="1"/>
            </a:p>
            <a:p>
              <a:pPr algn="l">
                <a:lnSpc>
                  <a:spcPct val="130000"/>
                </a:lnSpc>
              </a:pPr>
              <a:r>
                <a:rPr lang="zh-CN" altLang="en-US" sz="1400">
                  <a:sym typeface="+mn-ea"/>
                </a:rPr>
                <a:t>不同的中断服务程序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119245" y="2390140"/>
            <a:ext cx="937895" cy="788670"/>
            <a:chOff x="7366" y="3834"/>
            <a:chExt cx="1477" cy="1242"/>
          </a:xfrm>
        </p:grpSpPr>
        <p:sp>
          <p:nvSpPr>
            <p:cNvPr id="56" name="Half Frame 12"/>
            <p:cNvSpPr/>
            <p:nvPr/>
          </p:nvSpPr>
          <p:spPr>
            <a:xfrm rot="8097294">
              <a:off x="7405" y="3976"/>
              <a:ext cx="787" cy="865"/>
            </a:xfrm>
            <a:prstGeom prst="halfFrame">
              <a:avLst/>
            </a:pr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Half Frame 13"/>
            <p:cNvSpPr/>
            <p:nvPr/>
          </p:nvSpPr>
          <p:spPr>
            <a:xfrm rot="8106864">
              <a:off x="7533" y="3834"/>
              <a:ext cx="1311" cy="1243"/>
            </a:xfrm>
            <a:prstGeom prst="halfFrame">
              <a:avLst/>
            </a:pr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程序状态寄存器阵列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CSR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51685" y="843280"/>
            <a:ext cx="5048250" cy="4040505"/>
            <a:chOff x="3231" y="1328"/>
            <a:chExt cx="7950" cy="6363"/>
          </a:xfrm>
        </p:grpSpPr>
        <p:grpSp>
          <p:nvGrpSpPr>
            <p:cNvPr id="9" name="组合 8"/>
            <p:cNvGrpSpPr/>
            <p:nvPr/>
          </p:nvGrpSpPr>
          <p:grpSpPr>
            <a:xfrm>
              <a:off x="3231" y="1328"/>
              <a:ext cx="7950" cy="5706"/>
              <a:chOff x="2097" y="1510"/>
              <a:chExt cx="7950" cy="5706"/>
            </a:xfrm>
          </p:grpSpPr>
          <p:sp>
            <p:nvSpPr>
              <p:cNvPr id="7" name="Rectangle 74"/>
              <p:cNvSpPr/>
              <p:nvPr/>
            </p:nvSpPr>
            <p:spPr>
              <a:xfrm>
                <a:off x="2097" y="1510"/>
                <a:ext cx="7950" cy="5706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pPr algn="ctr"/>
                <a:endPara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24" y="1668"/>
                <a:ext cx="7478" cy="5406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726" y="7111"/>
              <a:ext cx="27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标准</a:t>
              </a:r>
              <a:r>
                <a:rPr lang="en-US" altLang="zh-CN" b="1"/>
                <a:t> CSR </a:t>
              </a:r>
              <a:r>
                <a:rPr lang="zh-CN" altLang="en-US" b="1"/>
                <a:t>实现</a:t>
              </a:r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程序状态寄存器阵列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CSR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13840" y="1222176"/>
            <a:ext cx="6095365" cy="3517464"/>
            <a:chOff x="2778" y="1812"/>
            <a:chExt cx="9599" cy="5539"/>
          </a:xfrm>
        </p:grpSpPr>
        <p:grpSp>
          <p:nvGrpSpPr>
            <p:cNvPr id="3" name="组合 2"/>
            <p:cNvGrpSpPr/>
            <p:nvPr/>
          </p:nvGrpSpPr>
          <p:grpSpPr>
            <a:xfrm>
              <a:off x="2778" y="1812"/>
              <a:ext cx="9599" cy="4780"/>
              <a:chOff x="3231" y="1787"/>
              <a:chExt cx="7950" cy="3959"/>
            </a:xfrm>
          </p:grpSpPr>
          <p:sp>
            <p:nvSpPr>
              <p:cNvPr id="7" name="Rectangle 74"/>
              <p:cNvSpPr/>
              <p:nvPr/>
            </p:nvSpPr>
            <p:spPr>
              <a:xfrm>
                <a:off x="3231" y="1787"/>
                <a:ext cx="7950" cy="3959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pPr algn="ctr"/>
                <a:endPara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413" y="1950"/>
                <a:ext cx="7586" cy="3576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922" y="6771"/>
              <a:ext cx="33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自定义</a:t>
              </a:r>
              <a:r>
                <a:rPr lang="en-US" altLang="zh-CN" b="1"/>
                <a:t> CSR </a:t>
              </a:r>
              <a:r>
                <a:rPr lang="zh-CN" altLang="en-US" b="1"/>
                <a:t>实现</a:t>
              </a:r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81910" y="611505"/>
            <a:ext cx="3701415" cy="3701415"/>
            <a:chOff x="4066" y="963"/>
            <a:chExt cx="5829" cy="5829"/>
          </a:xfrm>
        </p:grpSpPr>
        <p:sp>
          <p:nvSpPr>
            <p:cNvPr id="4" name="椭圆 3"/>
            <p:cNvSpPr/>
            <p:nvPr/>
          </p:nvSpPr>
          <p:spPr>
            <a:xfrm>
              <a:off x="4066" y="963"/>
              <a:ext cx="5829" cy="5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2" y="4035"/>
              <a:ext cx="4904" cy="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汇编程序介绍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6" y="2349"/>
              <a:ext cx="1916" cy="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sz="2400" b="1" dirty="0"/>
              <a:t>汇编程序介绍</a:t>
            </a:r>
            <a:endParaRPr lang="zh-CN" sz="2400" b="1" dirty="0"/>
          </a:p>
        </p:txBody>
      </p:sp>
      <p:sp>
        <p:nvSpPr>
          <p:cNvPr id="37" name="Rectangle 273"/>
          <p:cNvSpPr>
            <a:spLocks noChangeArrowheads="1"/>
          </p:cNvSpPr>
          <p:nvPr/>
        </p:nvSpPr>
        <p:spPr bwMode="auto">
          <a:xfrm>
            <a:off x="1722120" y="2363470"/>
            <a:ext cx="1905" cy="19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15390" y="1491615"/>
            <a:ext cx="6713220" cy="2583180"/>
            <a:chOff x="722" y="2510"/>
            <a:chExt cx="10572" cy="4068"/>
          </a:xfrm>
        </p:grpSpPr>
        <p:grpSp>
          <p:nvGrpSpPr>
            <p:cNvPr id="58" name="组合 57"/>
            <p:cNvGrpSpPr/>
            <p:nvPr/>
          </p:nvGrpSpPr>
          <p:grpSpPr>
            <a:xfrm>
              <a:off x="722" y="2510"/>
              <a:ext cx="7902" cy="4068"/>
              <a:chOff x="1678" y="2574"/>
              <a:chExt cx="7902" cy="406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1678" y="2574"/>
                <a:ext cx="7903" cy="4068"/>
                <a:chOff x="1678" y="2574"/>
                <a:chExt cx="7903" cy="406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678" y="2574"/>
                  <a:ext cx="3999" cy="4068"/>
                  <a:chOff x="1676" y="2575"/>
                  <a:chExt cx="3999" cy="4068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676" y="2575"/>
                    <a:ext cx="2847" cy="4069"/>
                    <a:chOff x="4108" y="2356"/>
                    <a:chExt cx="2847" cy="4069"/>
                  </a:xfrm>
                </p:grpSpPr>
                <p:sp>
                  <p:nvSpPr>
                    <p:cNvPr id="4" name="Oval 14"/>
                    <p:cNvSpPr/>
                    <p:nvPr/>
                  </p:nvSpPr>
                  <p:spPr>
                    <a:xfrm>
                      <a:off x="4300" y="2356"/>
                      <a:ext cx="2427" cy="2427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  <a:ln w="12700" cmpd="sng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108" y="4949"/>
                      <a:ext cx="2847" cy="4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bIns="0" rtlCol="0">
                      <a:spAutoFit/>
                    </a:bodyPr>
                    <a:lstStyle/>
                    <a:p>
                      <a:pPr algn="ctr">
                        <a:tabLst>
                          <a:tab pos="1025525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cs typeface="Calibri" panose="020F0502020204030204"/>
                        </a:rPr>
                        <a:t>按钮信息中断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latin typeface="+mn-ea"/>
                        <a:cs typeface="Calibri" panose="020F0502020204030204"/>
                      </a:endParaRPr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4342" y="5408"/>
                      <a:ext cx="2438" cy="10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bIns="0" rtlCol="0">
                      <a:sp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altLang="zh-CN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采用中断方式处理到来的按钮信号，程序通过读取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CSR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的数值进行方向判断</a:t>
                      </a:r>
                      <a:endParaRPr lang="zh-CN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p:txBody>
                </p:sp>
                <p:sp>
                  <p:nvSpPr>
                    <p:cNvPr id="21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7" y="3498"/>
                      <a:ext cx="2" cy="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  <p:sp>
                  <p:nvSpPr>
                    <p:cNvPr id="39" name="Freeform 2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81" y="2941"/>
                      <a:ext cx="1266" cy="1256"/>
                    </a:xfrm>
                    <a:custGeom>
                      <a:avLst/>
                      <a:gdLst>
                        <a:gd name="T0" fmla="*/ 361 w 412"/>
                        <a:gd name="T1" fmla="*/ 47 h 409"/>
                        <a:gd name="T2" fmla="*/ 359 w 412"/>
                        <a:gd name="T3" fmla="*/ 39 h 409"/>
                        <a:gd name="T4" fmla="*/ 355 w 412"/>
                        <a:gd name="T5" fmla="*/ 23 h 409"/>
                        <a:gd name="T6" fmla="*/ 343 w 412"/>
                        <a:gd name="T7" fmla="*/ 10 h 409"/>
                        <a:gd name="T8" fmla="*/ 328 w 412"/>
                        <a:gd name="T9" fmla="*/ 1 h 409"/>
                        <a:gd name="T10" fmla="*/ 66 w 412"/>
                        <a:gd name="T11" fmla="*/ 0 h 409"/>
                        <a:gd name="T12" fmla="*/ 60 w 412"/>
                        <a:gd name="T13" fmla="*/ 0 h 409"/>
                        <a:gd name="T14" fmla="*/ 40 w 412"/>
                        <a:gd name="T15" fmla="*/ 4 h 409"/>
                        <a:gd name="T16" fmla="*/ 29 w 412"/>
                        <a:gd name="T17" fmla="*/ 13 h 409"/>
                        <a:gd name="T18" fmla="*/ 21 w 412"/>
                        <a:gd name="T19" fmla="*/ 20 h 409"/>
                        <a:gd name="T20" fmla="*/ 11 w 412"/>
                        <a:gd name="T21" fmla="*/ 37 h 409"/>
                        <a:gd name="T22" fmla="*/ 4 w 412"/>
                        <a:gd name="T23" fmla="*/ 59 h 409"/>
                        <a:gd name="T24" fmla="*/ 1 w 412"/>
                        <a:gd name="T25" fmla="*/ 86 h 409"/>
                        <a:gd name="T26" fmla="*/ 0 w 412"/>
                        <a:gd name="T27" fmla="*/ 113 h 409"/>
                        <a:gd name="T28" fmla="*/ 52 w 412"/>
                        <a:gd name="T29" fmla="*/ 366 h 409"/>
                        <a:gd name="T30" fmla="*/ 52 w 412"/>
                        <a:gd name="T31" fmla="*/ 378 h 409"/>
                        <a:gd name="T32" fmla="*/ 59 w 412"/>
                        <a:gd name="T33" fmla="*/ 395 h 409"/>
                        <a:gd name="T34" fmla="*/ 63 w 412"/>
                        <a:gd name="T35" fmla="*/ 400 h 409"/>
                        <a:gd name="T36" fmla="*/ 73 w 412"/>
                        <a:gd name="T37" fmla="*/ 408 h 409"/>
                        <a:gd name="T38" fmla="*/ 82 w 412"/>
                        <a:gd name="T39" fmla="*/ 409 h 409"/>
                        <a:gd name="T40" fmla="*/ 348 w 412"/>
                        <a:gd name="T41" fmla="*/ 409 h 409"/>
                        <a:gd name="T42" fmla="*/ 365 w 412"/>
                        <a:gd name="T43" fmla="*/ 408 h 409"/>
                        <a:gd name="T44" fmla="*/ 379 w 412"/>
                        <a:gd name="T45" fmla="*/ 400 h 409"/>
                        <a:gd name="T46" fmla="*/ 391 w 412"/>
                        <a:gd name="T47" fmla="*/ 392 h 409"/>
                        <a:gd name="T48" fmla="*/ 405 w 412"/>
                        <a:gd name="T49" fmla="*/ 368 h 409"/>
                        <a:gd name="T50" fmla="*/ 411 w 412"/>
                        <a:gd name="T51" fmla="*/ 342 h 409"/>
                        <a:gd name="T52" fmla="*/ 412 w 412"/>
                        <a:gd name="T53" fmla="*/ 317 h 409"/>
                        <a:gd name="T54" fmla="*/ 26 w 412"/>
                        <a:gd name="T55" fmla="*/ 87 h 409"/>
                        <a:gd name="T56" fmla="*/ 29 w 412"/>
                        <a:gd name="T57" fmla="*/ 67 h 409"/>
                        <a:gd name="T58" fmla="*/ 39 w 412"/>
                        <a:gd name="T59" fmla="*/ 41 h 409"/>
                        <a:gd name="T60" fmla="*/ 44 w 412"/>
                        <a:gd name="T61" fmla="*/ 33 h 409"/>
                        <a:gd name="T62" fmla="*/ 49 w 412"/>
                        <a:gd name="T63" fmla="*/ 41 h 409"/>
                        <a:gd name="T64" fmla="*/ 52 w 412"/>
                        <a:gd name="T65" fmla="*/ 60 h 409"/>
                        <a:gd name="T66" fmla="*/ 26 w 412"/>
                        <a:gd name="T67" fmla="*/ 87 h 409"/>
                        <a:gd name="T68" fmla="*/ 103 w 412"/>
                        <a:gd name="T69" fmla="*/ 330 h 409"/>
                        <a:gd name="T70" fmla="*/ 102 w 412"/>
                        <a:gd name="T71" fmla="*/ 356 h 409"/>
                        <a:gd name="T72" fmla="*/ 96 w 412"/>
                        <a:gd name="T73" fmla="*/ 372 h 409"/>
                        <a:gd name="T74" fmla="*/ 90 w 412"/>
                        <a:gd name="T75" fmla="*/ 380 h 409"/>
                        <a:gd name="T76" fmla="*/ 83 w 412"/>
                        <a:gd name="T77" fmla="*/ 385 h 409"/>
                        <a:gd name="T78" fmla="*/ 82 w 412"/>
                        <a:gd name="T79" fmla="*/ 383 h 409"/>
                        <a:gd name="T80" fmla="*/ 77 w 412"/>
                        <a:gd name="T81" fmla="*/ 375 h 409"/>
                        <a:gd name="T82" fmla="*/ 77 w 412"/>
                        <a:gd name="T83" fmla="*/ 60 h 409"/>
                        <a:gd name="T84" fmla="*/ 76 w 412"/>
                        <a:gd name="T85" fmla="*/ 49 h 409"/>
                        <a:gd name="T86" fmla="*/ 72 w 412"/>
                        <a:gd name="T87" fmla="*/ 31 h 409"/>
                        <a:gd name="T88" fmla="*/ 316 w 412"/>
                        <a:gd name="T89" fmla="*/ 26 h 409"/>
                        <a:gd name="T90" fmla="*/ 322 w 412"/>
                        <a:gd name="T91" fmla="*/ 26 h 409"/>
                        <a:gd name="T92" fmla="*/ 329 w 412"/>
                        <a:gd name="T93" fmla="*/ 30 h 409"/>
                        <a:gd name="T94" fmla="*/ 333 w 412"/>
                        <a:gd name="T95" fmla="*/ 41 h 409"/>
                        <a:gd name="T96" fmla="*/ 335 w 412"/>
                        <a:gd name="T97" fmla="*/ 317 h 409"/>
                        <a:gd name="T98" fmla="*/ 103 w 412"/>
                        <a:gd name="T99" fmla="*/ 330 h 409"/>
                        <a:gd name="T100" fmla="*/ 119 w 412"/>
                        <a:gd name="T101" fmla="*/ 385 h 409"/>
                        <a:gd name="T102" fmla="*/ 122 w 412"/>
                        <a:gd name="T103" fmla="*/ 376 h 409"/>
                        <a:gd name="T104" fmla="*/ 127 w 412"/>
                        <a:gd name="T105" fmla="*/ 356 h 409"/>
                        <a:gd name="T106" fmla="*/ 385 w 412"/>
                        <a:gd name="T107" fmla="*/ 343 h 409"/>
                        <a:gd name="T108" fmla="*/ 382 w 412"/>
                        <a:gd name="T109" fmla="*/ 356 h 409"/>
                        <a:gd name="T110" fmla="*/ 376 w 412"/>
                        <a:gd name="T111" fmla="*/ 369 h 409"/>
                        <a:gd name="T112" fmla="*/ 365 w 412"/>
                        <a:gd name="T113" fmla="*/ 380 h 409"/>
                        <a:gd name="T114" fmla="*/ 348 w 412"/>
                        <a:gd name="T115" fmla="*/ 385 h 4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12" h="409">
                          <a:moveTo>
                            <a:pt x="361" y="317"/>
                          </a:moveTo>
                          <a:lnTo>
                            <a:pt x="361" y="47"/>
                          </a:lnTo>
                          <a:lnTo>
                            <a:pt x="361" y="47"/>
                          </a:lnTo>
                          <a:lnTo>
                            <a:pt x="359" y="39"/>
                          </a:lnTo>
                          <a:lnTo>
                            <a:pt x="358" y="31"/>
                          </a:lnTo>
                          <a:lnTo>
                            <a:pt x="355" y="23"/>
                          </a:lnTo>
                          <a:lnTo>
                            <a:pt x="350" y="16"/>
                          </a:lnTo>
                          <a:lnTo>
                            <a:pt x="343" y="10"/>
                          </a:lnTo>
                          <a:lnTo>
                            <a:pt x="336" y="4"/>
                          </a:lnTo>
                          <a:lnTo>
                            <a:pt x="328" y="1"/>
                          </a:lnTo>
                          <a:lnTo>
                            <a:pt x="316" y="0"/>
                          </a:lnTo>
                          <a:lnTo>
                            <a:pt x="66" y="0"/>
                          </a:lnTo>
                          <a:lnTo>
                            <a:pt x="66" y="0"/>
                          </a:lnTo>
                          <a:lnTo>
                            <a:pt x="60" y="0"/>
                          </a:lnTo>
                          <a:lnTo>
                            <a:pt x="52" y="1"/>
                          </a:lnTo>
                          <a:lnTo>
                            <a:pt x="40" y="4"/>
                          </a:lnTo>
                          <a:lnTo>
                            <a:pt x="34" y="9"/>
                          </a:lnTo>
                          <a:lnTo>
                            <a:pt x="29" y="13"/>
                          </a:lnTo>
                          <a:lnTo>
                            <a:pt x="29" y="13"/>
                          </a:lnTo>
                          <a:lnTo>
                            <a:pt x="21" y="20"/>
                          </a:lnTo>
                          <a:lnTo>
                            <a:pt x="16" y="27"/>
                          </a:lnTo>
                          <a:lnTo>
                            <a:pt x="11" y="37"/>
                          </a:lnTo>
                          <a:lnTo>
                            <a:pt x="7" y="47"/>
                          </a:lnTo>
                          <a:lnTo>
                            <a:pt x="4" y="59"/>
                          </a:lnTo>
                          <a:lnTo>
                            <a:pt x="1" y="72"/>
                          </a:lnTo>
                          <a:lnTo>
                            <a:pt x="1" y="86"/>
                          </a:lnTo>
                          <a:lnTo>
                            <a:pt x="0" y="100"/>
                          </a:lnTo>
                          <a:lnTo>
                            <a:pt x="0" y="113"/>
                          </a:lnTo>
                          <a:lnTo>
                            <a:pt x="52" y="113"/>
                          </a:lnTo>
                          <a:lnTo>
                            <a:pt x="52" y="366"/>
                          </a:lnTo>
                          <a:lnTo>
                            <a:pt x="52" y="366"/>
                          </a:lnTo>
                          <a:lnTo>
                            <a:pt x="52" y="378"/>
                          </a:lnTo>
                          <a:lnTo>
                            <a:pt x="54" y="386"/>
                          </a:lnTo>
                          <a:lnTo>
                            <a:pt x="59" y="395"/>
                          </a:lnTo>
                          <a:lnTo>
                            <a:pt x="63" y="400"/>
                          </a:lnTo>
                          <a:lnTo>
                            <a:pt x="63" y="400"/>
                          </a:lnTo>
                          <a:lnTo>
                            <a:pt x="69" y="405"/>
                          </a:lnTo>
                          <a:lnTo>
                            <a:pt x="73" y="408"/>
                          </a:lnTo>
                          <a:lnTo>
                            <a:pt x="82" y="409"/>
                          </a:lnTo>
                          <a:lnTo>
                            <a:pt x="82" y="409"/>
                          </a:lnTo>
                          <a:lnTo>
                            <a:pt x="348" y="409"/>
                          </a:lnTo>
                          <a:lnTo>
                            <a:pt x="348" y="409"/>
                          </a:lnTo>
                          <a:lnTo>
                            <a:pt x="358" y="409"/>
                          </a:lnTo>
                          <a:lnTo>
                            <a:pt x="365" y="408"/>
                          </a:lnTo>
                          <a:lnTo>
                            <a:pt x="373" y="405"/>
                          </a:lnTo>
                          <a:lnTo>
                            <a:pt x="379" y="400"/>
                          </a:lnTo>
                          <a:lnTo>
                            <a:pt x="385" y="396"/>
                          </a:lnTo>
                          <a:lnTo>
                            <a:pt x="391" y="392"/>
                          </a:lnTo>
                          <a:lnTo>
                            <a:pt x="399" y="380"/>
                          </a:lnTo>
                          <a:lnTo>
                            <a:pt x="405" y="368"/>
                          </a:lnTo>
                          <a:lnTo>
                            <a:pt x="409" y="355"/>
                          </a:lnTo>
                          <a:lnTo>
                            <a:pt x="411" y="342"/>
                          </a:lnTo>
                          <a:lnTo>
                            <a:pt x="412" y="330"/>
                          </a:lnTo>
                          <a:lnTo>
                            <a:pt x="412" y="317"/>
                          </a:lnTo>
                          <a:lnTo>
                            <a:pt x="361" y="317"/>
                          </a:lnTo>
                          <a:close/>
                          <a:moveTo>
                            <a:pt x="26" y="87"/>
                          </a:moveTo>
                          <a:lnTo>
                            <a:pt x="26" y="87"/>
                          </a:lnTo>
                          <a:lnTo>
                            <a:pt x="29" y="67"/>
                          </a:lnTo>
                          <a:lnTo>
                            <a:pt x="33" y="51"/>
                          </a:lnTo>
                          <a:lnTo>
                            <a:pt x="39" y="41"/>
                          </a:lnTo>
                          <a:lnTo>
                            <a:pt x="44" y="33"/>
                          </a:lnTo>
                          <a:lnTo>
                            <a:pt x="44" y="33"/>
                          </a:lnTo>
                          <a:lnTo>
                            <a:pt x="47" y="37"/>
                          </a:lnTo>
                          <a:lnTo>
                            <a:pt x="49" y="41"/>
                          </a:lnTo>
                          <a:lnTo>
                            <a:pt x="50" y="49"/>
                          </a:lnTo>
                          <a:lnTo>
                            <a:pt x="52" y="60"/>
                          </a:lnTo>
                          <a:lnTo>
                            <a:pt x="52" y="87"/>
                          </a:lnTo>
                          <a:lnTo>
                            <a:pt x="26" y="87"/>
                          </a:lnTo>
                          <a:close/>
                          <a:moveTo>
                            <a:pt x="103" y="330"/>
                          </a:moveTo>
                          <a:lnTo>
                            <a:pt x="103" y="330"/>
                          </a:lnTo>
                          <a:lnTo>
                            <a:pt x="103" y="345"/>
                          </a:lnTo>
                          <a:lnTo>
                            <a:pt x="102" y="356"/>
                          </a:lnTo>
                          <a:lnTo>
                            <a:pt x="99" y="365"/>
                          </a:lnTo>
                          <a:lnTo>
                            <a:pt x="96" y="372"/>
                          </a:lnTo>
                          <a:lnTo>
                            <a:pt x="93" y="378"/>
                          </a:lnTo>
                          <a:lnTo>
                            <a:pt x="90" y="380"/>
                          </a:lnTo>
                          <a:lnTo>
                            <a:pt x="87" y="383"/>
                          </a:lnTo>
                          <a:lnTo>
                            <a:pt x="83" y="385"/>
                          </a:lnTo>
                          <a:lnTo>
                            <a:pt x="83" y="385"/>
                          </a:lnTo>
                          <a:lnTo>
                            <a:pt x="82" y="383"/>
                          </a:lnTo>
                          <a:lnTo>
                            <a:pt x="79" y="379"/>
                          </a:lnTo>
                          <a:lnTo>
                            <a:pt x="77" y="375"/>
                          </a:lnTo>
                          <a:lnTo>
                            <a:pt x="77" y="366"/>
                          </a:lnTo>
                          <a:lnTo>
                            <a:pt x="77" y="60"/>
                          </a:lnTo>
                          <a:lnTo>
                            <a:pt x="77" y="60"/>
                          </a:lnTo>
                          <a:lnTo>
                            <a:pt x="76" y="49"/>
                          </a:lnTo>
                          <a:lnTo>
                            <a:pt x="74" y="40"/>
                          </a:lnTo>
                          <a:lnTo>
                            <a:pt x="72" y="31"/>
                          </a:lnTo>
                          <a:lnTo>
                            <a:pt x="69" y="24"/>
                          </a:lnTo>
                          <a:lnTo>
                            <a:pt x="316" y="26"/>
                          </a:lnTo>
                          <a:lnTo>
                            <a:pt x="316" y="26"/>
                          </a:lnTo>
                          <a:lnTo>
                            <a:pt x="322" y="26"/>
                          </a:lnTo>
                          <a:lnTo>
                            <a:pt x="326" y="27"/>
                          </a:lnTo>
                          <a:lnTo>
                            <a:pt x="329" y="30"/>
                          </a:lnTo>
                          <a:lnTo>
                            <a:pt x="332" y="34"/>
                          </a:lnTo>
                          <a:lnTo>
                            <a:pt x="333" y="41"/>
                          </a:lnTo>
                          <a:lnTo>
                            <a:pt x="335" y="47"/>
                          </a:lnTo>
                          <a:lnTo>
                            <a:pt x="335" y="317"/>
                          </a:lnTo>
                          <a:lnTo>
                            <a:pt x="103" y="319"/>
                          </a:lnTo>
                          <a:lnTo>
                            <a:pt x="103" y="330"/>
                          </a:lnTo>
                          <a:close/>
                          <a:moveTo>
                            <a:pt x="348" y="385"/>
                          </a:moveTo>
                          <a:lnTo>
                            <a:pt x="119" y="385"/>
                          </a:lnTo>
                          <a:lnTo>
                            <a:pt x="119" y="385"/>
                          </a:lnTo>
                          <a:lnTo>
                            <a:pt x="122" y="376"/>
                          </a:lnTo>
                          <a:lnTo>
                            <a:pt x="124" y="368"/>
                          </a:lnTo>
                          <a:lnTo>
                            <a:pt x="127" y="356"/>
                          </a:lnTo>
                          <a:lnTo>
                            <a:pt x="129" y="343"/>
                          </a:lnTo>
                          <a:lnTo>
                            <a:pt x="385" y="343"/>
                          </a:lnTo>
                          <a:lnTo>
                            <a:pt x="385" y="343"/>
                          </a:lnTo>
                          <a:lnTo>
                            <a:pt x="382" y="356"/>
                          </a:lnTo>
                          <a:lnTo>
                            <a:pt x="379" y="363"/>
                          </a:lnTo>
                          <a:lnTo>
                            <a:pt x="376" y="369"/>
                          </a:lnTo>
                          <a:lnTo>
                            <a:pt x="371" y="375"/>
                          </a:lnTo>
                          <a:lnTo>
                            <a:pt x="365" y="380"/>
                          </a:lnTo>
                          <a:lnTo>
                            <a:pt x="358" y="383"/>
                          </a:lnTo>
                          <a:lnTo>
                            <a:pt x="348" y="385"/>
                          </a:lnTo>
                          <a:lnTo>
                            <a:pt x="348" y="38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  <p:sp>
                  <p:nvSpPr>
                    <p:cNvPr id="40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2" y="3176"/>
                      <a:ext cx="519" cy="7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  <p:sp>
                  <p:nvSpPr>
                    <p:cNvPr id="41" name="Rectangle 2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2" y="3345"/>
                      <a:ext cx="519" cy="8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  <p:sp>
                  <p:nvSpPr>
                    <p:cNvPr id="42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2" y="3523"/>
                      <a:ext cx="519" cy="7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  <p:sp>
                  <p:nvSpPr>
                    <p:cNvPr id="43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2" y="3692"/>
                      <a:ext cx="519" cy="8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</p:grpSp>
              <p:sp>
                <p:nvSpPr>
                  <p:cNvPr id="20" name="TextBox 7"/>
                  <p:cNvSpPr txBox="1"/>
                  <p:nvPr/>
                </p:nvSpPr>
                <p:spPr>
                  <a:xfrm>
                    <a:off x="4365" y="2886"/>
                    <a:ext cx="1310" cy="1459"/>
                  </a:xfrm>
                  <a:prstGeom prst="rect">
                    <a:avLst/>
                  </a:prstGeom>
                  <a:noFill/>
                </p:spPr>
                <p:txBody>
                  <a:bodyPr wrap="square" lIns="91420" tIns="45709" rIns="91420" bIns="45709" rtlCol="0">
                    <a:spAutoFit/>
                  </a:bodyPr>
                  <a:p>
                    <a:pPr algn="ctr"/>
                    <a:r>
                      <a:rPr lang="en-US" sz="5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Helvetica Neue"/>
                      </a:rPr>
                      <a:t>+</a:t>
                    </a:r>
                    <a:endParaRPr lang="en-US" sz="5400" b="1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+mn-ea"/>
                      <a:cs typeface="Helvetica Neue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5583" y="2574"/>
                  <a:ext cx="3999" cy="4069"/>
                  <a:chOff x="1676" y="2575"/>
                  <a:chExt cx="3999" cy="4069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76" y="2575"/>
                    <a:ext cx="2847" cy="4069"/>
                    <a:chOff x="4108" y="2356"/>
                    <a:chExt cx="2847" cy="4069"/>
                  </a:xfrm>
                </p:grpSpPr>
                <p:sp>
                  <p:nvSpPr>
                    <p:cNvPr id="26" name="Oval 14"/>
                    <p:cNvSpPr/>
                    <p:nvPr/>
                  </p:nvSpPr>
                  <p:spPr>
                    <a:xfrm>
                      <a:off x="4300" y="2356"/>
                      <a:ext cx="2427" cy="2427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  <a:ln w="12700" cmpd="sng">
                      <a:solidFill>
                        <a:schemeClr val="accent1"/>
                      </a:solidFill>
                      <a:miter lim="800000"/>
                    </a:ln>
                  </p:spPr>
                  <p:txBody>
                    <a:bodyPr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TextBox 12"/>
                    <p:cNvSpPr txBox="1"/>
                    <p:nvPr/>
                  </p:nvSpPr>
                  <p:spPr>
                    <a:xfrm>
                      <a:off x="4108" y="4949"/>
                      <a:ext cx="2847" cy="4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bIns="0" rtlCol="0">
                      <a:spAutoFit/>
                    </a:bodyPr>
                    <a:lstStyle/>
                    <a:p>
                      <a:pPr algn="ctr">
                        <a:tabLst>
                          <a:tab pos="1025525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cs typeface="Calibri" panose="020F0502020204030204"/>
                        </a:rPr>
                        <a:t>方向解析与检测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latin typeface="+mn-ea"/>
                        <a:cs typeface="Calibri" panose="020F0502020204030204"/>
                      </a:endParaRPr>
                    </a:p>
                  </p:txBody>
                </p:sp>
                <p:sp>
                  <p:nvSpPr>
                    <p:cNvPr id="28" name="TextBox 13"/>
                    <p:cNvSpPr txBox="1"/>
                    <p:nvPr/>
                  </p:nvSpPr>
                  <p:spPr>
                    <a:xfrm>
                      <a:off x="4342" y="5408"/>
                      <a:ext cx="2438" cy="10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bIns="0" rtlCol="0">
                      <a:spAutoFit/>
                    </a:bodyPr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altLang="zh-CN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</a:t>
                      </a:r>
                      <a:r>
                        <a:rPr lang="zh-CN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根据读取的数值，判断目标点的移动位置，并检测其是否越界、撞墙</a:t>
                      </a:r>
                      <a:endParaRPr lang="zh-CN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p:txBody>
                </p:sp>
                <p:sp>
                  <p:nvSpPr>
                    <p:cNvPr id="47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7" y="3498"/>
                      <a:ext cx="2" cy="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latin typeface="+mn-ea"/>
                      </a:endParaRPr>
                    </a:p>
                  </p:txBody>
                </p:sp>
              </p:grpSp>
              <p:sp>
                <p:nvSpPr>
                  <p:cNvPr id="53" name="TextBox 7"/>
                  <p:cNvSpPr txBox="1"/>
                  <p:nvPr/>
                </p:nvSpPr>
                <p:spPr>
                  <a:xfrm>
                    <a:off x="4365" y="2886"/>
                    <a:ext cx="1310" cy="1459"/>
                  </a:xfrm>
                  <a:prstGeom prst="rect">
                    <a:avLst/>
                  </a:prstGeom>
                  <a:noFill/>
                </p:spPr>
                <p:txBody>
                  <a:bodyPr wrap="square" lIns="91420" tIns="45709" rIns="91420" bIns="45709" rtlCol="0">
                    <a:spAutoFit/>
                  </a:bodyPr>
                  <a:p>
                    <a:pPr algn="ctr"/>
                    <a:r>
                      <a:rPr lang="en-US" sz="54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cs typeface="Helvetica Neue"/>
                      </a:rPr>
                      <a:t>+</a:t>
                    </a:r>
                    <a:endParaRPr lang="en-US" sz="5400" b="1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latin typeface="+mn-ea"/>
                      <a:cs typeface="Helvetica Neue"/>
                    </a:endParaRPr>
                  </a:p>
                </p:txBody>
              </p:sp>
            </p:grpSp>
          </p:grpSp>
          <p:grpSp>
            <p:nvGrpSpPr>
              <p:cNvPr id="54" name="组合 53"/>
              <p:cNvGrpSpPr/>
              <p:nvPr/>
            </p:nvGrpSpPr>
            <p:grpSpPr>
              <a:xfrm>
                <a:off x="6331" y="3113"/>
                <a:ext cx="1285" cy="1303"/>
                <a:chOff x="5803900" y="2852738"/>
                <a:chExt cx="1300163" cy="1319212"/>
              </a:xfrm>
              <a:solidFill>
                <a:schemeClr val="tx1">
                  <a:lumMod val="95000"/>
                  <a:lumOff val="5000"/>
                  <a:alpha val="83000"/>
                </a:schemeClr>
              </a:solidFill>
              <a:effectLst/>
            </p:grpSpPr>
            <p:sp>
              <p:nvSpPr>
                <p:cNvPr id="55" name="Freeform 18"/>
                <p:cNvSpPr>
                  <a:spLocks noEditPoints="1"/>
                </p:cNvSpPr>
                <p:nvPr/>
              </p:nvSpPr>
              <p:spPr bwMode="auto">
                <a:xfrm>
                  <a:off x="5803900" y="2852738"/>
                  <a:ext cx="1300163" cy="1319212"/>
                </a:xfrm>
                <a:custGeom>
                  <a:avLst/>
                  <a:gdLst>
                    <a:gd name="T0" fmla="*/ 309 w 347"/>
                    <a:gd name="T1" fmla="*/ 176 h 352"/>
                    <a:gd name="T2" fmla="*/ 326 w 347"/>
                    <a:gd name="T3" fmla="*/ 150 h 352"/>
                    <a:gd name="T4" fmla="*/ 335 w 347"/>
                    <a:gd name="T5" fmla="*/ 103 h 352"/>
                    <a:gd name="T6" fmla="*/ 294 w 347"/>
                    <a:gd name="T7" fmla="*/ 113 h 352"/>
                    <a:gd name="T8" fmla="*/ 282 w 347"/>
                    <a:gd name="T9" fmla="*/ 65 h 352"/>
                    <a:gd name="T10" fmla="*/ 262 w 347"/>
                    <a:gd name="T11" fmla="*/ 22 h 352"/>
                    <a:gd name="T12" fmla="*/ 234 w 347"/>
                    <a:gd name="T13" fmla="*/ 54 h 352"/>
                    <a:gd name="T14" fmla="*/ 196 w 347"/>
                    <a:gd name="T15" fmla="*/ 23 h 352"/>
                    <a:gd name="T16" fmla="*/ 155 w 347"/>
                    <a:gd name="T17" fmla="*/ 0 h 352"/>
                    <a:gd name="T18" fmla="*/ 151 w 347"/>
                    <a:gd name="T19" fmla="*/ 42 h 352"/>
                    <a:gd name="T20" fmla="*/ 102 w 347"/>
                    <a:gd name="T21" fmla="*/ 39 h 352"/>
                    <a:gd name="T22" fmla="*/ 55 w 347"/>
                    <a:gd name="T23" fmla="*/ 44 h 352"/>
                    <a:gd name="T24" fmla="*/ 77 w 347"/>
                    <a:gd name="T25" fmla="*/ 81 h 352"/>
                    <a:gd name="T26" fmla="*/ 35 w 347"/>
                    <a:gd name="T27" fmla="*/ 107 h 352"/>
                    <a:gd name="T28" fmla="*/ 0 w 347"/>
                    <a:gd name="T29" fmla="*/ 139 h 352"/>
                    <a:gd name="T30" fmla="*/ 39 w 347"/>
                    <a:gd name="T31" fmla="*/ 156 h 352"/>
                    <a:gd name="T32" fmla="*/ 39 w 347"/>
                    <a:gd name="T33" fmla="*/ 195 h 352"/>
                    <a:gd name="T34" fmla="*/ 0 w 347"/>
                    <a:gd name="T35" fmla="*/ 212 h 352"/>
                    <a:gd name="T36" fmla="*/ 35 w 347"/>
                    <a:gd name="T37" fmla="*/ 244 h 352"/>
                    <a:gd name="T38" fmla="*/ 77 w 347"/>
                    <a:gd name="T39" fmla="*/ 271 h 352"/>
                    <a:gd name="T40" fmla="*/ 55 w 347"/>
                    <a:gd name="T41" fmla="*/ 307 h 352"/>
                    <a:gd name="T42" fmla="*/ 102 w 347"/>
                    <a:gd name="T43" fmla="*/ 313 h 352"/>
                    <a:gd name="T44" fmla="*/ 151 w 347"/>
                    <a:gd name="T45" fmla="*/ 309 h 352"/>
                    <a:gd name="T46" fmla="*/ 155 w 347"/>
                    <a:gd name="T47" fmla="*/ 352 h 352"/>
                    <a:gd name="T48" fmla="*/ 196 w 347"/>
                    <a:gd name="T49" fmla="*/ 329 h 352"/>
                    <a:gd name="T50" fmla="*/ 234 w 347"/>
                    <a:gd name="T51" fmla="*/ 297 h 352"/>
                    <a:gd name="T52" fmla="*/ 262 w 347"/>
                    <a:gd name="T53" fmla="*/ 329 h 352"/>
                    <a:gd name="T54" fmla="*/ 282 w 347"/>
                    <a:gd name="T55" fmla="*/ 286 h 352"/>
                    <a:gd name="T56" fmla="*/ 294 w 347"/>
                    <a:gd name="T57" fmla="*/ 239 h 352"/>
                    <a:gd name="T58" fmla="*/ 335 w 347"/>
                    <a:gd name="T59" fmla="*/ 248 h 352"/>
                    <a:gd name="T60" fmla="*/ 326 w 347"/>
                    <a:gd name="T61" fmla="*/ 201 h 352"/>
                    <a:gd name="T62" fmla="*/ 174 w 347"/>
                    <a:gd name="T63" fmla="*/ 201 h 352"/>
                    <a:gd name="T64" fmla="*/ 174 w 347"/>
                    <a:gd name="T65" fmla="*/ 150 h 352"/>
                    <a:gd name="T66" fmla="*/ 174 w 347"/>
                    <a:gd name="T67" fmla="*/ 201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7" h="352">
                      <a:moveTo>
                        <a:pt x="308" y="195"/>
                      </a:moveTo>
                      <a:cubicBezTo>
                        <a:pt x="309" y="189"/>
                        <a:pt x="309" y="182"/>
                        <a:pt x="309" y="176"/>
                      </a:cubicBezTo>
                      <a:cubicBezTo>
                        <a:pt x="309" y="169"/>
                        <a:pt x="309" y="162"/>
                        <a:pt x="308" y="156"/>
                      </a:cubicBezTo>
                      <a:cubicBezTo>
                        <a:pt x="326" y="150"/>
                        <a:pt x="326" y="150"/>
                        <a:pt x="326" y="150"/>
                      </a:cubicBezTo>
                      <a:cubicBezTo>
                        <a:pt x="347" y="139"/>
                        <a:pt x="347" y="139"/>
                        <a:pt x="347" y="139"/>
                      </a:cubicBezTo>
                      <a:cubicBezTo>
                        <a:pt x="335" y="103"/>
                        <a:pt x="335" y="103"/>
                        <a:pt x="335" y="103"/>
                      </a:cubicBezTo>
                      <a:cubicBezTo>
                        <a:pt x="312" y="107"/>
                        <a:pt x="312" y="107"/>
                        <a:pt x="312" y="107"/>
                      </a:cubicBezTo>
                      <a:cubicBezTo>
                        <a:pt x="294" y="113"/>
                        <a:pt x="294" y="113"/>
                        <a:pt x="294" y="113"/>
                      </a:cubicBezTo>
                      <a:cubicBezTo>
                        <a:pt x="288" y="101"/>
                        <a:pt x="280" y="90"/>
                        <a:pt x="271" y="81"/>
                      </a:cubicBezTo>
                      <a:cubicBezTo>
                        <a:pt x="282" y="65"/>
                        <a:pt x="282" y="65"/>
                        <a:pt x="282" y="65"/>
                      </a:cubicBezTo>
                      <a:cubicBezTo>
                        <a:pt x="292" y="44"/>
                        <a:pt x="292" y="44"/>
                        <a:pt x="292" y="44"/>
                      </a:cubicBezTo>
                      <a:cubicBezTo>
                        <a:pt x="262" y="22"/>
                        <a:pt x="262" y="22"/>
                        <a:pt x="262" y="22"/>
                      </a:cubicBezTo>
                      <a:cubicBezTo>
                        <a:pt x="245" y="39"/>
                        <a:pt x="245" y="39"/>
                        <a:pt x="245" y="39"/>
                      </a:cubicBezTo>
                      <a:cubicBezTo>
                        <a:pt x="234" y="54"/>
                        <a:pt x="234" y="54"/>
                        <a:pt x="234" y="54"/>
                      </a:cubicBezTo>
                      <a:cubicBezTo>
                        <a:pt x="222" y="48"/>
                        <a:pt x="210" y="44"/>
                        <a:pt x="196" y="42"/>
                      </a:cubicBezTo>
                      <a:cubicBezTo>
                        <a:pt x="196" y="23"/>
                        <a:pt x="196" y="23"/>
                        <a:pt x="196" y="23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1" y="23"/>
                        <a:pt x="151" y="23"/>
                        <a:pt x="151" y="23"/>
                      </a:cubicBezTo>
                      <a:cubicBezTo>
                        <a:pt x="151" y="42"/>
                        <a:pt x="151" y="42"/>
                        <a:pt x="151" y="42"/>
                      </a:cubicBezTo>
                      <a:cubicBezTo>
                        <a:pt x="138" y="44"/>
                        <a:pt x="125" y="48"/>
                        <a:pt x="113" y="54"/>
                      </a:cubicBezTo>
                      <a:cubicBezTo>
                        <a:pt x="102" y="39"/>
                        <a:pt x="102" y="39"/>
                        <a:pt x="102" y="39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77" y="81"/>
                        <a:pt x="77" y="81"/>
                        <a:pt x="77" y="81"/>
                      </a:cubicBezTo>
                      <a:cubicBezTo>
                        <a:pt x="67" y="90"/>
                        <a:pt x="60" y="101"/>
                        <a:pt x="53" y="113"/>
                      </a:cubicBezTo>
                      <a:cubicBezTo>
                        <a:pt x="35" y="107"/>
                        <a:pt x="35" y="107"/>
                        <a:pt x="35" y="107"/>
                      </a:cubicBezTo>
                      <a:cubicBezTo>
                        <a:pt x="12" y="103"/>
                        <a:pt x="12" y="103"/>
                        <a:pt x="12" y="103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21" y="150"/>
                        <a:pt x="21" y="150"/>
                        <a:pt x="21" y="150"/>
                      </a:cubicBezTo>
                      <a:cubicBezTo>
                        <a:pt x="39" y="156"/>
                        <a:pt x="39" y="156"/>
                        <a:pt x="39" y="156"/>
                      </a:cubicBezTo>
                      <a:cubicBezTo>
                        <a:pt x="38" y="162"/>
                        <a:pt x="38" y="169"/>
                        <a:pt x="38" y="176"/>
                      </a:cubicBezTo>
                      <a:cubicBezTo>
                        <a:pt x="38" y="182"/>
                        <a:pt x="38" y="189"/>
                        <a:pt x="39" y="195"/>
                      </a:cubicBezTo>
                      <a:cubicBezTo>
                        <a:pt x="21" y="201"/>
                        <a:pt x="21" y="201"/>
                        <a:pt x="21" y="20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2" y="248"/>
                        <a:pt x="12" y="248"/>
                        <a:pt x="12" y="248"/>
                      </a:cubicBezTo>
                      <a:cubicBezTo>
                        <a:pt x="35" y="244"/>
                        <a:pt x="35" y="244"/>
                        <a:pt x="35" y="244"/>
                      </a:cubicBezTo>
                      <a:cubicBezTo>
                        <a:pt x="53" y="239"/>
                        <a:pt x="53" y="239"/>
                        <a:pt x="53" y="239"/>
                      </a:cubicBezTo>
                      <a:cubicBezTo>
                        <a:pt x="60" y="250"/>
                        <a:pt x="67" y="261"/>
                        <a:pt x="77" y="271"/>
                      </a:cubicBezTo>
                      <a:cubicBezTo>
                        <a:pt x="65" y="286"/>
                        <a:pt x="65" y="286"/>
                        <a:pt x="65" y="286"/>
                      </a:cubicBezTo>
                      <a:cubicBezTo>
                        <a:pt x="55" y="307"/>
                        <a:pt x="55" y="307"/>
                        <a:pt x="55" y="307"/>
                      </a:cubicBezTo>
                      <a:cubicBezTo>
                        <a:pt x="85" y="329"/>
                        <a:pt x="85" y="329"/>
                        <a:pt x="85" y="329"/>
                      </a:cubicBezTo>
                      <a:cubicBezTo>
                        <a:pt x="102" y="313"/>
                        <a:pt x="102" y="313"/>
                        <a:pt x="102" y="313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25" y="303"/>
                        <a:pt x="138" y="307"/>
                        <a:pt x="151" y="309"/>
                      </a:cubicBezTo>
                      <a:cubicBezTo>
                        <a:pt x="151" y="329"/>
                        <a:pt x="151" y="329"/>
                        <a:pt x="151" y="329"/>
                      </a:cubicBezTo>
                      <a:cubicBezTo>
                        <a:pt x="155" y="352"/>
                        <a:pt x="155" y="352"/>
                        <a:pt x="155" y="352"/>
                      </a:cubicBezTo>
                      <a:cubicBezTo>
                        <a:pt x="192" y="352"/>
                        <a:pt x="192" y="352"/>
                        <a:pt x="192" y="352"/>
                      </a:cubicBezTo>
                      <a:cubicBezTo>
                        <a:pt x="196" y="329"/>
                        <a:pt x="196" y="329"/>
                        <a:pt x="196" y="329"/>
                      </a:cubicBezTo>
                      <a:cubicBezTo>
                        <a:pt x="196" y="309"/>
                        <a:pt x="196" y="309"/>
                        <a:pt x="196" y="309"/>
                      </a:cubicBezTo>
                      <a:cubicBezTo>
                        <a:pt x="210" y="307"/>
                        <a:pt x="222" y="303"/>
                        <a:pt x="234" y="297"/>
                      </a:cubicBezTo>
                      <a:cubicBezTo>
                        <a:pt x="245" y="313"/>
                        <a:pt x="245" y="313"/>
                        <a:pt x="245" y="313"/>
                      </a:cubicBezTo>
                      <a:cubicBezTo>
                        <a:pt x="262" y="329"/>
                        <a:pt x="262" y="329"/>
                        <a:pt x="262" y="329"/>
                      </a:cubicBezTo>
                      <a:cubicBezTo>
                        <a:pt x="292" y="307"/>
                        <a:pt x="292" y="307"/>
                        <a:pt x="292" y="307"/>
                      </a:cubicBezTo>
                      <a:cubicBezTo>
                        <a:pt x="282" y="286"/>
                        <a:pt x="282" y="286"/>
                        <a:pt x="282" y="286"/>
                      </a:cubicBezTo>
                      <a:cubicBezTo>
                        <a:pt x="271" y="271"/>
                        <a:pt x="271" y="271"/>
                        <a:pt x="271" y="271"/>
                      </a:cubicBezTo>
                      <a:cubicBezTo>
                        <a:pt x="280" y="261"/>
                        <a:pt x="288" y="250"/>
                        <a:pt x="294" y="239"/>
                      </a:cubicBezTo>
                      <a:cubicBezTo>
                        <a:pt x="312" y="244"/>
                        <a:pt x="312" y="244"/>
                        <a:pt x="312" y="244"/>
                      </a:cubicBezTo>
                      <a:cubicBezTo>
                        <a:pt x="335" y="248"/>
                        <a:pt x="335" y="248"/>
                        <a:pt x="335" y="248"/>
                      </a:cubicBezTo>
                      <a:cubicBezTo>
                        <a:pt x="347" y="212"/>
                        <a:pt x="347" y="212"/>
                        <a:pt x="347" y="212"/>
                      </a:cubicBezTo>
                      <a:cubicBezTo>
                        <a:pt x="326" y="201"/>
                        <a:pt x="326" y="201"/>
                        <a:pt x="326" y="201"/>
                      </a:cubicBezTo>
                      <a:lnTo>
                        <a:pt x="308" y="195"/>
                      </a:lnTo>
                      <a:close/>
                      <a:moveTo>
                        <a:pt x="174" y="201"/>
                      </a:moveTo>
                      <a:cubicBezTo>
                        <a:pt x="159" y="201"/>
                        <a:pt x="148" y="190"/>
                        <a:pt x="148" y="176"/>
                      </a:cubicBezTo>
                      <a:cubicBezTo>
                        <a:pt x="148" y="162"/>
                        <a:pt x="159" y="150"/>
                        <a:pt x="174" y="150"/>
                      </a:cubicBezTo>
                      <a:cubicBezTo>
                        <a:pt x="188" y="150"/>
                        <a:pt x="199" y="162"/>
                        <a:pt x="199" y="176"/>
                      </a:cubicBezTo>
                      <a:cubicBezTo>
                        <a:pt x="199" y="190"/>
                        <a:pt x="188" y="201"/>
                        <a:pt x="174" y="201"/>
                      </a:cubicBezTo>
                      <a:close/>
                    </a:path>
                  </a:pathLst>
                </a:custGeom>
                <a:grpFill/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endParaRPr lang="zh-CN" altLang="en-US"/>
                </a:p>
              </p:txBody>
            </p:sp>
            <p:sp>
              <p:nvSpPr>
                <p:cNvPr id="56" name="Freeform 19"/>
                <p:cNvSpPr>
                  <a:spLocks noEditPoints="1"/>
                </p:cNvSpPr>
                <p:nvPr/>
              </p:nvSpPr>
              <p:spPr bwMode="auto">
                <a:xfrm>
                  <a:off x="6080125" y="3136900"/>
                  <a:ext cx="747713" cy="746125"/>
                </a:xfrm>
                <a:custGeom>
                  <a:avLst/>
                  <a:gdLst>
                    <a:gd name="T0" fmla="*/ 100 w 199"/>
                    <a:gd name="T1" fmla="*/ 0 h 199"/>
                    <a:gd name="T2" fmla="*/ 0 w 199"/>
                    <a:gd name="T3" fmla="*/ 100 h 199"/>
                    <a:gd name="T4" fmla="*/ 100 w 199"/>
                    <a:gd name="T5" fmla="*/ 199 h 199"/>
                    <a:gd name="T6" fmla="*/ 199 w 199"/>
                    <a:gd name="T7" fmla="*/ 100 h 199"/>
                    <a:gd name="T8" fmla="*/ 100 w 199"/>
                    <a:gd name="T9" fmla="*/ 0 h 199"/>
                    <a:gd name="T10" fmla="*/ 100 w 199"/>
                    <a:gd name="T11" fmla="*/ 150 h 199"/>
                    <a:gd name="T12" fmla="*/ 49 w 199"/>
                    <a:gd name="T13" fmla="*/ 100 h 199"/>
                    <a:gd name="T14" fmla="*/ 100 w 199"/>
                    <a:gd name="T15" fmla="*/ 49 h 199"/>
                    <a:gd name="T16" fmla="*/ 150 w 199"/>
                    <a:gd name="T17" fmla="*/ 100 h 199"/>
                    <a:gd name="T18" fmla="*/ 100 w 199"/>
                    <a:gd name="T19" fmla="*/ 15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9" h="199">
                      <a:moveTo>
                        <a:pt x="100" y="0"/>
                      </a:move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cubicBezTo>
                        <a:pt x="155" y="199"/>
                        <a:pt x="199" y="155"/>
                        <a:pt x="199" y="100"/>
                      </a:cubicBezTo>
                      <a:cubicBezTo>
                        <a:pt x="199" y="45"/>
                        <a:pt x="155" y="0"/>
                        <a:pt x="100" y="0"/>
                      </a:cubicBezTo>
                      <a:close/>
                      <a:moveTo>
                        <a:pt x="100" y="150"/>
                      </a:moveTo>
                      <a:cubicBezTo>
                        <a:pt x="72" y="150"/>
                        <a:pt x="49" y="128"/>
                        <a:pt x="49" y="100"/>
                      </a:cubicBezTo>
                      <a:cubicBezTo>
                        <a:pt x="49" y="72"/>
                        <a:pt x="72" y="49"/>
                        <a:pt x="100" y="49"/>
                      </a:cubicBezTo>
                      <a:cubicBezTo>
                        <a:pt x="127" y="49"/>
                        <a:pt x="150" y="72"/>
                        <a:pt x="150" y="100"/>
                      </a:cubicBezTo>
                      <a:cubicBezTo>
                        <a:pt x="150" y="128"/>
                        <a:pt x="127" y="150"/>
                        <a:pt x="100" y="150"/>
                      </a:cubicBezTo>
                      <a:close/>
                    </a:path>
                  </a:pathLst>
                </a:custGeom>
                <a:solidFill>
                  <a:schemeClr val="bg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endParaRPr lang="zh-CN" altLang="en-US"/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8448" y="2510"/>
              <a:ext cx="2846" cy="4067"/>
              <a:chOff x="8448" y="2510"/>
              <a:chExt cx="2846" cy="4067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674" y="2510"/>
                <a:ext cx="2427" cy="2427"/>
                <a:chOff x="9054" y="2439"/>
                <a:chExt cx="2427" cy="2427"/>
              </a:xfrm>
            </p:grpSpPr>
            <p:sp>
              <p:nvSpPr>
                <p:cNvPr id="62" name="Oval 14"/>
                <p:cNvSpPr/>
                <p:nvPr/>
              </p:nvSpPr>
              <p:spPr>
                <a:xfrm>
                  <a:off x="9054" y="2439"/>
                  <a:ext cx="2427" cy="2427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1" name="组合 60"/>
                <p:cNvGrpSpPr/>
                <p:nvPr/>
              </p:nvGrpSpPr>
              <p:grpSpPr>
                <a:xfrm>
                  <a:off x="9773" y="3142"/>
                  <a:ext cx="989" cy="1085"/>
                  <a:chOff x="1749" y="2954"/>
                  <a:chExt cx="989" cy="1085"/>
                </a:xfrm>
              </p:grpSpPr>
              <p:sp>
                <p:nvSpPr>
                  <p:cNvPr id="59" name="Freeform 272"/>
                  <p:cNvSpPr/>
                  <p:nvPr/>
                </p:nvSpPr>
                <p:spPr bwMode="auto">
                  <a:xfrm>
                    <a:off x="1749" y="3597"/>
                    <a:ext cx="989" cy="442"/>
                  </a:xfrm>
                  <a:custGeom>
                    <a:avLst/>
                    <a:gdLst>
                      <a:gd name="T0" fmla="*/ 364 w 374"/>
                      <a:gd name="T1" fmla="*/ 47 h 167"/>
                      <a:gd name="T2" fmla="*/ 350 w 374"/>
                      <a:gd name="T3" fmla="*/ 33 h 167"/>
                      <a:gd name="T4" fmla="*/ 332 w 374"/>
                      <a:gd name="T5" fmla="*/ 22 h 167"/>
                      <a:gd name="T6" fmla="*/ 295 w 374"/>
                      <a:gd name="T7" fmla="*/ 8 h 167"/>
                      <a:gd name="T8" fmla="*/ 265 w 374"/>
                      <a:gd name="T9" fmla="*/ 1 h 167"/>
                      <a:gd name="T10" fmla="*/ 253 w 374"/>
                      <a:gd name="T11" fmla="*/ 26 h 167"/>
                      <a:gd name="T12" fmla="*/ 269 w 374"/>
                      <a:gd name="T13" fmla="*/ 30 h 167"/>
                      <a:gd name="T14" fmla="*/ 284 w 374"/>
                      <a:gd name="T15" fmla="*/ 37 h 167"/>
                      <a:gd name="T16" fmla="*/ 305 w 374"/>
                      <a:gd name="T17" fmla="*/ 49 h 167"/>
                      <a:gd name="T18" fmla="*/ 310 w 374"/>
                      <a:gd name="T19" fmla="*/ 56 h 167"/>
                      <a:gd name="T20" fmla="*/ 316 w 374"/>
                      <a:gd name="T21" fmla="*/ 66 h 167"/>
                      <a:gd name="T22" fmla="*/ 316 w 374"/>
                      <a:gd name="T23" fmla="*/ 70 h 167"/>
                      <a:gd name="T24" fmla="*/ 303 w 374"/>
                      <a:gd name="T25" fmla="*/ 83 h 167"/>
                      <a:gd name="T26" fmla="*/ 295 w 374"/>
                      <a:gd name="T27" fmla="*/ 88 h 167"/>
                      <a:gd name="T28" fmla="*/ 266 w 374"/>
                      <a:gd name="T29" fmla="*/ 101 h 167"/>
                      <a:gd name="T30" fmla="*/ 224 w 374"/>
                      <a:gd name="T31" fmla="*/ 107 h 167"/>
                      <a:gd name="T32" fmla="*/ 202 w 374"/>
                      <a:gd name="T33" fmla="*/ 109 h 167"/>
                      <a:gd name="T34" fmla="*/ 158 w 374"/>
                      <a:gd name="T35" fmla="*/ 109 h 167"/>
                      <a:gd name="T36" fmla="*/ 136 w 374"/>
                      <a:gd name="T37" fmla="*/ 105 h 167"/>
                      <a:gd name="T38" fmla="*/ 94 w 374"/>
                      <a:gd name="T39" fmla="*/ 94 h 167"/>
                      <a:gd name="T40" fmla="*/ 84 w 374"/>
                      <a:gd name="T41" fmla="*/ 91 h 167"/>
                      <a:gd name="T42" fmla="*/ 68 w 374"/>
                      <a:gd name="T43" fmla="*/ 80 h 167"/>
                      <a:gd name="T44" fmla="*/ 62 w 374"/>
                      <a:gd name="T45" fmla="*/ 73 h 167"/>
                      <a:gd name="T46" fmla="*/ 58 w 374"/>
                      <a:gd name="T47" fmla="*/ 66 h 167"/>
                      <a:gd name="T48" fmla="*/ 58 w 374"/>
                      <a:gd name="T49" fmla="*/ 65 h 167"/>
                      <a:gd name="T50" fmla="*/ 60 w 374"/>
                      <a:gd name="T51" fmla="*/ 59 h 167"/>
                      <a:gd name="T52" fmla="*/ 72 w 374"/>
                      <a:gd name="T53" fmla="*/ 47 h 167"/>
                      <a:gd name="T54" fmla="*/ 83 w 374"/>
                      <a:gd name="T55" fmla="*/ 38 h 167"/>
                      <a:gd name="T56" fmla="*/ 108 w 374"/>
                      <a:gd name="T57" fmla="*/ 29 h 167"/>
                      <a:gd name="T58" fmla="*/ 121 w 374"/>
                      <a:gd name="T59" fmla="*/ 26 h 167"/>
                      <a:gd name="T60" fmla="*/ 109 w 374"/>
                      <a:gd name="T61" fmla="*/ 0 h 167"/>
                      <a:gd name="T62" fmla="*/ 68 w 374"/>
                      <a:gd name="T63" fmla="*/ 11 h 167"/>
                      <a:gd name="T64" fmla="*/ 29 w 374"/>
                      <a:gd name="T65" fmla="*/ 27 h 167"/>
                      <a:gd name="T66" fmla="*/ 22 w 374"/>
                      <a:gd name="T67" fmla="*/ 33 h 167"/>
                      <a:gd name="T68" fmla="*/ 8 w 374"/>
                      <a:gd name="T69" fmla="*/ 47 h 167"/>
                      <a:gd name="T70" fmla="*/ 3 w 374"/>
                      <a:gd name="T71" fmla="*/ 55 h 167"/>
                      <a:gd name="T72" fmla="*/ 0 w 374"/>
                      <a:gd name="T73" fmla="*/ 71 h 167"/>
                      <a:gd name="T74" fmla="*/ 1 w 374"/>
                      <a:gd name="T75" fmla="*/ 83 h 167"/>
                      <a:gd name="T76" fmla="*/ 4 w 374"/>
                      <a:gd name="T77" fmla="*/ 94 h 167"/>
                      <a:gd name="T78" fmla="*/ 12 w 374"/>
                      <a:gd name="T79" fmla="*/ 109 h 167"/>
                      <a:gd name="T80" fmla="*/ 25 w 374"/>
                      <a:gd name="T81" fmla="*/ 123 h 167"/>
                      <a:gd name="T82" fmla="*/ 55 w 374"/>
                      <a:gd name="T83" fmla="*/ 143 h 167"/>
                      <a:gd name="T84" fmla="*/ 73 w 374"/>
                      <a:gd name="T85" fmla="*/ 150 h 167"/>
                      <a:gd name="T86" fmla="*/ 111 w 374"/>
                      <a:gd name="T87" fmla="*/ 160 h 167"/>
                      <a:gd name="T88" fmla="*/ 150 w 374"/>
                      <a:gd name="T89" fmla="*/ 166 h 167"/>
                      <a:gd name="T90" fmla="*/ 206 w 374"/>
                      <a:gd name="T91" fmla="*/ 167 h 167"/>
                      <a:gd name="T92" fmla="*/ 241 w 374"/>
                      <a:gd name="T93" fmla="*/ 164 h 167"/>
                      <a:gd name="T94" fmla="*/ 276 w 374"/>
                      <a:gd name="T95" fmla="*/ 159 h 167"/>
                      <a:gd name="T96" fmla="*/ 310 w 374"/>
                      <a:gd name="T97" fmla="*/ 148 h 167"/>
                      <a:gd name="T98" fmla="*/ 341 w 374"/>
                      <a:gd name="T99" fmla="*/ 132 h 167"/>
                      <a:gd name="T100" fmla="*/ 352 w 374"/>
                      <a:gd name="T101" fmla="*/ 124 h 167"/>
                      <a:gd name="T102" fmla="*/ 367 w 374"/>
                      <a:gd name="T103" fmla="*/ 102 h 167"/>
                      <a:gd name="T104" fmla="*/ 371 w 374"/>
                      <a:gd name="T105" fmla="*/ 89 h 167"/>
                      <a:gd name="T106" fmla="*/ 374 w 374"/>
                      <a:gd name="T107" fmla="*/ 74 h 167"/>
                      <a:gd name="T108" fmla="*/ 374 w 374"/>
                      <a:gd name="T109" fmla="*/ 67 h 167"/>
                      <a:gd name="T110" fmla="*/ 368 w 374"/>
                      <a:gd name="T111" fmla="*/ 54 h 167"/>
                      <a:gd name="T112" fmla="*/ 364 w 374"/>
                      <a:gd name="T113" fmla="*/ 47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74" h="167">
                        <a:moveTo>
                          <a:pt x="364" y="47"/>
                        </a:moveTo>
                        <a:lnTo>
                          <a:pt x="364" y="47"/>
                        </a:lnTo>
                        <a:lnTo>
                          <a:pt x="357" y="40"/>
                        </a:lnTo>
                        <a:lnTo>
                          <a:pt x="350" y="33"/>
                        </a:lnTo>
                        <a:lnTo>
                          <a:pt x="342" y="27"/>
                        </a:lnTo>
                        <a:lnTo>
                          <a:pt x="332" y="22"/>
                        </a:lnTo>
                        <a:lnTo>
                          <a:pt x="314" y="15"/>
                        </a:lnTo>
                        <a:lnTo>
                          <a:pt x="295" y="8"/>
                        </a:lnTo>
                        <a:lnTo>
                          <a:pt x="295" y="8"/>
                        </a:lnTo>
                        <a:lnTo>
                          <a:pt x="265" y="1"/>
                        </a:lnTo>
                        <a:lnTo>
                          <a:pt x="265" y="1"/>
                        </a:lnTo>
                        <a:lnTo>
                          <a:pt x="253" y="26"/>
                        </a:lnTo>
                        <a:lnTo>
                          <a:pt x="253" y="26"/>
                        </a:lnTo>
                        <a:lnTo>
                          <a:pt x="269" y="30"/>
                        </a:lnTo>
                        <a:lnTo>
                          <a:pt x="284" y="37"/>
                        </a:lnTo>
                        <a:lnTo>
                          <a:pt x="284" y="37"/>
                        </a:lnTo>
                        <a:lnTo>
                          <a:pt x="299" y="45"/>
                        </a:lnTo>
                        <a:lnTo>
                          <a:pt x="305" y="49"/>
                        </a:lnTo>
                        <a:lnTo>
                          <a:pt x="310" y="56"/>
                        </a:lnTo>
                        <a:lnTo>
                          <a:pt x="310" y="56"/>
                        </a:lnTo>
                        <a:lnTo>
                          <a:pt x="316" y="63"/>
                        </a:lnTo>
                        <a:lnTo>
                          <a:pt x="316" y="66"/>
                        </a:lnTo>
                        <a:lnTo>
                          <a:pt x="316" y="70"/>
                        </a:lnTo>
                        <a:lnTo>
                          <a:pt x="316" y="70"/>
                        </a:lnTo>
                        <a:lnTo>
                          <a:pt x="310" y="77"/>
                        </a:lnTo>
                        <a:lnTo>
                          <a:pt x="303" y="83"/>
                        </a:lnTo>
                        <a:lnTo>
                          <a:pt x="303" y="83"/>
                        </a:lnTo>
                        <a:lnTo>
                          <a:pt x="295" y="88"/>
                        </a:lnTo>
                        <a:lnTo>
                          <a:pt x="285" y="94"/>
                        </a:lnTo>
                        <a:lnTo>
                          <a:pt x="266" y="101"/>
                        </a:lnTo>
                        <a:lnTo>
                          <a:pt x="245" y="105"/>
                        </a:lnTo>
                        <a:lnTo>
                          <a:pt x="224" y="107"/>
                        </a:lnTo>
                        <a:lnTo>
                          <a:pt x="224" y="107"/>
                        </a:lnTo>
                        <a:lnTo>
                          <a:pt x="202" y="109"/>
                        </a:lnTo>
                        <a:lnTo>
                          <a:pt x="180" y="110"/>
                        </a:lnTo>
                        <a:lnTo>
                          <a:pt x="158" y="109"/>
                        </a:lnTo>
                        <a:lnTo>
                          <a:pt x="136" y="105"/>
                        </a:lnTo>
                        <a:lnTo>
                          <a:pt x="136" y="105"/>
                        </a:lnTo>
                        <a:lnTo>
                          <a:pt x="115" y="101"/>
                        </a:lnTo>
                        <a:lnTo>
                          <a:pt x="94" y="94"/>
                        </a:lnTo>
                        <a:lnTo>
                          <a:pt x="94" y="94"/>
                        </a:lnTo>
                        <a:lnTo>
                          <a:pt x="84" y="91"/>
                        </a:lnTo>
                        <a:lnTo>
                          <a:pt x="76" y="85"/>
                        </a:lnTo>
                        <a:lnTo>
                          <a:pt x="68" y="80"/>
                        </a:lnTo>
                        <a:lnTo>
                          <a:pt x="62" y="73"/>
                        </a:lnTo>
                        <a:lnTo>
                          <a:pt x="62" y="73"/>
                        </a:lnTo>
                        <a:lnTo>
                          <a:pt x="58" y="69"/>
                        </a:lnTo>
                        <a:lnTo>
                          <a:pt x="58" y="66"/>
                        </a:lnTo>
                        <a:lnTo>
                          <a:pt x="58" y="65"/>
                        </a:lnTo>
                        <a:lnTo>
                          <a:pt x="58" y="65"/>
                        </a:lnTo>
                        <a:lnTo>
                          <a:pt x="60" y="59"/>
                        </a:lnTo>
                        <a:lnTo>
                          <a:pt x="60" y="59"/>
                        </a:lnTo>
                        <a:lnTo>
                          <a:pt x="65" y="52"/>
                        </a:lnTo>
                        <a:lnTo>
                          <a:pt x="72" y="47"/>
                        </a:lnTo>
                        <a:lnTo>
                          <a:pt x="72" y="47"/>
                        </a:lnTo>
                        <a:lnTo>
                          <a:pt x="83" y="38"/>
                        </a:lnTo>
                        <a:lnTo>
                          <a:pt x="96" y="33"/>
                        </a:lnTo>
                        <a:lnTo>
                          <a:pt x="108" y="29"/>
                        </a:lnTo>
                        <a:lnTo>
                          <a:pt x="121" y="26"/>
                        </a:lnTo>
                        <a:lnTo>
                          <a:pt x="121" y="26"/>
                        </a:lnTo>
                        <a:lnTo>
                          <a:pt x="109" y="0"/>
                        </a:lnTo>
                        <a:lnTo>
                          <a:pt x="109" y="0"/>
                        </a:lnTo>
                        <a:lnTo>
                          <a:pt x="89" y="4"/>
                        </a:lnTo>
                        <a:lnTo>
                          <a:pt x="68" y="11"/>
                        </a:lnTo>
                        <a:lnTo>
                          <a:pt x="48" y="18"/>
                        </a:lnTo>
                        <a:lnTo>
                          <a:pt x="29" y="27"/>
                        </a:lnTo>
                        <a:lnTo>
                          <a:pt x="29" y="27"/>
                        </a:lnTo>
                        <a:lnTo>
                          <a:pt x="22" y="33"/>
                        </a:lnTo>
                        <a:lnTo>
                          <a:pt x="14" y="40"/>
                        </a:lnTo>
                        <a:lnTo>
                          <a:pt x="8" y="47"/>
                        </a:lnTo>
                        <a:lnTo>
                          <a:pt x="3" y="55"/>
                        </a:lnTo>
                        <a:lnTo>
                          <a:pt x="3" y="55"/>
                        </a:lnTo>
                        <a:lnTo>
                          <a:pt x="0" y="63"/>
                        </a:lnTo>
                        <a:lnTo>
                          <a:pt x="0" y="71"/>
                        </a:lnTo>
                        <a:lnTo>
                          <a:pt x="0" y="71"/>
                        </a:lnTo>
                        <a:lnTo>
                          <a:pt x="1" y="83"/>
                        </a:lnTo>
                        <a:lnTo>
                          <a:pt x="4" y="94"/>
                        </a:lnTo>
                        <a:lnTo>
                          <a:pt x="4" y="94"/>
                        </a:lnTo>
                        <a:lnTo>
                          <a:pt x="7" y="102"/>
                        </a:lnTo>
                        <a:lnTo>
                          <a:pt x="12" y="109"/>
                        </a:lnTo>
                        <a:lnTo>
                          <a:pt x="18" y="117"/>
                        </a:lnTo>
                        <a:lnTo>
                          <a:pt x="25" y="123"/>
                        </a:lnTo>
                        <a:lnTo>
                          <a:pt x="40" y="135"/>
                        </a:lnTo>
                        <a:lnTo>
                          <a:pt x="55" y="143"/>
                        </a:lnTo>
                        <a:lnTo>
                          <a:pt x="55" y="143"/>
                        </a:lnTo>
                        <a:lnTo>
                          <a:pt x="73" y="150"/>
                        </a:lnTo>
                        <a:lnTo>
                          <a:pt x="91" y="156"/>
                        </a:lnTo>
                        <a:lnTo>
                          <a:pt x="111" y="160"/>
                        </a:lnTo>
                        <a:lnTo>
                          <a:pt x="130" y="163"/>
                        </a:lnTo>
                        <a:lnTo>
                          <a:pt x="150" y="166"/>
                        </a:lnTo>
                        <a:lnTo>
                          <a:pt x="168" y="167"/>
                        </a:lnTo>
                        <a:lnTo>
                          <a:pt x="206" y="167"/>
                        </a:lnTo>
                        <a:lnTo>
                          <a:pt x="206" y="167"/>
                        </a:lnTo>
                        <a:lnTo>
                          <a:pt x="241" y="164"/>
                        </a:lnTo>
                        <a:lnTo>
                          <a:pt x="259" y="161"/>
                        </a:lnTo>
                        <a:lnTo>
                          <a:pt x="276" y="159"/>
                        </a:lnTo>
                        <a:lnTo>
                          <a:pt x="294" y="153"/>
                        </a:lnTo>
                        <a:lnTo>
                          <a:pt x="310" y="148"/>
                        </a:lnTo>
                        <a:lnTo>
                          <a:pt x="326" y="141"/>
                        </a:lnTo>
                        <a:lnTo>
                          <a:pt x="341" y="132"/>
                        </a:lnTo>
                        <a:lnTo>
                          <a:pt x="341" y="132"/>
                        </a:lnTo>
                        <a:lnTo>
                          <a:pt x="352" y="124"/>
                        </a:lnTo>
                        <a:lnTo>
                          <a:pt x="360" y="114"/>
                        </a:lnTo>
                        <a:lnTo>
                          <a:pt x="367" y="102"/>
                        </a:lnTo>
                        <a:lnTo>
                          <a:pt x="370" y="95"/>
                        </a:lnTo>
                        <a:lnTo>
                          <a:pt x="371" y="89"/>
                        </a:lnTo>
                        <a:lnTo>
                          <a:pt x="371" y="89"/>
                        </a:lnTo>
                        <a:lnTo>
                          <a:pt x="374" y="74"/>
                        </a:lnTo>
                        <a:lnTo>
                          <a:pt x="374" y="74"/>
                        </a:lnTo>
                        <a:lnTo>
                          <a:pt x="374" y="67"/>
                        </a:lnTo>
                        <a:lnTo>
                          <a:pt x="373" y="60"/>
                        </a:lnTo>
                        <a:lnTo>
                          <a:pt x="368" y="54"/>
                        </a:lnTo>
                        <a:lnTo>
                          <a:pt x="364" y="47"/>
                        </a:lnTo>
                        <a:lnTo>
                          <a:pt x="364" y="4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+mn-ea"/>
                    </a:endParaRPr>
                  </a:p>
                </p:txBody>
              </p:sp>
              <p:sp>
                <p:nvSpPr>
                  <p:cNvPr id="60" name="Freeform 274"/>
                  <p:cNvSpPr>
                    <a:spLocks noEditPoints="1"/>
                  </p:cNvSpPr>
                  <p:nvPr/>
                </p:nvSpPr>
                <p:spPr bwMode="auto">
                  <a:xfrm>
                    <a:off x="2008" y="2954"/>
                    <a:ext cx="471" cy="846"/>
                  </a:xfrm>
                  <a:custGeom>
                    <a:avLst/>
                    <a:gdLst>
                      <a:gd name="T0" fmla="*/ 89 w 178"/>
                      <a:gd name="T1" fmla="*/ 320 h 320"/>
                      <a:gd name="T2" fmla="*/ 133 w 178"/>
                      <a:gd name="T3" fmla="*/ 221 h 320"/>
                      <a:gd name="T4" fmla="*/ 164 w 178"/>
                      <a:gd name="T5" fmla="*/ 144 h 320"/>
                      <a:gd name="T6" fmla="*/ 176 w 178"/>
                      <a:gd name="T7" fmla="*/ 98 h 320"/>
                      <a:gd name="T8" fmla="*/ 178 w 178"/>
                      <a:gd name="T9" fmla="*/ 87 h 320"/>
                      <a:gd name="T10" fmla="*/ 176 w 178"/>
                      <a:gd name="T11" fmla="*/ 71 h 320"/>
                      <a:gd name="T12" fmla="*/ 171 w 178"/>
                      <a:gd name="T13" fmla="*/ 54 h 320"/>
                      <a:gd name="T14" fmla="*/ 153 w 178"/>
                      <a:gd name="T15" fmla="*/ 26 h 320"/>
                      <a:gd name="T16" fmla="*/ 125 w 178"/>
                      <a:gd name="T17" fmla="*/ 7 h 320"/>
                      <a:gd name="T18" fmla="*/ 108 w 178"/>
                      <a:gd name="T19" fmla="*/ 3 h 320"/>
                      <a:gd name="T20" fmla="*/ 90 w 178"/>
                      <a:gd name="T21" fmla="*/ 0 h 320"/>
                      <a:gd name="T22" fmla="*/ 89 w 178"/>
                      <a:gd name="T23" fmla="*/ 0 h 320"/>
                      <a:gd name="T24" fmla="*/ 89 w 178"/>
                      <a:gd name="T25" fmla="*/ 0 h 320"/>
                      <a:gd name="T26" fmla="*/ 89 w 178"/>
                      <a:gd name="T27" fmla="*/ 0 h 320"/>
                      <a:gd name="T28" fmla="*/ 88 w 178"/>
                      <a:gd name="T29" fmla="*/ 0 h 320"/>
                      <a:gd name="T30" fmla="*/ 78 w 178"/>
                      <a:gd name="T31" fmla="*/ 1 h 320"/>
                      <a:gd name="T32" fmla="*/ 61 w 178"/>
                      <a:gd name="T33" fmla="*/ 4 h 320"/>
                      <a:gd name="T34" fmla="*/ 39 w 178"/>
                      <a:gd name="T35" fmla="*/ 15 h 320"/>
                      <a:gd name="T36" fmla="*/ 16 w 178"/>
                      <a:gd name="T37" fmla="*/ 39 h 320"/>
                      <a:gd name="T38" fmla="*/ 5 w 178"/>
                      <a:gd name="T39" fmla="*/ 62 h 320"/>
                      <a:gd name="T40" fmla="*/ 0 w 178"/>
                      <a:gd name="T41" fmla="*/ 79 h 320"/>
                      <a:gd name="T42" fmla="*/ 0 w 178"/>
                      <a:gd name="T43" fmla="*/ 87 h 320"/>
                      <a:gd name="T44" fmla="*/ 5 w 178"/>
                      <a:gd name="T45" fmla="*/ 111 h 320"/>
                      <a:gd name="T46" fmla="*/ 28 w 178"/>
                      <a:gd name="T47" fmla="*/ 181 h 320"/>
                      <a:gd name="T48" fmla="*/ 75 w 178"/>
                      <a:gd name="T49" fmla="*/ 291 h 320"/>
                      <a:gd name="T50" fmla="*/ 89 w 178"/>
                      <a:gd name="T51" fmla="*/ 320 h 320"/>
                      <a:gd name="T52" fmla="*/ 89 w 178"/>
                      <a:gd name="T53" fmla="*/ 40 h 320"/>
                      <a:gd name="T54" fmla="*/ 104 w 178"/>
                      <a:gd name="T55" fmla="*/ 43 h 320"/>
                      <a:gd name="T56" fmla="*/ 117 w 178"/>
                      <a:gd name="T57" fmla="*/ 51 h 320"/>
                      <a:gd name="T58" fmla="*/ 125 w 178"/>
                      <a:gd name="T59" fmla="*/ 64 h 320"/>
                      <a:gd name="T60" fmla="*/ 129 w 178"/>
                      <a:gd name="T61" fmla="*/ 80 h 320"/>
                      <a:gd name="T62" fmla="*/ 128 w 178"/>
                      <a:gd name="T63" fmla="*/ 87 h 320"/>
                      <a:gd name="T64" fmla="*/ 122 w 178"/>
                      <a:gd name="T65" fmla="*/ 102 h 320"/>
                      <a:gd name="T66" fmla="*/ 111 w 178"/>
                      <a:gd name="T67" fmla="*/ 113 h 320"/>
                      <a:gd name="T68" fmla="*/ 97 w 178"/>
                      <a:gd name="T69" fmla="*/ 119 h 320"/>
                      <a:gd name="T70" fmla="*/ 89 w 178"/>
                      <a:gd name="T71" fmla="*/ 119 h 320"/>
                      <a:gd name="T72" fmla="*/ 74 w 178"/>
                      <a:gd name="T73" fmla="*/ 116 h 320"/>
                      <a:gd name="T74" fmla="*/ 60 w 178"/>
                      <a:gd name="T75" fmla="*/ 108 h 320"/>
                      <a:gd name="T76" fmla="*/ 52 w 178"/>
                      <a:gd name="T77" fmla="*/ 96 h 320"/>
                      <a:gd name="T78" fmla="*/ 49 w 178"/>
                      <a:gd name="T79" fmla="*/ 80 h 320"/>
                      <a:gd name="T80" fmla="*/ 50 w 178"/>
                      <a:gd name="T81" fmla="*/ 72 h 320"/>
                      <a:gd name="T82" fmla="*/ 56 w 178"/>
                      <a:gd name="T83" fmla="*/ 58 h 320"/>
                      <a:gd name="T84" fmla="*/ 67 w 178"/>
                      <a:gd name="T85" fmla="*/ 47 h 320"/>
                      <a:gd name="T86" fmla="*/ 81 w 178"/>
                      <a:gd name="T87" fmla="*/ 40 h 320"/>
                      <a:gd name="T88" fmla="*/ 89 w 178"/>
                      <a:gd name="T89" fmla="*/ 4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78" h="320">
                        <a:moveTo>
                          <a:pt x="89" y="320"/>
                        </a:moveTo>
                        <a:lnTo>
                          <a:pt x="89" y="320"/>
                        </a:lnTo>
                        <a:lnTo>
                          <a:pt x="103" y="291"/>
                        </a:lnTo>
                        <a:lnTo>
                          <a:pt x="133" y="221"/>
                        </a:lnTo>
                        <a:lnTo>
                          <a:pt x="150" y="181"/>
                        </a:lnTo>
                        <a:lnTo>
                          <a:pt x="164" y="144"/>
                        </a:lnTo>
                        <a:lnTo>
                          <a:pt x="173" y="111"/>
                        </a:lnTo>
                        <a:lnTo>
                          <a:pt x="176" y="98"/>
                        </a:lnTo>
                        <a:lnTo>
                          <a:pt x="178" y="87"/>
                        </a:lnTo>
                        <a:lnTo>
                          <a:pt x="178" y="87"/>
                        </a:lnTo>
                        <a:lnTo>
                          <a:pt x="178" y="79"/>
                        </a:lnTo>
                        <a:lnTo>
                          <a:pt x="176" y="71"/>
                        </a:lnTo>
                        <a:lnTo>
                          <a:pt x="173" y="62"/>
                        </a:lnTo>
                        <a:lnTo>
                          <a:pt x="171" y="54"/>
                        </a:lnTo>
                        <a:lnTo>
                          <a:pt x="162" y="39"/>
                        </a:lnTo>
                        <a:lnTo>
                          <a:pt x="153" y="26"/>
                        </a:lnTo>
                        <a:lnTo>
                          <a:pt x="139" y="15"/>
                        </a:lnTo>
                        <a:lnTo>
                          <a:pt x="125" y="7"/>
                        </a:lnTo>
                        <a:lnTo>
                          <a:pt x="117" y="4"/>
                        </a:lnTo>
                        <a:lnTo>
                          <a:pt x="108" y="3"/>
                        </a:lnTo>
                        <a:lnTo>
                          <a:pt x="100" y="1"/>
                        </a:lnTo>
                        <a:lnTo>
                          <a:pt x="90" y="0"/>
                        </a:lnTo>
                        <a:lnTo>
                          <a:pt x="90" y="0"/>
                        </a:lnTo>
                        <a:lnTo>
                          <a:pt x="89" y="0"/>
                        </a:lnTo>
                        <a:lnTo>
                          <a:pt x="89" y="0"/>
                        </a:lnTo>
                        <a:lnTo>
                          <a:pt x="89" y="0"/>
                        </a:lnTo>
                        <a:lnTo>
                          <a:pt x="89" y="0"/>
                        </a:lnTo>
                        <a:lnTo>
                          <a:pt x="89" y="0"/>
                        </a:lnTo>
                        <a:lnTo>
                          <a:pt x="8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lnTo>
                          <a:pt x="78" y="1"/>
                        </a:lnTo>
                        <a:lnTo>
                          <a:pt x="70" y="3"/>
                        </a:lnTo>
                        <a:lnTo>
                          <a:pt x="61" y="4"/>
                        </a:lnTo>
                        <a:lnTo>
                          <a:pt x="53" y="7"/>
                        </a:lnTo>
                        <a:lnTo>
                          <a:pt x="39" y="15"/>
                        </a:lnTo>
                        <a:lnTo>
                          <a:pt x="25" y="26"/>
                        </a:lnTo>
                        <a:lnTo>
                          <a:pt x="16" y="39"/>
                        </a:lnTo>
                        <a:lnTo>
                          <a:pt x="7" y="54"/>
                        </a:lnTo>
                        <a:lnTo>
                          <a:pt x="5" y="62"/>
                        </a:lnTo>
                        <a:lnTo>
                          <a:pt x="2" y="71"/>
                        </a:lnTo>
                        <a:lnTo>
                          <a:pt x="0" y="79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2" y="98"/>
                        </a:lnTo>
                        <a:lnTo>
                          <a:pt x="5" y="111"/>
                        </a:lnTo>
                        <a:lnTo>
                          <a:pt x="14" y="144"/>
                        </a:lnTo>
                        <a:lnTo>
                          <a:pt x="28" y="181"/>
                        </a:lnTo>
                        <a:lnTo>
                          <a:pt x="45" y="221"/>
                        </a:lnTo>
                        <a:lnTo>
                          <a:pt x="75" y="291"/>
                        </a:lnTo>
                        <a:lnTo>
                          <a:pt x="89" y="320"/>
                        </a:lnTo>
                        <a:lnTo>
                          <a:pt x="89" y="320"/>
                        </a:lnTo>
                        <a:close/>
                        <a:moveTo>
                          <a:pt x="89" y="40"/>
                        </a:moveTo>
                        <a:lnTo>
                          <a:pt x="89" y="40"/>
                        </a:lnTo>
                        <a:lnTo>
                          <a:pt x="97" y="40"/>
                        </a:lnTo>
                        <a:lnTo>
                          <a:pt x="104" y="43"/>
                        </a:lnTo>
                        <a:lnTo>
                          <a:pt x="111" y="47"/>
                        </a:lnTo>
                        <a:lnTo>
                          <a:pt x="117" y="51"/>
                        </a:lnTo>
                        <a:lnTo>
                          <a:pt x="122" y="58"/>
                        </a:lnTo>
                        <a:lnTo>
                          <a:pt x="125" y="64"/>
                        </a:lnTo>
                        <a:lnTo>
                          <a:pt x="128" y="72"/>
                        </a:lnTo>
                        <a:lnTo>
                          <a:pt x="129" y="80"/>
                        </a:lnTo>
                        <a:lnTo>
                          <a:pt x="129" y="80"/>
                        </a:lnTo>
                        <a:lnTo>
                          <a:pt x="128" y="87"/>
                        </a:lnTo>
                        <a:lnTo>
                          <a:pt x="125" y="96"/>
                        </a:lnTo>
                        <a:lnTo>
                          <a:pt x="122" y="102"/>
                        </a:lnTo>
                        <a:lnTo>
                          <a:pt x="117" y="108"/>
                        </a:lnTo>
                        <a:lnTo>
                          <a:pt x="111" y="113"/>
                        </a:lnTo>
                        <a:lnTo>
                          <a:pt x="104" y="116"/>
                        </a:lnTo>
                        <a:lnTo>
                          <a:pt x="97" y="119"/>
                        </a:lnTo>
                        <a:lnTo>
                          <a:pt x="89" y="119"/>
                        </a:lnTo>
                        <a:lnTo>
                          <a:pt x="89" y="119"/>
                        </a:lnTo>
                        <a:lnTo>
                          <a:pt x="81" y="119"/>
                        </a:lnTo>
                        <a:lnTo>
                          <a:pt x="74" y="116"/>
                        </a:lnTo>
                        <a:lnTo>
                          <a:pt x="67" y="113"/>
                        </a:lnTo>
                        <a:lnTo>
                          <a:pt x="60" y="108"/>
                        </a:lnTo>
                        <a:lnTo>
                          <a:pt x="56" y="102"/>
                        </a:lnTo>
                        <a:lnTo>
                          <a:pt x="52" y="96"/>
                        </a:lnTo>
                        <a:lnTo>
                          <a:pt x="50" y="87"/>
                        </a:lnTo>
                        <a:lnTo>
                          <a:pt x="49" y="80"/>
                        </a:lnTo>
                        <a:lnTo>
                          <a:pt x="49" y="80"/>
                        </a:lnTo>
                        <a:lnTo>
                          <a:pt x="50" y="72"/>
                        </a:lnTo>
                        <a:lnTo>
                          <a:pt x="52" y="64"/>
                        </a:lnTo>
                        <a:lnTo>
                          <a:pt x="56" y="58"/>
                        </a:lnTo>
                        <a:lnTo>
                          <a:pt x="60" y="51"/>
                        </a:lnTo>
                        <a:lnTo>
                          <a:pt x="67" y="47"/>
                        </a:lnTo>
                        <a:lnTo>
                          <a:pt x="74" y="43"/>
                        </a:lnTo>
                        <a:lnTo>
                          <a:pt x="81" y="40"/>
                        </a:lnTo>
                        <a:lnTo>
                          <a:pt x="89" y="40"/>
                        </a:lnTo>
                        <a:lnTo>
                          <a:pt x="89" y="4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8448" y="5103"/>
                <a:ext cx="2846" cy="1475"/>
                <a:chOff x="8448" y="5103"/>
                <a:chExt cx="2846" cy="1475"/>
              </a:xfrm>
            </p:grpSpPr>
            <p:sp>
              <p:nvSpPr>
                <p:cNvPr id="64" name="TextBox 12"/>
                <p:cNvSpPr txBox="1"/>
                <p:nvPr/>
              </p:nvSpPr>
              <p:spPr>
                <a:xfrm>
                  <a:off x="8448" y="5103"/>
                  <a:ext cx="2847" cy="459"/>
                </a:xfrm>
                <a:prstGeom prst="rect">
                  <a:avLst/>
                </a:prstGeom>
                <a:noFill/>
              </p:spPr>
              <p:txBody>
                <a:bodyPr wrap="square" lIns="0" rIns="0" bIns="0" rtlCol="0">
                  <a:spAutoFit/>
                </a:bodyPr>
                <a:p>
                  <a:pPr algn="ctr">
                    <a:tabLst>
                      <a:tab pos="1025525" algn="l"/>
                    </a:tabLst>
                  </a:pPr>
                  <a:r>
                    <a:rPr lang="zh-CN" altLang="en-US" sz="1600" b="1" dirty="0">
                      <a:solidFill>
                        <a:schemeClr val="accent1"/>
                      </a:solidFill>
                      <a:latin typeface="+mn-ea"/>
                      <a:cs typeface="Calibri" panose="020F0502020204030204"/>
                    </a:rPr>
                    <a:t>坐标更新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ea"/>
                    <a:cs typeface="Calibri" panose="020F0502020204030204"/>
                  </a:endParaRPr>
                </a:p>
              </p:txBody>
            </p:sp>
            <p:sp>
              <p:nvSpPr>
                <p:cNvPr id="65" name="TextBox 13"/>
                <p:cNvSpPr txBox="1"/>
                <p:nvPr/>
              </p:nvSpPr>
              <p:spPr>
                <a:xfrm>
                  <a:off x="8682" y="5562"/>
                  <a:ext cx="2438" cy="1017"/>
                </a:xfrm>
                <a:prstGeom prst="rect">
                  <a:avLst/>
                </a:prstGeom>
                <a:noFill/>
              </p:spPr>
              <p:txBody>
                <a:bodyPr wrap="square" lIns="0" rIns="0" bIns="0" rtlCol="0">
                  <a:spAutoFit/>
                </a:bodyPr>
                <a:p>
                  <a:pPr algn="just">
                    <a:lnSpc>
                      <a:spcPct val="130000"/>
                    </a:lnSpc>
                  </a:pPr>
                  <a:r>
                    <a:rPr lang="en-US" altLang="zh-CN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    </a:t>
                  </a:r>
                  <a:r>
                    <a:rPr lang="zh-CN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对于合法的移动操作，清除原先位置的像素颜色，在新的位置上生成像素</a:t>
                  </a:r>
                  <a:endParaRPr lang="zh-CN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5481955" cy="395605"/>
          </a:xfrm>
        </p:spPr>
        <p:txBody>
          <a:bodyPr>
            <a:noAutofit/>
          </a:bodyPr>
          <a:lstStyle/>
          <a:p>
            <a:r>
              <a:rPr lang="zh-CN" sz="2400" b="1" dirty="0"/>
              <a:t>汇编程序介绍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按钮的信息传递</a:t>
            </a:r>
            <a:endParaRPr lang="zh-CN" altLang="en-US" sz="1800" b="1" dirty="0"/>
          </a:p>
        </p:txBody>
      </p:sp>
      <p:sp>
        <p:nvSpPr>
          <p:cNvPr id="37" name="Rectangle 273"/>
          <p:cNvSpPr>
            <a:spLocks noChangeArrowheads="1"/>
          </p:cNvSpPr>
          <p:nvPr/>
        </p:nvSpPr>
        <p:spPr bwMode="auto">
          <a:xfrm>
            <a:off x="1722120" y="2363470"/>
            <a:ext cx="1905" cy="19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950" y="3745230"/>
            <a:ext cx="2259965" cy="1513376"/>
            <a:chOff x="174" y="4492"/>
            <a:chExt cx="4046" cy="2654"/>
          </a:xfrm>
        </p:grpSpPr>
        <p:sp>
          <p:nvSpPr>
            <p:cNvPr id="46" name="Rectangle 2"/>
            <p:cNvSpPr/>
            <p:nvPr/>
          </p:nvSpPr>
          <p:spPr bwMode="auto">
            <a:xfrm>
              <a:off x="174" y="4492"/>
              <a:ext cx="4046" cy="228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pPr algn="l"/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74" y="4585"/>
              <a:ext cx="4011" cy="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spcAft>
                  <a:spcPts val="600"/>
                </a:spcAft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本实验中按钮信息编码规则为</a:t>
              </a:r>
              <a:r>
                <a:rPr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：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butu --- 1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butd --- 2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butl  --- 3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butr --- 4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butc --- 5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en-US" sz="1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893060" y="915670"/>
            <a:ext cx="0" cy="39401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00190" y="915035"/>
            <a:ext cx="0" cy="39401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 rot="0">
            <a:off x="395605" y="1146810"/>
            <a:ext cx="8601710" cy="3671570"/>
            <a:chOff x="644" y="1881"/>
            <a:chExt cx="13546" cy="5782"/>
          </a:xfrm>
        </p:grpSpPr>
        <p:sp>
          <p:nvSpPr>
            <p:cNvPr id="3" name="等腰三角形 8"/>
            <p:cNvSpPr>
              <a:spLocks noChangeArrowheads="1"/>
            </p:cNvSpPr>
            <p:nvPr/>
          </p:nvSpPr>
          <p:spPr bwMode="auto">
            <a:xfrm rot="7717980">
              <a:off x="3876" y="3866"/>
              <a:ext cx="486" cy="499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txBody>
            <a:bodyPr lIns="68562" tIns="34281" rIns="68562" bIns="34281"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等腰三角形 9"/>
            <p:cNvSpPr>
              <a:spLocks noChangeArrowheads="1"/>
            </p:cNvSpPr>
            <p:nvPr/>
          </p:nvSpPr>
          <p:spPr bwMode="auto">
            <a:xfrm rot="7717980">
              <a:off x="10785" y="4523"/>
              <a:ext cx="459" cy="472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txBody>
            <a:bodyPr lIns="68562" tIns="34281" rIns="68562" bIns="34281"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等腰三角形 10"/>
            <p:cNvSpPr>
              <a:spLocks noChangeArrowheads="1"/>
            </p:cNvSpPr>
            <p:nvPr/>
          </p:nvSpPr>
          <p:spPr bwMode="auto">
            <a:xfrm rot="2750931">
              <a:off x="7106" y="3802"/>
              <a:ext cx="510" cy="52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4000"/>
              </a:schemeClr>
            </a:solidFill>
            <a:ln>
              <a:noFill/>
            </a:ln>
          </p:spPr>
          <p:txBody>
            <a:bodyPr lIns="68562" tIns="34281" rIns="68562" bIns="34281" anchor="ctr"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" name="Group 8"/>
            <p:cNvGrpSpPr/>
            <p:nvPr/>
          </p:nvGrpSpPr>
          <p:grpSpPr bwMode="auto">
            <a:xfrm>
              <a:off x="1217" y="2121"/>
              <a:ext cx="2482" cy="2483"/>
              <a:chOff x="-458066" y="457035"/>
              <a:chExt cx="2101515" cy="2101515"/>
            </a:xfrm>
          </p:grpSpPr>
          <p:sp>
            <p:nvSpPr>
              <p:cNvPr id="8" name="椭圆 3"/>
              <p:cNvSpPr>
                <a:spLocks noChangeArrowheads="1"/>
              </p:cNvSpPr>
              <p:nvPr/>
            </p:nvSpPr>
            <p:spPr bwMode="auto">
              <a:xfrm>
                <a:off x="-458066" y="457035"/>
                <a:ext cx="2101515" cy="2101515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9" name="同心圆 11"/>
              <p:cNvSpPr>
                <a:spLocks noChangeArrowheads="1"/>
              </p:cNvSpPr>
              <p:nvPr/>
            </p:nvSpPr>
            <p:spPr bwMode="auto">
              <a:xfrm>
                <a:off x="-378079" y="537766"/>
                <a:ext cx="1941540" cy="1941540"/>
              </a:xfrm>
              <a:custGeom>
                <a:avLst/>
                <a:gdLst>
                  <a:gd name="G0" fmla="+- 206 0 0"/>
                  <a:gd name="G1" fmla="+- 21600 0 206"/>
                  <a:gd name="G2" fmla="+- 21600 0 20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6" y="10800"/>
                    </a:moveTo>
                    <a:cubicBezTo>
                      <a:pt x="206" y="16651"/>
                      <a:pt x="4949" y="21394"/>
                      <a:pt x="10800" y="21394"/>
                    </a:cubicBezTo>
                    <a:cubicBezTo>
                      <a:pt x="16651" y="21394"/>
                      <a:pt x="21394" y="16651"/>
                      <a:pt x="21394" y="10800"/>
                    </a:cubicBezTo>
                    <a:cubicBezTo>
                      <a:pt x="21394" y="4949"/>
                      <a:pt x="16651" y="206"/>
                      <a:pt x="10800" y="206"/>
                    </a:cubicBezTo>
                    <a:cubicBezTo>
                      <a:pt x="4949" y="206"/>
                      <a:pt x="206" y="4949"/>
                      <a:pt x="206" y="10800"/>
                    </a:cubicBezTo>
                    <a:close/>
                  </a:path>
                </a:pathLst>
              </a:cu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514" y="3165"/>
              <a:ext cx="190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2" tIns="34281" rIns="68562" bIns="34281">
              <a:spAutoFit/>
            </a:bodyPr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用户按下按钮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grpSp>
          <p:nvGrpSpPr>
            <p:cNvPr id="11" name="Group 8"/>
            <p:cNvGrpSpPr/>
            <p:nvPr/>
          </p:nvGrpSpPr>
          <p:grpSpPr bwMode="auto">
            <a:xfrm>
              <a:off x="4666" y="3801"/>
              <a:ext cx="2482" cy="2483"/>
              <a:chOff x="0" y="0"/>
              <a:chExt cx="2101515" cy="2101515"/>
            </a:xfrm>
          </p:grpSpPr>
          <p:sp>
            <p:nvSpPr>
              <p:cNvPr id="12" name="椭圆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01515" cy="2101515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同心圆 11"/>
              <p:cNvSpPr>
                <a:spLocks noChangeArrowheads="1"/>
              </p:cNvSpPr>
              <p:nvPr/>
            </p:nvSpPr>
            <p:spPr bwMode="auto">
              <a:xfrm>
                <a:off x="79987" y="80731"/>
                <a:ext cx="1941540" cy="1941540"/>
              </a:xfrm>
              <a:custGeom>
                <a:avLst/>
                <a:gdLst>
                  <a:gd name="G0" fmla="+- 206 0 0"/>
                  <a:gd name="G1" fmla="+- 21600 0 206"/>
                  <a:gd name="G2" fmla="+- 21600 0 20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6" y="10800"/>
                    </a:moveTo>
                    <a:cubicBezTo>
                      <a:pt x="206" y="16651"/>
                      <a:pt x="4949" y="21394"/>
                      <a:pt x="10800" y="21394"/>
                    </a:cubicBezTo>
                    <a:cubicBezTo>
                      <a:pt x="16651" y="21394"/>
                      <a:pt x="21394" y="16651"/>
                      <a:pt x="21394" y="10800"/>
                    </a:cubicBezTo>
                    <a:cubicBezTo>
                      <a:pt x="21394" y="4949"/>
                      <a:pt x="16651" y="206"/>
                      <a:pt x="10800" y="206"/>
                    </a:cubicBezTo>
                    <a:cubicBezTo>
                      <a:pt x="4949" y="206"/>
                      <a:pt x="206" y="4949"/>
                      <a:pt x="206" y="10800"/>
                    </a:cubicBezTo>
                    <a:close/>
                  </a:path>
                </a:pathLst>
              </a:cu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4955" y="4542"/>
              <a:ext cx="1904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2" tIns="34281" rIns="68562" bIns="34281">
              <a:spAutoFit/>
            </a:bodyPr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sym typeface="宋体" panose="02010600030101010101" pitchFamily="2" charset="-122"/>
                </a:rPr>
                <a:t>硬件检测到中断信号，将按下的按钮转化为编号存入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sym typeface="宋体" panose="02010600030101010101" pitchFamily="2" charset="-122"/>
                </a:rPr>
                <a:t> CSR</a:t>
              </a:r>
              <a:endPara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grpSp>
          <p:nvGrpSpPr>
            <p:cNvPr id="15" name="Group 8"/>
            <p:cNvGrpSpPr/>
            <p:nvPr/>
          </p:nvGrpSpPr>
          <p:grpSpPr bwMode="auto">
            <a:xfrm>
              <a:off x="7575" y="1881"/>
              <a:ext cx="2482" cy="2483"/>
              <a:chOff x="0" y="0"/>
              <a:chExt cx="2101515" cy="2101515"/>
            </a:xfrm>
          </p:grpSpPr>
          <p:sp>
            <p:nvSpPr>
              <p:cNvPr id="16" name="椭圆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01515" cy="2101515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同心圆 11"/>
              <p:cNvSpPr>
                <a:spLocks noChangeArrowheads="1"/>
              </p:cNvSpPr>
              <p:nvPr/>
            </p:nvSpPr>
            <p:spPr bwMode="auto">
              <a:xfrm>
                <a:off x="79987" y="80731"/>
                <a:ext cx="1941540" cy="1941540"/>
              </a:xfrm>
              <a:custGeom>
                <a:avLst/>
                <a:gdLst>
                  <a:gd name="G0" fmla="+- 206 0 0"/>
                  <a:gd name="G1" fmla="+- 21600 0 206"/>
                  <a:gd name="G2" fmla="+- 21600 0 20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6" y="10800"/>
                    </a:moveTo>
                    <a:cubicBezTo>
                      <a:pt x="206" y="16651"/>
                      <a:pt x="4949" y="21394"/>
                      <a:pt x="10800" y="21394"/>
                    </a:cubicBezTo>
                    <a:cubicBezTo>
                      <a:pt x="16651" y="21394"/>
                      <a:pt x="21394" y="16651"/>
                      <a:pt x="21394" y="10800"/>
                    </a:cubicBezTo>
                    <a:cubicBezTo>
                      <a:pt x="21394" y="4949"/>
                      <a:pt x="16651" y="206"/>
                      <a:pt x="10800" y="206"/>
                    </a:cubicBezTo>
                    <a:cubicBezTo>
                      <a:pt x="4949" y="206"/>
                      <a:pt x="206" y="4949"/>
                      <a:pt x="206" y="10800"/>
                    </a:cubicBezTo>
                    <a:close/>
                  </a:path>
                </a:pathLst>
              </a:cu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7737" y="2905"/>
              <a:ext cx="225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sym typeface="宋体" panose="02010600030101010101" pitchFamily="2" charset="-122"/>
                </a:rPr>
                <a:t>执行中断处理程序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grpSp>
          <p:nvGrpSpPr>
            <p:cNvPr id="19" name="Group 8"/>
            <p:cNvGrpSpPr/>
            <p:nvPr/>
          </p:nvGrpSpPr>
          <p:grpSpPr bwMode="auto">
            <a:xfrm>
              <a:off x="11231" y="4661"/>
              <a:ext cx="2482" cy="2483"/>
              <a:chOff x="695989" y="613612"/>
              <a:chExt cx="2101515" cy="2101515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695989" y="613612"/>
                <a:ext cx="2101515" cy="2101515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同心圆 11"/>
              <p:cNvSpPr>
                <a:spLocks noChangeArrowheads="1"/>
              </p:cNvSpPr>
              <p:nvPr/>
            </p:nvSpPr>
            <p:spPr bwMode="auto">
              <a:xfrm>
                <a:off x="775976" y="694343"/>
                <a:ext cx="1941540" cy="1941540"/>
              </a:xfrm>
              <a:custGeom>
                <a:avLst/>
                <a:gdLst>
                  <a:gd name="G0" fmla="+- 206 0 0"/>
                  <a:gd name="G1" fmla="+- 21600 0 206"/>
                  <a:gd name="G2" fmla="+- 21600 0 20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6" y="10800"/>
                    </a:moveTo>
                    <a:cubicBezTo>
                      <a:pt x="206" y="16651"/>
                      <a:pt x="4949" y="21394"/>
                      <a:pt x="10800" y="21394"/>
                    </a:cubicBezTo>
                    <a:cubicBezTo>
                      <a:pt x="16651" y="21394"/>
                      <a:pt x="21394" y="16651"/>
                      <a:pt x="21394" y="10800"/>
                    </a:cubicBezTo>
                    <a:cubicBezTo>
                      <a:pt x="21394" y="4949"/>
                      <a:pt x="16651" y="206"/>
                      <a:pt x="10800" y="206"/>
                    </a:cubicBezTo>
                    <a:cubicBezTo>
                      <a:pt x="4949" y="206"/>
                      <a:pt x="206" y="4949"/>
                      <a:pt x="206" y="10800"/>
                    </a:cubicBezTo>
                    <a:close/>
                  </a:path>
                </a:pathLst>
              </a:custGeom>
              <a:solidFill>
                <a:schemeClr val="accent1">
                  <a:alpha val="24000"/>
                </a:schemeClr>
              </a:solidFill>
              <a:ln w="12700" cmpd="sng">
                <a:solidFill>
                  <a:schemeClr val="accent1"/>
                </a:solidFill>
                <a:miter lim="800000"/>
              </a:ln>
            </p:spPr>
            <p:txBody>
              <a:bodyPr anchor="ctr"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1520" y="5542"/>
              <a:ext cx="190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2" tIns="34281" rIns="68562" bIns="34281">
              <a:spAutoFit/>
            </a:bodyPr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用户调用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CSR 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访存指令读取按钮信息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407" y="2218"/>
              <a:ext cx="610" cy="6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14" y="2251"/>
              <a:ext cx="432" cy="545"/>
            </a:xfrm>
            <a:prstGeom prst="rect">
              <a:avLst/>
            </a:prstGeom>
            <a:noFill/>
          </p:spPr>
          <p:txBody>
            <a:bodyPr wrap="none" lIns="68562" tIns="34281" rIns="68562" bIns="34281" rtlCol="0">
              <a:spAutoFit/>
            </a:bodyPr>
            <a:p>
              <a:r>
                <a:rPr lang="en-US" altLang="zh-CN" dirty="0">
                  <a:solidFill>
                    <a:srgbClr val="F8F8F8"/>
                  </a:solidFill>
                  <a:latin typeface="+mn-ea"/>
                  <a:ea typeface="+mn-ea"/>
                </a:rPr>
                <a:t>1</a:t>
              </a:r>
              <a:endParaRPr lang="zh-CN" altLang="en-US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5083" y="3806"/>
              <a:ext cx="610" cy="6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90" y="3838"/>
              <a:ext cx="432" cy="545"/>
            </a:xfrm>
            <a:prstGeom prst="rect">
              <a:avLst/>
            </a:prstGeom>
            <a:noFill/>
          </p:spPr>
          <p:txBody>
            <a:bodyPr wrap="none" lIns="68562" tIns="34281" rIns="68562" bIns="34281" rtlCol="0">
              <a:spAutoFit/>
            </a:bodyPr>
            <a:p>
              <a:r>
                <a:rPr lang="en-US" altLang="zh-CN" dirty="0">
                  <a:solidFill>
                    <a:srgbClr val="F8F8F8"/>
                  </a:solidFill>
                  <a:latin typeface="+mn-ea"/>
                  <a:ea typeface="+mn-ea"/>
                </a:rPr>
                <a:t>2</a:t>
              </a:r>
              <a:endParaRPr lang="zh-CN" altLang="en-US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819" y="1962"/>
              <a:ext cx="610" cy="6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25" y="1994"/>
              <a:ext cx="432" cy="545"/>
            </a:xfrm>
            <a:prstGeom prst="rect">
              <a:avLst/>
            </a:prstGeom>
            <a:noFill/>
          </p:spPr>
          <p:txBody>
            <a:bodyPr wrap="none" lIns="68562" tIns="34281" rIns="68562" bIns="34281" rtlCol="0">
              <a:spAutoFit/>
            </a:bodyPr>
            <a:p>
              <a:r>
                <a:rPr lang="en-US" altLang="zh-CN" dirty="0">
                  <a:solidFill>
                    <a:srgbClr val="F8F8F8"/>
                  </a:solidFill>
                  <a:latin typeface="+mn-ea"/>
                  <a:ea typeface="+mn-ea"/>
                </a:rPr>
                <a:t>3</a:t>
              </a:r>
              <a:endParaRPr lang="zh-CN" altLang="en-US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11554" y="4783"/>
              <a:ext cx="610" cy="6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43" y="4816"/>
              <a:ext cx="432" cy="545"/>
            </a:xfrm>
            <a:prstGeom prst="rect">
              <a:avLst/>
            </a:prstGeom>
            <a:noFill/>
          </p:spPr>
          <p:txBody>
            <a:bodyPr wrap="none" lIns="68562" tIns="34281" rIns="68562" bIns="34281" rtlCol="0">
              <a:spAutoFit/>
            </a:bodyPr>
            <a:p>
              <a:r>
                <a:rPr lang="en-US" altLang="zh-CN" dirty="0">
                  <a:solidFill>
                    <a:srgbClr val="F8F8F8"/>
                  </a:solidFill>
                  <a:latin typeface="+mn-ea"/>
                  <a:ea typeface="+mn-ea"/>
                </a:rPr>
                <a:t>4</a:t>
              </a:r>
              <a:endParaRPr lang="zh-CN" altLang="en-US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1665" y="4847"/>
              <a:ext cx="963" cy="964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206" y="2715"/>
              <a:ext cx="485" cy="486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741" y="2087"/>
              <a:ext cx="485" cy="486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644" y="4097"/>
              <a:ext cx="320" cy="32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1605" y="2723"/>
              <a:ext cx="477" cy="47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0687" y="3188"/>
              <a:ext cx="350" cy="35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10506" y="1881"/>
              <a:ext cx="639" cy="64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7915" y="4639"/>
              <a:ext cx="477" cy="47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387" y="5925"/>
              <a:ext cx="350" cy="35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13713" y="7186"/>
              <a:ext cx="477" cy="47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p>
              <a:pPr defTabSz="685800"/>
              <a:endParaRPr lang="zh-CN" altLang="en-US" sz="130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4342130" y="4305935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中断态</a:t>
            </a:r>
            <a:endParaRPr lang="zh-CN" b="1"/>
          </a:p>
        </p:txBody>
      </p:sp>
      <p:sp>
        <p:nvSpPr>
          <p:cNvPr id="56" name="文本框 55"/>
          <p:cNvSpPr txBox="1"/>
          <p:nvPr/>
        </p:nvSpPr>
        <p:spPr>
          <a:xfrm>
            <a:off x="7452360" y="88138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用户态</a:t>
            </a:r>
            <a:endParaRPr 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1122045" y="809625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用户态</a:t>
            </a:r>
            <a:endParaRPr lang="zh-CN" b="1"/>
          </a:p>
        </p:txBody>
      </p:sp>
      <p:sp>
        <p:nvSpPr>
          <p:cNvPr id="65" name="等腰三角形 9"/>
          <p:cNvSpPr>
            <a:spLocks noChangeArrowheads="1"/>
          </p:cNvSpPr>
          <p:nvPr/>
        </p:nvSpPr>
        <p:spPr bwMode="auto">
          <a:xfrm rot="7717980">
            <a:off x="6246495" y="2409190"/>
            <a:ext cx="291465" cy="299720"/>
          </a:xfrm>
          <a:prstGeom prst="triangle">
            <a:avLst>
              <a:gd name="adj" fmla="val 50000"/>
            </a:avLst>
          </a:prstGeom>
          <a:solidFill>
            <a:schemeClr val="accent1">
              <a:alpha val="52000"/>
            </a:schemeClr>
          </a:solidFill>
          <a:ln>
            <a:noFill/>
          </a:ln>
        </p:spPr>
        <p:txBody>
          <a:bodyPr lIns="68562" tIns="34281" rIns="68562" bIns="34281"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81910" y="611505"/>
            <a:ext cx="3701415" cy="3701415"/>
            <a:chOff x="4066" y="963"/>
            <a:chExt cx="5829" cy="5829"/>
          </a:xfrm>
        </p:grpSpPr>
        <p:sp>
          <p:nvSpPr>
            <p:cNvPr id="4" name="椭圆 3"/>
            <p:cNvSpPr/>
            <p:nvPr/>
          </p:nvSpPr>
          <p:spPr>
            <a:xfrm>
              <a:off x="4066" y="963"/>
              <a:ext cx="5829" cy="5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2" y="4035"/>
              <a:ext cx="4295" cy="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迷宫游戏介绍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2" y="2387"/>
              <a:ext cx="1916" cy="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sz="2400" b="1" dirty="0"/>
              <a:t>迷宫游戏介绍</a:t>
            </a:r>
            <a:endParaRPr lang="zh-CN" sz="24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-756285" y="1203960"/>
            <a:ext cx="11161395" cy="3023870"/>
            <a:chOff x="-1191" y="1555"/>
            <a:chExt cx="17577" cy="4762"/>
          </a:xfrm>
        </p:grpSpPr>
        <p:sp>
          <p:nvSpPr>
            <p:cNvPr id="7" name="矩形 160"/>
            <p:cNvSpPr>
              <a:spLocks noChangeArrowheads="1"/>
            </p:cNvSpPr>
            <p:nvPr/>
          </p:nvSpPr>
          <p:spPr bwMode="auto">
            <a:xfrm flipH="1">
              <a:off x="-1191" y="1895"/>
              <a:ext cx="17577" cy="4196"/>
            </a:xfrm>
            <a:custGeom>
              <a:avLst/>
              <a:gdLst>
                <a:gd name="connsiteX0" fmla="*/ 0 w 7260238"/>
                <a:gd name="connsiteY0" fmla="*/ 0 h 3090960"/>
                <a:gd name="connsiteX1" fmla="*/ 7260238 w 7260238"/>
                <a:gd name="connsiteY1" fmla="*/ 0 h 3090960"/>
                <a:gd name="connsiteX2" fmla="*/ 7260238 w 7260238"/>
                <a:gd name="connsiteY2" fmla="*/ 3090960 h 3090960"/>
                <a:gd name="connsiteX3" fmla="*/ 0 w 7260238"/>
                <a:gd name="connsiteY3" fmla="*/ 3090960 h 3090960"/>
                <a:gd name="connsiteX4" fmla="*/ 0 w 7260238"/>
                <a:gd name="connsiteY4" fmla="*/ 0 h 3090960"/>
                <a:gd name="connsiteX0-1" fmla="*/ 0 w 7260238"/>
                <a:gd name="connsiteY0-2" fmla="*/ 0 h 3090960"/>
                <a:gd name="connsiteX1-3" fmla="*/ 7260238 w 7260238"/>
                <a:gd name="connsiteY1-4" fmla="*/ 0 h 3090960"/>
                <a:gd name="connsiteX2-5" fmla="*/ 7260238 w 7260238"/>
                <a:gd name="connsiteY2-6" fmla="*/ 3090960 h 3090960"/>
                <a:gd name="connsiteX3-7" fmla="*/ 666205 w 7260238"/>
                <a:gd name="connsiteY3-8" fmla="*/ 3090960 h 3090960"/>
                <a:gd name="connsiteX4-9" fmla="*/ 0 w 7260238"/>
                <a:gd name="connsiteY4-10" fmla="*/ 0 h 30909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60238" h="3090960">
                  <a:moveTo>
                    <a:pt x="0" y="0"/>
                  </a:moveTo>
                  <a:lnTo>
                    <a:pt x="7260238" y="0"/>
                  </a:lnTo>
                  <a:lnTo>
                    <a:pt x="7260238" y="3090960"/>
                  </a:lnTo>
                  <a:lnTo>
                    <a:pt x="666205" y="309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83" y="1555"/>
              <a:ext cx="13670" cy="4762"/>
              <a:chOff x="283" y="1555"/>
              <a:chExt cx="13670" cy="4762"/>
            </a:xfrm>
          </p:grpSpPr>
          <p:pic>
            <p:nvPicPr>
              <p:cNvPr id="100" name="图片 99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654" y="1555"/>
                <a:ext cx="6299" cy="4762"/>
              </a:xfrm>
              <a:prstGeom prst="rect">
                <a:avLst/>
              </a:prstGeom>
              <a:noFill/>
              <a:ln w="9525">
                <a:noFill/>
              </a:ln>
              <a:effectLst>
                <a:softEdge rad="88900"/>
              </a:effectLst>
            </p:spPr>
          </p:pic>
          <p:grpSp>
            <p:nvGrpSpPr>
              <p:cNvPr id="25" name="组合 24"/>
              <p:cNvGrpSpPr/>
              <p:nvPr/>
            </p:nvGrpSpPr>
            <p:grpSpPr>
              <a:xfrm>
                <a:off x="283" y="2522"/>
                <a:ext cx="7200" cy="3151"/>
                <a:chOff x="283" y="2522"/>
                <a:chExt cx="7200" cy="3151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 flipH="1">
                  <a:off x="283" y="2522"/>
                  <a:ext cx="7200" cy="1449"/>
                  <a:chOff x="-107776" y="1912725"/>
                  <a:chExt cx="4572000" cy="920014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3022139" y="1912725"/>
                    <a:ext cx="1442085" cy="3492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fontAlgn="base">
                      <a:lnSpc>
                        <a:spcPct val="120000"/>
                      </a:lnSpc>
                    </a:pPr>
                    <a:r>
                      <a:rPr lang="zh-CN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地图生成</a:t>
                    </a:r>
                    <a:endParaRPr lang="zh-CN" altLang="en-US" sz="1400" b="1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107776" y="2234409"/>
                    <a:ext cx="4572000" cy="59833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非随机，地图以</a:t>
                    </a:r>
                    <a:r>
                      <a: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COE </a:t>
                    </a: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文件形式储存在地图数据存储器中</a:t>
                    </a:r>
                    <a:endParaRPr lang="zh-CN" altLang="en-US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地图内容固定不变，但是可以进行拓展</a:t>
                    </a:r>
                    <a:endParaRPr lang="zh-CN" altLang="en-US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" name="组合 3"/>
                <p:cNvGrpSpPr/>
                <p:nvPr/>
              </p:nvGrpSpPr>
              <p:grpSpPr>
                <a:xfrm flipH="1">
                  <a:off x="283" y="4276"/>
                  <a:ext cx="7200" cy="1397"/>
                  <a:chOff x="-107776" y="2162236"/>
                  <a:chExt cx="4572000" cy="886630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3022139" y="2162236"/>
                    <a:ext cx="1442085" cy="3492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fontAlgn="base">
                      <a:lnSpc>
                        <a:spcPct val="120000"/>
                      </a:lnSpc>
                    </a:pPr>
                    <a:r>
                      <a:rPr lang="zh-CN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玩家操控</a:t>
                    </a:r>
                    <a:endParaRPr lang="zh-CN" altLang="en-US" sz="1400" b="1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-107776" y="2450061"/>
                    <a:ext cx="4572000" cy="598805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四个按钮分别控制目标点上下左右移动，中央按钮一键回家</a:t>
                    </a:r>
                    <a:endParaRPr lang="zh-CN" altLang="en-US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无法穿越城墙（黑色区域）</a:t>
                    </a:r>
                    <a:endParaRPr lang="zh-CN" altLang="en-US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81910" y="611505"/>
            <a:ext cx="3700780" cy="3700780"/>
            <a:chOff x="4066" y="963"/>
            <a:chExt cx="5828" cy="5828"/>
          </a:xfrm>
        </p:grpSpPr>
        <p:sp>
          <p:nvSpPr>
            <p:cNvPr id="4" name="椭圆 3"/>
            <p:cNvSpPr/>
            <p:nvPr/>
          </p:nvSpPr>
          <p:spPr>
            <a:xfrm>
              <a:off x="4066" y="963"/>
              <a:ext cx="5829" cy="5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2" y="4035"/>
              <a:ext cx="4904" cy="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CPU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设计概述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6" y="2349"/>
              <a:ext cx="1937" cy="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sz="2400" b="1" dirty="0"/>
              <a:t>迷宫游戏介绍</a:t>
            </a:r>
            <a:endParaRPr lang="zh-CN" sz="24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-756285" y="1203960"/>
            <a:ext cx="11161395" cy="3023870"/>
            <a:chOff x="-1191" y="1555"/>
            <a:chExt cx="17577" cy="4762"/>
          </a:xfrm>
        </p:grpSpPr>
        <p:sp>
          <p:nvSpPr>
            <p:cNvPr id="7" name="矩形 160"/>
            <p:cNvSpPr>
              <a:spLocks noChangeArrowheads="1"/>
            </p:cNvSpPr>
            <p:nvPr/>
          </p:nvSpPr>
          <p:spPr bwMode="auto">
            <a:xfrm flipH="1">
              <a:off x="-1191" y="1894"/>
              <a:ext cx="17577" cy="4196"/>
            </a:xfrm>
            <a:custGeom>
              <a:avLst/>
              <a:gdLst>
                <a:gd name="connsiteX0" fmla="*/ 0 w 7260238"/>
                <a:gd name="connsiteY0" fmla="*/ 0 h 3090960"/>
                <a:gd name="connsiteX1" fmla="*/ 7260238 w 7260238"/>
                <a:gd name="connsiteY1" fmla="*/ 0 h 3090960"/>
                <a:gd name="connsiteX2" fmla="*/ 7260238 w 7260238"/>
                <a:gd name="connsiteY2" fmla="*/ 3090960 h 3090960"/>
                <a:gd name="connsiteX3" fmla="*/ 0 w 7260238"/>
                <a:gd name="connsiteY3" fmla="*/ 3090960 h 3090960"/>
                <a:gd name="connsiteX4" fmla="*/ 0 w 7260238"/>
                <a:gd name="connsiteY4" fmla="*/ 0 h 3090960"/>
                <a:gd name="connsiteX0-1" fmla="*/ 0 w 7260238"/>
                <a:gd name="connsiteY0-2" fmla="*/ 0 h 3090960"/>
                <a:gd name="connsiteX1-3" fmla="*/ 7260238 w 7260238"/>
                <a:gd name="connsiteY1-4" fmla="*/ 0 h 3090960"/>
                <a:gd name="connsiteX2-5" fmla="*/ 7260238 w 7260238"/>
                <a:gd name="connsiteY2-6" fmla="*/ 3090960 h 3090960"/>
                <a:gd name="connsiteX3-7" fmla="*/ 666205 w 7260238"/>
                <a:gd name="connsiteY3-8" fmla="*/ 3090960 h 3090960"/>
                <a:gd name="connsiteX4-9" fmla="*/ 0 w 7260238"/>
                <a:gd name="connsiteY4-10" fmla="*/ 0 h 30909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60238" h="3090960">
                  <a:moveTo>
                    <a:pt x="0" y="0"/>
                  </a:moveTo>
                  <a:lnTo>
                    <a:pt x="7260238" y="0"/>
                  </a:lnTo>
                  <a:lnTo>
                    <a:pt x="7260238" y="3090960"/>
                  </a:lnTo>
                  <a:lnTo>
                    <a:pt x="666205" y="309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83" y="1555"/>
              <a:ext cx="13670" cy="4762"/>
              <a:chOff x="283" y="1555"/>
              <a:chExt cx="13670" cy="4762"/>
            </a:xfrm>
          </p:grpSpPr>
          <p:pic>
            <p:nvPicPr>
              <p:cNvPr id="100" name="图片 99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654" y="1555"/>
                <a:ext cx="6299" cy="4762"/>
              </a:xfrm>
              <a:prstGeom prst="rect">
                <a:avLst/>
              </a:prstGeom>
              <a:noFill/>
              <a:ln w="9525">
                <a:noFill/>
              </a:ln>
              <a:effectLst>
                <a:softEdge rad="88900"/>
              </a:effectLst>
            </p:spPr>
          </p:pic>
          <p:grpSp>
            <p:nvGrpSpPr>
              <p:cNvPr id="25" name="组合 24"/>
              <p:cNvGrpSpPr/>
              <p:nvPr/>
            </p:nvGrpSpPr>
            <p:grpSpPr>
              <a:xfrm>
                <a:off x="283" y="2575"/>
                <a:ext cx="7200" cy="2740"/>
                <a:chOff x="283" y="2575"/>
                <a:chExt cx="7200" cy="2740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 flipH="1">
                  <a:off x="283" y="2575"/>
                  <a:ext cx="7200" cy="980"/>
                  <a:chOff x="-107776" y="1946374"/>
                  <a:chExt cx="4572000" cy="622084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3022139" y="1946374"/>
                    <a:ext cx="1442085" cy="3491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fontAlgn="base">
                      <a:lnSpc>
                        <a:spcPct val="120000"/>
                      </a:lnSpc>
                    </a:pPr>
                    <a:r>
                      <a:rPr lang="zh-CN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终点提示</a:t>
                    </a:r>
                    <a:endParaRPr lang="zh-CN" altLang="en-US" sz="1400" b="1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107776" y="2223714"/>
                    <a:ext cx="4572000" cy="3447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到达终点后，程序会跳转到</a:t>
                    </a:r>
                    <a:r>
                      <a: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END </a:t>
                    </a: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界面，给予玩家提示</a:t>
                    </a:r>
                    <a:endParaRPr lang="zh-CN" altLang="en-US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 flipH="1">
                  <a:off x="283" y="3978"/>
                  <a:ext cx="7200" cy="1337"/>
                  <a:chOff x="-107776" y="1109591"/>
                  <a:chExt cx="4572000" cy="84864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3022139" y="1109591"/>
                    <a:ext cx="1442085" cy="3492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fontAlgn="base">
                      <a:lnSpc>
                        <a:spcPct val="120000"/>
                      </a:lnSpc>
                    </a:pPr>
                    <a:r>
                      <a:rPr lang="zh-CN" alt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计时器</a:t>
                    </a:r>
                    <a:endParaRPr lang="zh-CN" altLang="en-US" sz="1400" b="1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-107776" y="1359577"/>
                    <a:ext cx="4572000" cy="598661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以秒为单位递增，最长计时为</a:t>
                    </a:r>
                    <a:r>
                      <a:rPr lang="en-US" altLang="zh-C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9:59</a:t>
                    </a: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，显示在数码管上</a:t>
                    </a:r>
                    <a:endParaRPr lang="en-US" altLang="zh-CN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按下中央按钮时复位到零</a:t>
                    </a:r>
                    <a:endParaRPr lang="en-US" altLang="zh-CN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zh-CN" sz="2400" b="1" dirty="0"/>
              <a:t>迷宫游戏介绍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DMU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750" y="1779905"/>
            <a:ext cx="3959860" cy="2051685"/>
            <a:chOff x="6066" y="2009"/>
            <a:chExt cx="6236" cy="3231"/>
          </a:xfrm>
        </p:grpSpPr>
        <p:sp>
          <p:nvSpPr>
            <p:cNvPr id="5" name="Rectangle 3"/>
            <p:cNvSpPr/>
            <p:nvPr/>
          </p:nvSpPr>
          <p:spPr bwMode="auto">
            <a:xfrm>
              <a:off x="6066" y="2009"/>
              <a:ext cx="6126" cy="3231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179" y="2236"/>
              <a:ext cx="6123" cy="3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cs typeface="+mn-lt"/>
                  <a:sym typeface="+mn-ea"/>
                </a:rPr>
                <a:t>可扩展数据存储器阵列</a:t>
              </a:r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     </a:t>
              </a:r>
              <a:endParaRPr lang="en-US" altLang="zh-CN" sz="1400" b="1">
                <a:ea typeface="黑体" panose="02010609060101010101" charset="-122"/>
                <a:cs typeface="+mn-lt"/>
                <a:sym typeface="+mn-ea"/>
              </a:endParaRPr>
            </a:p>
            <a:p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    </a:t>
              </a:r>
              <a:endParaRPr lang="en-US" altLang="zh-CN" sz="1400" b="1">
                <a:ea typeface="黑体" panose="02010609060101010101" charset="-122"/>
                <a:cs typeface="+mn-lt"/>
                <a:sym typeface="+mn-ea"/>
              </a:endParaRPr>
            </a:p>
            <a:p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         </a:t>
              </a:r>
              <a:r>
                <a:rPr lang="zh-CN" altLang="en-US" sz="1400" b="1">
                  <a:ea typeface="黑体" panose="02010609060101010101" charset="-122"/>
                  <a:cs typeface="+mn-lt"/>
                  <a:sym typeface="+mn-ea"/>
                </a:rPr>
                <a:t>存储器模块可以根据需要进行扩展，目前预留了</a:t>
              </a:r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8</a:t>
              </a:r>
              <a:r>
                <a:rPr lang="zh-CN" altLang="en-US" sz="1400" b="1">
                  <a:ea typeface="黑体" panose="02010609060101010101" charset="-122"/>
                  <a:cs typeface="+mn-lt"/>
                  <a:sym typeface="+mn-ea"/>
                </a:rPr>
                <a:t>个存储器接口。程序可以通过更改相关</a:t>
              </a:r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 CSR </a:t>
              </a:r>
              <a:r>
                <a:rPr lang="zh-CN" altLang="en-US" sz="1400" b="1">
                  <a:ea typeface="黑体" panose="02010609060101010101" charset="-122"/>
                  <a:cs typeface="+mn-lt"/>
                  <a:sym typeface="+mn-ea"/>
                </a:rPr>
                <a:t>的数值选择使用哪一个存储器。</a:t>
              </a:r>
              <a:endParaRPr lang="zh-CN" altLang="en-US" sz="1400" b="1">
                <a:ea typeface="黑体" panose="02010609060101010101" charset="-122"/>
                <a:cs typeface="+mn-lt"/>
                <a:sym typeface="+mn-ea"/>
              </a:endParaRPr>
            </a:p>
            <a:p>
              <a:endParaRPr lang="zh-CN" altLang="en-US" sz="1400" b="1">
                <a:ea typeface="黑体" panose="02010609060101010101" charset="-122"/>
                <a:cs typeface="+mn-lt"/>
                <a:sym typeface="+mn-ea"/>
              </a:endParaRPr>
            </a:p>
            <a:p>
              <a:r>
                <a:rPr lang="en-US" altLang="zh-CN" sz="1400" b="1">
                  <a:ea typeface="黑体" panose="02010609060101010101" charset="-122"/>
                  <a:cs typeface="+mn-lt"/>
                  <a:sym typeface="+mn-ea"/>
                </a:rPr>
                <a:t>         </a:t>
              </a:r>
              <a:r>
                <a:rPr lang="zh-CN" altLang="en-US" sz="1400" b="1">
                  <a:ea typeface="黑体" panose="02010609060101010101" charset="-122"/>
                  <a:cs typeface="+mn-lt"/>
                  <a:sym typeface="+mn-ea"/>
                </a:rPr>
                <a:t>在未来，可以通过接入不同的存储器实现地图的切换。</a:t>
              </a:r>
              <a:endParaRPr lang="zh-CN" altLang="en-US" sz="1400" b="1">
                <a:ea typeface="黑体" panose="02010609060101010101" charset="-122"/>
                <a:cs typeface="+mn-lt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1059815"/>
            <a:ext cx="3605530" cy="366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81910" y="611505"/>
            <a:ext cx="3701415" cy="3701415"/>
            <a:chOff x="4066" y="963"/>
            <a:chExt cx="5829" cy="5829"/>
          </a:xfrm>
        </p:grpSpPr>
        <p:sp>
          <p:nvSpPr>
            <p:cNvPr id="4" name="椭圆 3"/>
            <p:cNvSpPr/>
            <p:nvPr/>
          </p:nvSpPr>
          <p:spPr>
            <a:xfrm>
              <a:off x="4066" y="963"/>
              <a:ext cx="5829" cy="5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66" y="4035"/>
              <a:ext cx="2423" cy="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Q&amp;A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6" y="2349"/>
              <a:ext cx="1916" cy="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18293" y="19548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8293" y="19548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5242205" y="115706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4318293" y="186152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4318293" y="211863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7904" y="709585"/>
            <a:ext cx="2462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谢谢观看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5376" y="1406130"/>
            <a:ext cx="1523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025" y="4036060"/>
            <a:ext cx="1704975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zh-CN" altLang="en-US" sz="1400" b="1"/>
              <a:t>小组成员：</a:t>
            </a:r>
            <a:endParaRPr lang="zh-CN" altLang="en-US" sz="1400" b="1"/>
          </a:p>
          <a:p>
            <a:r>
              <a:rPr lang="zh-CN" altLang="en-US" sz="1200" b="1"/>
              <a:t>蓝俊玮</a:t>
            </a:r>
            <a:r>
              <a:rPr lang="en-US" altLang="zh-CN" sz="1200" b="1"/>
              <a:t> PB20111689 </a:t>
            </a:r>
            <a:endParaRPr lang="en-US" altLang="zh-CN" sz="1200" b="1"/>
          </a:p>
          <a:p>
            <a:r>
              <a:rPr lang="zh-CN" altLang="en-US" sz="1200" b="1"/>
              <a:t>吴骏东</a:t>
            </a:r>
            <a:r>
              <a:rPr lang="en-US" altLang="zh-CN" sz="1200" b="1"/>
              <a:t> PB20111699</a:t>
            </a:r>
            <a:endParaRPr lang="en-US" altLang="zh-CN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endParaRPr lang="zh-CN" altLang="en-US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83895" y="1158240"/>
            <a:ext cx="8156575" cy="3831094"/>
            <a:chOff x="1077" y="1383"/>
            <a:chExt cx="12845" cy="603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7" y="1383"/>
              <a:ext cx="12845" cy="5334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 rot="0">
              <a:off x="10125" y="6558"/>
              <a:ext cx="3038" cy="858"/>
              <a:chOff x="12470" y="2891"/>
              <a:chExt cx="3772" cy="138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3062" y="2891"/>
                <a:ext cx="2589" cy="138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470" y="3193"/>
                <a:ext cx="3772" cy="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b="1">
                    <a:latin typeface="黑体" panose="02010609060101010101" charset="-122"/>
                    <a:ea typeface="黑体" panose="02010609060101010101" charset="-122"/>
                  </a:rPr>
                  <a:t>流水线控制单元</a:t>
                </a:r>
                <a:endParaRPr lang="zh-CN" altLang="en-US" sz="14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10524" y="4050"/>
              <a:ext cx="2275" cy="984"/>
              <a:chOff x="10833" y="3603"/>
              <a:chExt cx="2978" cy="150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232" y="3603"/>
                <a:ext cx="2179" cy="150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833" y="3960"/>
                <a:ext cx="2978" cy="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panose="02010609060101010101" charset="-122"/>
                    <a:ea typeface="黑体" panose="02010609060101010101" charset="-122"/>
                  </a:rPr>
                  <a:t>数据存储器</a:t>
                </a:r>
                <a:endParaRPr lang="zh-CN" altLang="en-US" sz="16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2466" y="3483"/>
              <a:ext cx="1478" cy="1388"/>
              <a:chOff x="10833" y="3603"/>
              <a:chExt cx="2978" cy="150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1232" y="3603"/>
                <a:ext cx="2179" cy="1507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0833" y="3960"/>
                <a:ext cx="2978" cy="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panose="02010609060101010101" charset="-122"/>
                    <a:ea typeface="黑体" panose="02010609060101010101" charset="-122"/>
                  </a:rPr>
                  <a:t>指令存储器</a:t>
                </a:r>
                <a:endParaRPr lang="zh-CN" altLang="en-US" sz="16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0">
              <a:off x="8724" y="3710"/>
              <a:ext cx="1608" cy="1393"/>
              <a:chOff x="11083" y="3148"/>
              <a:chExt cx="3772" cy="186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232" y="3148"/>
                <a:ext cx="3474" cy="186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083" y="3418"/>
                <a:ext cx="3772" cy="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panose="02010609060101010101" charset="-122"/>
                    <a:ea typeface="黑体" panose="02010609060101010101" charset="-122"/>
                  </a:rPr>
                  <a:t>综合计算单元</a:t>
                </a:r>
                <a:endParaRPr lang="zh-CN" altLang="en-US" sz="16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907540" y="699770"/>
            <a:ext cx="601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在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</a:rPr>
              <a:t> Lab5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设计的流水线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</a:rPr>
              <a:t> CPU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上进行了大刀阔斧的改动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07540" y="699135"/>
            <a:ext cx="601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在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</a:rPr>
              <a:t> Lab5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设计的流水线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</a:rPr>
              <a:t> CPU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上进行了大刀阔斧的改动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3940" y="1275080"/>
            <a:ext cx="7282335" cy="3496945"/>
            <a:chOff x="6066" y="2009"/>
            <a:chExt cx="6214" cy="5507"/>
          </a:xfrm>
        </p:grpSpPr>
        <p:sp>
          <p:nvSpPr>
            <p:cNvPr id="5" name="Rectangle 3"/>
            <p:cNvSpPr/>
            <p:nvPr/>
          </p:nvSpPr>
          <p:spPr bwMode="auto">
            <a:xfrm>
              <a:off x="6066" y="2009"/>
              <a:ext cx="6126" cy="5211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57" y="2235"/>
              <a:ext cx="6123" cy="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针对</a:t>
              </a:r>
              <a:r>
                <a:rPr lang="en-US" altLang="zh-CN" sz="2000" b="1"/>
                <a:t> CPU </a:t>
              </a:r>
              <a:r>
                <a:rPr lang="zh-CN" altLang="en-US" sz="2000" b="1"/>
                <a:t>的改动包括但不限于：</a:t>
              </a:r>
              <a:endParaRPr lang="zh-CN" altLang="en-US" sz="2000" b="1"/>
            </a:p>
            <a:p>
              <a:endParaRPr lang="zh-CN" altLang="en-US"/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1.</a:t>
              </a:r>
              <a:r>
                <a:rPr 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增加了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RISCV32I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绝大多数指令，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包括</a:t>
              </a:r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CSR 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指令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，并为其增加了流水线相关处理</a:t>
              </a:r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2.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完成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RISCV-M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扩展、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RISCV-B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扩展的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硬件设计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与指令处理</a:t>
              </a:r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  <a:p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  <a:p>
              <a:r>
                <a:rPr lang="en-US" altLang="zh-CN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3.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重新设计了</a:t>
              </a:r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CPU 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存储结构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，增加用户栈空间</a:t>
              </a:r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4.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增加了</a:t>
              </a:r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中断与异常处理服务模块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endParaRPr lang="zh-CN" altLang="en-US" b="1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 algn="l"/>
              <a:endParaRPr lang="zh-CN" altLang="en-US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指令集扩充</a:t>
            </a:r>
            <a:endParaRPr lang="zh-CN" altLang="en-US" sz="2400" b="1" dirty="0"/>
          </a:p>
        </p:txBody>
      </p:sp>
      <p:cxnSp>
        <p:nvCxnSpPr>
          <p:cNvPr id="53" name="直接连接符 52"/>
          <p:cNvCxnSpPr/>
          <p:nvPr/>
        </p:nvCxnSpPr>
        <p:spPr bwMode="auto">
          <a:xfrm flipH="1" flipV="1">
            <a:off x="3848100" y="1615440"/>
            <a:ext cx="647065" cy="11404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3847465" y="2755900"/>
            <a:ext cx="647700" cy="247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3817620" y="2755900"/>
            <a:ext cx="677545" cy="9404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3848100" y="2755900"/>
            <a:ext cx="647065" cy="1728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 flipV="1">
            <a:off x="3848100" y="1615440"/>
            <a:ext cx="647065" cy="11404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组合 75"/>
          <p:cNvGrpSpPr/>
          <p:nvPr/>
        </p:nvGrpSpPr>
        <p:grpSpPr>
          <a:xfrm>
            <a:off x="323790" y="915035"/>
            <a:ext cx="8590340" cy="3929380"/>
            <a:chOff x="517" y="1432"/>
            <a:chExt cx="13528" cy="6188"/>
          </a:xfrm>
        </p:grpSpPr>
        <p:grpSp>
          <p:nvGrpSpPr>
            <p:cNvPr id="52" name="组合 51"/>
            <p:cNvGrpSpPr/>
            <p:nvPr/>
          </p:nvGrpSpPr>
          <p:grpSpPr>
            <a:xfrm>
              <a:off x="517" y="1432"/>
              <a:ext cx="5759" cy="6188"/>
              <a:chOff x="508" y="1432"/>
              <a:chExt cx="5759" cy="618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32" y="1432"/>
                <a:ext cx="5735" cy="2082"/>
                <a:chOff x="6476" y="1889"/>
                <a:chExt cx="5735" cy="1292"/>
              </a:xfrm>
            </p:grpSpPr>
            <p:sp>
              <p:nvSpPr>
                <p:cNvPr id="13" name="圆角矩形 12"/>
                <p:cNvSpPr/>
                <p:nvPr/>
              </p:nvSpPr>
              <p:spPr bwMode="auto">
                <a:xfrm>
                  <a:off x="6476" y="1889"/>
                  <a:ext cx="5526" cy="1292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14" name="矩形 87"/>
                <p:cNvSpPr>
                  <a:spLocks noChangeArrowheads="1"/>
                </p:cNvSpPr>
                <p:nvPr/>
              </p:nvSpPr>
              <p:spPr bwMode="auto">
                <a:xfrm>
                  <a:off x="6558" y="1964"/>
                  <a:ext cx="5653" cy="11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单周期运算指令：</a:t>
                  </a: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add</a:t>
                  </a:r>
                  <a:r>
                    <a:rPr lang="zh-CN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addi</a:t>
                  </a:r>
                  <a:r>
                    <a:rPr lang="zh-CN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and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andi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or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ori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sll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slli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slt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slti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sltu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sltiu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sra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srai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srl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srli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sub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xor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xori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andn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orn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max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maxu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min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minu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sh1add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sh2add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sh3add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xnor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510" y="5080"/>
                <a:ext cx="5632" cy="1211"/>
                <a:chOff x="7881" y="1397"/>
                <a:chExt cx="5632" cy="1211"/>
              </a:xfrm>
            </p:grpSpPr>
            <p:sp>
              <p:nvSpPr>
                <p:cNvPr id="9" name="圆角矩形 8"/>
                <p:cNvSpPr/>
                <p:nvPr/>
              </p:nvSpPr>
              <p:spPr bwMode="auto">
                <a:xfrm>
                  <a:off x="7881" y="1397"/>
                  <a:ext cx="5548" cy="1211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10" name="矩形 87"/>
                <p:cNvSpPr>
                  <a:spLocks noChangeArrowheads="1"/>
                </p:cNvSpPr>
                <p:nvPr/>
              </p:nvSpPr>
              <p:spPr bwMode="auto">
                <a:xfrm>
                  <a:off x="7987" y="1556"/>
                  <a:ext cx="5526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跳转指令：</a:t>
                  </a: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beq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bge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bgeu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blt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bltu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bne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jal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jalr</a:t>
                  </a:r>
                  <a:endPara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508" y="3735"/>
                <a:ext cx="5526" cy="1125"/>
                <a:chOff x="6252" y="1883"/>
                <a:chExt cx="5963" cy="1125"/>
              </a:xfrm>
            </p:grpSpPr>
            <p:sp>
              <p:nvSpPr>
                <p:cNvPr id="17" name="圆角矩形 16"/>
                <p:cNvSpPr/>
                <p:nvPr/>
              </p:nvSpPr>
              <p:spPr bwMode="auto">
                <a:xfrm>
                  <a:off x="6252" y="1883"/>
                  <a:ext cx="5963" cy="1125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18" name="矩形 87"/>
                <p:cNvSpPr>
                  <a:spLocks noChangeArrowheads="1"/>
                </p:cNvSpPr>
                <p:nvPr/>
              </p:nvSpPr>
              <p:spPr bwMode="auto">
                <a:xfrm>
                  <a:off x="6365" y="1980"/>
                  <a:ext cx="5655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乘除法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指令：</a:t>
                  </a: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div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divu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mul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mulh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rem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remu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11" y="6499"/>
                <a:ext cx="5547" cy="1121"/>
                <a:chOff x="7021" y="1926"/>
                <a:chExt cx="6016" cy="1121"/>
              </a:xfrm>
            </p:grpSpPr>
            <p:sp>
              <p:nvSpPr>
                <p:cNvPr id="24" name="圆角矩形 23"/>
                <p:cNvSpPr/>
                <p:nvPr/>
              </p:nvSpPr>
              <p:spPr bwMode="auto">
                <a:xfrm>
                  <a:off x="7021" y="1926"/>
                  <a:ext cx="6016" cy="1121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25" name="矩形 87"/>
                <p:cNvSpPr>
                  <a:spLocks noChangeArrowheads="1"/>
                </p:cNvSpPr>
                <p:nvPr/>
              </p:nvSpPr>
              <p:spPr bwMode="auto">
                <a:xfrm>
                  <a:off x="7106" y="2023"/>
                  <a:ext cx="5904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存储器访存指令：</a:t>
                  </a: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lb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lbu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lh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lhu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lw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sb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sd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sh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sw</a:t>
                  </a:r>
                  <a:endPara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8317" y="2141"/>
              <a:ext cx="5728" cy="4638"/>
              <a:chOff x="7768" y="1729"/>
              <a:chExt cx="5728" cy="463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785" y="1729"/>
                <a:ext cx="5517" cy="675"/>
                <a:chOff x="7881" y="1442"/>
                <a:chExt cx="5963" cy="675"/>
              </a:xfrm>
            </p:grpSpPr>
            <p:sp>
              <p:nvSpPr>
                <p:cNvPr id="3" name="圆角矩形 2"/>
                <p:cNvSpPr/>
                <p:nvPr/>
              </p:nvSpPr>
              <p:spPr bwMode="auto">
                <a:xfrm>
                  <a:off x="7881" y="1442"/>
                  <a:ext cx="5963" cy="675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5" name="矩形 87"/>
                <p:cNvSpPr>
                  <a:spLocks noChangeArrowheads="1"/>
                </p:cNvSpPr>
                <p:nvPr/>
              </p:nvSpPr>
              <p:spPr bwMode="auto">
                <a:xfrm>
                  <a:off x="7987" y="1582"/>
                  <a:ext cx="5526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高位立即数指令：</a:t>
                  </a:r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auipc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lui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775" y="2629"/>
                <a:ext cx="5526" cy="1082"/>
                <a:chOff x="7021" y="1908"/>
                <a:chExt cx="5963" cy="1082"/>
              </a:xfrm>
            </p:grpSpPr>
            <p:sp>
              <p:nvSpPr>
                <p:cNvPr id="12" name="圆角矩形 11"/>
                <p:cNvSpPr/>
                <p:nvPr/>
              </p:nvSpPr>
              <p:spPr bwMode="auto">
                <a:xfrm>
                  <a:off x="7021" y="1908"/>
                  <a:ext cx="5963" cy="1082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15" name="矩形 87"/>
                <p:cNvSpPr>
                  <a:spLocks noChangeArrowheads="1"/>
                </p:cNvSpPr>
                <p:nvPr/>
              </p:nvSpPr>
              <p:spPr bwMode="auto">
                <a:xfrm>
                  <a:off x="7127" y="1968"/>
                  <a:ext cx="5526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CSR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访存指令：</a:t>
                  </a: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endPara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csrrc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csrrci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csrrs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csrrsi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csrrw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csrrwi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7785" y="4004"/>
                <a:ext cx="5546" cy="612"/>
                <a:chOff x="7021" y="1895"/>
                <a:chExt cx="5963" cy="1133"/>
              </a:xfrm>
            </p:grpSpPr>
            <p:sp>
              <p:nvSpPr>
                <p:cNvPr id="20" name="圆角矩形 19"/>
                <p:cNvSpPr/>
                <p:nvPr/>
              </p:nvSpPr>
              <p:spPr bwMode="auto">
                <a:xfrm>
                  <a:off x="7021" y="1895"/>
                  <a:ext cx="5963" cy="1133"/>
                </a:xfrm>
                <a:prstGeom prst="roundRect">
                  <a:avLst>
                    <a:gd name="adj" fmla="val 7848"/>
                  </a:avLst>
                </a:prstGeom>
                <a:solidFill>
                  <a:schemeClr val="accent1">
                    <a:alpha val="24000"/>
                  </a:schemeClr>
                </a:solidFill>
                <a:ln w="12700" cmpd="sng">
                  <a:solidFill>
                    <a:schemeClr val="accent1"/>
                  </a:solidFill>
                  <a:miter lim="800000"/>
                </a:ln>
              </p:spPr>
              <p:txBody>
                <a:bodyPr anchor="ctr"/>
                <a:p>
                  <a:pPr lvl="2"/>
                  <a:endParaRPr lang="zh-CN" altLang="en-US" dirty="0"/>
                </a:p>
              </p:txBody>
            </p:sp>
            <p:sp>
              <p:nvSpPr>
                <p:cNvPr id="22" name="矩形 87"/>
                <p:cNvSpPr>
                  <a:spLocks noChangeArrowheads="1"/>
                </p:cNvSpPr>
                <p:nvPr/>
              </p:nvSpPr>
              <p:spPr bwMode="auto">
                <a:xfrm>
                  <a:off x="7127" y="2054"/>
                  <a:ext cx="5526" cy="7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环境中断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指令：</a:t>
                  </a:r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ebreak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ecall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768" y="1869"/>
                <a:ext cx="5729" cy="4499"/>
                <a:chOff x="7767" y="1880"/>
                <a:chExt cx="5729" cy="4499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767" y="4909"/>
                  <a:ext cx="5729" cy="1470"/>
                  <a:chOff x="7881" y="1442"/>
                  <a:chExt cx="6141" cy="1133"/>
                </a:xfrm>
              </p:grpSpPr>
              <p:sp>
                <p:nvSpPr>
                  <p:cNvPr id="27" name="圆角矩形 26"/>
                  <p:cNvSpPr/>
                  <p:nvPr/>
                </p:nvSpPr>
                <p:spPr bwMode="auto">
                  <a:xfrm>
                    <a:off x="7881" y="1442"/>
                    <a:ext cx="5963" cy="1133"/>
                  </a:xfrm>
                  <a:prstGeom prst="roundRect">
                    <a:avLst>
                      <a:gd name="adj" fmla="val 7848"/>
                    </a:avLst>
                  </a:prstGeom>
                  <a:solidFill>
                    <a:schemeClr val="accent1">
                      <a:alpha val="24000"/>
                    </a:schemeClr>
                  </a:solidFill>
                  <a:ln w="12700" cmpd="sng">
                    <a:solidFill>
                      <a:schemeClr val="accent1"/>
                    </a:solidFill>
                    <a:miter lim="800000"/>
                  </a:ln>
                </p:spPr>
                <p:txBody>
                  <a:bodyPr anchor="ctr"/>
                  <a:p>
                    <a:pPr lvl="2"/>
                    <a:endParaRPr lang="zh-CN" altLang="en-US" dirty="0"/>
                  </a:p>
                </p:txBody>
              </p:sp>
              <p:sp>
                <p:nvSpPr>
                  <p:cNvPr id="28" name="矩形 87"/>
                  <p:cNvSpPr>
                    <a:spLocks noChangeArrowheads="1"/>
                  </p:cNvSpPr>
                  <p:nvPr/>
                </p:nvSpPr>
                <p:spPr bwMode="auto">
                  <a:xfrm>
                    <a:off x="7987" y="1527"/>
                    <a:ext cx="6035" cy="9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 lIns="68562" tIns="34281" rIns="68562" bIns="34281">
                    <a:spAutoFit/>
                  </a:bodyPr>
                  <a:p>
                    <a:pPr eaLnBrk="0" fontAlgn="ctr" hangingPunct="0">
                      <a:buClr>
                        <a:srgbClr val="FF0000"/>
                      </a:buClr>
                      <a:buSzPct val="70000"/>
                    </a:pPr>
                    <a:r>
                      <a:rPr lang="zh-CN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rPr>
                      <a:t>位操作指令：</a:t>
                    </a:r>
                    <a:endPara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 eaLnBrk="0" fontAlgn="ctr" hangingPunct="0">
                      <a:buClr>
                        <a:srgbClr val="FF0000"/>
                      </a:buClr>
                      <a:buSzPct val="70000"/>
                    </a:pPr>
                    <a:endPara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endParaRPr>
                  </a:p>
                  <a:p>
                    <a:pPr eaLnBrk="0" fontAlgn="ctr" hangingPunct="0">
                      <a:buClr>
                        <a:srgbClr val="FF0000"/>
                      </a:buClr>
                      <a:buSzPct val="70000"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bclr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bclri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bext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bexti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binv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binvi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clz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  <a:p>
                    <a:pPr eaLnBrk="0" fontAlgn="ctr" hangingPunct="0">
                      <a:buClr>
                        <a:srgbClr val="FF0000"/>
                      </a:buClr>
                      <a:buSzPct val="70000"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cpop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ctz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rol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roli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ror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、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rori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1" name="矩形 87"/>
                <p:cNvSpPr>
                  <a:spLocks noChangeArrowheads="1"/>
                </p:cNvSpPr>
                <p:nvPr/>
              </p:nvSpPr>
              <p:spPr bwMode="auto">
                <a:xfrm>
                  <a:off x="7882" y="1880"/>
                  <a:ext cx="5113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高位立即数指令：</a:t>
                  </a:r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auipc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lui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矩形 87"/>
                <p:cNvSpPr>
                  <a:spLocks noChangeArrowheads="1"/>
                </p:cNvSpPr>
                <p:nvPr/>
              </p:nvSpPr>
              <p:spPr bwMode="auto">
                <a:xfrm>
                  <a:off x="7883" y="4101"/>
                  <a:ext cx="5140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8562" tIns="34281" rIns="68562" bIns="34281">
                  <a:spAutoFit/>
                </a:bodyPr>
                <a:p>
                  <a:pPr eaLnBrk="0" fontAlgn="ctr" hangingPunct="0">
                    <a:buClr>
                      <a:srgbClr val="FF0000"/>
                    </a:buClr>
                    <a:buSzPct val="70000"/>
                  </a:pPr>
                  <a:r>
                    <a:rPr 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环境中断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指令：</a:t>
                  </a:r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ebreak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、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ecall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6405" y="2384"/>
              <a:ext cx="1929" cy="3651"/>
              <a:chOff x="6405" y="2384"/>
              <a:chExt cx="1929" cy="3651"/>
            </a:xfrm>
          </p:grpSpPr>
          <p:cxnSp>
            <p:nvCxnSpPr>
              <p:cNvPr id="73" name="直接连接符 72"/>
              <p:cNvCxnSpPr/>
              <p:nvPr/>
            </p:nvCxnSpPr>
            <p:spPr bwMode="auto">
              <a:xfrm flipV="1">
                <a:off x="7086" y="2384"/>
                <a:ext cx="1248" cy="188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>
                <a:off x="7086" y="4266"/>
                <a:ext cx="1248" cy="45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7086" y="4266"/>
                <a:ext cx="1231" cy="17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 flipV="1">
                <a:off x="7086" y="3549"/>
                <a:ext cx="1238" cy="7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组合 56"/>
              <p:cNvGrpSpPr/>
              <p:nvPr/>
            </p:nvGrpSpPr>
            <p:grpSpPr>
              <a:xfrm>
                <a:off x="6405" y="3614"/>
                <a:ext cx="1700" cy="1486"/>
                <a:chOff x="6452" y="3608"/>
                <a:chExt cx="1700" cy="1486"/>
              </a:xfrm>
            </p:grpSpPr>
            <p:sp>
              <p:nvSpPr>
                <p:cNvPr id="54" name="Oval 2"/>
                <p:cNvSpPr>
                  <a:spLocks noChangeAspect="1" noChangeArrowheads="1"/>
                </p:cNvSpPr>
                <p:nvPr/>
              </p:nvSpPr>
              <p:spPr bwMode="auto">
                <a:xfrm>
                  <a:off x="6452" y="3608"/>
                  <a:ext cx="1486" cy="14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22225" cmpd="sng">
                  <a:solidFill>
                    <a:schemeClr val="tx1"/>
                  </a:solidFill>
                  <a:miter lim="800000"/>
                </a:ln>
              </p:spPr>
              <p:txBody>
                <a:bodyPr anchor="ctr"/>
                <a:p>
                  <a:endParaRPr lang="fr-FR" altLang="zh-CN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453" y="4079"/>
                  <a:ext cx="169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/>
                    <a:t>76</a:t>
                  </a:r>
                  <a:r>
                    <a:rPr lang="zh-CN" altLang="en-US" sz="1600" b="1"/>
                    <a:t>条指令</a:t>
                  </a:r>
                  <a:endParaRPr lang="zh-CN" altLang="en-US" sz="1600" b="1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综合计算单元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CCU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08760"/>
            <a:ext cx="3573780" cy="284670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00245" y="1275715"/>
            <a:ext cx="3959225" cy="3308350"/>
            <a:chOff x="6066" y="2009"/>
            <a:chExt cx="6235" cy="5210"/>
          </a:xfrm>
        </p:grpSpPr>
        <p:sp>
          <p:nvSpPr>
            <p:cNvPr id="5" name="Rectangle 3"/>
            <p:cNvSpPr/>
            <p:nvPr/>
          </p:nvSpPr>
          <p:spPr bwMode="auto">
            <a:xfrm>
              <a:off x="6066" y="2009"/>
              <a:ext cx="6126" cy="5211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179" y="2122"/>
              <a:ext cx="6123" cy="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综合运算单元内集成了：</a:t>
              </a:r>
              <a:endParaRPr lang="zh-CN" altLang="en-US" sz="2000" b="1"/>
            </a:p>
            <a:p>
              <a:endParaRPr lang="zh-CN" altLang="en-US"/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RISCV-32I  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整数运算单元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ALU</a:t>
              </a:r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RISCV-M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扩展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乘除法运算单元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MDU</a:t>
              </a:r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RISCV-B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扩展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位运算单元</a:t>
              </a:r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BALU</a:t>
              </a:r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zh-CN" altLang="en-US" b="1">
                  <a:sym typeface="+mn-ea"/>
                </a:rPr>
                <a:t>可以做到：</a:t>
              </a:r>
              <a:endParaRPr lang="zh-CN" altLang="en-US" b="1"/>
            </a:p>
            <a:p>
              <a:endPara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组合逻辑进行非乘除法运算</a:t>
              </a:r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r>
                <a:rPr lang="en-US" altLang="zh-CN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 </a:t>
              </a:r>
              <a:r>
                <a:rPr lang="zh-CN" altLang="en-US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时钟周期延迟进行乘除法计算</a:t>
              </a:r>
              <a:endPara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综合计算单元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CCU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535" y="1131570"/>
            <a:ext cx="3872230" cy="3571240"/>
            <a:chOff x="2125" y="1742"/>
            <a:chExt cx="6098" cy="5624"/>
          </a:xfrm>
        </p:grpSpPr>
        <p:sp>
          <p:nvSpPr>
            <p:cNvPr id="4" name="矩形 3"/>
            <p:cNvSpPr/>
            <p:nvPr/>
          </p:nvSpPr>
          <p:spPr>
            <a:xfrm>
              <a:off x="2143" y="2236"/>
              <a:ext cx="6068" cy="5130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25" y="1742"/>
              <a:ext cx="6098" cy="5309"/>
              <a:chOff x="2125" y="1742"/>
              <a:chExt cx="6098" cy="5309"/>
            </a:xfrm>
          </p:grpSpPr>
          <p:sp>
            <p:nvSpPr>
              <p:cNvPr id="7" name="AutoShape 12"/>
              <p:cNvSpPr>
                <a:spLocks noChangeArrowheads="1"/>
              </p:cNvSpPr>
              <p:nvPr/>
            </p:nvSpPr>
            <p:spPr bwMode="auto">
              <a:xfrm>
                <a:off x="2125" y="1742"/>
                <a:ext cx="6098" cy="933"/>
              </a:xfrm>
              <a:prstGeom prst="homePlate">
                <a:avLst>
                  <a:gd name="adj" fmla="val 63872"/>
                </a:avLst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 wrap="none" lIns="68567" tIns="34284" rIns="68567" bIns="34284" anchor="ctr"/>
              <a:p>
                <a:pPr algn="ctr"/>
                <a:r>
                  <a:rPr lang="en-US" altLang="zh-CN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RISCV B</a:t>
                </a:r>
                <a:r>
                  <a:rPr lang="zh-CN" altLang="en-US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扩展：位操作功能扩展</a:t>
                </a:r>
                <a:endPara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4"/>
              <p:cNvSpPr txBox="1"/>
              <p:nvPr/>
            </p:nvSpPr>
            <p:spPr>
              <a:xfrm>
                <a:off x="2384" y="2916"/>
                <a:ext cx="5774" cy="4135"/>
              </a:xfrm>
              <a:prstGeom prst="rect">
                <a:avLst/>
              </a:prstGeom>
              <a:noFill/>
            </p:spPr>
            <p:txBody>
              <a:bodyPr wrap="square" lIns="68567" tIns="34284" rIns="68567" bIns="34284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RISCV32I</a:t>
                </a:r>
                <a:r>
                  <a:rPr lang="zh-CN" altLang="en-US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指令集的运算进行了扩充</a:t>
                </a:r>
                <a:endPara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添加了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max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maxu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minu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andn(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按位反后与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sh1add(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左移一位加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sh2add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sh3add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xnor(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同或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对位</a:t>
                </a:r>
                <a:r>
                  <a:rPr lang="zh-CN" altLang="en-US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</a:t>
                </a:r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进行了扩展</a:t>
                </a:r>
                <a:endParaRPr lang="en-US" altLang="zh-CN" sz="16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添加了单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bit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、置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、取反、读取四种操作（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R&amp;I type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添加了前导零计数、后缀零计数、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bit-1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计数、分割逆置等操作</a:t>
                </a:r>
                <a:endPara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87900" y="2139950"/>
            <a:ext cx="3839210" cy="1760220"/>
            <a:chOff x="2357" y="1742"/>
            <a:chExt cx="6046" cy="2772"/>
          </a:xfrm>
        </p:grpSpPr>
        <p:sp>
          <p:nvSpPr>
            <p:cNvPr id="13" name="矩形 12"/>
            <p:cNvSpPr/>
            <p:nvPr/>
          </p:nvSpPr>
          <p:spPr>
            <a:xfrm>
              <a:off x="2357" y="2219"/>
              <a:ext cx="5854" cy="2295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357" y="1742"/>
              <a:ext cx="6046" cy="2539"/>
              <a:chOff x="2357" y="1742"/>
              <a:chExt cx="6046" cy="2539"/>
            </a:xfrm>
          </p:grpSpPr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2357" y="1742"/>
                <a:ext cx="5866" cy="933"/>
              </a:xfrm>
              <a:prstGeom prst="homePlate">
                <a:avLst>
                  <a:gd name="adj" fmla="val 63872"/>
                </a:avLst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 wrap="none" lIns="68567" tIns="34284" rIns="68567" bIns="34284" anchor="ctr"/>
              <a:p>
                <a:pPr algn="ctr"/>
                <a:r>
                  <a:rPr lang="en-US" altLang="zh-CN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RISCV M</a:t>
                </a:r>
                <a:r>
                  <a:rPr lang="zh-CN" altLang="en-US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扩展：乘除法扩展</a:t>
                </a:r>
                <a:endPara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4"/>
              <p:cNvSpPr txBox="1"/>
              <p:nvPr/>
            </p:nvSpPr>
            <p:spPr>
              <a:xfrm>
                <a:off x="2629" y="2916"/>
                <a:ext cx="5774" cy="1365"/>
              </a:xfrm>
              <a:prstGeom prst="rect">
                <a:avLst/>
              </a:prstGeom>
              <a:noFill/>
            </p:spPr>
            <p:txBody>
              <a:bodyPr wrap="square" lIns="68567" tIns="34284" rIns="68567" bIns="34284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sz="16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增加了整数乘除法的相关内容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添加了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mul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mulh(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乘法取高位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整除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rem(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求余</a:t>
                </a:r>
                <a:r>
                  <a:rPr lang="en-US" altLang="zh-CN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20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四种操作以及其对应的无符号数操作</a:t>
                </a:r>
                <a:endPara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内存结构设计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8085" y="1059815"/>
            <a:ext cx="2770316" cy="3547745"/>
            <a:chOff x="6066" y="2009"/>
            <a:chExt cx="6286" cy="5587"/>
          </a:xfrm>
        </p:grpSpPr>
        <p:sp>
          <p:nvSpPr>
            <p:cNvPr id="5" name="Rectangle 3"/>
            <p:cNvSpPr/>
            <p:nvPr/>
          </p:nvSpPr>
          <p:spPr bwMode="auto">
            <a:xfrm>
              <a:off x="6066" y="2009"/>
              <a:ext cx="6126" cy="5587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229" y="2235"/>
              <a:ext cx="6123" cy="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cs typeface="+mn-lt"/>
                </a:rPr>
                <a:t>目前的内存结构包括：</a:t>
              </a:r>
              <a:endParaRPr lang="zh-CN" altLang="en-US">
                <a:cs typeface="+mn-lt"/>
              </a:endParaRPr>
            </a:p>
            <a:p>
              <a:endParaRPr lang="zh-CN" sz="1400" b="1">
                <a:cs typeface="+mn-lt"/>
                <a:sym typeface="+mn-ea"/>
              </a:endParaRPr>
            </a:p>
            <a:p>
              <a:pPr fontAlgn="auto">
                <a:spcBef>
                  <a:spcPts val="1200"/>
                </a:spcBef>
                <a:spcAft>
                  <a:spcPts val="1200"/>
                </a:spcAft>
              </a:pPr>
              <a:r>
                <a:rPr lang="zh-CN" sz="1400" b="1">
                  <a:cs typeface="+mn-lt"/>
                  <a:sym typeface="+mn-ea"/>
                </a:rPr>
                <a:t>用户数据空间</a:t>
              </a:r>
              <a:endParaRPr lang="zh-CN" sz="1400" b="1">
                <a:cs typeface="+mn-lt"/>
                <a:sym typeface="+mn-ea"/>
              </a:endParaRPr>
            </a:p>
            <a:p>
              <a:pPr fontAlgn="auto">
                <a:spcBef>
                  <a:spcPts val="1200"/>
                </a:spcBef>
                <a:spcAft>
                  <a:spcPts val="1200"/>
                </a:spcAft>
              </a:pPr>
              <a:r>
                <a:rPr lang="zh-CN" sz="1400" b="1">
                  <a:cs typeface="+mn-lt"/>
                  <a:sym typeface="+mn-ea"/>
                </a:rPr>
                <a:t>用户栈</a:t>
              </a:r>
              <a:endParaRPr lang="zh-CN" sz="1400" b="1">
                <a:cs typeface="+mn-lt"/>
                <a:sym typeface="+mn-ea"/>
              </a:endParaRPr>
            </a:p>
            <a:p>
              <a:pPr fontAlgn="auto">
                <a:spcBef>
                  <a:spcPts val="1200"/>
                </a:spcBef>
                <a:spcAft>
                  <a:spcPts val="1200"/>
                </a:spcAft>
              </a:pPr>
              <a:r>
                <a:rPr lang="zh-CN" sz="1400" b="1">
                  <a:cs typeface="+mn-lt"/>
                  <a:sym typeface="+mn-ea"/>
                </a:rPr>
                <a:t>用户程序空间</a:t>
              </a:r>
              <a:endParaRPr lang="zh-CN" sz="1400" b="1">
                <a:cs typeface="+mn-lt"/>
                <a:sym typeface="+mn-ea"/>
              </a:endParaRPr>
            </a:p>
            <a:p>
              <a:pPr fontAlgn="auto">
                <a:spcBef>
                  <a:spcPts val="1200"/>
                </a:spcBef>
                <a:spcAft>
                  <a:spcPts val="1200"/>
                </a:spcAft>
              </a:pPr>
              <a:r>
                <a:rPr lang="zh-CN" sz="1400" b="1">
                  <a:cs typeface="+mn-lt"/>
                  <a:sym typeface="+mn-ea"/>
                </a:rPr>
                <a:t>系统中断服务程序空间</a:t>
              </a:r>
              <a:endParaRPr lang="zh-CN" sz="1400" b="1">
                <a:cs typeface="+mn-lt"/>
                <a:sym typeface="+mn-ea"/>
              </a:endParaRPr>
            </a:p>
            <a:p>
              <a:pPr fontAlgn="auto">
                <a:spcBef>
                  <a:spcPts val="1200"/>
                </a:spcBef>
                <a:spcAft>
                  <a:spcPts val="1200"/>
                </a:spcAft>
              </a:pPr>
              <a:r>
                <a:rPr lang="zh-CN" sz="1400" b="1">
                  <a:cs typeface="+mn-lt"/>
                  <a:sym typeface="+mn-ea"/>
                </a:rPr>
                <a:t>外设内存映射</a:t>
              </a:r>
              <a:endParaRPr lang="zh-CN" sz="1400" b="1">
                <a:cs typeface="+mn-lt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0290" y="843280"/>
            <a:ext cx="2851150" cy="394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000" y="195580"/>
            <a:ext cx="7345680" cy="3956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CPU </a:t>
            </a:r>
            <a:r>
              <a:rPr lang="zh-CN" altLang="en-US" sz="2400" b="1" dirty="0"/>
              <a:t>设计概述</a:t>
            </a:r>
            <a:r>
              <a:rPr lang="en-US" altLang="zh-CN" sz="2400" b="1" dirty="0"/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IMU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28490" y="1059815"/>
            <a:ext cx="3959860" cy="3548380"/>
            <a:chOff x="6066" y="2009"/>
            <a:chExt cx="6236" cy="5588"/>
          </a:xfrm>
        </p:grpSpPr>
        <p:sp>
          <p:nvSpPr>
            <p:cNvPr id="5" name="Rectangle 3"/>
            <p:cNvSpPr/>
            <p:nvPr/>
          </p:nvSpPr>
          <p:spPr bwMode="auto">
            <a:xfrm>
              <a:off x="6066" y="2009"/>
              <a:ext cx="6126" cy="5587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179" y="2122"/>
              <a:ext cx="6123" cy="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cs typeface="+mn-lt"/>
                </a:rPr>
                <a:t>关于输出内容的选择：</a:t>
              </a:r>
              <a:endParaRPr lang="zh-CN" altLang="en-US" sz="2000" b="1">
                <a:cs typeface="+mn-lt"/>
              </a:endParaRPr>
            </a:p>
            <a:p>
              <a:endParaRPr lang="zh-CN" altLang="en-US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always @(*) begin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imu_dout = 32'b0;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if (imu_addr &gt;= 32'h3000 &amp;&amp; imu_addr &lt; 32'h4FFC) begin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    // user program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    </a:t>
              </a:r>
              <a:r>
                <a:rPr lang="en-US" altLang="zh-CN" sz="1400" b="1">
                  <a:cs typeface="+mn-lt"/>
                  <a:sym typeface="+mn-ea"/>
                </a:rPr>
                <a:t>	</a:t>
              </a:r>
              <a:r>
                <a:rPr lang="zh-CN" altLang="en-US" sz="1400" b="1">
                  <a:cs typeface="+mn-lt"/>
                  <a:sym typeface="+mn-ea"/>
                </a:rPr>
                <a:t>imu_dout = im_dout;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end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else if (imu_addr &gt;= 32'hF000 &amp;&amp; imu_addr &lt; 32'hFF00) begin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    // interrupt program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    </a:t>
              </a:r>
              <a:r>
                <a:rPr lang="en-US" altLang="zh-CN" sz="1400" b="1">
                  <a:cs typeface="+mn-lt"/>
                  <a:sym typeface="+mn-ea"/>
                </a:rPr>
                <a:t>	</a:t>
              </a:r>
              <a:r>
                <a:rPr lang="zh-CN" altLang="en-US" sz="1400" b="1">
                  <a:cs typeface="+mn-lt"/>
                  <a:sym typeface="+mn-ea"/>
                </a:rPr>
                <a:t>imu_dout = interrupt_dout;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        end</a:t>
              </a:r>
              <a:endParaRPr lang="zh-CN" altLang="en-US" sz="1400" b="1">
                <a:cs typeface="+mn-lt"/>
              </a:endParaRPr>
            </a:p>
            <a:p>
              <a:r>
                <a:rPr lang="zh-CN" altLang="en-US" sz="1400" b="1">
                  <a:cs typeface="+mn-lt"/>
                  <a:sym typeface="+mn-ea"/>
                </a:rPr>
                <a:t>end</a:t>
              </a:r>
              <a:endParaRPr lang="zh-CN" altLang="en-US" sz="1400" b="1">
                <a:ea typeface="黑体" panose="02010609060101010101" charset="-122"/>
                <a:cs typeface="+mn-lt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452880"/>
            <a:ext cx="3423920" cy="276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1770,&quot;width&quot;:8500}"/>
</p:tagLst>
</file>

<file path=ppt/tags/tag2.xml><?xml version="1.0" encoding="utf-8"?>
<p:tagLst xmlns:p="http://schemas.openxmlformats.org/presentationml/2006/main">
  <p:tag name="KSO_WM_UNIT_PLACING_PICTURE_USER_VIEWPORT" val="{&quot;height&quot;:5920,&quot;width&quot;:7340}"/>
</p:tagLst>
</file>

<file path=ppt/tags/tag3.xml><?xml version="1.0" encoding="utf-8"?>
<p:tagLst xmlns:p="http://schemas.openxmlformats.org/presentationml/2006/main">
  <p:tag name="ISPRING_RESOURCE_PATHS_HASH_PRESENTER" val="6d22daf625e7f85d06b96e1ac2e1adb1a8fb1e"/>
  <p:tag name="ISPRING_PRESENTATION_TITLE" val="1"/>
  <p:tag name="COMMONDATA" val="eyJoZGlkIjoiMGQxOGEwMjk2MmJmMjQ5YjgxN2I0OTUwZGMwOGZiMTIifQ==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2727</Words>
  <Application>WPS 演示</Application>
  <PresentationFormat>全屏显示(16:9)</PresentationFormat>
  <Paragraphs>298</Paragraphs>
  <Slides>23</Slides>
  <Notes>35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Agency FB</vt:lpstr>
      <vt:lpstr>Trebuchet MS</vt:lpstr>
      <vt:lpstr>微软雅黑</vt:lpstr>
      <vt:lpstr>Arial Black</vt:lpstr>
      <vt:lpstr>黑体</vt:lpstr>
      <vt:lpstr>Calibri</vt:lpstr>
      <vt:lpstr>Arial Unicode MS</vt:lpstr>
      <vt:lpstr>Helvetica Neue</vt:lpstr>
      <vt:lpstr>Calibri</vt:lpstr>
      <vt:lpstr>Office 主题</vt:lpstr>
      <vt:lpstr>PowerPoint 演示文稿</vt:lpstr>
      <vt:lpstr>PowerPoint 演示文稿</vt:lpstr>
      <vt:lpstr>CPU 设计概述</vt:lpstr>
      <vt:lpstr>CPU 设计概述</vt:lpstr>
      <vt:lpstr>CPU 指令集扩充</vt:lpstr>
      <vt:lpstr>CPU 设计概述 ——综合计算单元 CCU</vt:lpstr>
      <vt:lpstr>CPU 设计概述 ——综合计算单元 CCU</vt:lpstr>
      <vt:lpstr>CPU 设计概述 ——内存结构设计</vt:lpstr>
      <vt:lpstr>CPU 设计概述 ——指令存储器 IMU</vt:lpstr>
      <vt:lpstr>CPU 设计概述 ——流水线综合控制单元 PCU</vt:lpstr>
      <vt:lpstr>CPU 设计概述 ——中断处理</vt:lpstr>
      <vt:lpstr>CPU 设计概述 ——中断处理服务程序的设计</vt:lpstr>
      <vt:lpstr>CPU 设计概述 ——程序状态寄存器阵列 CSR</vt:lpstr>
      <vt:lpstr>CPU 设计概述 ——程序状态寄存器阵列 CSR</vt:lpstr>
      <vt:lpstr>PowerPoint 演示文稿</vt:lpstr>
      <vt:lpstr>汇编程序介绍</vt:lpstr>
      <vt:lpstr>汇编程序介绍——按钮的信息传递</vt:lpstr>
      <vt:lpstr>PowerPoint 演示文稿</vt:lpstr>
      <vt:lpstr>迷宫游戏介绍</vt:lpstr>
      <vt:lpstr>迷宫游戏介绍</vt:lpstr>
      <vt:lpstr>迷宫游戏介绍 ——数据存储器 DMU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Michael</dc:creator>
  <cp:lastModifiedBy>19043</cp:lastModifiedBy>
  <cp:revision>294</cp:revision>
  <dcterms:created xsi:type="dcterms:W3CDTF">2015-10-21T17:10:00Z</dcterms:created>
  <dcterms:modified xsi:type="dcterms:W3CDTF">2022-05-24T13:07:31Z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A197B66AC9324F8EA69F27B7BB40E17B</vt:lpwstr>
  </property>
  <property fmtid="{D5CDD505-2E9C-101B-9397-08002B2CF9AE}" pid="3" name="KSOProductBuildVer">
    <vt:lpwstr>2052-11.1.0.11691</vt:lpwstr>
  </property>
</Properties>
</file>