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74" r:id="rId3"/>
  </p:sldMasterIdLst>
  <p:notesMasterIdLst>
    <p:notesMasterId r:id="rId17"/>
  </p:notesMasterIdLst>
  <p:sldIdLst>
    <p:sldId id="258" r:id="rId4"/>
    <p:sldId id="310" r:id="rId5"/>
    <p:sldId id="292" r:id="rId6"/>
    <p:sldId id="302" r:id="rId7"/>
    <p:sldId id="293" r:id="rId8"/>
    <p:sldId id="300" r:id="rId9"/>
    <p:sldId id="294" r:id="rId10"/>
    <p:sldId id="295" r:id="rId11"/>
    <p:sldId id="298" r:id="rId12"/>
    <p:sldId id="296" r:id="rId13"/>
    <p:sldId id="299" r:id="rId14"/>
    <p:sldId id="306" r:id="rId15"/>
    <p:sldId id="30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C45D4A-6B9A-4CC0-975E-57C58A20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8F32E-794B-461E-ADAD-97061E7F57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23DFB-BFA9-46D1-A7C3-4D303753B0C9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DF63E63-4FFE-4114-B07A-22CF7346C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E8DFAD0-0108-416B-9D46-D182168B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ECFF7-53A6-45F5-908E-00E65F576A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D7A2-A426-488F-ABEB-FF21348C9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67955E-DE81-43AF-8E48-0A5158470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CF1D0D1A-DC33-4C0E-8A56-30FEB25A4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F1D19958-FE9B-4AAE-AE78-52BC53B0D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AC08405-CC7E-4934-AC1D-5EB1F5BCD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96D5FD3-78B5-4D95-8646-6EDBB5A0E4F7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2AF84A78-1F00-4C44-AC30-5DBED96A67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18ED3ACF-E46B-465E-A3F4-3D1D12516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4B3E28E-E40A-4D6A-B048-C9468CE3F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5A1A3D-3010-448A-AE30-F6878C825904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E4288AA8-8A60-4969-926C-94068888A5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3769E9AB-22E9-4755-90B6-BABB0AB95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EA108914-3BFF-49D7-BA94-970F05C8F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43A0A9A-EF9B-4783-956F-ACB521F5EBAC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2BAD205C-2838-4B5C-8F25-CB52E6BAE3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1EB9480F-A4D6-4E92-AEB2-9EE1DB5146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0EF44446-2982-4E19-92CB-F4DE64346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4A2979-FA1E-4068-893B-6588D88F7449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0D9B46FD-3D72-442B-B1A3-62CD3E4C4D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04C4F8B-4513-458D-B35A-E094B03BE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5878C3AD-9E64-4ACB-9782-A34B9C92D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EC0A27-EFAD-4E4E-94CC-006B04E44829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B5E8383F-6C3C-4E16-A343-E8790D9B33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3E70968F-C370-4391-86CA-CBCBC6D26C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39AC98A7-3816-440E-AD04-EBA60D12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2CCFDA1-9D44-460A-AD68-8EFC6ED3F2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515B2B-3DB7-460E-A6A2-6436394029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04ED70-A7D9-4090-9356-0B2CC13769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93D-E59C-4E33-A08B-DFDA6EDF8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2790B3-1B4E-439F-8F36-7E13EA0C44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AE8EB-16EE-433A-AE21-C4ECC7A919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8B570-8CF5-45CD-9FCA-50D392439C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4B83-48BB-474E-A51D-C2EA3DFC2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3A4810-F0E6-4E0F-AE7C-033B9FBB6D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B4A146-8E02-4A7C-AEA6-6CDA70AD9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B6BB8A-2E20-4894-887D-7FA2609FD3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821B-ADBA-4131-A1BC-33ABB611B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144D28-B90B-44B7-AD5F-A58FDA1DD9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1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A6AD9B-9973-4516-85BF-B49483C5AB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6E4035-1014-456C-A1C6-77A42D3870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3DA0-FBFA-428D-8694-BBFB9817A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D069375-8591-4F14-9364-D8D7B520D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56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AEB2A8-3587-45E3-B395-938687C1DF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1D397E-0EB5-4C87-9D05-DA7D469BC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8569-DF42-40D5-8FFC-716E189237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6812E6-21A5-43AD-85DD-E2DCC46B4C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778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447B22-7F88-4407-90AF-9CDDC8682F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139A19-D93F-4B46-9402-820ED6EED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3E0BF-8CAF-4570-BC95-0321903CA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7961F9D-83FA-4776-84F9-08CDF335CA8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87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20263E-3DD4-4CE0-99A9-07A46D9C2E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A9B4C-CF5C-4B89-8BBA-7A44B23493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C79CD-4C7F-4E04-9CED-F87674C2B7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84C0AA-F2A4-4D91-B400-BD3F67201D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02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51EBB89-8E50-412D-B1CD-636446B8AB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A558E8-C9DE-4C06-B71F-4501354994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D870-D9F2-4A5D-8F8E-B314D3F9D5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1B8A53F-E581-40DE-9F25-C6A331E067C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88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01D33C-0459-4068-B18F-738EF099F1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6C1B14-9B2D-4101-80EB-DB7ED47DC1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41193-CE90-4258-814E-028440C0B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D6B84B-2D18-48A5-A39E-5190DC3BC0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269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938073-A020-4B8F-A016-54DDC74579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783E0E-0810-429C-89E2-9EFA25FC5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A7387-7A9C-4F96-9A89-93373A88D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E8B34AD-3B8B-49A1-AEC9-B4D05ADCE5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47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7EA92-394A-43F9-9F1E-7173443178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B60D67-3E07-4D15-9C56-A725E0270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F2560-EAB0-4CD1-BBF8-CE0B9A442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62F9A4-5C64-493D-A0DD-96246D6528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9E7CB-4931-4E55-A524-C9ED486EE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919600-401D-4DB7-AB11-01AC7BD10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37AA-9D38-4E38-909D-7966ADD0C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2CFFA8-26D3-4E7F-9232-1306FD8B92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7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2809EC-4DD6-4247-A96E-DF169CE776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A82CBE-E443-4D04-A13B-1C086FB2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20CB-0BC1-4FA1-AECC-014EE5EF8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DC90EEE-585F-4725-8DC8-556089DDAD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43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20A3BB-251C-4615-BD5E-7B6A8A60F3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CA3989-3102-40C6-B988-48BEC99C6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C7E8-69AC-4D47-AB1D-685221319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050D32-2246-4DD6-919B-D0DC7D43C8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217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118E37-7025-41B1-991B-6F18803F69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4608DB-9556-47DC-8122-42A4C7C870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19FC-6D90-4F54-883A-B5CF40989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E9F615-8C8E-4102-9C69-DD1DD6D1DB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74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07F1B4-5749-457F-83F0-3A33FDA935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D81F9B-C5E3-4EF7-9C41-DAC068A83A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5C2A0-98C7-4ED7-9A9D-C66ED6D577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319124-669B-4A6A-88CB-FBAB7F64E5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37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4D3BD4-58A2-42ED-9608-5C100F5F2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933562-39D4-4B48-9FE9-04CA1A2A0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CB50-73EC-43A0-95D0-12057B31E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C232A-9360-4924-BF96-280115BE2F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65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53E7B9-715B-4344-86E0-1BCBDD3181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C8B-49F3-45F9-B79C-1A470532AB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670B-821E-4D2B-BDFE-BFC8CF138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378876-793A-40A5-986F-E15834F0B0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095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70221-34AB-4549-8229-48C771F82E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DC447-6BF7-4ED0-8FB3-61DFF55C5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EB6E-6FBF-4D5F-840E-BAE529B47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87133C-7858-470F-9FC7-28E139066A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18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DF2ADC-7F30-4576-B095-7502B5EFFB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131F98-A78D-496E-97C5-499D53365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2E7D-BCB3-4D70-94D1-DF505C806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346D33A-1E38-4866-A759-5B90E8BEFA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226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F5D8DA-0235-4628-8499-2A7A208B8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721EF6-BF04-4627-9600-F2157DCD96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C2D3-A2AC-43F9-80BA-513DF7E5C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BED634-54AD-4666-88AA-CA5A60557D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18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F5E5C0-1792-434A-9AAD-FC6055A675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A3EC372-BF53-4094-A68B-0017A1F81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89B3-4056-46FF-853D-308148E39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A91D1F2-6E9C-42A1-B5ED-4933A750F4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652DFB-5C72-4F81-8204-4AD2F46AF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BB3BC4-A2ED-4850-9E7B-D8DBCC667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2CB0-5E0A-46BB-825A-8A5B6AFCB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805A4C-7499-416E-8DBA-442177DDDF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19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9F4C4F-060A-4610-A7D1-39C830843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A76E31-D512-491B-83C6-4A6FFC64D4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58D7-51CA-41EF-B174-37EFDEF66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E8DBA1-E652-4775-BD36-6C98A5ECD9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77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83C187-409A-42AB-B6D7-52B67FF80A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B924A-6258-42FC-9693-068D91DF55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4066-2F2C-4505-B249-6894B2726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13E0DA-9F6A-44F2-BAD5-8DE329BADA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75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823379-9A7D-40C2-B4F0-683BAC1A0B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E8080C-EED6-47C5-80FF-23A47E58FA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ECD8-D4D9-436E-AFB4-13E0F598C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127DA-EA07-492A-91FE-A791B6F4B8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8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60A721-EE80-47D1-AB9F-2C73C30DF1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25A76B-983D-4540-9EC6-DCA3AC05F3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CB6E-5C8E-4E49-84B0-A89169A2C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84C04B-0562-4767-B295-B4ED46897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D9F2-B110-4135-8EB3-AD00ACA6C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6FFAC-17B3-42F8-A38C-90515E4FAD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092E-86CA-4AC9-8593-6A15F7BA0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3DB8E3-5DED-491F-B243-A18EA7C41D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B49509-11F8-46FD-A1DD-A2ABF1FE52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B126BE-AE7B-4717-91FF-26466C038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3DB59-29FC-49AA-B72D-947F15001E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ED7DCF-D994-4B63-8F1C-F1EE522578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144B0D-7C78-48C3-9F02-33EC2A6A26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F9C19D-0AA8-48AD-955E-268F225D3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9503B-29F1-42FF-9BB7-C520F6E5E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FB63EE-2B6D-4B89-91F9-3373AA3F9A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066287-84F2-45F7-A3F8-FB0DEDEF8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66BF9AC-8A43-4DC3-9110-AC4BEAEDD2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E0D4-6BBE-4D02-8B00-CC8B0D3E66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39153E-7BC7-4366-9857-A22FAF1043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1562E-D256-4CCF-9988-5963F3BCB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9AC1B-E80C-40AA-A531-15CCCE5AB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907A-5892-4CA6-B3E0-B2026B0F9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0C0DCB-A645-454D-A6A4-C1A3CF325B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0D8B9-3486-4902-91E3-6B71205A49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CB8D0-C65B-4561-97DB-17BC938FF5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764-E05C-4D0B-9A66-6D307CCFA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3EAE3F-F4A3-46A5-B756-17CE5DB721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F3AC9585-8ED5-4276-BEDD-CDDC66DE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5444E6D-8C03-4576-9420-9281C8A19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AA3E01-61B6-4A78-95C5-FE5683CB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6E5C3F8-4B13-4D2D-BE05-7CDCA76A60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5DFA7-BC76-4517-ACFC-D5038F4E06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C721E0-56E8-4E55-B865-E657A3A4F1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75D1A72-C703-4CD6-B949-FA13B0C886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1">
            <a:extLst>
              <a:ext uri="{FF2B5EF4-FFF2-40B4-BE49-F238E27FC236}">
                <a16:creationId xmlns:a16="http://schemas.microsoft.com/office/drawing/2014/main" id="{4EE66731-B4A5-4376-BC44-DCF521CD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F2CC0719-7E75-4DF5-8AAB-985D8D211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FCD39D8-5E34-4375-AFBE-F1A8A2083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0F90239-8E16-45D6-A363-8B7F8FFF83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68BA864-804F-4895-830C-90C2B8D9E9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DBDB0E-F070-400E-8246-1369386B4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BE5CB1-0C11-4A1B-BA64-0F487E805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1">
            <a:extLst>
              <a:ext uri="{FF2B5EF4-FFF2-40B4-BE49-F238E27FC236}">
                <a16:creationId xmlns:a16="http://schemas.microsoft.com/office/drawing/2014/main" id="{7234512C-5DA3-456B-8623-0AA332F8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C136AAD6-2D04-4455-8AB6-CFB311712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E98D9D4-3CDC-4A4B-BC7B-66726C58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CE08BE1-8019-4F10-9A06-0F082BB01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2923F9-A5DA-420E-9140-7DD9D09F4A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4479D4-F98D-4315-914F-05F2A3DCA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CDA9CF-7803-4F15-BF66-E067912314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ananzh@ustc.edu.c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AA046F1D-91F9-4681-A72C-3BB61808E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B9EFECC-5F93-4E68-A8BE-7A7329121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并行计算实验上机</a:t>
            </a:r>
            <a:br>
              <a:rPr lang="en-US" altLang="zh-CN" dirty="0"/>
            </a:br>
            <a:r>
              <a:rPr lang="en-US" altLang="zh-CN" dirty="0"/>
              <a:t>GPU &amp; MapReduce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>
            <a:extLst>
              <a:ext uri="{FF2B5EF4-FFF2-40B4-BE49-F238E27FC236}">
                <a16:creationId xmlns:a16="http://schemas.microsoft.com/office/drawing/2014/main" id="{6C72598C-4F81-482D-B91B-910137B4B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63A85DF-685A-41AB-A926-4FB8F6691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FA7A7AE-3C23-487B-8C59-E7F1AC047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设备端函数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计算矩阵乘法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if (row &lt; n &amp;&amp; column &lt;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float t = 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for (i = 0; i &lt; n; i++)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    t += a[row * n + i] * b[i * n + column];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c[row * n + column] = 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>
            <a:extLst>
              <a:ext uri="{FF2B5EF4-FFF2-40B4-BE49-F238E27FC236}">
                <a16:creationId xmlns:a16="http://schemas.microsoft.com/office/drawing/2014/main" id="{495CAFC9-7741-4A27-864C-E96641E21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A4D296C-178E-444D-9A8C-8351B0AE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14CAD3C-8539-4AC4-812F-3E8061936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(shared memory)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__global__ static void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(const float* a, const float* b, float* c, int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///</a:t>
            </a:r>
            <a:r>
              <a:rPr lang="zh-CN" altLang="en-US" sz="1200">
                <a:solidFill>
                  <a:srgbClr val="000000"/>
                </a:solidFill>
              </a:rPr>
              <a:t>静态分配</a:t>
            </a:r>
            <a:r>
              <a:rPr lang="en-US" altLang="zh-CN" sz="1200">
                <a:solidFill>
                  <a:srgbClr val="000000"/>
                </a:solidFill>
              </a:rPr>
              <a:t>shared memory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__shared__ int s[64];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///</a:t>
            </a:r>
            <a:r>
              <a:rPr lang="zh-CN" altLang="en-US" sz="1200">
                <a:solidFill>
                  <a:srgbClr val="000000"/>
                </a:solidFill>
              </a:rPr>
              <a:t>动态分配</a:t>
            </a:r>
            <a:r>
              <a:rPr lang="en-US" altLang="zh-CN" sz="1200">
                <a:solidFill>
                  <a:srgbClr val="000000"/>
                </a:solidFill>
              </a:rPr>
              <a:t>shared memory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&lt;&lt; &lt; blocks_num, THREAD_NUM, N &gt;&gt; &gt;(cuda_a , cuda_b , cuda_c , n , time);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>
            <a:extLst>
              <a:ext uri="{FF2B5EF4-FFF2-40B4-BE49-F238E27FC236}">
                <a16:creationId xmlns:a16="http://schemas.microsoft.com/office/drawing/2014/main" id="{89209EAF-C63D-46C0-80E8-637FD8251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AA1CB3B-687F-4400-A570-06438AD7A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4: MapReduce</a:t>
            </a:r>
            <a:endParaRPr lang="zh-CN" altLang="en-US" sz="360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5527610-6745-4A83-9A7D-73D2B22A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实验相关材料见群文件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按照</a:t>
            </a:r>
            <a:r>
              <a:rPr lang="en-US" altLang="zh-CN" sz="1800" dirty="0">
                <a:solidFill>
                  <a:srgbClr val="000000"/>
                </a:solidFill>
              </a:rPr>
              <a:t>Hadoop</a:t>
            </a:r>
            <a:r>
              <a:rPr lang="zh-CN" altLang="en-US" sz="1800" dirty="0">
                <a:solidFill>
                  <a:srgbClr val="000000"/>
                </a:solidFill>
              </a:rPr>
              <a:t>安装运行说明文档中的指导自己搭建伪分布式</a:t>
            </a:r>
            <a:r>
              <a:rPr lang="en-US" altLang="zh-CN" sz="1800" dirty="0">
                <a:solidFill>
                  <a:srgbClr val="000000"/>
                </a:solidFill>
              </a:rPr>
              <a:t>Hadoop</a:t>
            </a:r>
            <a:r>
              <a:rPr lang="zh-CN" altLang="en-US" sz="1800" dirty="0">
                <a:solidFill>
                  <a:srgbClr val="000000"/>
                </a:solidFill>
              </a:rPr>
              <a:t>环境，熟悉</a:t>
            </a:r>
            <a:r>
              <a:rPr lang="en-US" altLang="zh-CN" sz="1800" dirty="0">
                <a:solidFill>
                  <a:srgbClr val="000000"/>
                </a:solidFill>
              </a:rPr>
              <a:t>HDFS</a:t>
            </a:r>
            <a:r>
              <a:rPr lang="zh-CN" altLang="en-US" sz="1800" dirty="0">
                <a:solidFill>
                  <a:srgbClr val="000000"/>
                </a:solidFill>
              </a:rPr>
              <a:t>的常用操作（参考 </a:t>
            </a:r>
            <a:r>
              <a:rPr lang="en-US" altLang="zh-CN" sz="1800" dirty="0" err="1">
                <a:solidFill>
                  <a:srgbClr val="000000"/>
                </a:solidFill>
              </a:rPr>
              <a:t>Hdoop</a:t>
            </a:r>
            <a:r>
              <a:rPr lang="zh-CN" altLang="en-US" sz="1800" dirty="0">
                <a:solidFill>
                  <a:srgbClr val="000000"/>
                </a:solidFill>
              </a:rPr>
              <a:t>实战 第</a:t>
            </a:r>
            <a:r>
              <a:rPr lang="en-US" altLang="zh-CN" sz="1800" dirty="0">
                <a:solidFill>
                  <a:srgbClr val="000000"/>
                </a:solidFill>
              </a:rPr>
              <a:t>31-36</a:t>
            </a:r>
            <a:r>
              <a:rPr lang="zh-CN" altLang="en-US" sz="1800" dirty="0">
                <a:solidFill>
                  <a:srgbClr val="000000"/>
                </a:solidFill>
              </a:rPr>
              <a:t>页），运行</a:t>
            </a:r>
            <a:r>
              <a:rPr lang="en-US" altLang="zh-CN" sz="1800" dirty="0" err="1">
                <a:solidFill>
                  <a:srgbClr val="000000"/>
                </a:solidFill>
              </a:rPr>
              <a:t>WordCount</a:t>
            </a:r>
            <a:r>
              <a:rPr lang="zh-CN" altLang="en-US" sz="1800" dirty="0">
                <a:solidFill>
                  <a:srgbClr val="000000"/>
                </a:solidFill>
              </a:rPr>
              <a:t>程序，得到统计结果。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>
            <a:extLst>
              <a:ext uri="{FF2B5EF4-FFF2-40B4-BE49-F238E27FC236}">
                <a16:creationId xmlns:a16="http://schemas.microsoft.com/office/drawing/2014/main" id="{3A38BD32-A6E4-4162-B397-6FF006270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57C1C00-02E2-4C58-9A07-F6CEAB975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4: MapReduce</a:t>
            </a:r>
            <a:endParaRPr lang="zh-CN" altLang="en-US" sz="3600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F79AEBB-DAD3-46A3-8D1D-CEF4DA6F8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849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实验题目：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2. </a:t>
            </a:r>
            <a:r>
              <a:rPr lang="zh-CN" altLang="en-US" sz="1400">
                <a:solidFill>
                  <a:srgbClr val="000000"/>
                </a:solidFill>
              </a:rPr>
              <a:t>实现一个统计输入文件中各个长度的单词出现频次的程序。假如输入为：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Input1. txt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a 	bc 	de 	fg	hdk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e 	gh 	f 	tt 	dhs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Input2.txt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b 	cd 	e 	g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tt	dd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由于输入文件中 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长度为</a:t>
            </a:r>
            <a:r>
              <a:rPr lang="en-US" altLang="zh-CN" sz="1400">
                <a:solidFill>
                  <a:srgbClr val="000000"/>
                </a:solidFill>
              </a:rPr>
              <a:t>1</a:t>
            </a:r>
            <a:r>
              <a:rPr lang="zh-CN" altLang="en-US" sz="1400">
                <a:solidFill>
                  <a:srgbClr val="000000"/>
                </a:solidFill>
              </a:rPr>
              <a:t>的单词出现</a:t>
            </a:r>
            <a:r>
              <a:rPr lang="en-US" altLang="zh-CN" sz="1400">
                <a:solidFill>
                  <a:srgbClr val="000000"/>
                </a:solidFill>
              </a:rPr>
              <a:t>6</a:t>
            </a:r>
            <a:r>
              <a:rPr lang="zh-CN" altLang="en-US" sz="140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长度为</a:t>
            </a:r>
            <a:r>
              <a:rPr lang="en-US" altLang="zh-CN" sz="1400">
                <a:solidFill>
                  <a:srgbClr val="000000"/>
                </a:solidFill>
              </a:rPr>
              <a:t>2</a:t>
            </a:r>
            <a:r>
              <a:rPr lang="zh-CN" altLang="en-US" sz="1400">
                <a:solidFill>
                  <a:srgbClr val="000000"/>
                </a:solidFill>
              </a:rPr>
              <a:t>的单词出现</a:t>
            </a:r>
            <a:r>
              <a:rPr lang="en-US" altLang="zh-CN" sz="1400">
                <a:solidFill>
                  <a:srgbClr val="000000"/>
                </a:solidFill>
              </a:rPr>
              <a:t>8</a:t>
            </a:r>
            <a:r>
              <a:rPr lang="zh-CN" altLang="en-US" sz="140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长度为</a:t>
            </a:r>
            <a:r>
              <a:rPr lang="en-US" altLang="zh-CN" sz="1400">
                <a:solidFill>
                  <a:srgbClr val="000000"/>
                </a:solidFill>
              </a:rPr>
              <a:t>3</a:t>
            </a:r>
            <a:r>
              <a:rPr lang="zh-CN" altLang="en-US" sz="1400">
                <a:solidFill>
                  <a:srgbClr val="000000"/>
                </a:solidFill>
              </a:rPr>
              <a:t>的单词出现</a:t>
            </a:r>
            <a:r>
              <a:rPr lang="en-US" altLang="zh-CN" sz="1400">
                <a:solidFill>
                  <a:srgbClr val="000000"/>
                </a:solidFill>
              </a:rPr>
              <a:t>2</a:t>
            </a:r>
            <a:r>
              <a:rPr lang="zh-CN" altLang="en-US" sz="140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所以，最后的输出结果是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1	6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2	8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3	2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备注：输入文件需要你自动用程序生成，每一行的各个单词之间用空格分隔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</a:pP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>
            <a:extLst>
              <a:ext uri="{FF2B5EF4-FFF2-40B4-BE49-F238E27FC236}">
                <a16:creationId xmlns:a16="http://schemas.microsoft.com/office/drawing/2014/main" id="{8D3DF25E-2CB2-4EEE-BE21-D1A7C92F3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628F65-2AF3-496C-A08B-4A5CAAAD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上机时间和地点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1B0F9A-8FDB-4415-A5DF-B59CFC37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上机地点：电三楼</a:t>
            </a:r>
            <a:r>
              <a:rPr lang="en-US" altLang="zh-CN" sz="2000" dirty="0"/>
              <a:t>519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上机时间 周二晚</a:t>
            </a:r>
            <a:r>
              <a:rPr lang="en-US" altLang="zh-CN" sz="2000" dirty="0"/>
              <a:t>7:00-9:00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OpenMP</a:t>
            </a:r>
            <a:r>
              <a:rPr lang="zh-CN" altLang="en-US" sz="1600" dirty="0"/>
              <a:t>：</a:t>
            </a:r>
            <a:r>
              <a:rPr lang="en-US" altLang="zh-CN" sz="1600" dirty="0"/>
              <a:t>	5.9   http://inbox.weiyun.com/9WtQyDGy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MPI</a:t>
            </a:r>
            <a:r>
              <a:rPr lang="zh-CN" altLang="en-US" sz="1600" dirty="0"/>
              <a:t>：</a:t>
            </a:r>
            <a:r>
              <a:rPr lang="en-US" altLang="zh-CN" sz="1600" dirty="0"/>
              <a:t>		5.16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http://inbox.weiyun.com/DHrVIZQC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：</a:t>
            </a:r>
            <a:r>
              <a:rPr lang="en-US" altLang="zh-CN" sz="1600" dirty="0"/>
              <a:t>		5.23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http://inbox.weiyun.com/UnOSUYQi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MapReduce:	5.30  http://inbox.weiyun.com/RwuPO1kT</a:t>
            </a:r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1800" dirty="0"/>
              <a:t>每次上机后，请在两周内提交你的</a:t>
            </a:r>
            <a:r>
              <a:rPr lang="zh-CN" altLang="en-US" sz="1800" dirty="0">
                <a:solidFill>
                  <a:srgbClr val="00B050"/>
                </a:solidFill>
              </a:rPr>
              <a:t>实验报告和源码至以上链接</a:t>
            </a:r>
            <a:r>
              <a:rPr lang="zh-CN" altLang="en-US" sz="1800" dirty="0"/>
              <a:t>，命名“学号</a:t>
            </a:r>
            <a:r>
              <a:rPr lang="en-US" altLang="zh-CN" sz="1800" dirty="0"/>
              <a:t>+</a:t>
            </a:r>
            <a:r>
              <a:rPr lang="zh-CN" altLang="en-US" sz="1800" dirty="0"/>
              <a:t>姓名</a:t>
            </a:r>
            <a:r>
              <a:rPr lang="en-US" altLang="zh-CN" sz="1800" dirty="0"/>
              <a:t>+</a:t>
            </a:r>
            <a:r>
              <a:rPr lang="zh-CN" altLang="en-US" sz="1800" dirty="0"/>
              <a:t>实验名”，如：</a:t>
            </a:r>
            <a:r>
              <a:rPr lang="en-US" altLang="zh-CN" sz="1800" dirty="0"/>
              <a:t>PB10011001+</a:t>
            </a:r>
            <a:r>
              <a:rPr lang="zh-CN" altLang="en-US" sz="1800" dirty="0"/>
              <a:t>张三</a:t>
            </a:r>
            <a:r>
              <a:rPr lang="en-US" altLang="zh-CN" sz="1800" dirty="0"/>
              <a:t>+</a:t>
            </a:r>
            <a:r>
              <a:rPr lang="zh-CN" altLang="en-US" sz="1800" dirty="0"/>
              <a:t>实验一。实验报告需包含程序分析和结果截图。逾期请补交至：</a:t>
            </a:r>
            <a:r>
              <a:rPr lang="en-US" altLang="zh-CN" sz="1800" dirty="0"/>
              <a:t> http://inbox.weiyun.com/ClRm9Ms0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>
            <a:extLst>
              <a:ext uri="{FF2B5EF4-FFF2-40B4-BE49-F238E27FC236}">
                <a16:creationId xmlns:a16="http://schemas.microsoft.com/office/drawing/2014/main" id="{81265F81-9CA9-42E6-A75B-DE32D1D79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D4957DA-4FB6-4BBD-87EC-05E205DBF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375F5DE-78FE-4063-97E0-080E9DDF4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简介：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CUDA™</a:t>
            </a:r>
            <a:r>
              <a:rPr lang="zh-CN" altLang="en-US" sz="1800" dirty="0">
                <a:solidFill>
                  <a:srgbClr val="000000"/>
                </a:solidFill>
              </a:rPr>
              <a:t>是一种由</a:t>
            </a:r>
            <a:r>
              <a:rPr lang="en-US" altLang="zh-CN" sz="1800" dirty="0">
                <a:solidFill>
                  <a:srgbClr val="000000"/>
                </a:solidFill>
              </a:rPr>
              <a:t>NVIDIA</a:t>
            </a:r>
            <a:r>
              <a:rPr lang="zh-CN" altLang="en-US" sz="1800" dirty="0">
                <a:solidFill>
                  <a:srgbClr val="000000"/>
                </a:solidFill>
              </a:rPr>
              <a:t>推出的通用并行计算架构，该架构使</a:t>
            </a:r>
            <a:r>
              <a:rPr lang="en-US" altLang="zh-CN" sz="1800" dirty="0">
                <a:solidFill>
                  <a:srgbClr val="000000"/>
                </a:solidFill>
              </a:rPr>
              <a:t>GPU</a:t>
            </a:r>
            <a:r>
              <a:rPr lang="zh-CN" altLang="en-US" sz="1800" dirty="0">
                <a:solidFill>
                  <a:srgbClr val="000000"/>
                </a:solidFill>
              </a:rPr>
              <a:t>能够解决通用的计算问题。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它提供了</a:t>
            </a:r>
            <a:r>
              <a:rPr lang="en-US" altLang="zh-CN" sz="1800" dirty="0">
                <a:solidFill>
                  <a:srgbClr val="000000"/>
                </a:solidFill>
              </a:rPr>
              <a:t>C/C++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FORTRAN</a:t>
            </a:r>
            <a:r>
              <a:rPr lang="zh-CN" altLang="en-US" sz="1800" dirty="0">
                <a:solidFill>
                  <a:srgbClr val="000000"/>
                </a:solidFill>
              </a:rPr>
              <a:t>等的应用编程接口，已经应用到</a:t>
            </a:r>
            <a:r>
              <a:rPr lang="en-US" altLang="zh-CN" sz="1800" dirty="0">
                <a:solidFill>
                  <a:srgbClr val="000000"/>
                </a:solidFill>
              </a:rPr>
              <a:t>UNIX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</a:rPr>
              <a:t>Windows NT</a:t>
            </a:r>
            <a:r>
              <a:rPr lang="zh-CN" altLang="en-US" sz="1800" dirty="0">
                <a:solidFill>
                  <a:srgbClr val="000000"/>
                </a:solidFill>
              </a:rPr>
              <a:t>等多种平台上。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编译：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Windows</a:t>
            </a:r>
            <a:r>
              <a:rPr lang="zh-CN" altLang="en-US" sz="1800" dirty="0">
                <a:solidFill>
                  <a:srgbClr val="000000"/>
                </a:solidFill>
              </a:rPr>
              <a:t>下可直接使用</a:t>
            </a:r>
            <a:r>
              <a:rPr lang="en-US" altLang="zh-CN" sz="1800" dirty="0">
                <a:solidFill>
                  <a:srgbClr val="000000"/>
                </a:solidFill>
              </a:rPr>
              <a:t>Windows Microsoft Visual Studio</a:t>
            </a:r>
            <a:r>
              <a:rPr lang="zh-CN" altLang="en-US" sz="1800" dirty="0">
                <a:solidFill>
                  <a:srgbClr val="000000"/>
                </a:solidFill>
              </a:rPr>
              <a:t>等集成开发环境。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Linux</a:t>
            </a:r>
            <a:r>
              <a:rPr lang="zh-CN" altLang="en-US" sz="1800" dirty="0">
                <a:solidFill>
                  <a:srgbClr val="000000"/>
                </a:solidFill>
              </a:rPr>
              <a:t>下编译：</a:t>
            </a:r>
            <a:r>
              <a:rPr lang="en-US" altLang="zh-CN" sz="1800" err="1">
                <a:solidFill>
                  <a:srgbClr val="000000"/>
                </a:solidFill>
              </a:rPr>
              <a:t>nvcc</a:t>
            </a:r>
            <a:r>
              <a:rPr lang="en-US" altLang="zh-CN" sz="1800">
                <a:solidFill>
                  <a:srgbClr val="000000"/>
                </a:solidFill>
              </a:rPr>
              <a:t> cuda.</a:t>
            </a:r>
            <a:r>
              <a:rPr lang="en-US" altLang="zh-CN" sz="1800" dirty="0">
                <a:solidFill>
                  <a:srgbClr val="000000"/>
                </a:solidFill>
              </a:rPr>
              <a:t>cu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实验环境：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自己的笔记本 </a:t>
            </a:r>
            <a:r>
              <a:rPr lang="en-US" altLang="zh-CN" sz="1800" dirty="0">
                <a:solidFill>
                  <a:srgbClr val="000000"/>
                </a:solidFill>
              </a:rPr>
              <a:t>or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联系赵雅楠老师 </a:t>
            </a:r>
            <a:r>
              <a:rPr lang="en-US" altLang="zh-CN" sz="1800" dirty="0">
                <a:solidFill>
                  <a:srgbClr val="000000"/>
                </a:solidFill>
                <a:hlinkClick r:id="rId2"/>
              </a:rPr>
              <a:t>yananzh@ustc.edu.cn</a:t>
            </a:r>
            <a:r>
              <a:rPr lang="zh-CN" altLang="en-US" sz="1800" dirty="0">
                <a:solidFill>
                  <a:srgbClr val="000000"/>
                </a:solidFill>
              </a:rPr>
              <a:t>进行申请</a:t>
            </a: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邮件中附上</a:t>
            </a:r>
            <a:r>
              <a:rPr lang="zh-CN" altLang="en-US" sz="1800" dirty="0"/>
              <a:t>姓名、学号、邮箱、电话、用途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>
            <a:extLst>
              <a:ext uri="{FF2B5EF4-FFF2-40B4-BE49-F238E27FC236}">
                <a16:creationId xmlns:a16="http://schemas.microsoft.com/office/drawing/2014/main" id="{48ECC9BC-C49B-4AC4-80B0-50FE7E210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E92A19F-41CC-4B58-B8A0-DF9E0EFA4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B39DE15-89D8-4132-B7E8-50BD44A21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Windows</a:t>
            </a:r>
            <a:r>
              <a:rPr lang="zh-CN" altLang="en-US" sz="2000" dirty="0">
                <a:solidFill>
                  <a:srgbClr val="000000"/>
                </a:solidFill>
              </a:rPr>
              <a:t>下安装：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在设备管理器中查看</a:t>
            </a:r>
            <a:r>
              <a:rPr lang="en-US" altLang="zh-CN" sz="1800" dirty="0">
                <a:solidFill>
                  <a:srgbClr val="000000"/>
                </a:solidFill>
              </a:rPr>
              <a:t>GPU</a:t>
            </a:r>
            <a:r>
              <a:rPr lang="zh-CN" altLang="en-US" sz="1800" dirty="0">
                <a:solidFill>
                  <a:srgbClr val="000000"/>
                </a:solidFill>
              </a:rPr>
              <a:t>是否支持</a:t>
            </a:r>
            <a:r>
              <a:rPr lang="en-US" altLang="zh-CN" sz="1800" dirty="0">
                <a:solidFill>
                  <a:srgbClr val="000000"/>
                </a:solidFill>
              </a:rPr>
              <a:t>CUDA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</a:rPr>
              <a:t>CUDA</a:t>
            </a:r>
            <a:r>
              <a:rPr lang="zh-CN" altLang="en-US" sz="1800" dirty="0">
                <a:solidFill>
                  <a:srgbClr val="000000"/>
                </a:solidFill>
              </a:rPr>
              <a:t>下载页面选择合适的系统平台，下载对应的开发包。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安装开发包，需要预先安装</a:t>
            </a:r>
            <a:r>
              <a:rPr lang="en-US" altLang="zh-CN" sz="1800" dirty="0">
                <a:solidFill>
                  <a:srgbClr val="000000"/>
                </a:solidFill>
              </a:rPr>
              <a:t>Visual Studio 2010 </a:t>
            </a:r>
            <a:r>
              <a:rPr lang="zh-CN" altLang="en-US" sz="1800" dirty="0">
                <a:solidFill>
                  <a:srgbClr val="000000"/>
                </a:solidFill>
              </a:rPr>
              <a:t>或者更高版本。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验证安装，打开命令提示框，输入命令</a:t>
            </a:r>
            <a:r>
              <a:rPr lang="en-US" altLang="zh-CN" sz="1800" dirty="0" err="1">
                <a:solidFill>
                  <a:srgbClr val="000000"/>
                </a:solidFill>
              </a:rPr>
              <a:t>nvcc</a:t>
            </a:r>
            <a:r>
              <a:rPr lang="en-US" altLang="zh-CN" sz="1800" dirty="0">
                <a:solidFill>
                  <a:srgbClr val="000000"/>
                </a:solidFill>
              </a:rPr>
              <a:t> – V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Windows</a:t>
            </a:r>
            <a:r>
              <a:rPr lang="zh-CN" altLang="en-US" sz="2000" dirty="0">
                <a:solidFill>
                  <a:srgbClr val="000000"/>
                </a:solidFill>
              </a:rPr>
              <a:t>下创建及调试：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新建项目</a:t>
            </a:r>
            <a:r>
              <a:rPr lang="en-US" altLang="zh-CN" sz="1800" dirty="0">
                <a:solidFill>
                  <a:srgbClr val="000000"/>
                </a:solidFill>
              </a:rPr>
              <a:t>-CUDA 7.0 Runtime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调试：使用</a:t>
            </a:r>
            <a:r>
              <a:rPr lang="en-US" altLang="zh-CN" sz="1800" dirty="0" err="1">
                <a:solidFill>
                  <a:srgbClr val="000000"/>
                </a:solidFill>
              </a:rPr>
              <a:t>Nsight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进行调试：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</a:rPr>
              <a:t>Nsight</a:t>
            </a:r>
            <a:r>
              <a:rPr lang="en-US" altLang="zh-CN" sz="1800" dirty="0">
                <a:solidFill>
                  <a:srgbClr val="000000"/>
                </a:solidFill>
              </a:rPr>
              <a:t>-&gt;start CUDA debugging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5D2097C7-507C-4FFD-A975-682736CF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3429000"/>
            <a:ext cx="25431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>
            <a:extLst>
              <a:ext uri="{FF2B5EF4-FFF2-40B4-BE49-F238E27FC236}">
                <a16:creationId xmlns:a16="http://schemas.microsoft.com/office/drawing/2014/main" id="{6C23DB18-D6E2-4DC1-88BF-696F7CAE0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D0B7D32-6ADD-43B3-980C-B0B1CD463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CF8DEC9-13A4-44CE-A038-87160F5EF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实验题目：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向量加法。定义</a:t>
            </a:r>
            <a:r>
              <a:rPr lang="en-US" altLang="zh-CN" sz="1800">
                <a:solidFill>
                  <a:srgbClr val="000000"/>
                </a:solidFill>
              </a:rPr>
              <a:t>A,B</a:t>
            </a:r>
            <a:r>
              <a:rPr lang="zh-CN" altLang="en-US" sz="1800">
                <a:solidFill>
                  <a:srgbClr val="000000"/>
                </a:solidFill>
              </a:rPr>
              <a:t>两个一维数组，编写</a:t>
            </a:r>
            <a:r>
              <a:rPr lang="en-US" altLang="zh-CN" sz="1800">
                <a:solidFill>
                  <a:srgbClr val="000000"/>
                </a:solidFill>
              </a:rPr>
              <a:t>GPU</a:t>
            </a:r>
            <a:r>
              <a:rPr lang="zh-CN" altLang="en-US" sz="1800">
                <a:solidFill>
                  <a:srgbClr val="000000"/>
                </a:solidFill>
              </a:rPr>
              <a:t>程序将</a:t>
            </a:r>
            <a:r>
              <a:rPr lang="en-US" altLang="zh-CN" sz="18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>
                <a:solidFill>
                  <a:srgbClr val="000000"/>
                </a:solidFill>
              </a:rPr>
              <a:t>B</a:t>
            </a:r>
            <a:r>
              <a:rPr lang="zh-CN" altLang="en-US" sz="1800">
                <a:solidFill>
                  <a:srgbClr val="000000"/>
                </a:solidFill>
              </a:rPr>
              <a:t>对应项相加，将结果保存在数组</a:t>
            </a:r>
            <a:r>
              <a:rPr lang="en-US" altLang="zh-CN" sz="1800">
                <a:solidFill>
                  <a:srgbClr val="000000"/>
                </a:solidFill>
              </a:rPr>
              <a:t>C</a:t>
            </a:r>
            <a:r>
              <a:rPr lang="zh-CN" altLang="en-US" sz="1800">
                <a:solidFill>
                  <a:srgbClr val="000000"/>
                </a:solidFill>
              </a:rPr>
              <a:t>中。分别测试数组规模为</a:t>
            </a:r>
            <a:r>
              <a:rPr lang="en-US" altLang="zh-CN" sz="1800">
                <a:solidFill>
                  <a:srgbClr val="000000"/>
                </a:solidFill>
              </a:rPr>
              <a:t>10W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100W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1000W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2000W</a:t>
            </a:r>
            <a:r>
              <a:rPr lang="zh-CN" altLang="en-US" sz="1800">
                <a:solidFill>
                  <a:srgbClr val="000000"/>
                </a:solidFill>
              </a:rPr>
              <a:t>时其与</a:t>
            </a:r>
            <a:r>
              <a:rPr lang="en-US" altLang="zh-CN" sz="1800">
                <a:solidFill>
                  <a:srgbClr val="000000"/>
                </a:solidFill>
              </a:rPr>
              <a:t>CPU</a:t>
            </a:r>
            <a:r>
              <a:rPr lang="zh-CN" altLang="en-US" sz="1800">
                <a:solidFill>
                  <a:srgbClr val="000000"/>
                </a:solidFill>
              </a:rPr>
              <a:t>加法的运行时间之比。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矩阵乘法。定义</a:t>
            </a:r>
            <a:r>
              <a:rPr lang="en-US" altLang="zh-CN" sz="18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>
                <a:solidFill>
                  <a:srgbClr val="000000"/>
                </a:solidFill>
              </a:rPr>
              <a:t>B </a:t>
            </a:r>
            <a:r>
              <a:rPr lang="zh-CN" altLang="en-US" sz="1800">
                <a:solidFill>
                  <a:srgbClr val="000000"/>
                </a:solidFill>
              </a:rPr>
              <a:t>两个二维数组。使用</a:t>
            </a:r>
            <a:r>
              <a:rPr lang="en-US" altLang="zh-CN" sz="1800">
                <a:solidFill>
                  <a:srgbClr val="000000"/>
                </a:solidFill>
              </a:rPr>
              <a:t>GPU </a:t>
            </a:r>
            <a:r>
              <a:rPr lang="zh-CN" altLang="en-US" sz="1800">
                <a:solidFill>
                  <a:srgbClr val="000000"/>
                </a:solidFill>
              </a:rPr>
              <a:t>实现矩阵乘法。并对比串行程序，给出加速比。</a:t>
            </a:r>
          </a:p>
          <a:p>
            <a:pPr lvl="1">
              <a:lnSpc>
                <a:spcPct val="80000"/>
              </a:lnSpc>
            </a:pPr>
            <a:endParaRPr lang="en-US" altLang="zh-CN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示例：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GPU</a:t>
            </a:r>
            <a:r>
              <a:rPr lang="zh-CN" altLang="en-US" sz="1800">
                <a:solidFill>
                  <a:srgbClr val="000000"/>
                </a:solidFill>
              </a:rPr>
              <a:t>上的矩阵乘法。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>
            <a:extLst>
              <a:ext uri="{FF2B5EF4-FFF2-40B4-BE49-F238E27FC236}">
                <a16:creationId xmlns:a16="http://schemas.microsoft.com/office/drawing/2014/main" id="{D5F66488-A425-4C06-BADD-4AE0F154D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ABC0B06-4ED7-4A07-B749-97B831DFC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47BFBC1-76C1-41D6-8D2D-B054B02D6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每一个线程计算</a:t>
            </a:r>
            <a:r>
              <a:rPr lang="en-US" altLang="zh-CN" sz="1800">
                <a:solidFill>
                  <a:srgbClr val="000000"/>
                </a:solidFill>
              </a:rPr>
              <a:t>C</a:t>
            </a:r>
            <a:r>
              <a:rPr lang="zh-CN" altLang="en-US" sz="1800">
                <a:solidFill>
                  <a:srgbClr val="000000"/>
                </a:solidFill>
              </a:rPr>
              <a:t>矩阵中的一个</a:t>
            </a:r>
            <a:endParaRPr lang="en-US" altLang="zh-CN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</a:t>
            </a:r>
            <a:r>
              <a:rPr lang="zh-CN" altLang="en-US" sz="1800">
                <a:solidFill>
                  <a:srgbClr val="000000"/>
                </a:solidFill>
              </a:rPr>
              <a:t>元素。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每一个线程从全局存储器读入</a:t>
            </a:r>
            <a:r>
              <a:rPr lang="en-US" altLang="zh-CN" sz="1800">
                <a:solidFill>
                  <a:srgbClr val="000000"/>
                </a:solidFill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</a:t>
            </a:r>
            <a:r>
              <a:rPr lang="zh-CN" altLang="en-US" sz="1800">
                <a:solidFill>
                  <a:srgbClr val="000000"/>
                </a:solidFill>
              </a:rPr>
              <a:t>矩阵的一行和</a:t>
            </a:r>
            <a:r>
              <a:rPr lang="en-US" altLang="zh-CN" sz="1800">
                <a:solidFill>
                  <a:srgbClr val="000000"/>
                </a:solidFill>
              </a:rPr>
              <a:t>B</a:t>
            </a:r>
            <a:r>
              <a:rPr lang="zh-CN" altLang="en-US" sz="1800">
                <a:solidFill>
                  <a:srgbClr val="000000"/>
                </a:solidFill>
              </a:rPr>
              <a:t>矩阵的一列。</a:t>
            </a:r>
            <a:endParaRPr lang="en-US" altLang="zh-CN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矩阵和</a:t>
            </a:r>
            <a:r>
              <a:rPr lang="en-US" altLang="zh-CN" sz="1800">
                <a:solidFill>
                  <a:srgbClr val="000000"/>
                </a:solidFill>
              </a:rPr>
              <a:t>B</a:t>
            </a:r>
            <a:r>
              <a:rPr lang="zh-CN" altLang="en-US" sz="1800">
                <a:solidFill>
                  <a:srgbClr val="000000"/>
                </a:solidFill>
              </a:rPr>
              <a:t>矩阵中每个元素都被</a:t>
            </a:r>
            <a:endParaRPr lang="en-US" altLang="zh-CN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</a:t>
            </a:r>
            <a:r>
              <a:rPr lang="zh-CN" altLang="en-US" sz="1800">
                <a:solidFill>
                  <a:srgbClr val="000000"/>
                </a:solidFill>
              </a:rPr>
              <a:t>方位</a:t>
            </a:r>
            <a:r>
              <a:rPr lang="en-US" altLang="zh-CN" sz="1800">
                <a:solidFill>
                  <a:srgbClr val="000000"/>
                </a:solidFill>
              </a:rPr>
              <a:t>N =BLOCK_SIZE</a:t>
            </a:r>
            <a:r>
              <a:rPr lang="zh-CN" altLang="en-US" sz="1800">
                <a:solidFill>
                  <a:srgbClr val="000000"/>
                </a:solidFill>
              </a:rPr>
              <a:t>次。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4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78853" name="图片 4">
            <a:extLst>
              <a:ext uri="{FF2B5EF4-FFF2-40B4-BE49-F238E27FC236}">
                <a16:creationId xmlns:a16="http://schemas.microsoft.com/office/drawing/2014/main" id="{EE269CEC-560F-4B02-8B91-C4CC44A8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4663"/>
            <a:ext cx="39624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>
            <a:extLst>
              <a:ext uri="{FF2B5EF4-FFF2-40B4-BE49-F238E27FC236}">
                <a16:creationId xmlns:a16="http://schemas.microsoft.com/office/drawing/2014/main" id="{C0A1A3D7-9D72-4261-BB31-CA8E3D7AB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BB189F1-22B4-4683-A08B-2935D9D2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D9380B5-7989-41E8-BF80-E74C71681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主机端函数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&lt;stdlib.h&gt;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&lt;time.h&gt;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//CUDA RunTime API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&lt;cuda_runtime.h&gt;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</a:t>
            </a:r>
            <a:r>
              <a:rPr lang="zh-CN" altLang="en-US" sz="1200">
                <a:solidFill>
                  <a:srgbClr val="000000"/>
                </a:solidFill>
              </a:rPr>
              <a:t>单个</a:t>
            </a:r>
            <a:r>
              <a:rPr lang="en-US" altLang="zh-CN" sz="1200">
                <a:solidFill>
                  <a:srgbClr val="000000"/>
                </a:solidFill>
              </a:rPr>
              <a:t>block</a:t>
            </a:r>
            <a:r>
              <a:rPr lang="zh-CN" altLang="en-US" sz="1200">
                <a:solidFill>
                  <a:srgbClr val="000000"/>
                </a:solidFill>
              </a:rPr>
              <a:t>大小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THREAD_NUM 256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///</a:t>
            </a:r>
            <a:r>
              <a:rPr lang="zh-CN" altLang="en-US" sz="1200">
                <a:solidFill>
                  <a:srgbClr val="000000"/>
                </a:solidFill>
              </a:rPr>
              <a:t>矩阵大小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MATRIX_SIZE 1000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///block</a:t>
            </a:r>
            <a:r>
              <a:rPr lang="zh-CN" altLang="en-US" sz="1200">
                <a:solidFill>
                  <a:srgbClr val="000000"/>
                </a:solidFill>
              </a:rPr>
              <a:t>个数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int blocks_num = (MATRIX_SIZE + THREAD_NUM - 1) / THREAD_NUM;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int main()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定义矩阵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float *a, *b, *c, *d;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int n = MATRIX_SIZE;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分配主机端内存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a = (float*)malloc(sizeof(float)*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b = (float*)malloc(sizeof(float)*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 = (float*)malloc(sizeof(float)*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d = (float*)malloc(sizeof(float)* n * n);</a:t>
            </a:r>
            <a:r>
              <a:rPr lang="zh-CN" altLang="en-US" sz="1200">
                <a:solidFill>
                  <a:srgbClr val="000000"/>
                </a:solidFill>
              </a:rPr>
              <a:t> 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float *cuda_a, *cuda_b, *cuda_c;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>
            <a:extLst>
              <a:ext uri="{FF2B5EF4-FFF2-40B4-BE49-F238E27FC236}">
                <a16:creationId xmlns:a16="http://schemas.microsoft.com/office/drawing/2014/main" id="{D564335F-AF21-4000-977A-405D00C4A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E80E6AC-9723-44CA-8B52-2E75D7AB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52AE983-128D-4950-8F7E-8708ACAA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主机端函数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分配设备端显存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cudaMalloc((void**)&amp;cuda_a,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cudaMalloc((void**)&amp;cuda_b,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cudaMalloc((void**)&amp;cuda_c,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///</a:t>
            </a:r>
            <a:r>
              <a:rPr lang="zh-CN" altLang="en-US" sz="1200">
                <a:solidFill>
                  <a:srgbClr val="000000"/>
                </a:solidFill>
              </a:rPr>
              <a:t>生成矩阵</a:t>
            </a:r>
            <a:r>
              <a:rPr lang="en-US" altLang="zh-CN" sz="1200">
                <a:solidFill>
                  <a:srgbClr val="000000"/>
                </a:solidFill>
              </a:rPr>
              <a:t>a, b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generateMatrix(a, b);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//cudaMemcpyHostToDevice - </a:t>
            </a:r>
            <a:r>
              <a:rPr lang="zh-CN" altLang="en-US" sz="1200">
                <a:solidFill>
                  <a:srgbClr val="000000"/>
                </a:solidFill>
              </a:rPr>
              <a:t>从内存复制到显存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//cudaMemcpyDeviceToHost - </a:t>
            </a:r>
            <a:r>
              <a:rPr lang="zh-CN" altLang="en-US" sz="1200">
                <a:solidFill>
                  <a:srgbClr val="000000"/>
                </a:solidFill>
              </a:rPr>
              <a:t>从显存复制到内存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cudaMemcpy(cuda_a, a, sizeof(float)* n * n, cudaMemcpyHostToDevice);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cudaMemcpy(cuda_b, b, sizeof(float)* n * n, cudaMemcpyHostToDevice);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///</a:t>
            </a:r>
            <a:r>
              <a:rPr lang="zh-CN" altLang="en-US" sz="1200">
                <a:solidFill>
                  <a:srgbClr val="000000"/>
                </a:solidFill>
              </a:rPr>
              <a:t>设备端函数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&lt;&lt; &lt; blocks_num, THREAD_NUM, 0 &gt;&gt; &gt;(cuda_a , cuda_b , cuda_c , n , time);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//cudaMemcpy </a:t>
            </a:r>
            <a:r>
              <a:rPr lang="zh-CN" altLang="en-US" sz="1200">
                <a:solidFill>
                  <a:srgbClr val="000000"/>
                </a:solidFill>
              </a:rPr>
              <a:t>将结果从显存中复制回内存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cudaMemcpy(c, cuda_c, sizeof(float)* n * n, cudaMemcpyDeviceToHost);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//Free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cudaFree(cuda_a);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cudaFree(cuda_b);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cudaFree(cuda_c);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>
            <a:extLst>
              <a:ext uri="{FF2B5EF4-FFF2-40B4-BE49-F238E27FC236}">
                <a16:creationId xmlns:a16="http://schemas.microsoft.com/office/drawing/2014/main" id="{99FB2059-F529-43EE-B866-8052492DE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77B544B-B64A-48D4-9B2E-720342A97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0D5BAD3-E7DB-4C2A-8B2E-9DB0706AB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设备端函数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__global__ static void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(const float* a, const float* b, float* c, int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//block</a:t>
            </a:r>
            <a:r>
              <a:rPr lang="zh-CN" altLang="en-US" sz="1200">
                <a:solidFill>
                  <a:srgbClr val="000000"/>
                </a:solidFill>
              </a:rPr>
              <a:t>内的</a:t>
            </a:r>
            <a:r>
              <a:rPr lang="en-US" altLang="zh-CN" sz="1200">
                <a:solidFill>
                  <a:srgbClr val="000000"/>
                </a:solidFill>
              </a:rPr>
              <a:t>threadID</a:t>
            </a:r>
            <a:endParaRPr lang="zh-CN" altLang="en-US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const int tid = threadIdx.x;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//blockID</a:t>
            </a:r>
            <a:endParaRPr lang="zh-CN" altLang="en-US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const int bid = blockIdx.x;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全局</a:t>
            </a:r>
            <a:r>
              <a:rPr lang="en-US" altLang="zh-CN" sz="1200">
                <a:solidFill>
                  <a:srgbClr val="000000"/>
                </a:solidFill>
              </a:rPr>
              <a:t>threadID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idx = bid * THREAD_NUM + tid;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row = idx / n;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column = idx % n;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1303</Words>
  <Application>Microsoft Office PowerPoint</Application>
  <PresentationFormat>全屏显示(4:3)</PresentationFormat>
  <Paragraphs>210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创艺简黑体</vt:lpstr>
      <vt:lpstr>华文行楷</vt:lpstr>
      <vt:lpstr>宋体</vt:lpstr>
      <vt:lpstr>Calibri</vt:lpstr>
      <vt:lpstr>Comic Sans MS</vt:lpstr>
      <vt:lpstr>Wingdings</vt:lpstr>
      <vt:lpstr>1</vt:lpstr>
      <vt:lpstr>2_1</vt:lpstr>
      <vt:lpstr>3_1</vt:lpstr>
      <vt:lpstr>并行计算实验上机 GPU &amp; MapReduce</vt:lpstr>
      <vt:lpstr>上机时间和地点</vt:lpstr>
      <vt:lpstr>实验3: GPU</vt:lpstr>
      <vt:lpstr>实验3: GPU</vt:lpstr>
      <vt:lpstr>实验3: GPU</vt:lpstr>
      <vt:lpstr>实例: GPU上矩阵乘法</vt:lpstr>
      <vt:lpstr>实例: GPU上矩阵乘法</vt:lpstr>
      <vt:lpstr>实例: GPU上矩阵乘法</vt:lpstr>
      <vt:lpstr>实例: GPU上矩阵乘法</vt:lpstr>
      <vt:lpstr>实例: GPU上矩阵乘法</vt:lpstr>
      <vt:lpstr>实例: GPU上矩阵乘法</vt:lpstr>
      <vt:lpstr>实验4: MapReduce</vt:lpstr>
      <vt:lpstr>实验4: 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wpc</dc:creator>
  <cp:lastModifiedBy>Administrator</cp:lastModifiedBy>
  <cp:revision>191</cp:revision>
  <dcterms:created xsi:type="dcterms:W3CDTF">2014-07-12T07:21:44Z</dcterms:created>
  <dcterms:modified xsi:type="dcterms:W3CDTF">2023-04-24T03:41:17Z</dcterms:modified>
</cp:coreProperties>
</file>