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6" r:id="rId9"/>
    <p:sldId id="268" r:id="rId10"/>
    <p:sldId id="262" r:id="rId11"/>
    <p:sldId id="26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A3B171-4750-4913-B9B1-9CF88808F699}">
          <p14:sldIdLst>
            <p14:sldId id="256"/>
            <p14:sldId id="257"/>
            <p14:sldId id="258"/>
            <p14:sldId id="264"/>
            <p14:sldId id="259"/>
            <p14:sldId id="260"/>
            <p14:sldId id="261"/>
            <p14:sldId id="266"/>
            <p14:sldId id="268"/>
            <p14:sldId id="262"/>
            <p14:sldId id="265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DCB6D-619F-4492-948E-70487927924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426C2-83C9-49CD-BBA6-FF041A069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8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426C2-83C9-49CD-BBA6-FF041A069E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8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5F2970-87E1-4F99-A3B8-3EF8DF3375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8C1B4BF-7C00-4E7B-9333-BDDAB366660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6340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2970-87E1-4F99-A3B8-3EF8DF3375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B4BF-7C00-4E7B-9333-BDDAB366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4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2970-87E1-4F99-A3B8-3EF8DF3375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B4BF-7C00-4E7B-9333-BDDAB366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4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2970-87E1-4F99-A3B8-3EF8DF3375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B4BF-7C00-4E7B-9333-BDDAB366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9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5F2970-87E1-4F99-A3B8-3EF8DF3375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C1B4BF-7C00-4E7B-9333-BDDAB36666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58687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2970-87E1-4F99-A3B8-3EF8DF3375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B4BF-7C00-4E7B-9333-BDDAB366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1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2970-87E1-4F99-A3B8-3EF8DF3375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B4BF-7C00-4E7B-9333-BDDAB366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2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2970-87E1-4F99-A3B8-3EF8DF3375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B4BF-7C00-4E7B-9333-BDDAB366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2970-87E1-4F99-A3B8-3EF8DF3375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B4BF-7C00-4E7B-9333-BDDAB366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4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5F2970-87E1-4F99-A3B8-3EF8DF3375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C1B4BF-7C00-4E7B-9333-BDDAB36666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202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5F2970-87E1-4F99-A3B8-3EF8DF3375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C1B4BF-7C00-4E7B-9333-BDDAB36666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307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45F2970-87E1-4F99-A3B8-3EF8DF3375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8C1B4BF-7C00-4E7B-9333-BDDAB36666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168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" TargetMode="External"/><Relationship Id="rId2" Type="http://schemas.openxmlformats.org/officeDocument/2006/relationships/hyperlink" Target="http://data.syrgov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usa.io/profile/geo/syracuse-ny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altLang="zh-CN" dirty="0" smtClean="0"/>
              <a:t>yracuse Crime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Yunteng Gu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4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Conclusion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133" y="1658776"/>
            <a:ext cx="3424113" cy="32129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36434" y="4838283"/>
            <a:ext cx="3020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Theft  </a:t>
            </a:r>
            <a:r>
              <a:rPr lang="en-US" dirty="0" smtClean="0">
                <a:solidFill>
                  <a:srgbClr val="FF0000"/>
                </a:solidFill>
              </a:rPr>
              <a:t>Property</a:t>
            </a:r>
            <a:r>
              <a:rPr lang="en-US" dirty="0" smtClean="0"/>
              <a:t>  Drug  Assault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384003" y="5280151"/>
            <a:ext cx="4807997" cy="157784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Property crimes are much more difficult to figure out patterns</a:t>
            </a:r>
          </a:p>
          <a:p>
            <a:r>
              <a:rPr lang="en-US" sz="1800" dirty="0" smtClean="0"/>
              <a:t>Most geographic data should be considered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55" y="2634907"/>
            <a:ext cx="5182567" cy="2572708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122554" y="1803249"/>
            <a:ext cx="6261449" cy="572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We recommend the police to take into account of different factors for different kind of crimes to better assign their resources.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sz="1800" dirty="0" smtClean="0"/>
          </a:p>
          <a:p>
            <a:r>
              <a:rPr lang="en-US" sz="1800" dirty="0" smtClean="0"/>
              <a:t>For areas with more educated residences, polices may need to strengthen night patrols.</a:t>
            </a:r>
          </a:p>
          <a:p>
            <a:r>
              <a:rPr lang="en-US" sz="1800" dirty="0" smtClean="0"/>
              <a:t>For area with less educated residences, polices may need to sustain or increase police force all day long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76784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altLang="zh-CN" dirty="0" smtClean="0"/>
              <a:t>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Syracuse Open Data </a:t>
            </a:r>
            <a:r>
              <a:rPr lang="en-US" dirty="0">
                <a:hlinkClick r:id="rId2"/>
              </a:rPr>
              <a:t>http://data.syrgov.net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US Census Bureau </a:t>
            </a:r>
            <a:r>
              <a:rPr lang="en-US" dirty="0">
                <a:hlinkClick r:id="rId3"/>
              </a:rPr>
              <a:t>https://www.census.gov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Census Reporter </a:t>
            </a:r>
            <a:r>
              <a:rPr lang="en-US" dirty="0">
                <a:hlinkClick r:id="rId3"/>
              </a:rPr>
              <a:t>https://www.census.gov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smtClean="0"/>
              <a:t>USA, facts of Syracuse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://datausa.io/profile/geo/syracuse-ny</a:t>
            </a:r>
            <a:r>
              <a:rPr lang="en-US" dirty="0" smtClean="0">
                <a:hlinkClick r:id="rId4"/>
              </a:rPr>
              <a:t>/#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02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5815" y="2793381"/>
            <a:ext cx="2854712" cy="14859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Thanks!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4965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Crimes take place in the society all over the world and have strong impact on the community. Syracuse, the place we are living in, has high rate of crimes </a:t>
            </a:r>
            <a:r>
              <a:rPr lang="en-US" dirty="0" smtClean="0"/>
              <a:t>but low </a:t>
            </a:r>
            <a:r>
              <a:rPr lang="en-US" dirty="0"/>
              <a:t>chance of arrest. </a:t>
            </a:r>
            <a:r>
              <a:rPr lang="en-US" dirty="0" smtClean="0"/>
              <a:t>In this project, I’ll try to explore from Syracuse crime data to figure out the key crime factors.</a:t>
            </a:r>
          </a:p>
          <a:p>
            <a:r>
              <a:rPr lang="en-US" dirty="0" smtClean="0"/>
              <a:t>The results would help Syracuse police department to assign police resources more efficiently and help citizens to identify the crimes factors away from dangers.</a:t>
            </a:r>
          </a:p>
          <a:p>
            <a:r>
              <a:rPr lang="en-US" dirty="0" smtClean="0"/>
              <a:t>The project would be a typical classification problem to predict type of crimes with given other crime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1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6000"/>
            <a:ext cx="10526751" cy="4460488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en-US" altLang="zh-CN" dirty="0" smtClean="0"/>
              <a:t>rime Dataset (from Syracuse </a:t>
            </a:r>
            <a:r>
              <a:rPr lang="en-US" altLang="zh-CN" dirty="0" err="1" smtClean="0"/>
              <a:t>OpenData</a:t>
            </a:r>
            <a:r>
              <a:rPr lang="en-US" altLang="zh-CN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Data </a:t>
            </a:r>
            <a:r>
              <a:rPr lang="en-US" dirty="0"/>
              <a:t>Duration: January 1st, 2017 – June 3rd, 2018</a:t>
            </a:r>
          </a:p>
          <a:p>
            <a:pPr lvl="1"/>
            <a:r>
              <a:rPr lang="en-US" dirty="0" err="1" smtClean="0"/>
              <a:t>Colunms</a:t>
            </a:r>
            <a:r>
              <a:rPr lang="en-US" dirty="0" smtClean="0"/>
              <a:t>: Address, Date</a:t>
            </a:r>
            <a:r>
              <a:rPr lang="en-US" dirty="0"/>
              <a:t>, </a:t>
            </a:r>
            <a:r>
              <a:rPr lang="en-US" dirty="0" err="1"/>
              <a:t>TimeStart</a:t>
            </a:r>
            <a:r>
              <a:rPr lang="en-US" dirty="0"/>
              <a:t>, </a:t>
            </a:r>
            <a:r>
              <a:rPr lang="en-US" dirty="0" err="1"/>
              <a:t>TimeEnd</a:t>
            </a:r>
            <a:r>
              <a:rPr lang="en-US" dirty="0"/>
              <a:t>, </a:t>
            </a:r>
            <a:r>
              <a:rPr lang="en-US" dirty="0" err="1" smtClean="0"/>
              <a:t>Code_Defined</a:t>
            </a:r>
            <a:endParaRPr lang="en-US" dirty="0"/>
          </a:p>
          <a:p>
            <a:pPr lvl="1"/>
            <a:r>
              <a:rPr lang="en-US" dirty="0" err="1" smtClean="0"/>
              <a:t>Diminsion</a:t>
            </a:r>
            <a:r>
              <a:rPr lang="en-US" dirty="0" smtClean="0"/>
              <a:t>: 15,266rows * 8colunms</a:t>
            </a:r>
            <a:endParaRPr lang="en-US" dirty="0"/>
          </a:p>
          <a:p>
            <a:pPr lvl="1"/>
            <a:r>
              <a:rPr lang="en-US" dirty="0" smtClean="0"/>
              <a:t>Independent </a:t>
            </a:r>
            <a:r>
              <a:rPr lang="en-US" altLang="zh-CN" dirty="0" smtClean="0"/>
              <a:t>variables</a:t>
            </a:r>
            <a:r>
              <a:rPr lang="en-US" dirty="0" smtClean="0"/>
              <a:t>: </a:t>
            </a:r>
            <a:r>
              <a:rPr lang="en-US" dirty="0" err="1" smtClean="0"/>
              <a:t>Code_Defined</a:t>
            </a:r>
            <a:r>
              <a:rPr lang="en-US" dirty="0" smtClean="0"/>
              <a:t> (17 classes)</a:t>
            </a:r>
          </a:p>
          <a:p>
            <a:r>
              <a:rPr lang="en-US" dirty="0" smtClean="0"/>
              <a:t>C</a:t>
            </a:r>
            <a:r>
              <a:rPr lang="en-US" altLang="zh-CN" dirty="0" smtClean="0"/>
              <a:t>ensus Dataset(from US Census Bureau)</a:t>
            </a:r>
          </a:p>
          <a:p>
            <a:pPr lvl="1"/>
            <a:r>
              <a:rPr lang="en-US" dirty="0" smtClean="0"/>
              <a:t>Data Range: Great Syracuse Area</a:t>
            </a:r>
          </a:p>
          <a:p>
            <a:pPr lvl="1"/>
            <a:r>
              <a:rPr lang="en-US" dirty="0" err="1" smtClean="0"/>
              <a:t>Colunms</a:t>
            </a:r>
            <a:r>
              <a:rPr lang="en-US" dirty="0" smtClean="0"/>
              <a:t>: ages distribution, income distribution, education, commuting, etc.</a:t>
            </a:r>
          </a:p>
          <a:p>
            <a:pPr lvl="1"/>
            <a:r>
              <a:rPr lang="en-US" dirty="0" err="1" smtClean="0"/>
              <a:t>Diminsion</a:t>
            </a:r>
            <a:r>
              <a:rPr lang="en-US" dirty="0" smtClean="0"/>
              <a:t>: 70rows * about 20000colunms (selected only 579colunms for this task)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1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 data:</a:t>
            </a:r>
          </a:p>
          <a:p>
            <a:pPr lvl="1"/>
            <a:r>
              <a:rPr lang="en-US" dirty="0" smtClean="0"/>
              <a:t>Remove </a:t>
            </a:r>
            <a:r>
              <a:rPr lang="en-US" dirty="0" err="1" smtClean="0"/>
              <a:t>indentifiers</a:t>
            </a:r>
            <a:r>
              <a:rPr lang="en-US" dirty="0" smtClean="0"/>
              <a:t>: crime ID</a:t>
            </a:r>
          </a:p>
          <a:p>
            <a:pPr lvl="1"/>
            <a:r>
              <a:rPr lang="en-US" dirty="0" smtClean="0"/>
              <a:t>Combine types: 17 types -&gt; 4 </a:t>
            </a:r>
            <a:r>
              <a:rPr lang="en-US" dirty="0"/>
              <a:t>major types(Assault, Drug, Property, Theft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Merge data:</a:t>
            </a:r>
          </a:p>
          <a:p>
            <a:pPr lvl="1"/>
            <a:r>
              <a:rPr lang="en-US" dirty="0" smtClean="0"/>
              <a:t>Use census API to map “address” to “census tract”</a:t>
            </a:r>
          </a:p>
          <a:p>
            <a:pPr lvl="1"/>
            <a:r>
              <a:rPr lang="en-US" dirty="0" smtClean="0"/>
              <a:t>Merge data by “census tract number”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678" b="34959"/>
          <a:stretch/>
        </p:blipFill>
        <p:spPr>
          <a:xfrm>
            <a:off x="1128945" y="4716965"/>
            <a:ext cx="3347922" cy="89209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606848" y="5000650"/>
            <a:ext cx="689981" cy="524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06848" y="4793682"/>
            <a:ext cx="1328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76" y="5857383"/>
            <a:ext cx="7372350" cy="96202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8437321" y="5524757"/>
            <a:ext cx="411666" cy="591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0275" y="5188672"/>
            <a:ext cx="2924175" cy="1057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924" y="4716965"/>
            <a:ext cx="30384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45" r="3091"/>
          <a:stretch/>
        </p:blipFill>
        <p:spPr>
          <a:xfrm>
            <a:off x="7471581" y="4092499"/>
            <a:ext cx="4616341" cy="24496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48" y="1525600"/>
            <a:ext cx="3547814" cy="50165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247" y="1525601"/>
            <a:ext cx="3154334" cy="50165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005" y="1533291"/>
            <a:ext cx="4636917" cy="262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505415"/>
          </a:xfrm>
        </p:spPr>
        <p:txBody>
          <a:bodyPr/>
          <a:lstStyle/>
          <a:p>
            <a:r>
              <a:rPr lang="en-US" dirty="0" smtClean="0"/>
              <a:t>Date -&gt; </a:t>
            </a:r>
            <a:r>
              <a:rPr lang="en-US" dirty="0"/>
              <a:t>Weekday, </a:t>
            </a:r>
            <a:r>
              <a:rPr lang="en-US" dirty="0" smtClean="0"/>
              <a:t>Season</a:t>
            </a:r>
            <a:endParaRPr lang="en-US" dirty="0"/>
          </a:p>
          <a:p>
            <a:r>
              <a:rPr lang="en-US" dirty="0" err="1"/>
              <a:t>TimeStart</a:t>
            </a:r>
            <a:r>
              <a:rPr lang="en-US" dirty="0"/>
              <a:t> &amp; </a:t>
            </a:r>
            <a:r>
              <a:rPr lang="en-US" dirty="0" err="1" smtClean="0"/>
              <a:t>TimeEnd</a:t>
            </a:r>
            <a:r>
              <a:rPr lang="en-US" dirty="0" smtClean="0"/>
              <a:t> -&gt; morning/daytime/evening/midnight</a:t>
            </a:r>
            <a:endParaRPr lang="en-US" dirty="0"/>
          </a:p>
          <a:p>
            <a:r>
              <a:rPr lang="en-US" dirty="0" smtClean="0"/>
              <a:t>Calculate ratios of </a:t>
            </a:r>
            <a:r>
              <a:rPr lang="en-US" dirty="0"/>
              <a:t>Census Data: </a:t>
            </a:r>
            <a:r>
              <a:rPr lang="en-US" dirty="0" smtClean="0"/>
              <a:t>high </a:t>
            </a:r>
            <a:r>
              <a:rPr lang="en-US" dirty="0"/>
              <a:t>Education Rate</a:t>
            </a:r>
            <a:r>
              <a:rPr lang="en-US" dirty="0" smtClean="0"/>
              <a:t>, high Income rate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216" y="3634948"/>
            <a:ext cx="8124825" cy="1171575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5843239" y="4995746"/>
            <a:ext cx="328961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306" y="5608714"/>
            <a:ext cx="40005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5010"/>
          </a:xfrm>
        </p:spPr>
        <p:txBody>
          <a:bodyPr/>
          <a:lstStyle/>
          <a:p>
            <a:r>
              <a:rPr lang="en-US" dirty="0" smtClean="0"/>
              <a:t>Model Analysis </a:t>
            </a:r>
            <a:r>
              <a:rPr lang="en-US" altLang="zh-CN" dirty="0"/>
              <a:t>—— </a:t>
            </a:r>
            <a:r>
              <a:rPr lang="en-US" altLang="zh-CN" dirty="0" smtClean="0"/>
              <a:t>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dataset: 60% training, 30% validation, 10% testing</a:t>
            </a:r>
          </a:p>
          <a:p>
            <a:r>
              <a:rPr lang="en-US" dirty="0" smtClean="0"/>
              <a:t>Variables: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Tuning: Cost from 2^1 to 2^10</a:t>
            </a:r>
          </a:p>
          <a:p>
            <a:r>
              <a:rPr lang="en-US" dirty="0" smtClean="0"/>
              <a:t>Best cost: 34 for validation</a:t>
            </a:r>
            <a:endParaRPr lang="en-US" dirty="0"/>
          </a:p>
          <a:p>
            <a:r>
              <a:rPr lang="en-US" dirty="0" smtClean="0"/>
              <a:t>Accuracy for testing: 42.40% (compare to baseline 33.91%)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467" y="3188552"/>
            <a:ext cx="79629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5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5010"/>
          </a:xfrm>
        </p:spPr>
        <p:txBody>
          <a:bodyPr/>
          <a:lstStyle/>
          <a:p>
            <a:r>
              <a:rPr lang="en-US" dirty="0" smtClean="0"/>
              <a:t>Model Analysis </a:t>
            </a:r>
            <a:r>
              <a:rPr lang="en-US" altLang="zh-CN" dirty="0"/>
              <a:t>—— </a:t>
            </a:r>
            <a:r>
              <a:rPr lang="en-US" altLang="zh-CN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dataset: 60% training, 30% validation, 10% testing</a:t>
            </a:r>
          </a:p>
          <a:p>
            <a:r>
              <a:rPr lang="en-US" dirty="0" err="1" smtClean="0"/>
              <a:t>Init</a:t>
            </a:r>
            <a:r>
              <a:rPr lang="en-US" dirty="0" smtClean="0"/>
              <a:t> Variables: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Tuning: number of trees from 200 to 600</a:t>
            </a:r>
          </a:p>
          <a:p>
            <a:r>
              <a:rPr lang="en-US" dirty="0" smtClean="0"/>
              <a:t>Best </a:t>
            </a:r>
            <a:r>
              <a:rPr lang="en-US" dirty="0" err="1" smtClean="0"/>
              <a:t>ntrees</a:t>
            </a:r>
            <a:r>
              <a:rPr lang="en-US" dirty="0" smtClean="0"/>
              <a:t>: 600 for validation</a:t>
            </a:r>
            <a:endParaRPr lang="en-US" dirty="0"/>
          </a:p>
          <a:p>
            <a:r>
              <a:rPr lang="en-US" dirty="0" smtClean="0"/>
              <a:t>Accuracy for testing: 41.71% (compare to baseline 33.91%)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467" y="3188552"/>
            <a:ext cx="79629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0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5010"/>
          </a:xfrm>
        </p:spPr>
        <p:txBody>
          <a:bodyPr/>
          <a:lstStyle/>
          <a:p>
            <a:r>
              <a:rPr lang="en-US" altLang="zh-CN" dirty="0" smtClean="0"/>
              <a:t>Random Forest —— feature selection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70204"/>
            <a:ext cx="3924300" cy="2667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97512" y="4537204"/>
            <a:ext cx="393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Accuracy: 41.71% 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519854" y="2821259"/>
            <a:ext cx="1449658" cy="557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878" y="2260497"/>
            <a:ext cx="3867150" cy="1752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55620" y="4000604"/>
            <a:ext cx="393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Accuracy: 49.58%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42517" y="2553629"/>
            <a:ext cx="110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Stepwise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9854" y="3203704"/>
            <a:ext cx="1416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After</a:t>
            </a:r>
          </a:p>
          <a:p>
            <a:pPr algn="ctr"/>
            <a:r>
              <a:rPr lang="en-US" dirty="0" smtClean="0"/>
              <a:t>5 times 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364</TotalTime>
  <Words>498</Words>
  <Application>Microsoft Office PowerPoint</Application>
  <PresentationFormat>Widescreen</PresentationFormat>
  <Paragraphs>73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华文楷体</vt:lpstr>
      <vt:lpstr>Calibri</vt:lpstr>
      <vt:lpstr>Franklin Gothic Book</vt:lpstr>
      <vt:lpstr>Crop</vt:lpstr>
      <vt:lpstr>Syracuse Crime Analysis</vt:lpstr>
      <vt:lpstr>Problems and Objectives</vt:lpstr>
      <vt:lpstr>Data Description</vt:lpstr>
      <vt:lpstr>Data Preparation</vt:lpstr>
      <vt:lpstr>Data Exploration</vt:lpstr>
      <vt:lpstr>Feature Engineering</vt:lpstr>
      <vt:lpstr>Model Analysis —— SVM</vt:lpstr>
      <vt:lpstr>Model Analysis —— Random Forest</vt:lpstr>
      <vt:lpstr>Random Forest —— feature selection</vt:lpstr>
      <vt:lpstr>Results and Conclusion</vt:lpstr>
      <vt:lpstr>References</vt:lpstr>
      <vt:lpstr>Thanks!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Syracuse Crime Analysis</dc:title>
  <dc:creator>Yunteng Gu</dc:creator>
  <cp:lastModifiedBy>Yunteng Gu</cp:lastModifiedBy>
  <cp:revision>15</cp:revision>
  <dcterms:created xsi:type="dcterms:W3CDTF">2018-12-03T23:47:47Z</dcterms:created>
  <dcterms:modified xsi:type="dcterms:W3CDTF">2018-12-04T05:52:29Z</dcterms:modified>
</cp:coreProperties>
</file>