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8931" r:id="rId2"/>
    <p:sldId id="8932" r:id="rId3"/>
    <p:sldId id="8934" r:id="rId4"/>
    <p:sldId id="893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de Paula Cunha" userId="18979f52-1752-465e-8948-ecb905741ef8" providerId="ADAL" clId="{CCC49DEE-555E-4BA5-A528-9D36F25663F2}"/>
    <pc:docChg chg="undo custSel addSld delSld modSld sldOrd">
      <pc:chgData name="Gustavo de Paula Cunha" userId="18979f52-1752-465e-8948-ecb905741ef8" providerId="ADAL" clId="{CCC49DEE-555E-4BA5-A528-9D36F25663F2}" dt="2023-06-13T16:42:17.125" v="7264" actId="20577"/>
      <pc:docMkLst>
        <pc:docMk/>
      </pc:docMkLst>
      <pc:sldChg chg="new del">
        <pc:chgData name="Gustavo de Paula Cunha" userId="18979f52-1752-465e-8948-ecb905741ef8" providerId="ADAL" clId="{CCC49DEE-555E-4BA5-A528-9D36F25663F2}" dt="2023-06-12T13:24:11.624" v="2" actId="47"/>
        <pc:sldMkLst>
          <pc:docMk/>
          <pc:sldMk cId="1020535999" sldId="256"/>
        </pc:sldMkLst>
      </pc:sldChg>
      <pc:sldChg chg="addSp delSp modSp add mod">
        <pc:chgData name="Gustavo de Paula Cunha" userId="18979f52-1752-465e-8948-ecb905741ef8" providerId="ADAL" clId="{CCC49DEE-555E-4BA5-A528-9D36F25663F2}" dt="2023-06-13T16:17:55.409" v="4862" actId="20577"/>
        <pc:sldMkLst>
          <pc:docMk/>
          <pc:sldMk cId="3420477783" sldId="8931"/>
        </pc:sldMkLst>
        <pc:spChg chg="add del mod">
          <ac:chgData name="Gustavo de Paula Cunha" userId="18979f52-1752-465e-8948-ecb905741ef8" providerId="ADAL" clId="{CCC49DEE-555E-4BA5-A528-9D36F25663F2}" dt="2023-06-12T13:25:30.516" v="81" actId="478"/>
          <ac:spMkLst>
            <pc:docMk/>
            <pc:sldMk cId="3420477783" sldId="8931"/>
            <ac:spMk id="4" creationId="{C8DE2AB2-9303-D574-3D3A-36D5B1AD713C}"/>
          </ac:spMkLst>
        </pc:spChg>
        <pc:spChg chg="del">
          <ac:chgData name="Gustavo de Paula Cunha" userId="18979f52-1752-465e-8948-ecb905741ef8" providerId="ADAL" clId="{CCC49DEE-555E-4BA5-A528-9D36F25663F2}" dt="2023-06-12T13:24:18.944" v="4" actId="478"/>
          <ac:spMkLst>
            <pc:docMk/>
            <pc:sldMk cId="3420477783" sldId="8931"/>
            <ac:spMk id="13" creationId="{1C056932-8873-00F2-B90D-B707D4CABB8D}"/>
          </ac:spMkLst>
        </pc:spChg>
        <pc:spChg chg="mod">
          <ac:chgData name="Gustavo de Paula Cunha" userId="18979f52-1752-465e-8948-ecb905741ef8" providerId="ADAL" clId="{CCC49DEE-555E-4BA5-A528-9D36F25663F2}" dt="2023-06-12T13:49:02.075" v="2032" actId="207"/>
          <ac:spMkLst>
            <pc:docMk/>
            <pc:sldMk cId="3420477783" sldId="8931"/>
            <ac:spMk id="30" creationId="{297D8500-95E7-446A-7FF6-58A34ECDC2F3}"/>
          </ac:spMkLst>
        </pc:spChg>
        <pc:spChg chg="del">
          <ac:chgData name="Gustavo de Paula Cunha" userId="18979f52-1752-465e-8948-ecb905741ef8" providerId="ADAL" clId="{CCC49DEE-555E-4BA5-A528-9D36F25663F2}" dt="2023-06-12T13:24:18.944" v="4" actId="478"/>
          <ac:spMkLst>
            <pc:docMk/>
            <pc:sldMk cId="3420477783" sldId="8931"/>
            <ac:spMk id="45" creationId="{05AC0086-A463-1940-5C9E-7C3F1831ED0A}"/>
          </ac:spMkLst>
        </pc:spChg>
        <pc:spChg chg="del">
          <ac:chgData name="Gustavo de Paula Cunha" userId="18979f52-1752-465e-8948-ecb905741ef8" providerId="ADAL" clId="{CCC49DEE-555E-4BA5-A528-9D36F25663F2}" dt="2023-06-12T13:24:18.944" v="4" actId="478"/>
          <ac:spMkLst>
            <pc:docMk/>
            <pc:sldMk cId="3420477783" sldId="8931"/>
            <ac:spMk id="207" creationId="{0BA6B4D2-FCFE-2F0E-E92B-A81C96376AC4}"/>
          </ac:spMkLst>
        </pc:spChg>
        <pc:grpChg chg="del">
          <ac:chgData name="Gustavo de Paula Cunha" userId="18979f52-1752-465e-8948-ecb905741ef8" providerId="ADAL" clId="{CCC49DEE-555E-4BA5-A528-9D36F25663F2}" dt="2023-06-12T13:24:13.377" v="3" actId="478"/>
          <ac:grpSpMkLst>
            <pc:docMk/>
            <pc:sldMk cId="3420477783" sldId="8931"/>
            <ac:grpSpMk id="3" creationId="{A30AF281-7CCC-3F48-3C1E-A57DD6B919F2}"/>
          </ac:grpSpMkLst>
        </pc:grpChg>
        <pc:graphicFrameChg chg="add del mod modGraphic">
          <ac:chgData name="Gustavo de Paula Cunha" userId="18979f52-1752-465e-8948-ecb905741ef8" providerId="ADAL" clId="{CCC49DEE-555E-4BA5-A528-9D36F25663F2}" dt="2023-06-13T16:17:55.409" v="4862" actId="20577"/>
          <ac:graphicFrameMkLst>
            <pc:docMk/>
            <pc:sldMk cId="3420477783" sldId="8931"/>
            <ac:graphicFrameMk id="5" creationId="{F2CEEF65-63C6-4407-2C43-7F3823376FDA}"/>
          </ac:graphicFrameMkLst>
        </pc:graphicFrameChg>
        <pc:picChg chg="del">
          <ac:chgData name="Gustavo de Paula Cunha" userId="18979f52-1752-465e-8948-ecb905741ef8" providerId="ADAL" clId="{CCC49DEE-555E-4BA5-A528-9D36F25663F2}" dt="2023-06-12T13:24:18.944" v="4" actId="478"/>
          <ac:picMkLst>
            <pc:docMk/>
            <pc:sldMk cId="3420477783" sldId="8931"/>
            <ac:picMk id="206" creationId="{37AD51DD-8E02-5890-34DF-9BE3EB84E03D}"/>
          </ac:picMkLst>
        </pc:picChg>
        <pc:cxnChg chg="mod">
          <ac:chgData name="Gustavo de Paula Cunha" userId="18979f52-1752-465e-8948-ecb905741ef8" providerId="ADAL" clId="{CCC49DEE-555E-4BA5-A528-9D36F25663F2}" dt="2023-06-12T13:24:13.377" v="3" actId="478"/>
          <ac:cxnSpMkLst>
            <pc:docMk/>
            <pc:sldMk cId="3420477783" sldId="8931"/>
            <ac:cxnSpMk id="28" creationId="{0081B1DE-C8A0-084B-6004-068EEC699149}"/>
          </ac:cxnSpMkLst>
        </pc:cxnChg>
        <pc:cxnChg chg="mod">
          <ac:chgData name="Gustavo de Paula Cunha" userId="18979f52-1752-465e-8948-ecb905741ef8" providerId="ADAL" clId="{CCC49DEE-555E-4BA5-A528-9D36F25663F2}" dt="2023-06-12T13:24:13.377" v="3" actId="478"/>
          <ac:cxnSpMkLst>
            <pc:docMk/>
            <pc:sldMk cId="3420477783" sldId="8931"/>
            <ac:cxnSpMk id="32" creationId="{4CA5D6CA-A3AA-8B20-4CA8-C2C33BC9D1DB}"/>
          </ac:cxnSpMkLst>
        </pc:cxnChg>
        <pc:cxnChg chg="mod">
          <ac:chgData name="Gustavo de Paula Cunha" userId="18979f52-1752-465e-8948-ecb905741ef8" providerId="ADAL" clId="{CCC49DEE-555E-4BA5-A528-9D36F25663F2}" dt="2023-06-12T13:24:13.377" v="3" actId="478"/>
          <ac:cxnSpMkLst>
            <pc:docMk/>
            <pc:sldMk cId="3420477783" sldId="8931"/>
            <ac:cxnSpMk id="35" creationId="{183CB4C6-6AD6-FEDF-A4E2-52A9EADF9686}"/>
          </ac:cxnSpMkLst>
        </pc:cxnChg>
      </pc:sldChg>
      <pc:sldChg chg="addSp delSp modSp add mod">
        <pc:chgData name="Gustavo de Paula Cunha" userId="18979f52-1752-465e-8948-ecb905741ef8" providerId="ADAL" clId="{CCC49DEE-555E-4BA5-A528-9D36F25663F2}" dt="2023-06-13T16:42:17.125" v="7264" actId="20577"/>
        <pc:sldMkLst>
          <pc:docMk/>
          <pc:sldMk cId="2383820959" sldId="8932"/>
        </pc:sldMkLst>
        <pc:spChg chg="add del mod">
          <ac:chgData name="Gustavo de Paula Cunha" userId="18979f52-1752-465e-8948-ecb905741ef8" providerId="ADAL" clId="{CCC49DEE-555E-4BA5-A528-9D36F25663F2}" dt="2023-06-12T19:00:01.254" v="3544" actId="478"/>
          <ac:spMkLst>
            <pc:docMk/>
            <pc:sldMk cId="2383820959" sldId="8932"/>
            <ac:spMk id="2" creationId="{1172A0DB-1B2F-3393-E725-D36AB7D37AC8}"/>
          </ac:spMkLst>
        </pc:spChg>
        <pc:spChg chg="add mod">
          <ac:chgData name="Gustavo de Paula Cunha" userId="18979f52-1752-465e-8948-ecb905741ef8" providerId="ADAL" clId="{CCC49DEE-555E-4BA5-A528-9D36F25663F2}" dt="2023-06-13T16:42:17.125" v="7264" actId="20577"/>
          <ac:spMkLst>
            <pc:docMk/>
            <pc:sldMk cId="2383820959" sldId="8932"/>
            <ac:spMk id="4" creationId="{83628E3A-D4FB-D865-8EB7-9376B3745091}"/>
          </ac:spMkLst>
        </pc:spChg>
        <pc:spChg chg="mod">
          <ac:chgData name="Gustavo de Paula Cunha" userId="18979f52-1752-465e-8948-ecb905741ef8" providerId="ADAL" clId="{CCC49DEE-555E-4BA5-A528-9D36F25663F2}" dt="2023-06-12T18:50:17.223" v="3539" actId="20577"/>
          <ac:spMkLst>
            <pc:docMk/>
            <pc:sldMk cId="2383820959" sldId="8932"/>
            <ac:spMk id="30" creationId="{297D8500-95E7-446A-7FF6-58A34ECDC2F3}"/>
          </ac:spMkLst>
        </pc:spChg>
        <pc:graphicFrameChg chg="add mod modGraphic">
          <ac:chgData name="Gustavo de Paula Cunha" userId="18979f52-1752-465e-8948-ecb905741ef8" providerId="ADAL" clId="{CCC49DEE-555E-4BA5-A528-9D36F25663F2}" dt="2023-06-13T16:32:37.313" v="5866" actId="20577"/>
          <ac:graphicFrameMkLst>
            <pc:docMk/>
            <pc:sldMk cId="2383820959" sldId="8932"/>
            <ac:graphicFrameMk id="3" creationId="{83BCA670-0552-A22C-B13A-AE3CD313B770}"/>
          </ac:graphicFrameMkLst>
        </pc:graphicFrameChg>
        <pc:graphicFrameChg chg="del">
          <ac:chgData name="Gustavo de Paula Cunha" userId="18979f52-1752-465e-8948-ecb905741ef8" providerId="ADAL" clId="{CCC49DEE-555E-4BA5-A528-9D36F25663F2}" dt="2023-06-12T18:49:59.811" v="3509" actId="478"/>
          <ac:graphicFrameMkLst>
            <pc:docMk/>
            <pc:sldMk cId="2383820959" sldId="8932"/>
            <ac:graphicFrameMk id="5" creationId="{F2CEEF65-63C6-4407-2C43-7F3823376FDA}"/>
          </ac:graphicFrameMkLst>
        </pc:graphicFrameChg>
      </pc:sldChg>
      <pc:sldChg chg="modSp add mod">
        <pc:chgData name="Gustavo de Paula Cunha" userId="18979f52-1752-465e-8948-ecb905741ef8" providerId="ADAL" clId="{CCC49DEE-555E-4BA5-A528-9D36F25663F2}" dt="2023-06-13T16:42:09.942" v="7261" actId="20577"/>
        <pc:sldMkLst>
          <pc:docMk/>
          <pc:sldMk cId="113220142" sldId="8933"/>
        </pc:sldMkLst>
        <pc:spChg chg="mod">
          <ac:chgData name="Gustavo de Paula Cunha" userId="18979f52-1752-465e-8948-ecb905741ef8" providerId="ADAL" clId="{CCC49DEE-555E-4BA5-A528-9D36F25663F2}" dt="2023-06-13T16:42:09.942" v="7261" actId="20577"/>
          <ac:spMkLst>
            <pc:docMk/>
            <pc:sldMk cId="113220142" sldId="8933"/>
            <ac:spMk id="4" creationId="{83628E3A-D4FB-D865-8EB7-9376B3745091}"/>
          </ac:spMkLst>
        </pc:spChg>
        <pc:graphicFrameChg chg="mod modGraphic">
          <ac:chgData name="Gustavo de Paula Cunha" userId="18979f52-1752-465e-8948-ecb905741ef8" providerId="ADAL" clId="{CCC49DEE-555E-4BA5-A528-9D36F25663F2}" dt="2023-06-13T16:41:55.121" v="7243" actId="1076"/>
          <ac:graphicFrameMkLst>
            <pc:docMk/>
            <pc:sldMk cId="113220142" sldId="8933"/>
            <ac:graphicFrameMk id="3" creationId="{83BCA670-0552-A22C-B13A-AE3CD313B770}"/>
          </ac:graphicFrameMkLst>
        </pc:graphicFrameChg>
      </pc:sldChg>
      <pc:sldChg chg="add del">
        <pc:chgData name="Gustavo de Paula Cunha" userId="18979f52-1752-465e-8948-ecb905741ef8" providerId="ADAL" clId="{CCC49DEE-555E-4BA5-A528-9D36F25663F2}" dt="2023-06-12T19:24:52.760" v="4302" actId="47"/>
        <pc:sldMkLst>
          <pc:docMk/>
          <pc:sldMk cId="1943737337" sldId="8934"/>
        </pc:sldMkLst>
      </pc:sldChg>
      <pc:sldChg chg="modSp add mod ord">
        <pc:chgData name="Gustavo de Paula Cunha" userId="18979f52-1752-465e-8948-ecb905741ef8" providerId="ADAL" clId="{CCC49DEE-555E-4BA5-A528-9D36F25663F2}" dt="2023-06-13T16:39:31.116" v="6950" actId="20577"/>
        <pc:sldMkLst>
          <pc:docMk/>
          <pc:sldMk cId="2822026503" sldId="8934"/>
        </pc:sldMkLst>
        <pc:spChg chg="mod">
          <ac:chgData name="Gustavo de Paula Cunha" userId="18979f52-1752-465e-8948-ecb905741ef8" providerId="ADAL" clId="{CCC49DEE-555E-4BA5-A528-9D36F25663F2}" dt="2023-06-13T16:07:40.147" v="4327" actId="20577"/>
          <ac:spMkLst>
            <pc:docMk/>
            <pc:sldMk cId="2822026503" sldId="8934"/>
            <ac:spMk id="4" creationId="{83628E3A-D4FB-D865-8EB7-9376B3745091}"/>
          </ac:spMkLst>
        </pc:spChg>
        <pc:graphicFrameChg chg="mod modGraphic">
          <ac:chgData name="Gustavo de Paula Cunha" userId="18979f52-1752-465e-8948-ecb905741ef8" providerId="ADAL" clId="{CCC49DEE-555E-4BA5-A528-9D36F25663F2}" dt="2023-06-13T16:39:31.116" v="6950" actId="20577"/>
          <ac:graphicFrameMkLst>
            <pc:docMk/>
            <pc:sldMk cId="2822026503" sldId="8934"/>
            <ac:graphicFrameMk id="3" creationId="{83BCA670-0552-A22C-B13A-AE3CD313B77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21C2-3F79-488E-9095-47B84E4EF69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2A5E7-7FD1-4DA9-A522-D6DDEA16A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6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Tx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3DB84-01F7-40BD-BC2A-7C00493768B2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57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Tx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3DB84-01F7-40BD-BC2A-7C00493768B2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7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Tx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3DB84-01F7-40BD-BC2A-7C00493768B2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0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Tx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3DB84-01F7-40BD-BC2A-7C00493768B2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78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3CC96-F1F1-7098-88B7-D76A56CCC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B549F-54C0-66E3-D21F-756332ECA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4096E-B155-CCCE-2C66-1E4B3607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6B26B-683C-A282-F5B9-CE8BDBAD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DE583-2FDE-BCC0-375E-C482248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28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0DDD2-DF72-81C7-D2A0-53423092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D36556-937A-0260-5C9C-F14DD793A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78439-4825-33CC-24BD-613BAA09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5522D-30C0-E074-8225-E4067CE4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D87A1D-17C4-9BE5-4BC6-E2E7DFB0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9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92DC65-3C3A-9EBA-871B-751CDDA0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59804A-E425-BC04-AD33-9325A8E0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E9B6F-AF2E-B6E1-B218-5F39ACDD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FAAB5-5563-4D25-52D2-9AAE2260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4908A-9C5D-0074-EB70-A8D6A65A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5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1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75023-2B96-9A9F-4A4B-7C27C4BE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4F5D9-8F31-B0A2-C362-C10805FB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68846-1400-A39A-E9CC-F83F6B04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361AD-1822-9D17-DC2F-243DBC5C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6A211-B99A-0771-1ECB-60E2C2B8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74BAD-BFD5-0BF1-837B-BC42A9DA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C25023-7078-D974-886E-5A1DFCA9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8BAD0A-21D6-48DE-508F-23BE528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7AF485-FA24-3CD8-F2A7-7E0A5C35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3A598-4DD6-106A-4D45-13A68B27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5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4E45A-5054-D46B-5802-FCF4B14E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67B5E-8493-F640-1E73-D81E2C9D0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1AB79B-9B85-2331-513E-FA97B4E1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578312-32E5-0BB6-5EAC-43E4DF1C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512032-D1C9-A365-95FD-B53180A5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F210A0-EF63-4128-516A-40CFF8FD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5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02E27-41C6-7AB9-19B0-30D93A24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43944E-88A9-AF94-268A-9474CB531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004474-DCCF-A48F-1746-69016606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3A41A7-F72B-9EC8-4578-87C347462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F499B-DBE7-438B-2F0B-CB23B294D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974560-948A-1360-7169-E7BCBA18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271F2F-13B2-CF16-4BF6-32F45210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E861FD-60B6-0BF7-A424-5AFB189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7370-DADC-201F-A941-070C7E10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DC9970-93AC-598D-8618-2400BD0D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7D9F8C-232C-D552-7B4C-17B4E6B5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DF5B3A-FCB8-EC3D-986B-ABF78FB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56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32491F-B803-7A85-C300-47D23BF0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7E86B3-E121-DE00-25D5-37EFB348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A4FCC8-652B-31DB-B648-DAB87BB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6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930F0-7AE4-95D7-6D58-37D0C593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85BDA-C594-6EF0-5D9E-ABFFE39E1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874764-1637-6E5E-740E-83E9744C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15AD07-3F42-FFD3-E31D-FBB6B944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9D27B4-C913-5A31-BADD-F0A18869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C07C91-9088-9930-99A4-24C551CD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6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62A88-4279-0561-0530-6752F8D6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E36EE4-A174-24B1-CD93-26268E249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D8D3D6-6DC2-2104-1990-E099F0454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88CEA5-F21A-776D-5DD9-F05CFB0C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8359D-5D78-E4CD-61A3-946C45E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0F541B-7361-BE4A-343D-EFE8A680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A73E88-EA77-09A7-D122-91A9CEC1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4392E3-48AF-3D26-B141-73C7CBF5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950FB-14D9-CA95-E3C8-EC9D12600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AB11-03DC-40F3-B6DD-CED28F9B7A0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6C95F-1340-D76D-7166-D72814038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A03A6-F097-7239-2764-EFA8D5CDF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B165-72BF-4544-9240-108C1FA10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4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5">
            <a:extLst>
              <a:ext uri="{FF2B5EF4-FFF2-40B4-BE49-F238E27FC236}">
                <a16:creationId xmlns:a16="http://schemas.microsoft.com/office/drawing/2014/main" id="{00B985CA-FEAE-0541-BE95-57C84976BD48}"/>
              </a:ext>
            </a:extLst>
          </p:cNvPr>
          <p:cNvCxnSpPr>
            <a:cxnSpLocks/>
          </p:cNvCxnSpPr>
          <p:nvPr/>
        </p:nvCxnSpPr>
        <p:spPr>
          <a:xfrm>
            <a:off x="1105676" y="-1021976"/>
            <a:ext cx="0" cy="2077564"/>
          </a:xfrm>
          <a:prstGeom prst="line">
            <a:avLst/>
          </a:prstGeom>
          <a:ln>
            <a:solidFill>
              <a:srgbClr val="005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Arredondado 6">
            <a:extLst>
              <a:ext uri="{FF2B5EF4-FFF2-40B4-BE49-F238E27FC236}">
                <a16:creationId xmlns:a16="http://schemas.microsoft.com/office/drawing/2014/main" id="{200EDBD9-1987-8048-864A-D37FE3BFBDFE}"/>
              </a:ext>
            </a:extLst>
          </p:cNvPr>
          <p:cNvSpPr/>
          <p:nvPr/>
        </p:nvSpPr>
        <p:spPr>
          <a:xfrm>
            <a:off x="1028221" y="99648"/>
            <a:ext cx="154910" cy="1055164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BCF616-FBE1-E01C-51AA-0A87F7EB93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8799" t="7371"/>
          <a:stretch/>
        </p:blipFill>
        <p:spPr>
          <a:xfrm rot="5400000">
            <a:off x="-503412" y="10137"/>
            <a:ext cx="1554305" cy="871249"/>
          </a:xfrm>
          <a:prstGeom prst="rect">
            <a:avLst/>
          </a:prstGeom>
        </p:spPr>
      </p:pic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297D8500-95E7-446A-7FF6-58A34ECDC2F3}"/>
              </a:ext>
            </a:extLst>
          </p:cNvPr>
          <p:cNvSpPr txBox="1">
            <a:spLocks/>
          </p:cNvSpPr>
          <p:nvPr/>
        </p:nvSpPr>
        <p:spPr>
          <a:xfrm>
            <a:off x="1260586" y="83468"/>
            <a:ext cx="10751792" cy="105516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b="1" kern="1200" dirty="0">
                <a:solidFill>
                  <a:srgbClr val="1F5EAD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dirty="0">
                <a:solidFill>
                  <a:srgbClr val="003D58"/>
                </a:solidFill>
                <a:latin typeface="Montserrat" pitchFamily="2" charset="77"/>
                <a:cs typeface="Arial" charset="0"/>
              </a:rPr>
              <a:t>DOCUMENTAÇÃO API -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3D58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charset="0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ontserrat ExtraBold" panose="00000900000000000000" pitchFamily="2" charset="0"/>
                <a:cs typeface="Arial" charset="0"/>
              </a:rPr>
              <a:t>IA PARA O CICLO DO CRÉDITO TRIBUTÁRIO</a:t>
            </a:r>
            <a:endParaRPr kumimoji="0" lang="pt-BR" sz="20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ontserrat ExtraBold" panose="00000900000000000000" pitchFamily="2" charset="0"/>
              <a:cs typeface="Arial" pitchFamily="34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F2CEEF65-63C6-4407-2C43-7F3823376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79386"/>
              </p:ext>
            </p:extLst>
          </p:nvPr>
        </p:nvGraphicFramePr>
        <p:xfrm>
          <a:off x="187899" y="1476808"/>
          <a:ext cx="11816201" cy="52815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6281">
                  <a:extLst>
                    <a:ext uri="{9D8B030D-6E8A-4147-A177-3AD203B41FA5}">
                      <a16:colId xmlns:a16="http://schemas.microsoft.com/office/drawing/2014/main" val="1259284293"/>
                    </a:ext>
                  </a:extLst>
                </a:gridCol>
                <a:gridCol w="2154009">
                  <a:extLst>
                    <a:ext uri="{9D8B030D-6E8A-4147-A177-3AD203B41FA5}">
                      <a16:colId xmlns:a16="http://schemas.microsoft.com/office/drawing/2014/main" val="281743081"/>
                    </a:ext>
                  </a:extLst>
                </a:gridCol>
                <a:gridCol w="7465911">
                  <a:extLst>
                    <a:ext uri="{9D8B030D-6E8A-4147-A177-3AD203B41FA5}">
                      <a16:colId xmlns:a16="http://schemas.microsoft.com/office/drawing/2014/main" val="3807970089"/>
                    </a:ext>
                  </a:extLst>
                </a:gridCol>
              </a:tblGrid>
              <a:tr h="290500"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>
                          <a:latin typeface="Montserrat" panose="00000500000000000000" pitchFamily="2" charset="0"/>
                        </a:rPr>
                        <a:t>Endpoint</a:t>
                      </a:r>
                      <a:endParaRPr lang="pt-BR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latin typeface="Montserrat" panose="00000500000000000000" pitchFamily="2" charset="0"/>
                        </a:rPr>
                        <a:t>Parâmetros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latin typeface="Montserrat" panose="00000500000000000000" pitchFamily="2" charset="0"/>
                        </a:rPr>
                        <a:t>Retorno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1989"/>
                  </a:ext>
                </a:extLst>
              </a:tr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feature_store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Montserrat" panose="00000500000000000000" pitchFamily="2" charset="0"/>
                        </a:rPr>
                        <a:t>data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 (Aponta qual </a:t>
                      </a:r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feature_store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 sendo contribuinte ou divida)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Lê a base de dados original, cria as variáveis e seleciona as variáveis utilizadas para o treinamento do modelo. Salva os dados em tabelas no banco analítico apontado. É salvo uma tabela no banco de dados para o conjunto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86402"/>
                  </a:ext>
                </a:extLst>
              </a:tr>
              <a:tr h="168490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train_model_igr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err="1">
                          <a:latin typeface="Montserrat" panose="00000500000000000000" pitchFamily="2" charset="0"/>
                        </a:rPr>
                        <a:t>n_estimators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 (Aponta qual a quantidade de estimadores que o Random Forest está utilizando), </a:t>
                      </a:r>
                      <a:r>
                        <a:rPr lang="pt-BR" sz="1000" b="1" dirty="0" err="1">
                          <a:latin typeface="Montserrat" panose="00000500000000000000" pitchFamily="2" charset="0"/>
                        </a:rPr>
                        <a:t>min_samples_split</a:t>
                      </a:r>
                      <a:r>
                        <a:rPr lang="pt-BR" sz="10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(quantidade mínima de amostras para quebra da árvore), </a:t>
                      </a:r>
                      <a:r>
                        <a:rPr lang="pt-BR" sz="1000" b="1" dirty="0" err="1">
                          <a:latin typeface="Montserrat" panose="00000500000000000000" pitchFamily="2" charset="0"/>
                        </a:rPr>
                        <a:t>min_samples_leaf</a:t>
                      </a:r>
                      <a:r>
                        <a:rPr lang="pt-BR" sz="10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(quantidade mínima de amostras em uma folha da árvore).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Treina o modelo que faz a previsão da Taxa de recuperação da dívida (ou seja, o modelo que devolve quantos % daquela dívida será paga). Retorna o modelo treinado, qual o seu R2, seu MSE e sua matriz de importância das variáveis. Realiza teste unitário para saber se o novo modelo treinado é melhor que o atual em produção e, caso seja, salva o arquivo do novo modelo.</a:t>
                      </a:r>
                    </a:p>
                    <a:p>
                      <a:endParaRPr lang="pt-BR" sz="1200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Pode tanto ser treinado com os valores padrão, ou com mudança dos parâmetros para experimentos.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6406"/>
                  </a:ext>
                </a:extLst>
              </a:tr>
              <a:tr h="1132952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train_model_rg_contribuinte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err="1">
                          <a:latin typeface="Montserrat" panose="00000500000000000000" pitchFamily="2" charset="0"/>
                        </a:rPr>
                        <a:t>num_cluster</a:t>
                      </a:r>
                      <a:r>
                        <a:rPr lang="pt-BR" sz="10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(Número total de grupos que o modelo irá percorrer)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Avalia a quantidade de grupos de contribuintes presentes no conjunto total de dados. A quantidade de </a:t>
                      </a:r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clusteres</a:t>
                      </a:r>
                      <a:r>
                        <a:rPr lang="pt-BR" sz="1200" dirty="0">
                          <a:latin typeface="Montserrat" panose="00000500000000000000" pitchFamily="2" charset="0"/>
                        </a:rPr>
                        <a:t> que será feita a varredura é definida na chamada ao </a:t>
                      </a:r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endpoint</a:t>
                      </a:r>
                      <a:r>
                        <a:rPr lang="pt-BR" sz="1200" dirty="0">
                          <a:latin typeface="Montserrat" panose="00000500000000000000" pitchFamily="2" charset="0"/>
                        </a:rPr>
                        <a:t>. Retorna o valor ideal de grupos, os pontos centrais de cada grupo encontrado e o valor de inércia desses grupos. Realiza teste unitário para saber se existem novos grupos na </a:t>
                      </a:r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clusterização</a:t>
                      </a:r>
                      <a:r>
                        <a:rPr lang="pt-BR" sz="1200" dirty="0">
                          <a:latin typeface="Montserrat" panose="00000500000000000000" pitchFamily="2" charset="0"/>
                        </a:rPr>
                        <a:t> e, caso sim, treina um modelo de decisão para identificar esses grupos e salva o arquivo do novo modelo.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78951"/>
                  </a:ext>
                </a:extLst>
              </a:tr>
              <a:tr h="61807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predict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/batch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Realiza a previsão da taxa de recuperação no estoque total das dívidas. A previsão em batch realiza uma rodada de previsão em lote para todo um conjunto total de dados e salva os dados com as previsões no banco analítico apontado.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16244"/>
                  </a:ext>
                </a:extLst>
              </a:tr>
              <a:tr h="78435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predict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/solo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Realiza a previsão da taxa de recuperação no estoque total das dívidas. A previsão solo, é realizada enviando individualmente todos os dados necessários para uma previsão (via método POST sendo os dados em um modelo JSON no seu Body), retornando um JSON com os dados originais e a previsão realizada pelo modelo.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2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7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5">
            <a:extLst>
              <a:ext uri="{FF2B5EF4-FFF2-40B4-BE49-F238E27FC236}">
                <a16:creationId xmlns:a16="http://schemas.microsoft.com/office/drawing/2014/main" id="{00B985CA-FEAE-0541-BE95-57C84976BD48}"/>
              </a:ext>
            </a:extLst>
          </p:cNvPr>
          <p:cNvCxnSpPr>
            <a:cxnSpLocks/>
          </p:cNvCxnSpPr>
          <p:nvPr/>
        </p:nvCxnSpPr>
        <p:spPr>
          <a:xfrm>
            <a:off x="1105676" y="-1021976"/>
            <a:ext cx="0" cy="2077564"/>
          </a:xfrm>
          <a:prstGeom prst="line">
            <a:avLst/>
          </a:prstGeom>
          <a:ln>
            <a:solidFill>
              <a:srgbClr val="005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Arredondado 6">
            <a:extLst>
              <a:ext uri="{FF2B5EF4-FFF2-40B4-BE49-F238E27FC236}">
                <a16:creationId xmlns:a16="http://schemas.microsoft.com/office/drawing/2014/main" id="{200EDBD9-1987-8048-864A-D37FE3BFBDFE}"/>
              </a:ext>
            </a:extLst>
          </p:cNvPr>
          <p:cNvSpPr/>
          <p:nvPr/>
        </p:nvSpPr>
        <p:spPr>
          <a:xfrm>
            <a:off x="1028221" y="99648"/>
            <a:ext cx="154910" cy="1055164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BCF616-FBE1-E01C-51AA-0A87F7EB93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8799" t="7371"/>
          <a:stretch/>
        </p:blipFill>
        <p:spPr>
          <a:xfrm rot="5400000">
            <a:off x="-503412" y="10137"/>
            <a:ext cx="1554305" cy="871249"/>
          </a:xfrm>
          <a:prstGeom prst="rect">
            <a:avLst/>
          </a:prstGeom>
        </p:spPr>
      </p:pic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297D8500-95E7-446A-7FF6-58A34ECDC2F3}"/>
              </a:ext>
            </a:extLst>
          </p:cNvPr>
          <p:cNvSpPr txBox="1">
            <a:spLocks/>
          </p:cNvSpPr>
          <p:nvPr/>
        </p:nvSpPr>
        <p:spPr>
          <a:xfrm>
            <a:off x="1260586" y="83468"/>
            <a:ext cx="10751792" cy="105516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b="1" kern="1200" dirty="0">
                <a:solidFill>
                  <a:srgbClr val="1F5EAD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dirty="0">
                <a:solidFill>
                  <a:srgbClr val="003D58"/>
                </a:solidFill>
                <a:latin typeface="Montserrat" pitchFamily="2" charset="77"/>
                <a:cs typeface="Arial" charset="0"/>
              </a:rPr>
              <a:t>DICIONÁRIO DE DADOS -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3D58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charset="0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ontserrat ExtraBold" panose="00000900000000000000" pitchFamily="2" charset="0"/>
                <a:cs typeface="Arial" charset="0"/>
              </a:rPr>
              <a:t>IA PARA O CICLO DO CRÉDITO TRIBUTÁRIO</a:t>
            </a:r>
            <a:endParaRPr kumimoji="0" lang="pt-BR" sz="20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ontserrat ExtraBold" panose="00000900000000000000" pitchFamily="2" charset="0"/>
              <a:cs typeface="Arial" pitchFamily="34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3BCA670-0552-A22C-B13A-AE3CD313B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3723"/>
              </p:ext>
            </p:extLst>
          </p:nvPr>
        </p:nvGraphicFramePr>
        <p:xfrm>
          <a:off x="97277" y="1853942"/>
          <a:ext cx="11915101" cy="45024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4714">
                  <a:extLst>
                    <a:ext uri="{9D8B030D-6E8A-4147-A177-3AD203B41FA5}">
                      <a16:colId xmlns:a16="http://schemas.microsoft.com/office/drawing/2014/main" val="1245546901"/>
                    </a:ext>
                  </a:extLst>
                </a:gridCol>
                <a:gridCol w="3356043">
                  <a:extLst>
                    <a:ext uri="{9D8B030D-6E8A-4147-A177-3AD203B41FA5}">
                      <a16:colId xmlns:a16="http://schemas.microsoft.com/office/drawing/2014/main" val="3943034597"/>
                    </a:ext>
                  </a:extLst>
                </a:gridCol>
                <a:gridCol w="2801566">
                  <a:extLst>
                    <a:ext uri="{9D8B030D-6E8A-4147-A177-3AD203B41FA5}">
                      <a16:colId xmlns:a16="http://schemas.microsoft.com/office/drawing/2014/main" val="1740047421"/>
                    </a:ext>
                  </a:extLst>
                </a:gridCol>
                <a:gridCol w="3782778">
                  <a:extLst>
                    <a:ext uri="{9D8B030D-6E8A-4147-A177-3AD203B41FA5}">
                      <a16:colId xmlns:a16="http://schemas.microsoft.com/office/drawing/2014/main" val="2459603192"/>
                    </a:ext>
                  </a:extLst>
                </a:gridCol>
              </a:tblGrid>
              <a:tr h="37015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EXPLICAÇÃO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EXPLICAÇÃO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61432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ID_PESSOA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Id do contribuinte (Imóvel ou Empresa) na 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Montserrat" panose="00000500000000000000" pitchFamily="2" charset="0"/>
                        </a:rPr>
                        <a:t>FREQUENDIA_DA_PESSOA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Frequência que o contribuinte já apareceu em dívida (quantidade de </a:t>
                      </a:r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CDAs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87103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SITUACAO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Situação do Imóvel ou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TOTAL_DEBITOS_PESSOA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Montserrat" panose="00000500000000000000" pitchFamily="2" charset="0"/>
                        </a:rPr>
                        <a:t>Total de débitos de dívida envolvidos historicamente para aquele contribuinte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08853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CPF_EXISTE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Se existe CPF no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DEBITOS_PAGO_PESSOA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Montserrat" panose="00000500000000000000" pitchFamily="2" charset="0"/>
                        </a:rPr>
                        <a:t>Total de débitos de dívida pagos historicamente por aquele contribuinte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57729"/>
                  </a:ext>
                </a:extLst>
              </a:tr>
              <a:tr h="48120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EDIFICACAO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Se o imóvel é uma edificação (1) ou um terreno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VALOR_TOTAL_PESSOA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Montserrat" panose="00000500000000000000" pitchFamily="2" charset="0"/>
                        </a:rPr>
                        <a:t>Valor histórico total de todas as dívidas para aquele contribuinte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5556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QTD_NOTAS_2ANOS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Se fez emissão de notas nos últimos 2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HISTORICO_PAGAMENTO_EM_QTD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Histórico percentual de pagamento, em quantidade de </a:t>
                      </a:r>
                      <a:r>
                        <a:rPr lang="pt-BR" sz="1000" dirty="0" err="1">
                          <a:latin typeface="Montserrat" panose="00000500000000000000" pitchFamily="2" charset="0"/>
                        </a:rPr>
                        <a:t>CDAs</a:t>
                      </a:r>
                      <a:r>
                        <a:rPr lang="pt-BR" sz="1000" dirty="0">
                          <a:latin typeface="Montserrat" panose="00000500000000000000" pitchFamily="2" charset="0"/>
                        </a:rPr>
                        <a:t> (1 = 0% e 2 = 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1888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SITUACAO_ATIVA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Se é um contribuinte que está ativo ou emitindo notas fiscais nos últimos 2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HISTORICO_PAGAMENTO_EM_VALOR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Montserrat" panose="00000500000000000000" pitchFamily="2" charset="0"/>
                        </a:rPr>
                        <a:t>Histórico percentual de pagamento, em valor total de dívida (1 = 0% e 2 = 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27239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DEB_TOTAIS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Total de débitos de dívida envolvidos para aquele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CLASS_CONTRIBUINTE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ID de identificação do grupo do contribuinte (valor que o modelo retorna)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49546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DEB_PAGOS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Total de débitos de dívida pagos por aquele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CLASS_CONTRIBUINTE_NOME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Nome da classificação do grupo de contribuinte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36432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VALOR_TOT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Valor total de todas as dívidas para aquele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CLASS_CONTRIBUINTE_PESO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Peso atribuído para a classificação do grupo de contribuinte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59139"/>
                  </a:ext>
                </a:extLst>
              </a:tr>
              <a:tr h="48120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VALOR_PAGO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Valor total pago em dívida por aquele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38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3628E3A-D4FB-D865-8EB7-9376B3745091}"/>
              </a:ext>
            </a:extLst>
          </p:cNvPr>
          <p:cNvSpPr txBox="1"/>
          <p:nvPr/>
        </p:nvSpPr>
        <p:spPr>
          <a:xfrm>
            <a:off x="0" y="139992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Montserrat" panose="00000500000000000000" pitchFamily="2" charset="0"/>
              </a:rPr>
              <a:t>Feature</a:t>
            </a:r>
            <a:r>
              <a:rPr lang="pt-BR" sz="1200" dirty="0">
                <a:latin typeface="Montserrat" panose="00000500000000000000" pitchFamily="2" charset="0"/>
              </a:rPr>
              <a:t> Store – Contribuinte. </a:t>
            </a:r>
            <a:r>
              <a:rPr lang="pt-BR" sz="1200" b="1" dirty="0">
                <a:solidFill>
                  <a:schemeClr val="bg1"/>
                </a:solidFill>
                <a:highlight>
                  <a:srgbClr val="008080"/>
                </a:highlight>
                <a:latin typeface="Montserrat" panose="00000500000000000000" pitchFamily="2" charset="0"/>
              </a:rPr>
              <a:t>KEY –&gt; ID_PESSOA</a:t>
            </a:r>
          </a:p>
        </p:txBody>
      </p:sp>
    </p:spTree>
    <p:extLst>
      <p:ext uri="{BB962C8B-B14F-4D97-AF65-F5344CB8AC3E}">
        <p14:creationId xmlns:p14="http://schemas.microsoft.com/office/powerpoint/2010/main" val="2383820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5">
            <a:extLst>
              <a:ext uri="{FF2B5EF4-FFF2-40B4-BE49-F238E27FC236}">
                <a16:creationId xmlns:a16="http://schemas.microsoft.com/office/drawing/2014/main" id="{00B985CA-FEAE-0541-BE95-57C84976BD48}"/>
              </a:ext>
            </a:extLst>
          </p:cNvPr>
          <p:cNvCxnSpPr>
            <a:cxnSpLocks/>
          </p:cNvCxnSpPr>
          <p:nvPr/>
        </p:nvCxnSpPr>
        <p:spPr>
          <a:xfrm>
            <a:off x="1105676" y="-1021976"/>
            <a:ext cx="0" cy="2077564"/>
          </a:xfrm>
          <a:prstGeom prst="line">
            <a:avLst/>
          </a:prstGeom>
          <a:ln>
            <a:solidFill>
              <a:srgbClr val="005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Arredondado 6">
            <a:extLst>
              <a:ext uri="{FF2B5EF4-FFF2-40B4-BE49-F238E27FC236}">
                <a16:creationId xmlns:a16="http://schemas.microsoft.com/office/drawing/2014/main" id="{200EDBD9-1987-8048-864A-D37FE3BFBDFE}"/>
              </a:ext>
            </a:extLst>
          </p:cNvPr>
          <p:cNvSpPr/>
          <p:nvPr/>
        </p:nvSpPr>
        <p:spPr>
          <a:xfrm>
            <a:off x="1028221" y="99648"/>
            <a:ext cx="154910" cy="1055164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BCF616-FBE1-E01C-51AA-0A87F7EB93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8799" t="7371"/>
          <a:stretch/>
        </p:blipFill>
        <p:spPr>
          <a:xfrm rot="5400000">
            <a:off x="-503412" y="10137"/>
            <a:ext cx="1554305" cy="871249"/>
          </a:xfrm>
          <a:prstGeom prst="rect">
            <a:avLst/>
          </a:prstGeom>
        </p:spPr>
      </p:pic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297D8500-95E7-446A-7FF6-58A34ECDC2F3}"/>
              </a:ext>
            </a:extLst>
          </p:cNvPr>
          <p:cNvSpPr txBox="1">
            <a:spLocks/>
          </p:cNvSpPr>
          <p:nvPr/>
        </p:nvSpPr>
        <p:spPr>
          <a:xfrm>
            <a:off x="1260586" y="83468"/>
            <a:ext cx="10751792" cy="105516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b="1" kern="1200" dirty="0">
                <a:solidFill>
                  <a:srgbClr val="1F5EAD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dirty="0">
                <a:solidFill>
                  <a:srgbClr val="003D58"/>
                </a:solidFill>
                <a:latin typeface="Montserrat" pitchFamily="2" charset="77"/>
                <a:cs typeface="Arial" charset="0"/>
              </a:rPr>
              <a:t>DICIONÁRIO DE DADOS -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3D58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charset="0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ontserrat ExtraBold" panose="00000900000000000000" pitchFamily="2" charset="0"/>
                <a:cs typeface="Arial" charset="0"/>
              </a:rPr>
              <a:t>IA PARA O CICLO DO CRÉDITO TRIBUTÁRIO</a:t>
            </a:r>
            <a:endParaRPr kumimoji="0" lang="pt-BR" sz="20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ontserrat ExtraBold" panose="00000900000000000000" pitchFamily="2" charset="0"/>
              <a:cs typeface="Arial" pitchFamily="34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3BCA670-0552-A22C-B13A-AE3CD313B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35630"/>
              </p:ext>
            </p:extLst>
          </p:nvPr>
        </p:nvGraphicFramePr>
        <p:xfrm>
          <a:off x="97277" y="1853942"/>
          <a:ext cx="11915101" cy="46532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4714">
                  <a:extLst>
                    <a:ext uri="{9D8B030D-6E8A-4147-A177-3AD203B41FA5}">
                      <a16:colId xmlns:a16="http://schemas.microsoft.com/office/drawing/2014/main" val="1245546901"/>
                    </a:ext>
                  </a:extLst>
                </a:gridCol>
                <a:gridCol w="3356043">
                  <a:extLst>
                    <a:ext uri="{9D8B030D-6E8A-4147-A177-3AD203B41FA5}">
                      <a16:colId xmlns:a16="http://schemas.microsoft.com/office/drawing/2014/main" val="3943034597"/>
                    </a:ext>
                  </a:extLst>
                </a:gridCol>
                <a:gridCol w="2801566">
                  <a:extLst>
                    <a:ext uri="{9D8B030D-6E8A-4147-A177-3AD203B41FA5}">
                      <a16:colId xmlns:a16="http://schemas.microsoft.com/office/drawing/2014/main" val="1740047421"/>
                    </a:ext>
                  </a:extLst>
                </a:gridCol>
                <a:gridCol w="3782778">
                  <a:extLst>
                    <a:ext uri="{9D8B030D-6E8A-4147-A177-3AD203B41FA5}">
                      <a16:colId xmlns:a16="http://schemas.microsoft.com/office/drawing/2014/main" val="2459603192"/>
                    </a:ext>
                  </a:extLst>
                </a:gridCol>
              </a:tblGrid>
              <a:tr h="37015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EXPLICAÇÃO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EXPLICAÇÃO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61432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Id de identificação da dívida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PERCENTUAL_PAGO_CDA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Percentual do total de valor da CDA que já foi pago (VALOR_PAGO / VALOR_TOTAL_DA)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87103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ID_PESSOA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Id do contribuinte (Imóvel ou Empresa) na 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QUANTIDADE_REPARCELAMENTO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Quantidade de processos de reparcelamento que a dívida já passou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08853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TIPO_DIVIDA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Tipo da dívida, sendo Mercantil ou Imobiliária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PARCELA_TAXA_PAGAMENTO_VALOR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Percentual do valor parcelado da dívida que já foi pago (VALOR PAGO DAS PARCELAS / VALOR TOTAL PARCELADO)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57729"/>
                  </a:ext>
                </a:extLst>
              </a:tr>
              <a:tr h="48120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VALOR_TOTAL_DA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Valor total da 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5556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VALOR_PAGO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Valor já pago para aquela 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1888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TIPO_TRIBUTO_DA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Tributo envolvido na dívida (IPTU, ISS e TAXAS)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27239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DIVIDA_PROTESTADA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Binário, sendo 1 para dívidas que já foram protestadas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49546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DIVIDA_AJUIZADA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Montserrat" panose="00000500000000000000" pitchFamily="2" charset="0"/>
                        </a:rPr>
                        <a:t>Binário, sendo 1 para dívidas que já foram ajuizadas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36432"/>
                  </a:ext>
                </a:extLst>
              </a:tr>
              <a:tr h="3957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ANO_INSCRICAO_DA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Ano que a CDA foi inscrita em dívida 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59139"/>
                  </a:ext>
                </a:extLst>
              </a:tr>
              <a:tr h="48120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" panose="00000500000000000000" pitchFamily="2" charset="0"/>
                        </a:rPr>
                        <a:t>ANOS_IDADE_DA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Idade em que a CDA está em dívida 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38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3628E3A-D4FB-D865-8EB7-9376B3745091}"/>
              </a:ext>
            </a:extLst>
          </p:cNvPr>
          <p:cNvSpPr txBox="1"/>
          <p:nvPr/>
        </p:nvSpPr>
        <p:spPr>
          <a:xfrm>
            <a:off x="0" y="139992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Montserrat" panose="00000500000000000000" pitchFamily="2" charset="0"/>
              </a:rPr>
              <a:t>Feature</a:t>
            </a:r>
            <a:r>
              <a:rPr lang="pt-BR" sz="1200" dirty="0">
                <a:latin typeface="Montserrat" panose="00000500000000000000" pitchFamily="2" charset="0"/>
              </a:rPr>
              <a:t> Store – Dívida. </a:t>
            </a:r>
            <a:r>
              <a:rPr lang="pt-BR" sz="1200" b="1" dirty="0">
                <a:solidFill>
                  <a:schemeClr val="bg1"/>
                </a:solidFill>
                <a:highlight>
                  <a:srgbClr val="008080"/>
                </a:highlight>
                <a:latin typeface="Montserrat" panose="00000500000000000000" pitchFamily="2" charset="0"/>
              </a:rPr>
              <a:t>KEY -&gt; CDA / ID_PESSOA</a:t>
            </a:r>
          </a:p>
        </p:txBody>
      </p:sp>
    </p:spTree>
    <p:extLst>
      <p:ext uri="{BB962C8B-B14F-4D97-AF65-F5344CB8AC3E}">
        <p14:creationId xmlns:p14="http://schemas.microsoft.com/office/powerpoint/2010/main" val="2822026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5">
            <a:extLst>
              <a:ext uri="{FF2B5EF4-FFF2-40B4-BE49-F238E27FC236}">
                <a16:creationId xmlns:a16="http://schemas.microsoft.com/office/drawing/2014/main" id="{00B985CA-FEAE-0541-BE95-57C84976BD48}"/>
              </a:ext>
            </a:extLst>
          </p:cNvPr>
          <p:cNvCxnSpPr>
            <a:cxnSpLocks/>
          </p:cNvCxnSpPr>
          <p:nvPr/>
        </p:nvCxnSpPr>
        <p:spPr>
          <a:xfrm>
            <a:off x="1105676" y="-1021976"/>
            <a:ext cx="0" cy="2077564"/>
          </a:xfrm>
          <a:prstGeom prst="line">
            <a:avLst/>
          </a:prstGeom>
          <a:ln>
            <a:solidFill>
              <a:srgbClr val="005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Arredondado 6">
            <a:extLst>
              <a:ext uri="{FF2B5EF4-FFF2-40B4-BE49-F238E27FC236}">
                <a16:creationId xmlns:a16="http://schemas.microsoft.com/office/drawing/2014/main" id="{200EDBD9-1987-8048-864A-D37FE3BFBDFE}"/>
              </a:ext>
            </a:extLst>
          </p:cNvPr>
          <p:cNvSpPr/>
          <p:nvPr/>
        </p:nvSpPr>
        <p:spPr>
          <a:xfrm>
            <a:off x="1028221" y="99648"/>
            <a:ext cx="154910" cy="1055164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BCF616-FBE1-E01C-51AA-0A87F7EB93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8799" t="7371"/>
          <a:stretch/>
        </p:blipFill>
        <p:spPr>
          <a:xfrm rot="5400000">
            <a:off x="-503412" y="10137"/>
            <a:ext cx="1554305" cy="871249"/>
          </a:xfrm>
          <a:prstGeom prst="rect">
            <a:avLst/>
          </a:prstGeom>
        </p:spPr>
      </p:pic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297D8500-95E7-446A-7FF6-58A34ECDC2F3}"/>
              </a:ext>
            </a:extLst>
          </p:cNvPr>
          <p:cNvSpPr txBox="1">
            <a:spLocks/>
          </p:cNvSpPr>
          <p:nvPr/>
        </p:nvSpPr>
        <p:spPr>
          <a:xfrm>
            <a:off x="1260586" y="83468"/>
            <a:ext cx="10751792" cy="105516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b="1" kern="1200" dirty="0">
                <a:solidFill>
                  <a:srgbClr val="1F5EAD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dirty="0">
                <a:solidFill>
                  <a:srgbClr val="003D58"/>
                </a:solidFill>
                <a:latin typeface="Montserrat" pitchFamily="2" charset="77"/>
                <a:cs typeface="Arial" charset="0"/>
              </a:rPr>
              <a:t>DICIONÁRIO DE DADOS -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3D58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charset="0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ontserrat ExtraBold" panose="00000900000000000000" pitchFamily="2" charset="0"/>
                <a:cs typeface="Arial" charset="0"/>
              </a:rPr>
              <a:t>IA PARA O CICLO DO CRÉDITO TRIBUTÁRIO</a:t>
            </a:r>
            <a:endParaRPr kumimoji="0" lang="pt-BR" sz="20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ontserrat ExtraBold" panose="00000900000000000000" pitchFamily="2" charset="0"/>
              <a:cs typeface="Arial" pitchFamily="34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3BCA670-0552-A22C-B13A-AE3CD313B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20690"/>
              </p:ext>
            </p:extLst>
          </p:nvPr>
        </p:nvGraphicFramePr>
        <p:xfrm>
          <a:off x="138449" y="1678963"/>
          <a:ext cx="11915101" cy="5102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4714">
                  <a:extLst>
                    <a:ext uri="{9D8B030D-6E8A-4147-A177-3AD203B41FA5}">
                      <a16:colId xmlns:a16="http://schemas.microsoft.com/office/drawing/2014/main" val="1245546901"/>
                    </a:ext>
                  </a:extLst>
                </a:gridCol>
                <a:gridCol w="3356043">
                  <a:extLst>
                    <a:ext uri="{9D8B030D-6E8A-4147-A177-3AD203B41FA5}">
                      <a16:colId xmlns:a16="http://schemas.microsoft.com/office/drawing/2014/main" val="3943034597"/>
                    </a:ext>
                  </a:extLst>
                </a:gridCol>
                <a:gridCol w="2801566">
                  <a:extLst>
                    <a:ext uri="{9D8B030D-6E8A-4147-A177-3AD203B41FA5}">
                      <a16:colId xmlns:a16="http://schemas.microsoft.com/office/drawing/2014/main" val="1740047421"/>
                    </a:ext>
                  </a:extLst>
                </a:gridCol>
                <a:gridCol w="3782778">
                  <a:extLst>
                    <a:ext uri="{9D8B030D-6E8A-4147-A177-3AD203B41FA5}">
                      <a16:colId xmlns:a16="http://schemas.microsoft.com/office/drawing/2014/main" val="2459603192"/>
                    </a:ext>
                  </a:extLst>
                </a:gridCol>
              </a:tblGrid>
              <a:tr h="231529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EXPLICAÇÃO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Montserrat" panose="00000500000000000000" pitchFamily="2" charset="0"/>
                        </a:rPr>
                        <a:t>EXPLICAÇÃO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61432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CDA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Id de identificação da dívida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Origem da dívida, se é a vista ou tem processo de parcelamento dos débitos em dívida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87103"/>
                  </a:ext>
                </a:extLst>
              </a:tr>
              <a:tr h="217058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ID_CONTRIBUINTE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Id do contribuinte (Imóvel ou Empresa) na 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ANOS_IDADE_DA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Idade em que a CDA está em dívida 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08853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DA_ABERTO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Binário, 1 para dívidas abertas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QUANTIDADE_REPARCELAMENTOS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Quantidade de processos de reparcelamento que a dívida já passou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57729"/>
                  </a:ext>
                </a:extLst>
              </a:tr>
              <a:tr h="240976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DA_PAGA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Binário, 1 para dívidas que já foram quitadas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QTD_NOTAS_2ANOS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Se fez emissão de notas nos últimos 2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5556"/>
                  </a:ext>
                </a:extLst>
              </a:tr>
              <a:tr h="217058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ARRECADACAO_DIVIDA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Data que a dívida foi arrecadada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SITUACAO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Situação do Imóvel ou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1888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TIPO_DIVIDA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Tipo da dívida, sendo Mercantil ou Imobiliária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STATUS_SITUACAO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Se é um contribuinte que está ativo ou emitindo notas fiscais nos últimos 2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27239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TIPO_TRIBUTO_DA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Tributo envolvido na dívida (IPTU, ISS e TAXAS)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FREQUENCIA_DA_PESSOA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Frequência que o contribuinte já apareceu em dívida (quantidade de </a:t>
                      </a:r>
                      <a:r>
                        <a:rPr lang="pt-BR" sz="900" dirty="0" err="1">
                          <a:latin typeface="Montserrat" panose="00000500000000000000" pitchFamily="2" charset="0"/>
                        </a:rPr>
                        <a:t>CDAs</a:t>
                      </a:r>
                      <a:r>
                        <a:rPr lang="pt-BR" sz="900" dirty="0">
                          <a:latin typeface="Montserrat" panose="00000500000000000000" pitchFamily="2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49546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ANO_INSCRICAO_DA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Ano que a CDA foi inscrita em dívida 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HISTORICO_PAGAMENTO_EM_QTD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Histórico percentual de pagamento, em quantidade de </a:t>
                      </a:r>
                      <a:r>
                        <a:rPr lang="pt-BR" sz="900" dirty="0" err="1">
                          <a:latin typeface="Montserrat" panose="00000500000000000000" pitchFamily="2" charset="0"/>
                        </a:rPr>
                        <a:t>CDAs</a:t>
                      </a:r>
                      <a:r>
                        <a:rPr lang="pt-BR" sz="900" dirty="0">
                          <a:latin typeface="Montserrat" panose="00000500000000000000" pitchFamily="2" charset="0"/>
                        </a:rPr>
                        <a:t> (1 = 0% e 2 = 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36432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PROTESTO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Binário, sendo 1 para dívidas que já foram protestadas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HISTORICO_PAGAMENTO_EM_VALOR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Histórico percentual de pagamento, em valor total de dívida (1 = 0% e 2 = 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59139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AJUIZAMENTO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Binário, sendo 1 para dívidas que já foram ajuizadas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CLASS_CONTRIBUINTE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ID de identificação do grupo do contribuinte (valor que o modelo retorna)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7380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REFIS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Binário, sendo 1 para dívidas que já passaram por Refis (Campanha de negociação)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CLASS_CONTRIBUINTE_NOME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Nome da classificação do grupo de contribuinte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68073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Montserrat" panose="00000500000000000000" pitchFamily="2" charset="0"/>
                        </a:rPr>
                        <a:t>AJUIZAMENTO_DIVIDA</a:t>
                      </a:r>
                    </a:p>
                    <a:p>
                      <a:pPr algn="ctr"/>
                      <a:endParaRPr lang="pt-BR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Data que a dívida foi ajuizada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CLASS_CONTRIBUINTE_PESO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Peso atribuído para a classificação do grupo de contribuinte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25600"/>
                  </a:ext>
                </a:extLst>
              </a:tr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BAIRRO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Bairro onde se localiza o Imóvel ou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IGR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Taxa de recuperação da dívida, ou seja, a previsão de quantos % do valor total da CDA será pago (IGR = Índice geral de recuperabilidade)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24621"/>
                  </a:ext>
                </a:extLst>
              </a:tr>
              <a:tr h="347293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ATIVIDADE_PRINCIPAL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Principal atividade da empresa, ou para imóveis, se é casa, condomínio, </a:t>
                      </a:r>
                      <a:r>
                        <a:rPr lang="pt-BR" sz="900" dirty="0" err="1">
                          <a:latin typeface="Montserrat" panose="00000500000000000000" pitchFamily="2" charset="0"/>
                        </a:rPr>
                        <a:t>etc</a:t>
                      </a:r>
                      <a:endParaRPr lang="pt-BR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Montserrat" panose="00000500000000000000" pitchFamily="2" charset="0"/>
                        </a:rPr>
                        <a:t>RATING_DIVIDA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Montserrat" panose="00000500000000000000" pitchFamily="2" charset="0"/>
                        </a:rPr>
                        <a:t>Classificação do Rating da dívida, se ela é BAIXÍSSIMA, BAIXA, MÉDIA, ALTA ou ALTÍSSIMA.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970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3628E3A-D4FB-D865-8EB7-9376B3745091}"/>
              </a:ext>
            </a:extLst>
          </p:cNvPr>
          <p:cNvSpPr txBox="1"/>
          <p:nvPr/>
        </p:nvSpPr>
        <p:spPr>
          <a:xfrm>
            <a:off x="0" y="1399928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Montserrat" panose="00000500000000000000" pitchFamily="2" charset="0"/>
              </a:rPr>
              <a:t>Previsões Estoque Dívida Ativa. </a:t>
            </a:r>
            <a:r>
              <a:rPr lang="pt-BR" sz="1200" b="1" dirty="0">
                <a:solidFill>
                  <a:schemeClr val="bg1"/>
                </a:solidFill>
                <a:highlight>
                  <a:srgbClr val="008080"/>
                </a:highlight>
                <a:latin typeface="Montserrat" panose="00000500000000000000" pitchFamily="2" charset="0"/>
              </a:rPr>
              <a:t>KEY -&gt; CDA / ID_CONTRIBUINTE</a:t>
            </a:r>
          </a:p>
        </p:txBody>
      </p:sp>
    </p:spTree>
    <p:extLst>
      <p:ext uri="{BB962C8B-B14F-4D97-AF65-F5344CB8AC3E}">
        <p14:creationId xmlns:p14="http://schemas.microsoft.com/office/powerpoint/2010/main" val="11322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1409</Words>
  <Application>Microsoft Office PowerPoint</Application>
  <PresentationFormat>Widescreen</PresentationFormat>
  <Paragraphs>163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de Paula Cunha</dc:creator>
  <cp:lastModifiedBy>Gustavo de Paula Cunha</cp:lastModifiedBy>
  <cp:revision>1</cp:revision>
  <dcterms:created xsi:type="dcterms:W3CDTF">2023-06-12T13:23:40Z</dcterms:created>
  <dcterms:modified xsi:type="dcterms:W3CDTF">2023-06-13T16:42:24Z</dcterms:modified>
</cp:coreProperties>
</file>