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327" r:id="rId2"/>
    <p:sldId id="339" r:id="rId3"/>
    <p:sldId id="349" r:id="rId4"/>
    <p:sldId id="353" r:id="rId5"/>
    <p:sldId id="359" r:id="rId6"/>
    <p:sldId id="296" r:id="rId7"/>
    <p:sldId id="365" r:id="rId8"/>
    <p:sldId id="298" r:id="rId9"/>
    <p:sldId id="367" r:id="rId10"/>
    <p:sldId id="354" r:id="rId11"/>
    <p:sldId id="348" r:id="rId12"/>
    <p:sldId id="351" r:id="rId13"/>
    <p:sldId id="308" r:id="rId14"/>
    <p:sldId id="3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ffith, Daniel" initials="GD" lastIdx="4" clrIdx="0">
    <p:extLst>
      <p:ext uri="{19B8F6BF-5375-455C-9EA6-DF929625EA0E}">
        <p15:presenceInfo xmlns:p15="http://schemas.microsoft.com/office/powerpoint/2012/main" userId="S-1-5-21-796845957-1580818891-1343024091-63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2" autoAdjust="0"/>
    <p:restoredTop sz="91176" autoAdjust="0"/>
  </p:normalViewPr>
  <p:slideViewPr>
    <p:cSldViewPr>
      <p:cViewPr varScale="1">
        <p:scale>
          <a:sx n="101" d="100"/>
          <a:sy n="101" d="100"/>
        </p:scale>
        <p:origin x="144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DF68-A106-45D2-BD47-3A0480358CA5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4BD27-642A-4986-95A0-229506C40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7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1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2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Indirect estimation borrows strength from sample units outside the domain and/or time period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BD27-642A-4986-95A0-229506C40E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2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791200"/>
            <a:ext cx="2381386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500" y="1828800"/>
            <a:ext cx="8001000" cy="128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area estimation of cancer rates: A case study of lung cancer in Florida, 2000-2010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50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 </a:t>
            </a:r>
            <a:endParaRPr lang="en-US" sz="1350" kern="50" dirty="0">
              <a:latin typeface="Liberation Serif"/>
              <a:ea typeface="Source Han Sans CN Regular"/>
              <a:cs typeface="Lohit Devanaga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2100" y="3429000"/>
            <a:ext cx="601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Hu, Yongwan Chun, Daniel A. Griffith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Information Sciences program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Texas at Dallas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lan.hu@utdallas.edu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447800"/>
            <a:ext cx="89916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6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02011"/>
              </p:ext>
            </p:extLst>
          </p:nvPr>
        </p:nvGraphicFramePr>
        <p:xfrm>
          <a:off x="457200" y="228600"/>
          <a:ext cx="8382002" cy="63622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12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26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Poisson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Poisson ESF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(Intercept)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-13.123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-13.073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0.308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raceblack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0.791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0.060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0.059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racehispanic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0.060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0.059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raceother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-1.160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0.098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-1.186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0.098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racewhite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1.213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0.058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1.201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0.057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1.271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1.300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0.427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agea2529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2.282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2.290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agea3034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2.956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2.936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agea3540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4.253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4.194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agea4045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5.353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5.268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agea4550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6.168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6.052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agea5055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6.742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6.641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agea5560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7.289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7.236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agea6065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7.669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7.621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agea6570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8.083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agea7075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8.451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0.304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8.421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agea7580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8.650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0.304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8.583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agea8085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8.575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agea85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8.286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8.242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latin typeface="Times New Roman" pitchFamily="18" charset="0"/>
                          <a:cs typeface="Times New Roman" pitchFamily="18" charset="0"/>
                        </a:rPr>
                        <a:t>sexmale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0.362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poverty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1.280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1.280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0.153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latin typeface="Times New Roman" pitchFamily="18" charset="0"/>
                          <a:cs typeface="Times New Roman" pitchFamily="18" charset="0"/>
                        </a:rPr>
                        <a:t>AIC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38,014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37,681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Moran’s I (areal</a:t>
                      </a:r>
                      <a:r>
                        <a:rPr lang="en-US" sz="1600" u="none" strike="noStrike" baseline="0" dirty="0">
                          <a:latin typeface="Times New Roman" pitchFamily="18" charset="0"/>
                          <a:cs typeface="Times New Roman" pitchFamily="18" charset="0"/>
                        </a:rPr>
                        <a:t> effects</a:t>
                      </a:r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-0.04 (-0.61)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9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selected eigenvector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5/48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0" marR="8210" marT="82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33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76200"/>
            <a:ext cx="7772400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105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Cor</a:t>
            </a:r>
            <a:r>
              <a:rPr lang="en-US" dirty="0">
                <a:solidFill>
                  <a:srgbClr val="FF0000"/>
                </a:solidFill>
              </a:rPr>
              <a:t> : 0.78                                        </a:t>
            </a:r>
            <a:r>
              <a:rPr lang="en-US" dirty="0" err="1">
                <a:solidFill>
                  <a:srgbClr val="FF0000"/>
                </a:solidFill>
              </a:rPr>
              <a:t>Cor</a:t>
            </a:r>
            <a:r>
              <a:rPr lang="en-US" dirty="0">
                <a:solidFill>
                  <a:srgbClr val="FF0000"/>
                </a:solidFill>
              </a:rPr>
              <a:t> : 0.81                                         </a:t>
            </a:r>
            <a:r>
              <a:rPr lang="en-US" dirty="0" err="1">
                <a:solidFill>
                  <a:srgbClr val="FF0000"/>
                </a:solidFill>
              </a:rPr>
              <a:t>Cor</a:t>
            </a:r>
            <a:r>
              <a:rPr lang="en-US" dirty="0">
                <a:solidFill>
                  <a:srgbClr val="FF0000"/>
                </a:solidFill>
              </a:rPr>
              <a:t> : 0.81</a:t>
            </a:r>
          </a:p>
        </p:txBody>
      </p:sp>
      <p:pic>
        <p:nvPicPr>
          <p:cNvPr id="8" name="图片 7" descr="Rplot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44" y="1524000"/>
            <a:ext cx="8947056" cy="35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9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43600" y="15240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estimates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342900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estimates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4290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ESF estimates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870" y="11430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ob2.jpg"/>
          <p:cNvPicPr>
            <a:picLocks noChangeAspect="1"/>
          </p:cNvPicPr>
          <p:nvPr/>
        </p:nvPicPr>
        <p:blipFill>
          <a:blip r:embed="rId2" cstate="print"/>
          <a:srcRect l="2549" t="17778" r="2549" b="16667"/>
          <a:stretch>
            <a:fillRect/>
          </a:stretch>
        </p:blipFill>
        <p:spPr>
          <a:xfrm>
            <a:off x="304800" y="457200"/>
            <a:ext cx="3375531" cy="3017520"/>
          </a:xfrm>
          <a:prstGeom prst="rect">
            <a:avLst/>
          </a:prstGeom>
        </p:spPr>
      </p:pic>
      <p:pic>
        <p:nvPicPr>
          <p:cNvPr id="14" name="图片 13" descr="syn.jpg"/>
          <p:cNvPicPr>
            <a:picLocks noChangeAspect="1"/>
          </p:cNvPicPr>
          <p:nvPr/>
        </p:nvPicPr>
        <p:blipFill>
          <a:blip r:embed="rId3" cstate="print"/>
          <a:srcRect l="2549" t="17778" r="2549" b="17778"/>
          <a:stretch>
            <a:fillRect/>
          </a:stretch>
        </p:blipFill>
        <p:spPr>
          <a:xfrm>
            <a:off x="5105400" y="457200"/>
            <a:ext cx="3433729" cy="3017520"/>
          </a:xfrm>
          <a:prstGeom prst="rect">
            <a:avLst/>
          </a:prstGeom>
        </p:spPr>
      </p:pic>
      <p:pic>
        <p:nvPicPr>
          <p:cNvPr id="15" name="图片 14" descr="pos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76" t="17778" r="2222" b="16667"/>
          <a:stretch>
            <a:fillRect/>
          </a:stretch>
        </p:blipFill>
        <p:spPr>
          <a:xfrm>
            <a:off x="457200" y="3733800"/>
            <a:ext cx="3375530" cy="3017520"/>
          </a:xfrm>
          <a:prstGeom prst="rect">
            <a:avLst/>
          </a:prstGeom>
        </p:spPr>
      </p:pic>
      <p:pic>
        <p:nvPicPr>
          <p:cNvPr id="16" name="图片 15" descr="esf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49" t="18889" r="2549" b="17778"/>
          <a:stretch>
            <a:fillRect/>
          </a:stretch>
        </p:blipFill>
        <p:spPr>
          <a:xfrm>
            <a:off x="5257800" y="3733800"/>
            <a:ext cx="349397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6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991600" cy="1066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Discussions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estimation results are reasonably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correlations between estimates and observed cancer rates are high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race and sex are important factors to describe lung cancer rate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Poisson models generate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estimates than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method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synthetic method assumes homogeneity while Poisson models consider local variations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spatial model improves estimation marginally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generated with the three methods capture the major spatial pattern of lung cancer rate (e.g., high/low cancer rate areas)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Over/under-estimations exist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all three maps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Estimations need to be further improved to reveal local disparities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991600" cy="1066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915400" cy="53340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spatial model specification is desired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method that accounts for spatial autocorrelation only marginally improved estimates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estimates will be extended for the census block group resolution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if these SAE methods produce comparable results at different geographic resolutions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how good estimates are for finer level of spatial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1066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area estimation (SAE) furnishes a cost-effective method for obtaining reliable small area data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 has been widely applied in many research areas (e.g., economics, demography, epidemiology)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major problem of SAE is how to generate reliable estimates of interest for small areas with data only available at a coarser geographic resolution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cancer, the leading cause of death for both man and woman, has received substantial research attention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literature notes that spatial autocorrelation frequently is detected in lung cancer incidence rate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SAE models have been proposed to address spatial autocorrelation [e.g., Spatial Empirical Best Linear Unbiased Predictor (Spatial EBLUP)]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5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9906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7650" y="1219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lung cancer incidence rates at the census tract resolution in Florida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synthetic method, a Poisson regression method, and a Poisson eigenvector spatial filtering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are compared with actual observed cancer rates</a:t>
            </a:r>
          </a:p>
          <a:p>
            <a:pPr lvl="1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estimated results of these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whether or not accounting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autocorrelation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a better estimation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0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7772400" cy="1066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915400" cy="5562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areas can be defined as geographic areas (e.g., census units such tracts, communities), or socio-demographic groups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 is an important endeavor in global health, epidemiology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disparities of disease at local small areas (e.g., Krieger et al., 2002;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Mobely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2012)</a:t>
            </a:r>
          </a:p>
          <a:p>
            <a:pPr marL="320040" lvl="1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fundamental basis for understanding the complex interaction between human and environmental systems (e.g., Langford et al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investigation into the factors responsible for geographic disparities in health (Ruther et al., 2017)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priority areas for action, and optimize the use of limited resources (Zhang et al., 2013)</a:t>
            </a:r>
          </a:p>
        </p:txBody>
      </p:sp>
    </p:spTree>
    <p:extLst>
      <p:ext uri="{BB962C8B-B14F-4D97-AF65-F5344CB8AC3E}">
        <p14:creationId xmlns:p14="http://schemas.microsoft.com/office/powerpoint/2010/main" val="69142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915400" cy="54864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 indirect estimator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estimator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 designed unbiased estimator across all the areas, and then apply it for every small area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Pfeffermann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2013)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homogeneity that may yield a large bias (e.g., Jia et al., 2004)</a:t>
            </a:r>
          </a:p>
          <a:p>
            <a:pPr lvl="4">
              <a:buFont typeface="Courier New" panose="02070309020205020404" pitchFamily="49" charset="0"/>
              <a:buChar char="o"/>
            </a:pP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(e.g., logistic or Poisson regression)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areal level covariates to consider disparities at different geographic resolutions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extended to a mixed model, including random effects to improve model fits (e.g., Li et al., 2009; Zhang et al., 2014 )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 spatial model (e.g., spatial EBLUP)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to incorporate spatial autocorrelation  in an estimation model specification (e.g.,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2008)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9353B5-3C37-3F4D-9070-A1C2BD3B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8763000" cy="1066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412941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1066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52525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cancer incident points in the State of Florida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Florida Cancer Registry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11-year period from 2000 to 2010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172,460 cases after data cleaning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sex, race/ethnicity</a:t>
            </a:r>
          </a:p>
          <a:p>
            <a:pPr marL="32004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04657"/>
              </p:ext>
            </p:extLst>
          </p:nvPr>
        </p:nvGraphicFramePr>
        <p:xfrm>
          <a:off x="533400" y="3581400"/>
          <a:ext cx="7924800" cy="2103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3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20,  20-24, 25-29, 30-34, 35-39, 40-44, 45-49,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50-54, 55-59,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60-64, 65-69, 70-74, 75-79, 80-84, &gt;85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White,  Black,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Asian, Hispanic, Other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 counties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6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1066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143000"/>
                <a:ext cx="89154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 Spatial Filtering (Griffith 2003)</a:t>
                </a:r>
              </a:p>
              <a:p>
                <a:pPr marL="891540" lvl="4" indent="-342900">
                  <a:spcBef>
                    <a:spcPts val="58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Utilizes eigenvectors from a transformed spatial weights matrix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91540" lvl="4" indent="-342900">
                  <a:spcBef>
                    <a:spcPts val="58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n: the number of spatial units;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spatial weights matrix</a:t>
                </a:r>
              </a:p>
              <a:p>
                <a:pPr marL="891540" lvl="4" indent="-342900">
                  <a:spcBef>
                    <a:spcPts val="58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an identity matrix;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vector of ones; T: matrix transpose operator</a:t>
                </a:r>
              </a:p>
              <a:p>
                <a:pPr marL="891540" lvl="4" indent="-342900">
                  <a:spcBef>
                    <a:spcPts val="58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ESF model specification for a Poisson random variable (Griffith 2002)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l-G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</m:t>
                    </m:r>
                    <m:r>
                      <a:rPr lang="el-G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91540" lvl="4" indent="-342900">
                  <a:spcBef>
                    <a:spcPts val="58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(∙)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link function;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(∙)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expectation operator</a:t>
                </a:r>
              </a:p>
              <a:p>
                <a:pPr marL="891540" lvl="4" indent="-342900">
                  <a:spcBef>
                    <a:spcPts val="58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response variable;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covariates;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set of eigenvectors</a:t>
                </a:r>
                <a:endParaRPr lang="en-US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91540" lvl="4" indent="-342900">
                  <a:spcBef>
                    <a:spcPts val="58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𝛄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parameters to be estimated</a:t>
                </a:r>
              </a:p>
              <a:p>
                <a:pPr marL="891540" lvl="4" indent="-342900">
                  <a:spcBef>
                    <a:spcPts val="58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stepwise approach to select eigenvectors from a candidate set based on a criterion of maximizing model fit</a:t>
                </a: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143000"/>
                <a:ext cx="8915400" cy="5562600"/>
              </a:xfrm>
              <a:blipFill>
                <a:blip r:embed="rId3" cstate="print"/>
                <a:stretch>
                  <a:fillRect l="-569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71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143000"/>
                <a:ext cx="8915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Synthetic method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demographic strata by age/sex/race (150 strata)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cancer rate for each strata 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𝑠𝑡𝑟𝑎𝑡𝑎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𝑐𝑎𝑛𝑐𝑒𝑟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𝑐𝑜𝑢𝑛𝑡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𝑒𝑎𝑐h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𝑠𝑡𝑟𝑎𝑡𝑎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𝑃𝑜𝑝𝑢𝑙𝑎𝑖𝑡𝑜𝑛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𝑒𝑎𝑐h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𝑠𝑡𝑟𝑎𝑡𝑎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20040" lvl="1" indent="0">
                  <a:buNone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cancer count for each census tract/block group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𝐶𝑜𝑢𝑛𝑡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𝑏𝑔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𝑝𝑜𝑝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𝑎𝑡𝑎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𝑟𝑎𝑡𝑒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94360" lvl="2" indent="0">
                  <a:buNone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cancer count for each spatial unit (ensure the total count for each county equal to the observed count)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143000"/>
                <a:ext cx="8915400" cy="4800600"/>
              </a:xfrm>
              <a:blipFill>
                <a:blip r:embed="rId3" cstate="print"/>
                <a:stretch>
                  <a:fillRect l="-712" t="-105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E3BDCBB-020E-DC42-AA11-505BFC72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1066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230871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915400" cy="5105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and Poisson ESF methods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demographic-geographic strata age/sex/race/county (10,050 strata)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cancer counts for the strata with Poisson and Poisson ESF models (population per stratum as an offset variable)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 cancer rate for each stratum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 cancer count for each census tract/block group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a cancer count for each spatial unit (ensure the total count for each county equal to the observed count)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95520"/>
              </p:ext>
            </p:extLst>
          </p:nvPr>
        </p:nvGraphicFramePr>
        <p:xfrm>
          <a:off x="228600" y="5245902"/>
          <a:ext cx="8534400" cy="10024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78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 ESF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0">
                      <a:blip r:embed="rId3"/>
                      <a:stretch>
                        <a:fillRect l="-45345" t="-75789" r="-96379" b="-1368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0">
                      <a:blip r:embed="rId3"/>
                      <a:stretch>
                        <a:fillRect l="-151075" t="-75789" r="-179" b="-1368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8D84B54-CCE7-874D-BB87-20ED8416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1066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299093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22284</TotalTime>
  <Words>1034</Words>
  <Application>Microsoft Office PowerPoint</Application>
  <PresentationFormat>On-screen Show (4:3)</PresentationFormat>
  <Paragraphs>306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Liberation Serif</vt:lpstr>
      <vt:lpstr>Lohit Devanagari</vt:lpstr>
      <vt:lpstr>宋体</vt:lpstr>
      <vt:lpstr>Source Han Sans CN Regular</vt:lpstr>
      <vt:lpstr>幼圆</vt:lpstr>
      <vt:lpstr>Calibri</vt:lpstr>
      <vt:lpstr>Cambria Math</vt:lpstr>
      <vt:lpstr>Courier New</vt:lpstr>
      <vt:lpstr>Franklin Gothic Book</vt:lpstr>
      <vt:lpstr>Perpetua</vt:lpstr>
      <vt:lpstr>Times New Roman</vt:lpstr>
      <vt:lpstr>Wingdings</vt:lpstr>
      <vt:lpstr>Wingdings 2</vt:lpstr>
      <vt:lpstr>平衡</vt:lpstr>
      <vt:lpstr>PowerPoint Presentation</vt:lpstr>
      <vt:lpstr>Introduction</vt:lpstr>
      <vt:lpstr>Research Objectives</vt:lpstr>
      <vt:lpstr>Literature Review</vt:lpstr>
      <vt:lpstr>Literature Review (cont’d)</vt:lpstr>
      <vt:lpstr>Our Dataset</vt:lpstr>
      <vt:lpstr>Methodology</vt:lpstr>
      <vt:lpstr>Methodology (cont’d)</vt:lpstr>
      <vt:lpstr>Methodology (cont’d)</vt:lpstr>
      <vt:lpstr>PowerPoint Presentation</vt:lpstr>
      <vt:lpstr>PowerPoint Presentation</vt:lpstr>
      <vt:lpstr>PowerPoint Presentation</vt:lpstr>
      <vt:lpstr>Summary and Discussions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lan hu</dc:creator>
  <cp:lastModifiedBy>Hu, Lan</cp:lastModifiedBy>
  <cp:revision>783</cp:revision>
  <dcterms:created xsi:type="dcterms:W3CDTF">2016-03-10T23:09:49Z</dcterms:created>
  <dcterms:modified xsi:type="dcterms:W3CDTF">2019-09-08T13:54:24Z</dcterms:modified>
</cp:coreProperties>
</file>