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1475" r:id="rId2"/>
    <p:sldId id="1473" r:id="rId3"/>
    <p:sldId id="1592" r:id="rId4"/>
    <p:sldId id="1595" r:id="rId5"/>
    <p:sldId id="1600" r:id="rId6"/>
    <p:sldId id="1601" r:id="rId7"/>
    <p:sldId id="1593" r:id="rId8"/>
    <p:sldId id="1594" r:id="rId9"/>
    <p:sldId id="1580" r:id="rId10"/>
    <p:sldId id="1596" r:id="rId11"/>
    <p:sldId id="1597" r:id="rId12"/>
    <p:sldId id="1603" r:id="rId13"/>
    <p:sldId id="1604" r:id="rId14"/>
    <p:sldId id="1602" r:id="rId15"/>
    <p:sldId id="1605" r:id="rId16"/>
    <p:sldId id="134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晖 杨" initials="永杨" lastIdx="1" clrIdx="0"/>
  <p:cmAuthor id="2" name="Ricardo·M Lu" initials="RL" lastIdx="1" clrIdx="1">
    <p:extLst>
      <p:ext uri="{19B8F6BF-5375-455C-9EA6-DF929625EA0E}">
        <p15:presenceInfo xmlns:p15="http://schemas.microsoft.com/office/powerpoint/2012/main" userId="b70c67bb30bed1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97"/>
    <a:srgbClr val="D6DBE4"/>
    <a:srgbClr val="FFFFFF"/>
    <a:srgbClr val="001F60"/>
    <a:srgbClr val="4472C4"/>
    <a:srgbClr val="8FAADC"/>
    <a:srgbClr val="F23A3A"/>
    <a:srgbClr val="FFE699"/>
    <a:srgbClr val="8B9AB6"/>
    <a:srgbClr val="608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7" autoAdjust="0"/>
    <p:restoredTop sz="83143" autoAdjust="0"/>
  </p:normalViewPr>
  <p:slideViewPr>
    <p:cSldViewPr snapToGrid="0">
      <p:cViewPr varScale="1">
        <p:scale>
          <a:sx n="94" d="100"/>
          <a:sy n="94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9T05:23:33.7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2,'81'-1,"92"3,-96 11,-56-8,0-1,31 2,-20-6,0 3,56 10,81 16,-122-22,0-2,1-2,89-5,-31-1,-66 3,-1-1,1 1,-1 3,68 12,-70-9,1-1,0-2,0-2,39-3,-6 0,-56 1,0-1,1 0,20-6,0-1,-15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9T05:23:36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1 141,'650'0,"-628"-1,-1-1,38-9,-36 6,0 1,26-1,-17 4,1-1,55-12,81-15,-131 22,41-2,18-2,85-18,-109 20,-50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9T05:23:45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35,'39'0,"2"1,0-2,-1-1,65-13,-59 8,1 1,0 3,-1 2,49 4,8 0,7-5,118 5,-85 23,-52-11,-66-10,1-1,28 2,-3-5,96 14,-90-8,1-2,103-5,-71-1,-66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9T05:51:48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0,'3470'28'0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98B5D-7C7F-4542-8EE1-EC0CCE5F19C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05BA-8FEB-47AE-B9E4-3F2A484E8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0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5DACD-2140-9B2A-0206-06B06FD1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680AE3-0ED1-BEEF-9B12-AB9907A1E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1741C7-789A-E40D-5648-7E29AE21F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3F338-FD59-D3B5-871B-8B4858E8C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88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AA4DC-4950-8F84-6C9F-B2DA29409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EA4FBB-3219-DFFC-5509-812493A07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D8CE3F-8FAC-BE1D-C538-06443F74F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A86EA-1417-C279-6276-545515275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9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CBEEC-3C19-BB29-B0E1-61236C7BD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761BB2-7CDC-6377-6CFD-07931AEB6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A1BB06-42FD-7EE7-DD2B-8D6056336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89EE7-DA59-A39C-9183-11092A9BD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1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D0619-F7FA-CA41-1DE8-1C912E8A4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B12162-195E-15E4-4E03-43EAEB1B6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E34F61-FA46-861B-4656-2CFD13C96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5481B-90FD-78FC-AF4F-061F5935D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4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15534-27C3-3056-AC8B-108822116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D0CF21-C077-9B95-8E3F-D735A7E37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B9B194-B334-C462-DFBD-F5B01DB17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2F022-148B-804B-8E55-88681FA5B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0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E794E-CF26-D3CC-1DD9-33DD63EC8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3FED2B-08FC-1539-43AC-3C286FCB4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B99B3D-E0A4-DEA9-E58C-C2C9E8B40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82918-DCEC-70AC-B026-8C6F874D8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5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BE4FE-8FAA-8B71-4BF7-F671BF9A3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F9AD95-9069-E879-1CC8-6478C2F6A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FD2219-5C1C-A323-E21D-D2CF7AD8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310A1-7643-A92D-01AC-769A73E7B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93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F45A4-221D-C713-AC9C-FDDB8424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209E4A-6A5D-AC76-7CAF-87E9EAD13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0EC3F9-4557-7545-E4DB-FA7686942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404411-3E37-4E5F-AA5B-13D084FE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0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EDF00-F0FC-B7EE-4225-7BDF646E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91FD28-33B0-3A63-16EE-F17282F6B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2A5540-6616-0F3E-2AB6-9936FC4F2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B981B-9282-EC51-E5B4-84EA1020FD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2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4E7A2-5CE3-CEB5-DF47-A09171AE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E2C81B-6DD0-2E1D-F607-1CB221B75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0A01DC-8435-28BD-B7AB-50FE288C9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C31D5-D218-6A11-325E-696D83AB9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6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364E2-B1D1-AB42-3579-62E71223D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486688-7BC1-7C12-0E27-1F2F95D3E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0B4078-C1A8-CB77-8730-960269267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A5E2B-A6D4-BB4A-63A2-0F867E639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4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736702" y="6543964"/>
            <a:ext cx="4359297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p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724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SzPct val="80000"/>
              <a:buFont typeface="Wingdings" panose="05000000000000000000" pitchFamily="2" charset="2"/>
              <a:buChar char="p"/>
              <a:defRPr sz="2800">
                <a:latin typeface="+mj-lt"/>
              </a:defRPr>
            </a:lvl1pPr>
            <a:lvl2pPr marL="685800" indent="-228600">
              <a:buFont typeface="Times New Roman" panose="02020603050405020304" pitchFamily="18" charset="0"/>
              <a:buChar char="─"/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0" y="18724"/>
            <a:ext cx="11804073" cy="77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98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09" y="1219199"/>
            <a:ext cx="11896436" cy="530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  <a:p>
            <a:pPr lvl="4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微软雅黑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arxiv.org/pdf/2104.09864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>
            <a:extLst>
              <a:ext uri="{FF2B5EF4-FFF2-40B4-BE49-F238E27FC236}">
                <a16:creationId xmlns:a16="http://schemas.microsoft.com/office/drawing/2014/main" id="{80A9C543-8812-B491-5B09-7563E39FDE31}"/>
              </a:ext>
            </a:extLst>
          </p:cNvPr>
          <p:cNvSpPr txBox="1">
            <a:spLocks/>
          </p:cNvSpPr>
          <p:nvPr/>
        </p:nvSpPr>
        <p:spPr>
          <a:xfrm>
            <a:off x="410190" y="2066950"/>
            <a:ext cx="11397672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3600" dirty="0"/>
              <a:t>从零构建大模型学习汇报</a:t>
            </a:r>
          </a:p>
        </p:txBody>
      </p:sp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BAE478D7-93D1-85FD-9B93-D0287AA8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52376"/>
              </p:ext>
            </p:extLst>
          </p:nvPr>
        </p:nvGraphicFramePr>
        <p:xfrm>
          <a:off x="2045026" y="4797944"/>
          <a:ext cx="8128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j-lt"/>
                        </a:rPr>
                        <a:t>万展翼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2025-09-19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luricardo.eriyi@gmail.com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Hefei University of Technology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1D171-789F-1D87-06D2-36341110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D986CC-174B-927A-744F-D96ED0D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作业第三部分测试</a:t>
            </a:r>
            <a:r>
              <a:rPr lang="en-US" altLang="zh-CN" sz="2800" spc="5" dirty="0">
                <a:cs typeface="Times New Roman"/>
              </a:rPr>
              <a:t>+</a:t>
            </a:r>
            <a:r>
              <a:rPr lang="en-US" altLang="zh-CN" sz="2800" spc="5" dirty="0" err="1">
                <a:cs typeface="Times New Roman"/>
              </a:rPr>
              <a:t>RoPE</a:t>
            </a:r>
            <a:r>
              <a:rPr lang="zh-CN" altLang="en-US" sz="2800" spc="5" dirty="0">
                <a:cs typeface="Times New Roman"/>
              </a:rPr>
              <a:t>实现以及测试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E167F-9E11-EB02-D226-2FACC889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088"/>
            <a:ext cx="12192000" cy="48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7FC61-A5CF-509C-BB98-FB7319676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4672851-8D97-A78D-EF9E-F3BF6EA4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作业第三部分测试</a:t>
            </a:r>
            <a:r>
              <a:rPr lang="en-US" altLang="zh-CN" sz="2800" spc="5" dirty="0">
                <a:cs typeface="Times New Roman"/>
              </a:rPr>
              <a:t>+</a:t>
            </a:r>
            <a:r>
              <a:rPr lang="en-US" altLang="zh-CN" sz="2800" spc="5" dirty="0" err="1">
                <a:cs typeface="Times New Roman"/>
              </a:rPr>
              <a:t>RoPE</a:t>
            </a:r>
            <a:r>
              <a:rPr lang="zh-CN" altLang="en-US" sz="2800" spc="5" dirty="0">
                <a:cs typeface="Times New Roman"/>
              </a:rPr>
              <a:t>实现以及测试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AD29EB-0F89-2701-D401-7335542D1D23}"/>
              </a:ext>
            </a:extLst>
          </p:cNvPr>
          <p:cNvSpPr txBox="1"/>
          <p:nvPr/>
        </p:nvSpPr>
        <p:spPr>
          <a:xfrm>
            <a:off x="0" y="914400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该作业主要实现方法就是基础的矩阵乘法；少部分使用</a:t>
            </a:r>
            <a:r>
              <a:rPr lang="en-US" altLang="zh-CN" dirty="0"/>
              <a:t>torch</a:t>
            </a:r>
            <a:r>
              <a:rPr lang="zh-CN" altLang="en-US" dirty="0"/>
              <a:t>库比如</a:t>
            </a:r>
            <a:r>
              <a:rPr lang="en-US" altLang="zh-CN" dirty="0" err="1"/>
              <a:t>torch.sigmoid</a:t>
            </a:r>
            <a:r>
              <a:rPr lang="zh-CN" altLang="en-US" dirty="0"/>
              <a:t>以及</a:t>
            </a:r>
            <a:r>
              <a:rPr lang="en-US" altLang="zh-CN" dirty="0" err="1"/>
              <a:t>torch.softmax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C37566-3CAB-D19B-1545-1CF838E8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020"/>
            <a:ext cx="5315692" cy="20386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F5F510-A12C-609B-944F-B0B5A68F4D2D}"/>
              </a:ext>
            </a:extLst>
          </p:cNvPr>
          <p:cNvPicPr>
            <a:picLocks/>
          </p:cNvPicPr>
          <p:nvPr/>
        </p:nvPicPr>
        <p:blipFill>
          <a:blip r:embed="rId4"/>
          <a:srcRect l="-69" t="-1674" r="50557" b="1674"/>
          <a:stretch>
            <a:fillRect/>
          </a:stretch>
        </p:blipFill>
        <p:spPr>
          <a:xfrm>
            <a:off x="0" y="5592655"/>
            <a:ext cx="5315692" cy="9240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987C7B-3825-728A-E665-5DD581448AE9}"/>
              </a:ext>
            </a:extLst>
          </p:cNvPr>
          <p:cNvSpPr txBox="1"/>
          <p:nvPr/>
        </p:nvSpPr>
        <p:spPr>
          <a:xfrm>
            <a:off x="0" y="140405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SwiGLU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Swish-Gated Linear Unit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）是一种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结合了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Swish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GLU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Gated Linear Unit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）特点的激活函数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3C61EA-1BE6-B52D-E314-5EBFB34BF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1009"/>
            <a:ext cx="3239298" cy="5591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5968DC-35A0-3369-771B-4B3C1A454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12" y="2284663"/>
            <a:ext cx="1916954" cy="3106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4E20F80-17E1-5F7D-B4BE-B4A6A4B22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03557"/>
            <a:ext cx="3709662" cy="5413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B7F116A-9E19-82D9-6307-2280E3D4C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714" y="1761038"/>
            <a:ext cx="2275347" cy="170293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5D5D220-C0BB-FA75-95B4-B709C2BDEFB2}"/>
              </a:ext>
            </a:extLst>
          </p:cNvPr>
          <p:cNvSpPr txBox="1"/>
          <p:nvPr/>
        </p:nvSpPr>
        <p:spPr>
          <a:xfrm>
            <a:off x="5315692" y="3778332"/>
            <a:ext cx="68763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传统的 </a:t>
            </a:r>
            <a:r>
              <a:rPr lang="en-US" altLang="zh-CN" dirty="0"/>
              <a:t>FFN (Feed Forward Network) </a:t>
            </a:r>
            <a:r>
              <a:rPr lang="zh-CN" altLang="en-US" dirty="0"/>
              <a:t>一般是 </a:t>
            </a:r>
            <a:r>
              <a:rPr lang="zh-CN" altLang="en-US" b="1" dirty="0"/>
              <a:t>两层 </a:t>
            </a:r>
            <a:r>
              <a:rPr lang="en-US" altLang="zh-CN" b="1" dirty="0"/>
              <a:t>MLP + </a:t>
            </a:r>
            <a:r>
              <a:rPr lang="zh-CN" altLang="en-US" b="1" dirty="0"/>
              <a:t>激活函数。</a:t>
            </a:r>
            <a:r>
              <a:rPr lang="en-US" altLang="zh-CN" dirty="0" err="1"/>
              <a:t>SwiGLU</a:t>
            </a:r>
            <a:r>
              <a:rPr lang="en-US" altLang="zh-CN" dirty="0"/>
              <a:t> </a:t>
            </a:r>
            <a:r>
              <a:rPr lang="zh-CN" altLang="en-US" dirty="0"/>
              <a:t>优势：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、它本质是门控单元，比单一激活函数（</a:t>
            </a:r>
            <a:r>
              <a:rPr lang="en-US" altLang="zh-CN" dirty="0" err="1"/>
              <a:t>ReLU</a:t>
            </a:r>
            <a:r>
              <a:rPr lang="en-US" altLang="zh-CN" dirty="0"/>
              <a:t>/GELU</a:t>
            </a:r>
            <a:r>
              <a:rPr lang="zh-CN" altLang="en-US" dirty="0"/>
              <a:t>）更灵活，可以学习到更复杂的特征。</a:t>
            </a:r>
            <a:endParaRPr lang="en-US" altLang="zh-CN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en-US" dirty="0"/>
              <a:t>使用 </a:t>
            </a:r>
            <a:r>
              <a:rPr lang="en-US" altLang="zh-CN" dirty="0"/>
              <a:t>Swish</a:t>
            </a:r>
            <a:r>
              <a:rPr lang="zh-CN" altLang="en-US" dirty="0"/>
              <a:t>（平滑版本的 </a:t>
            </a:r>
            <a:r>
              <a:rPr lang="en-US" altLang="zh-CN" dirty="0" err="1"/>
              <a:t>ReLU</a:t>
            </a:r>
            <a:r>
              <a:rPr lang="zh-CN" altLang="en-US" dirty="0"/>
              <a:t>），</a:t>
            </a:r>
            <a:r>
              <a:rPr lang="en-US" altLang="zh-CN" dirty="0"/>
              <a:t>Sigmoid </a:t>
            </a:r>
            <a:r>
              <a:rPr lang="zh-CN" altLang="en-US" dirty="0"/>
              <a:t>部分提供了平滑的梯度，让训练更稳定。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697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47757-64AD-023B-5922-DC5AC032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9C0ADB-AC37-CC2C-50EC-A33C167A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作业第三部分测试</a:t>
            </a:r>
            <a:r>
              <a:rPr lang="en-US" altLang="zh-CN" sz="2800" spc="5" dirty="0">
                <a:cs typeface="Times New Roman"/>
              </a:rPr>
              <a:t>+</a:t>
            </a:r>
            <a:r>
              <a:rPr lang="en-US" altLang="zh-CN" sz="2800" spc="5" dirty="0" err="1">
                <a:cs typeface="Times New Roman"/>
              </a:rPr>
              <a:t>RoPE</a:t>
            </a:r>
            <a:r>
              <a:rPr lang="zh-CN" altLang="en-US" sz="2800" spc="5" dirty="0">
                <a:cs typeface="Times New Roman"/>
              </a:rPr>
              <a:t>实现以及测试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FB4B1-1141-290E-D5AF-8B7FE0948DB7}"/>
              </a:ext>
            </a:extLst>
          </p:cNvPr>
          <p:cNvSpPr txBox="1"/>
          <p:nvPr/>
        </p:nvSpPr>
        <p:spPr>
          <a:xfrm>
            <a:off x="0" y="6133515"/>
            <a:ext cx="797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3"/>
              </a:rPr>
              <a:t>Roformer</a:t>
            </a:r>
            <a:r>
              <a:rPr lang="en-US" altLang="zh-CN" dirty="0">
                <a:hlinkClick r:id="rId3"/>
              </a:rPr>
              <a:t>: Enhanced Transformer With </a:t>
            </a:r>
            <a:r>
              <a:rPr lang="en-US" altLang="zh-CN" dirty="0" err="1">
                <a:hlinkClick r:id="rId3"/>
              </a:rPr>
              <a:t>Rotray</a:t>
            </a:r>
            <a:r>
              <a:rPr lang="en-US" altLang="zh-CN" dirty="0">
                <a:hlinkClick r:id="rId3"/>
              </a:rPr>
              <a:t> Position Embedding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19B281-A5D8-3CC7-DF7D-BD4B3A7303CD}"/>
              </a:ext>
            </a:extLst>
          </p:cNvPr>
          <p:cNvSpPr txBox="1"/>
          <p:nvPr/>
        </p:nvSpPr>
        <p:spPr>
          <a:xfrm>
            <a:off x="0" y="927854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旋转位置编码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RoPE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它是由论文提出的一种能够将相对位置信息依赖集成到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self-attention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中并提升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transformer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架构性能的位置编码方式。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和相对位置编码相比，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具有更好的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外推性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，目前是大模型相对位置编码中应用最广的方式之一。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大模型外推性：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指的是在训练阶段如果</a:t>
            </a:r>
            <a:r>
              <a:rPr lang="en-US" altLang="zh-CN" dirty="0" err="1"/>
              <a:t>context_size</a:t>
            </a:r>
            <a:r>
              <a:rPr lang="zh-CN" altLang="en-US" dirty="0"/>
              <a:t>是固定值，那么在预测输入超过了固定值的</a:t>
            </a:r>
            <a:r>
              <a:rPr lang="en-US" altLang="zh-CN" dirty="0"/>
              <a:t>token</a:t>
            </a:r>
            <a:r>
              <a:rPr lang="zh-CN" altLang="en-US" dirty="0"/>
              <a:t>，模型将无法处理。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DAAF5A8-DE58-8CA6-C4EF-72ED2F09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524" y="2721727"/>
            <a:ext cx="6385023" cy="3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EA6E1-402F-D52E-E8DA-5BC9E2C57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8AFEC3-D5CB-C1F5-8939-BAB91CB5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作业第三部分测试</a:t>
            </a:r>
            <a:r>
              <a:rPr lang="en-US" altLang="zh-CN" sz="2800" spc="5" dirty="0">
                <a:cs typeface="Times New Roman"/>
              </a:rPr>
              <a:t>+</a:t>
            </a:r>
            <a:r>
              <a:rPr lang="en-US" altLang="zh-CN" sz="2800" spc="5" dirty="0" err="1">
                <a:cs typeface="Times New Roman"/>
              </a:rPr>
              <a:t>RoPE</a:t>
            </a:r>
            <a:r>
              <a:rPr lang="zh-CN" altLang="en-US" sz="2800" spc="5" dirty="0">
                <a:cs typeface="Times New Roman"/>
              </a:rPr>
              <a:t>实现以及测试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240C35-8907-FE05-AABF-30C22BE6F306}"/>
              </a:ext>
            </a:extLst>
          </p:cNvPr>
          <p:cNvSpPr txBox="1"/>
          <p:nvPr/>
        </p:nvSpPr>
        <p:spPr>
          <a:xfrm>
            <a:off x="0" y="792724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绝对位置编码</a:t>
            </a:r>
            <a:r>
              <a:rPr lang="en-US" altLang="zh-CN" dirty="0"/>
              <a:t>VS</a:t>
            </a:r>
            <a:r>
              <a:rPr lang="zh-CN" altLang="en-US" dirty="0"/>
              <a:t>旋转位置编码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29B6D9-2A01-2534-916A-62503740F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086" y="1528084"/>
            <a:ext cx="3010320" cy="12384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A99A6E8-7D03-925C-DA7B-8048C4D12D7B}"/>
              </a:ext>
            </a:extLst>
          </p:cNvPr>
          <p:cNvSpPr txBox="1"/>
          <p:nvPr/>
        </p:nvSpPr>
        <p:spPr>
          <a:xfrm>
            <a:off x="0" y="1204919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绝对位置编码：把位置向量加到 </a:t>
            </a:r>
            <a:r>
              <a:rPr lang="en-US" altLang="zh-CN" dirty="0"/>
              <a:t>embedding </a:t>
            </a:r>
            <a:r>
              <a:rPr lang="zh-CN" altLang="en-US" dirty="0"/>
              <a:t>上，通过三角函数的和差公式可以得出每个词之间是线性变换的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旋转位置编码：通过旋转作用在 </a:t>
            </a:r>
            <a:r>
              <a:rPr lang="en-US" altLang="zh-CN" dirty="0"/>
              <a:t>Q/K </a:t>
            </a:r>
            <a:r>
              <a:rPr lang="zh-CN" altLang="en-US" dirty="0"/>
              <a:t>向量上，</a:t>
            </a:r>
            <a:r>
              <a:rPr lang="zh-CN" altLang="zh-CN" dirty="0">
                <a:latin typeface="Arial" panose="020B0604020202020204" pitchFamily="34" charset="0"/>
              </a:rPr>
              <a:t>让注意力机制直接感受到“两个词之间相差多少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53A3E4D-C4BF-4B71-8880-D046F613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47444"/>
            <a:ext cx="3000794" cy="9050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A7704BF-7E13-D0BF-8CC6-EB907C151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821" y="3733101"/>
            <a:ext cx="2724530" cy="133368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1C356E5-72E5-BEC0-1DD9-C704AA0BD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246" y="3279107"/>
            <a:ext cx="6477904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5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0CD0C-A7FA-E617-3EC8-5BF85E5B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86E4127-F691-A1BE-22EB-B1BD7B23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82" y="1573088"/>
            <a:ext cx="5506218" cy="178142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F6FE134-B468-F3BB-DA0A-51DD217D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作业第三部分测试</a:t>
            </a:r>
            <a:r>
              <a:rPr lang="en-US" altLang="zh-CN" sz="2800" spc="5" dirty="0">
                <a:cs typeface="Times New Roman"/>
              </a:rPr>
              <a:t>+</a:t>
            </a:r>
            <a:r>
              <a:rPr lang="en-US" altLang="zh-CN" sz="2800" spc="5" dirty="0" err="1">
                <a:cs typeface="Times New Roman"/>
              </a:rPr>
              <a:t>RoPE</a:t>
            </a:r>
            <a:r>
              <a:rPr lang="zh-CN" altLang="en-US" sz="2800" spc="5" dirty="0">
                <a:cs typeface="Times New Roman"/>
              </a:rPr>
              <a:t>实现以及测试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73961-1067-EBA4-7FCD-A25F0C6E751D}"/>
              </a:ext>
            </a:extLst>
          </p:cNvPr>
          <p:cNvPicPr>
            <a:picLocks/>
          </p:cNvPicPr>
          <p:nvPr/>
        </p:nvPicPr>
        <p:blipFill>
          <a:blip r:embed="rId4"/>
          <a:srcRect r="34664"/>
          <a:stretch>
            <a:fillRect/>
          </a:stretch>
        </p:blipFill>
        <p:spPr>
          <a:xfrm>
            <a:off x="0" y="794075"/>
            <a:ext cx="6622488" cy="3143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0DFDAB-E6DA-91FE-D5D7-A53652C8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05155"/>
            <a:ext cx="9507277" cy="28769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47573-BA09-0FE5-546C-8028F5C86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492" y="1246984"/>
            <a:ext cx="1031701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9044A-DA2C-A5A8-E497-B40D416F6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52AB64-1C71-CCEA-D6D7-73E6F75F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作业第三部分测试</a:t>
            </a:r>
            <a:r>
              <a:rPr lang="en-US" altLang="zh-CN" sz="2800" spc="5" dirty="0">
                <a:cs typeface="Times New Roman"/>
              </a:rPr>
              <a:t>+</a:t>
            </a:r>
            <a:r>
              <a:rPr lang="en-US" altLang="zh-CN" sz="2800" spc="5" dirty="0" err="1">
                <a:cs typeface="Times New Roman"/>
              </a:rPr>
              <a:t>RoPE</a:t>
            </a:r>
            <a:r>
              <a:rPr lang="zh-CN" altLang="en-US" sz="2800" spc="5" dirty="0">
                <a:cs typeface="Times New Roman"/>
              </a:rPr>
              <a:t>实现以及测试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296BED-C9DD-1931-09E1-DC36DE07926C}"/>
              </a:ext>
            </a:extLst>
          </p:cNvPr>
          <p:cNvSpPr txBox="1"/>
          <p:nvPr/>
        </p:nvSpPr>
        <p:spPr>
          <a:xfrm>
            <a:off x="0" y="1043355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在整个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中，我们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很多计算都是矩阵的计算，比如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/>
              <a:t>注意力机制计算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同样的，它们可能需要使用许多步骤需要进行</a:t>
            </a:r>
            <a:r>
              <a:rPr lang="en-US" altLang="zh-CN" dirty="0"/>
              <a:t>view</a:t>
            </a:r>
            <a:r>
              <a:rPr lang="zh-CN" altLang="en-US" dirty="0"/>
              <a:t>、</a:t>
            </a:r>
            <a:r>
              <a:rPr lang="en-US" altLang="zh-CN" dirty="0"/>
              <a:t>transpose</a:t>
            </a:r>
            <a:r>
              <a:rPr lang="zh-CN" altLang="en-US" dirty="0"/>
              <a:t>、</a:t>
            </a:r>
            <a:r>
              <a:rPr lang="en-US" altLang="zh-CN" dirty="0"/>
              <a:t>reshape</a:t>
            </a:r>
            <a:r>
              <a:rPr lang="zh-CN" altLang="en-US" dirty="0"/>
              <a:t>等操作，这会产生一定的开销。代码层面来说不是很直观能够看出张量的形状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在这里引入一个方法为：</a:t>
            </a:r>
            <a:r>
              <a:rPr lang="en-US" altLang="zh-CN" dirty="0"/>
              <a:t> </a:t>
            </a:r>
            <a:r>
              <a:rPr lang="en-US" altLang="zh-CN" dirty="0" err="1"/>
              <a:t>einops</a:t>
            </a:r>
            <a:r>
              <a:rPr lang="zh-CN" altLang="en-US" dirty="0"/>
              <a:t>；它可以代码可以更加可读和灵活。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4968FB-D8F9-7526-AA02-74548D0E5889}"/>
              </a:ext>
            </a:extLst>
          </p:cNvPr>
          <p:cNvSpPr txBox="1"/>
          <p:nvPr/>
        </p:nvSpPr>
        <p:spPr>
          <a:xfrm>
            <a:off x="660400" y="1469820"/>
            <a:ext cx="1087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(batch_size, sequence_length, d_model)</a:t>
            </a:r>
            <a:r>
              <a:rPr lang="en-US" altLang="zh-CN" dirty="0"/>
              <a:t>@ (</a:t>
            </a:r>
            <a:r>
              <a:rPr lang="en-US" altLang="zh-CN" dirty="0" err="1"/>
              <a:t>d_model</a:t>
            </a:r>
            <a:r>
              <a:rPr lang="en-US" altLang="zh-CN" dirty="0"/>
              <a:t>, </a:t>
            </a:r>
            <a:r>
              <a:rPr lang="en-US" altLang="zh-CN" dirty="0" err="1"/>
              <a:t>d_model</a:t>
            </a:r>
            <a:r>
              <a:rPr lang="en-US" altLang="zh-CN" dirty="0"/>
              <a:t>) = 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sequence_length</a:t>
            </a:r>
            <a:r>
              <a:rPr lang="en-US" altLang="zh-CN" dirty="0"/>
              <a:t>, </a:t>
            </a:r>
            <a:r>
              <a:rPr lang="en-US" altLang="zh-CN" dirty="0" err="1"/>
              <a:t>d_model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F7A5AE-791C-15EB-60AE-163F8B06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6059"/>
            <a:ext cx="6421120" cy="27213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61C688-4D0E-CEF1-F9D6-95A3C4035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080" y="3436059"/>
            <a:ext cx="5787350" cy="27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2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/>
          <a:lstStyle/>
          <a:p>
            <a:fld id="{40659071-15B3-479E-AE44-A4E7BB5803F4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371725"/>
            <a:ext cx="1046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443479" y="4860925"/>
            <a:ext cx="7205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F87C5-A559-F7C4-7A59-15CABDA4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28F14A8-F8E0-C2BC-930C-78E325AF1C83}"/>
              </a:ext>
            </a:extLst>
          </p:cNvPr>
          <p:cNvSpPr/>
          <p:nvPr/>
        </p:nvSpPr>
        <p:spPr>
          <a:xfrm>
            <a:off x="1923727" y="2339504"/>
            <a:ext cx="781814" cy="707560"/>
          </a:xfrm>
          <a:custGeom>
            <a:avLst/>
            <a:gdLst/>
            <a:ahLst/>
            <a:cxnLst/>
            <a:rect l="l" t="t" r="r" b="b"/>
            <a:pathLst>
              <a:path w="742314" h="497205">
                <a:moveTo>
                  <a:pt x="742188" y="0"/>
                </a:moveTo>
                <a:lnTo>
                  <a:pt x="82296" y="0"/>
                </a:lnTo>
                <a:lnTo>
                  <a:pt x="50139" y="6438"/>
                </a:lnTo>
                <a:lnTo>
                  <a:pt x="24003" y="24003"/>
                </a:lnTo>
                <a:lnTo>
                  <a:pt x="6426" y="50152"/>
                </a:lnTo>
                <a:lnTo>
                  <a:pt x="0" y="82296"/>
                </a:lnTo>
                <a:lnTo>
                  <a:pt x="0" y="414528"/>
                </a:lnTo>
                <a:lnTo>
                  <a:pt x="6426" y="446684"/>
                </a:lnTo>
                <a:lnTo>
                  <a:pt x="24003" y="472821"/>
                </a:lnTo>
                <a:lnTo>
                  <a:pt x="50139" y="490397"/>
                </a:lnTo>
                <a:lnTo>
                  <a:pt x="82296" y="496824"/>
                </a:lnTo>
                <a:lnTo>
                  <a:pt x="742188" y="496824"/>
                </a:lnTo>
                <a:lnTo>
                  <a:pt x="742188" y="0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00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E453B5D-0573-9F40-22BD-EBC5D6A2D14B}"/>
              </a:ext>
            </a:extLst>
          </p:cNvPr>
          <p:cNvSpPr/>
          <p:nvPr/>
        </p:nvSpPr>
        <p:spPr>
          <a:xfrm>
            <a:off x="2811271" y="2330562"/>
            <a:ext cx="7267091" cy="704848"/>
          </a:xfrm>
          <a:custGeom>
            <a:avLst/>
            <a:gdLst/>
            <a:ahLst/>
            <a:cxnLst/>
            <a:rect l="l" t="t" r="r" b="b"/>
            <a:pathLst>
              <a:path w="4947284" h="495300">
                <a:moveTo>
                  <a:pt x="4946904" y="82296"/>
                </a:moveTo>
                <a:lnTo>
                  <a:pt x="4940236" y="50152"/>
                </a:lnTo>
                <a:lnTo>
                  <a:pt x="4922139" y="24003"/>
                </a:lnTo>
                <a:lnTo>
                  <a:pt x="4895469" y="6438"/>
                </a:lnTo>
                <a:lnTo>
                  <a:pt x="4863084" y="0"/>
                </a:lnTo>
                <a:lnTo>
                  <a:pt x="0" y="0"/>
                </a:lnTo>
                <a:lnTo>
                  <a:pt x="0" y="495300"/>
                </a:lnTo>
                <a:lnTo>
                  <a:pt x="4863084" y="495300"/>
                </a:lnTo>
                <a:lnTo>
                  <a:pt x="4895469" y="488873"/>
                </a:lnTo>
                <a:lnTo>
                  <a:pt x="4911153" y="478536"/>
                </a:lnTo>
                <a:lnTo>
                  <a:pt x="4911852" y="478536"/>
                </a:lnTo>
                <a:lnTo>
                  <a:pt x="4911852" y="478078"/>
                </a:lnTo>
                <a:lnTo>
                  <a:pt x="4922139" y="471297"/>
                </a:lnTo>
                <a:lnTo>
                  <a:pt x="4940236" y="445160"/>
                </a:lnTo>
                <a:lnTo>
                  <a:pt x="4946904" y="413004"/>
                </a:lnTo>
                <a:lnTo>
                  <a:pt x="4946904" y="82296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00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96B58B17-D4DD-D5B0-B65D-793BC516BF1A}"/>
              </a:ext>
            </a:extLst>
          </p:cNvPr>
          <p:cNvSpPr txBox="1"/>
          <p:nvPr/>
        </p:nvSpPr>
        <p:spPr>
          <a:xfrm>
            <a:off x="2248603" y="2453525"/>
            <a:ext cx="170180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17665F6B-A270-4C49-1780-16F023E7B456}"/>
              </a:ext>
            </a:extLst>
          </p:cNvPr>
          <p:cNvSpPr/>
          <p:nvPr/>
        </p:nvSpPr>
        <p:spPr>
          <a:xfrm>
            <a:off x="1927740" y="3195178"/>
            <a:ext cx="781814" cy="704848"/>
          </a:xfrm>
          <a:custGeom>
            <a:avLst/>
            <a:gdLst/>
            <a:ahLst/>
            <a:cxnLst/>
            <a:rect l="l" t="t" r="r" b="b"/>
            <a:pathLst>
              <a:path w="742314" h="495300">
                <a:moveTo>
                  <a:pt x="742188" y="495299"/>
                </a:moveTo>
                <a:lnTo>
                  <a:pt x="82296" y="495299"/>
                </a:lnTo>
                <a:lnTo>
                  <a:pt x="50149" y="488870"/>
                </a:lnTo>
                <a:lnTo>
                  <a:pt x="24003" y="471296"/>
                </a:lnTo>
                <a:lnTo>
                  <a:pt x="6429" y="445150"/>
                </a:lnTo>
                <a:lnTo>
                  <a:pt x="0" y="413003"/>
                </a:lnTo>
                <a:lnTo>
                  <a:pt x="0" y="82295"/>
                </a:lnTo>
                <a:lnTo>
                  <a:pt x="6429" y="50149"/>
                </a:lnTo>
                <a:lnTo>
                  <a:pt x="24003" y="24002"/>
                </a:lnTo>
                <a:lnTo>
                  <a:pt x="50149" y="6429"/>
                </a:lnTo>
                <a:lnTo>
                  <a:pt x="82296" y="0"/>
                </a:lnTo>
                <a:lnTo>
                  <a:pt x="742188" y="0"/>
                </a:lnTo>
                <a:lnTo>
                  <a:pt x="742188" y="495299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40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2BEF3CE4-BEA0-FFEB-1682-1808B76CC865}"/>
              </a:ext>
            </a:extLst>
          </p:cNvPr>
          <p:cNvSpPr/>
          <p:nvPr/>
        </p:nvSpPr>
        <p:spPr>
          <a:xfrm>
            <a:off x="2811271" y="3195178"/>
            <a:ext cx="7252254" cy="704848"/>
          </a:xfrm>
          <a:custGeom>
            <a:avLst/>
            <a:gdLst/>
            <a:ahLst/>
            <a:cxnLst/>
            <a:rect l="l" t="t" r="r" b="b"/>
            <a:pathLst>
              <a:path w="4947284" h="495300">
                <a:moveTo>
                  <a:pt x="4864608" y="495299"/>
                </a:moveTo>
                <a:lnTo>
                  <a:pt x="0" y="495299"/>
                </a:lnTo>
                <a:lnTo>
                  <a:pt x="0" y="0"/>
                </a:lnTo>
                <a:lnTo>
                  <a:pt x="4864608" y="0"/>
                </a:lnTo>
                <a:lnTo>
                  <a:pt x="4896754" y="6429"/>
                </a:lnTo>
                <a:lnTo>
                  <a:pt x="4922901" y="24002"/>
                </a:lnTo>
                <a:lnTo>
                  <a:pt x="4940474" y="50149"/>
                </a:lnTo>
                <a:lnTo>
                  <a:pt x="4946904" y="82295"/>
                </a:lnTo>
                <a:lnTo>
                  <a:pt x="4946904" y="413003"/>
                </a:lnTo>
                <a:lnTo>
                  <a:pt x="4940474" y="445150"/>
                </a:lnTo>
                <a:lnTo>
                  <a:pt x="4922901" y="471296"/>
                </a:lnTo>
                <a:lnTo>
                  <a:pt x="4896754" y="488870"/>
                </a:lnTo>
                <a:lnTo>
                  <a:pt x="4864608" y="495299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400" dirty="0"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B498A2A4-82E3-703C-8924-A075DAD3D546}"/>
              </a:ext>
            </a:extLst>
          </p:cNvPr>
          <p:cNvSpPr txBox="1"/>
          <p:nvPr/>
        </p:nvSpPr>
        <p:spPr>
          <a:xfrm>
            <a:off x="2903603" y="3328661"/>
            <a:ext cx="7159923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rgbClr val="001F60"/>
                </a:solidFill>
                <a:latin typeface="Times New Roman"/>
                <a:cs typeface="Times New Roman"/>
              </a:rPr>
              <a:t>作业第三部分测试</a:t>
            </a:r>
            <a:r>
              <a:rPr lang="en-US" altLang="zh-CN" sz="2400" b="1" spc="5" dirty="0">
                <a:solidFill>
                  <a:srgbClr val="001F60"/>
                </a:solidFill>
                <a:latin typeface="Times New Roman"/>
                <a:cs typeface="Times New Roman"/>
              </a:rPr>
              <a:t>+</a:t>
            </a:r>
            <a:r>
              <a:rPr lang="en-US" altLang="zh-CN" sz="2400" b="1" spc="5" dirty="0" err="1">
                <a:solidFill>
                  <a:srgbClr val="001F60"/>
                </a:solidFill>
                <a:latin typeface="Times New Roman"/>
                <a:cs typeface="Times New Roman"/>
              </a:rPr>
              <a:t>RoPE</a:t>
            </a:r>
            <a:r>
              <a:rPr lang="zh-CN" altLang="en-US" sz="2400" b="1" spc="5" dirty="0">
                <a:solidFill>
                  <a:srgbClr val="001F60"/>
                </a:solidFill>
                <a:latin typeface="Times New Roman"/>
                <a:cs typeface="Times New Roman"/>
              </a:rPr>
              <a:t>实现以及测试</a:t>
            </a: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8217D075-7556-5EC0-F276-DD0AF1221204}"/>
              </a:ext>
            </a:extLst>
          </p:cNvPr>
          <p:cNvSpPr txBox="1"/>
          <p:nvPr/>
        </p:nvSpPr>
        <p:spPr>
          <a:xfrm>
            <a:off x="2233485" y="3290021"/>
            <a:ext cx="170180" cy="44755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spc="15" dirty="0">
                <a:solidFill>
                  <a:srgbClr val="001F60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4F4EAE40-A573-435D-9A55-1249173775DD}"/>
              </a:ext>
            </a:extLst>
          </p:cNvPr>
          <p:cNvSpPr txBox="1"/>
          <p:nvPr/>
        </p:nvSpPr>
        <p:spPr>
          <a:xfrm>
            <a:off x="2918437" y="2465171"/>
            <a:ext cx="7159923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chemeClr val="bg1"/>
                </a:solidFill>
                <a:latin typeface="Times New Roman"/>
                <a:cs typeface="Times New Roman"/>
              </a:rPr>
              <a:t>书本上</a:t>
            </a:r>
            <a:r>
              <a:rPr lang="en-US" altLang="zh-CN" sz="2400" b="1" spc="5" dirty="0">
                <a:solidFill>
                  <a:schemeClr val="bg1"/>
                </a:solidFill>
                <a:latin typeface="Times New Roman"/>
                <a:cs typeface="Times New Roman"/>
              </a:rPr>
              <a:t>GPT</a:t>
            </a:r>
            <a:r>
              <a:rPr lang="zh-CN" altLang="en-US" sz="2400" b="1" spc="5" dirty="0">
                <a:solidFill>
                  <a:schemeClr val="bg1"/>
                </a:solidFill>
                <a:latin typeface="Times New Roman"/>
                <a:cs typeface="Times New Roman"/>
              </a:rPr>
              <a:t>模型的构建</a:t>
            </a:r>
          </a:p>
        </p:txBody>
      </p:sp>
    </p:spTree>
    <p:extLst>
      <p:ext uri="{BB962C8B-B14F-4D97-AF65-F5344CB8AC3E}">
        <p14:creationId xmlns:p14="http://schemas.microsoft.com/office/powerpoint/2010/main" val="260389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C812-A597-4848-0DE1-540913731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CDF1700-60E4-B348-F993-D91D628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书本上</a:t>
            </a:r>
            <a:r>
              <a:rPr lang="en-US" altLang="zh-CN" sz="2800" spc="5" dirty="0">
                <a:cs typeface="Times New Roman"/>
              </a:rPr>
              <a:t>GPT</a:t>
            </a:r>
            <a:r>
              <a:rPr lang="zh-CN" altLang="en-US" sz="2800" spc="5" dirty="0">
                <a:cs typeface="Times New Roman"/>
              </a:rPr>
              <a:t>模型的构建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ECCFA-7046-1FA9-4742-C628839C9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CE27BC-86EA-072F-75C4-0EE89D23167A}"/>
              </a:ext>
            </a:extLst>
          </p:cNvPr>
          <p:cNvSpPr txBox="1"/>
          <p:nvPr/>
        </p:nvSpPr>
        <p:spPr>
          <a:xfrm>
            <a:off x="7216521" y="844762"/>
            <a:ext cx="4198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这周主要负责代码的复现：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、书本上</a:t>
            </a:r>
            <a:r>
              <a:rPr lang="en-US" altLang="zh-CN" dirty="0"/>
              <a:t>GPT</a:t>
            </a:r>
            <a:r>
              <a:rPr lang="zh-CN" altLang="en-US" dirty="0"/>
              <a:t>模型构建以及预训练测试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CS336</a:t>
            </a:r>
            <a:r>
              <a:rPr lang="zh-CN" altLang="en-US" dirty="0"/>
              <a:t>课程代码的复现以及测试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046CE5-2AFA-5473-603D-58BF17CC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3089"/>
            <a:ext cx="5993992" cy="27518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416213-08B4-EF57-660F-342CFDD5B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69" y="1117487"/>
            <a:ext cx="5123685" cy="44967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A431B4C-C304-CD61-5191-C770DA98DBEF}"/>
              </a:ext>
            </a:extLst>
          </p:cNvPr>
          <p:cNvSpPr txBox="1"/>
          <p:nvPr/>
        </p:nvSpPr>
        <p:spPr>
          <a:xfrm>
            <a:off x="-95347" y="5828572"/>
            <a:ext cx="1259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如图所示最主要的就是</a:t>
            </a:r>
            <a:r>
              <a:rPr lang="en-US" altLang="zh-CN" dirty="0"/>
              <a:t>Transformer Block</a:t>
            </a:r>
            <a:r>
              <a:rPr lang="zh-CN" altLang="en-US" dirty="0"/>
              <a:t>，由于</a:t>
            </a:r>
            <a:r>
              <a:rPr lang="en-US" altLang="zh-CN" dirty="0"/>
              <a:t>GPT</a:t>
            </a:r>
            <a:r>
              <a:rPr lang="zh-CN" altLang="en-US" dirty="0"/>
              <a:t>是</a:t>
            </a:r>
            <a:r>
              <a:rPr lang="en-US" altLang="zh-CN" dirty="0"/>
              <a:t>decoder-only</a:t>
            </a:r>
            <a:r>
              <a:rPr lang="zh-CN" altLang="en-US" dirty="0"/>
              <a:t>的结构，采用掩码多头注意力：在解码器训练的过程中，</a:t>
            </a:r>
            <a:endParaRPr lang="en-US" altLang="zh-CN" dirty="0"/>
          </a:p>
          <a:p>
            <a:r>
              <a:rPr lang="zh-CN" altLang="en-US" dirty="0"/>
              <a:t>不能让模型知道未来时间步的信息。</a:t>
            </a:r>
          </a:p>
        </p:txBody>
      </p:sp>
    </p:spTree>
    <p:extLst>
      <p:ext uri="{BB962C8B-B14F-4D97-AF65-F5344CB8AC3E}">
        <p14:creationId xmlns:p14="http://schemas.microsoft.com/office/powerpoint/2010/main" val="357868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9D585-FE1A-5FFA-261F-F89D4DC1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1B7790-D2F5-3C78-DB4A-F3A097D8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书本上</a:t>
            </a:r>
            <a:r>
              <a:rPr lang="en-US" altLang="zh-CN" sz="2800" spc="5" dirty="0">
                <a:cs typeface="Times New Roman"/>
              </a:rPr>
              <a:t>GPT</a:t>
            </a:r>
            <a:r>
              <a:rPr lang="zh-CN" altLang="en-US" sz="2800" spc="5" dirty="0">
                <a:cs typeface="Times New Roman"/>
              </a:rPr>
              <a:t>模型的构建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36DEB4-8596-D899-5DBA-48EF2F0D5B80}"/>
              </a:ext>
            </a:extLst>
          </p:cNvPr>
          <p:cNvPicPr>
            <a:picLocks/>
          </p:cNvPicPr>
          <p:nvPr/>
        </p:nvPicPr>
        <p:blipFill>
          <a:blip r:embed="rId3"/>
          <a:srcRect l="10708" r="5094"/>
          <a:stretch>
            <a:fillRect/>
          </a:stretch>
        </p:blipFill>
        <p:spPr>
          <a:xfrm>
            <a:off x="254000" y="794075"/>
            <a:ext cx="4145280" cy="33004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B786C1-990F-00C8-B630-CF132804B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29" y="4094480"/>
            <a:ext cx="1184711" cy="2376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F1AC950-732E-2048-47A5-1097DB6725A2}"/>
                  </a:ext>
                </a:extLst>
              </p14:cNvPr>
              <p14:cNvContentPartPr/>
              <p14:nvPr/>
            </p14:nvContentPartPr>
            <p14:xfrm>
              <a:off x="1645560" y="2153360"/>
              <a:ext cx="660600" cy="42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F1AC950-732E-2048-47A5-1097DB6725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1920" y="2045720"/>
                <a:ext cx="7682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E148F07-F4C3-F627-4FF6-5CE969CB68ED}"/>
                  </a:ext>
                </a:extLst>
              </p14:cNvPr>
              <p14:cNvContentPartPr/>
              <p14:nvPr/>
            </p14:nvContentPartPr>
            <p14:xfrm>
              <a:off x="1666080" y="3484640"/>
              <a:ext cx="598320" cy="511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E148F07-F4C3-F627-4FF6-5CE969CB68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2440" y="3376640"/>
                <a:ext cx="705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8A8F02D-4491-8F7F-E8F9-2DC51B568D05}"/>
                  </a:ext>
                </a:extLst>
              </p14:cNvPr>
              <p14:cNvContentPartPr/>
              <p14:nvPr/>
            </p14:nvContentPartPr>
            <p14:xfrm>
              <a:off x="1615320" y="5626280"/>
              <a:ext cx="690120" cy="334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8A8F02D-4491-8F7F-E8F9-2DC51B568D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1680" y="5518640"/>
                <a:ext cx="797760" cy="249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8FC7BC7-BB3F-1DBA-CEAA-B5D8FAD68405}"/>
              </a:ext>
            </a:extLst>
          </p:cNvPr>
          <p:cNvSpPr txBox="1"/>
          <p:nvPr/>
        </p:nvSpPr>
        <p:spPr>
          <a:xfrm>
            <a:off x="4790615" y="1104385"/>
            <a:ext cx="7571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GPT</a:t>
            </a:r>
            <a:r>
              <a:rPr lang="zh-CN" altLang="en-US" dirty="0"/>
              <a:t>模型中</a:t>
            </a:r>
            <a:r>
              <a:rPr lang="en-US" altLang="zh-CN" dirty="0"/>
              <a:t>decoder</a:t>
            </a:r>
            <a:r>
              <a:rPr lang="zh-CN" altLang="en-US" dirty="0"/>
              <a:t>与传统的</a:t>
            </a:r>
            <a:r>
              <a:rPr lang="en-US" altLang="zh-CN" dirty="0"/>
              <a:t>transformer</a:t>
            </a:r>
            <a:r>
              <a:rPr lang="zh-CN" altLang="en-US" dirty="0"/>
              <a:t>的一个不同点就是：归一化的位置</a:t>
            </a:r>
            <a:endParaRPr lang="en-US" altLang="zh-CN" dirty="0"/>
          </a:p>
          <a:p>
            <a:r>
              <a:rPr lang="zh-CN" altLang="en-US" dirty="0"/>
              <a:t>前者采用</a:t>
            </a:r>
            <a:r>
              <a:rPr lang="en-US" altLang="zh-CN" dirty="0"/>
              <a:t>pre-Norm, </a:t>
            </a:r>
            <a:r>
              <a:rPr lang="zh-CN" altLang="en-US" dirty="0"/>
              <a:t>而后者采用</a:t>
            </a:r>
            <a:r>
              <a:rPr lang="en-US" altLang="zh-CN" dirty="0"/>
              <a:t>post-Norm</a:t>
            </a:r>
            <a:r>
              <a:rPr lang="zh-CN" altLang="en-US" dirty="0"/>
              <a:t>；这种设计的优势在于：梯度至</a:t>
            </a:r>
            <a:endParaRPr lang="en-US" altLang="zh-CN" dirty="0"/>
          </a:p>
          <a:p>
            <a:r>
              <a:rPr lang="zh-CN" altLang="en-US" dirty="0"/>
              <a:t>少能通过残差路径稳定地回传，这确保了最底层的网络也能接收到有效的</a:t>
            </a:r>
            <a:endParaRPr lang="en-US" altLang="zh-CN" dirty="0"/>
          </a:p>
          <a:p>
            <a:r>
              <a:rPr lang="zh-CN" altLang="en-US" dirty="0"/>
              <a:t>梯度信号进行更新。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97BDBB-5F34-8722-352A-E61A9337BF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298" y="2739505"/>
            <a:ext cx="7507183" cy="27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E871D-D08C-2722-EAA6-D1A54A92B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6A3F84-E938-1EF8-EBAF-3C60C1A9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书本上</a:t>
            </a:r>
            <a:r>
              <a:rPr lang="en-US" altLang="zh-CN" sz="2800" spc="5" dirty="0">
                <a:cs typeface="Times New Roman"/>
              </a:rPr>
              <a:t>GPT</a:t>
            </a:r>
            <a:r>
              <a:rPr lang="zh-CN" altLang="en-US" sz="2800" spc="5" dirty="0">
                <a:cs typeface="Times New Roman"/>
              </a:rPr>
              <a:t>模型的构建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931648-ACFB-E7BB-964B-91B64C791A38}"/>
              </a:ext>
            </a:extLst>
          </p:cNvPr>
          <p:cNvSpPr txBox="1"/>
          <p:nvPr/>
        </p:nvSpPr>
        <p:spPr>
          <a:xfrm>
            <a:off x="0" y="81101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注意力机制的实现</a:t>
            </a:r>
            <a:r>
              <a:rPr lang="zh-CN" altLang="en-US" dirty="0">
                <a:sym typeface="Wingdings" panose="05000000000000000000" pitchFamily="2" charset="2"/>
              </a:rPr>
              <a:t>：（修订）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F2EE8-46E6-833C-E2C5-4A669849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2" y="1180346"/>
            <a:ext cx="4878663" cy="3144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F58C7E-9E4E-9F3D-8DB6-3EEC9465E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5224"/>
            <a:ext cx="5306165" cy="16575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A43DB91-C524-E114-7A3A-43DB6877ACA6}"/>
              </a:ext>
            </a:extLst>
          </p:cNvPr>
          <p:cNvSpPr txBox="1"/>
          <p:nvPr/>
        </p:nvSpPr>
        <p:spPr>
          <a:xfrm>
            <a:off x="589280" y="6046986"/>
            <a:ext cx="386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第一种方法可以使用堆叠的方式实现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171137F-8C66-2096-74C7-2350B338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736" y="1137430"/>
            <a:ext cx="9223264" cy="487746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CA5A1B5-62DE-8AE2-989F-58EE9D4E04B0}"/>
              </a:ext>
            </a:extLst>
          </p:cNvPr>
          <p:cNvSpPr txBox="1"/>
          <p:nvPr/>
        </p:nvSpPr>
        <p:spPr>
          <a:xfrm>
            <a:off x="4645764" y="6093152"/>
            <a:ext cx="7414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第二种方法主要是通过矩阵的变形实现</a:t>
            </a:r>
            <a:r>
              <a:rPr lang="en-US" altLang="zh-CN" dirty="0" err="1"/>
              <a:t>d_model</a:t>
            </a:r>
            <a:r>
              <a:rPr lang="en-US" altLang="zh-CN" dirty="0"/>
              <a:t> = </a:t>
            </a:r>
            <a:r>
              <a:rPr lang="en-US" altLang="zh-CN" dirty="0" err="1"/>
              <a:t>num_heads</a:t>
            </a:r>
            <a:r>
              <a:rPr lang="en-US" altLang="zh-CN" dirty="0"/>
              <a:t> * </a:t>
            </a:r>
            <a:r>
              <a:rPr lang="en-US" altLang="zh-CN" dirty="0" err="1"/>
              <a:t>head_dim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78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8B187-F454-89B2-4DB7-7FF0A5F3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406A3A-BFDB-7D2B-BC06-BE69E37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书本上</a:t>
            </a:r>
            <a:r>
              <a:rPr lang="en-US" altLang="zh-CN" sz="2800" spc="5" dirty="0">
                <a:cs typeface="Times New Roman"/>
              </a:rPr>
              <a:t>GPT</a:t>
            </a:r>
            <a:r>
              <a:rPr lang="zh-CN" altLang="en-US" sz="2800" spc="5" dirty="0">
                <a:cs typeface="Times New Roman"/>
              </a:rPr>
              <a:t>模型的构建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21752-2E13-B8E3-427A-E359847A3B52}"/>
              </a:ext>
            </a:extLst>
          </p:cNvPr>
          <p:cNvSpPr txBox="1"/>
          <p:nvPr/>
        </p:nvSpPr>
        <p:spPr>
          <a:xfrm>
            <a:off x="0" y="955040"/>
            <a:ext cx="463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模型生成文本过程：采用</a:t>
            </a:r>
            <a:r>
              <a:rPr lang="en-US" altLang="zh-CN" dirty="0" err="1"/>
              <a:t>TopK</a:t>
            </a:r>
            <a:r>
              <a:rPr lang="zh-CN" altLang="en-US" dirty="0"/>
              <a:t>以及温度缩放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4E6805-D868-4C6E-0DBB-0E6601D9EC5B}"/>
              </a:ext>
            </a:extLst>
          </p:cNvPr>
          <p:cNvPicPr>
            <a:picLocks/>
          </p:cNvPicPr>
          <p:nvPr/>
        </p:nvPicPr>
        <p:blipFill>
          <a:blip r:embed="rId3"/>
          <a:srcRect r="7182"/>
          <a:stretch>
            <a:fillRect/>
          </a:stretch>
        </p:blipFill>
        <p:spPr>
          <a:xfrm>
            <a:off x="0" y="1762336"/>
            <a:ext cx="6573520" cy="4109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6C25A99-0FFF-7991-835E-C86F8213A401}"/>
                  </a:ext>
                </a:extLst>
              </p14:cNvPr>
              <p14:cNvContentPartPr/>
              <p14:nvPr/>
            </p14:nvContentPartPr>
            <p14:xfrm>
              <a:off x="4114800" y="5404880"/>
              <a:ext cx="1249560" cy="104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6C25A99-0FFF-7991-835E-C86F8213A4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800" y="5296880"/>
                <a:ext cx="1357200" cy="2260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908CD0E-D5E6-99FC-4375-F40F05D0B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201" y="1434169"/>
            <a:ext cx="6439799" cy="4953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4A36F3-24CE-61E7-4760-99B8B6512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201" y="794075"/>
            <a:ext cx="6403829" cy="58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92DA-29FC-5CF8-1B26-DC24F797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876088-C2C2-505A-FA22-1B0EC302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书本上</a:t>
            </a:r>
            <a:r>
              <a:rPr lang="en-US" altLang="zh-CN" sz="2800" spc="5" dirty="0">
                <a:cs typeface="Times New Roman"/>
              </a:rPr>
              <a:t>GPT</a:t>
            </a:r>
            <a:r>
              <a:rPr lang="zh-CN" altLang="en-US" sz="2800" spc="5" dirty="0">
                <a:cs typeface="Times New Roman"/>
              </a:rPr>
              <a:t>模型的构建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849F2E-540B-0E91-B294-C3246888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1252420"/>
            <a:ext cx="6058969" cy="48302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DE15AC-2EFF-4713-BCE8-068813178E85}"/>
              </a:ext>
            </a:extLst>
          </p:cNvPr>
          <p:cNvSpPr txBox="1"/>
          <p:nvPr/>
        </p:nvSpPr>
        <p:spPr>
          <a:xfrm>
            <a:off x="35109" y="1067754"/>
            <a:ext cx="5866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在书本上</a:t>
            </a:r>
            <a:r>
              <a:rPr lang="en-US" altLang="zh-CN" dirty="0"/>
              <a:t>Tokenizer</a:t>
            </a:r>
            <a:r>
              <a:rPr lang="zh-CN" altLang="en-US" dirty="0"/>
              <a:t>是直接导入</a:t>
            </a:r>
            <a:r>
              <a:rPr lang="en-US" altLang="zh-CN" dirty="0"/>
              <a:t>GPT-2</a:t>
            </a:r>
            <a:r>
              <a:rPr lang="zh-CN" altLang="en-US" dirty="0"/>
              <a:t>的，并没有单独实现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如右图所示则是实现完整的</a:t>
            </a:r>
            <a:r>
              <a:rPr lang="en-US" altLang="zh-CN" dirty="0"/>
              <a:t>GPT</a:t>
            </a:r>
            <a:r>
              <a:rPr lang="zh-CN" altLang="en-US" dirty="0"/>
              <a:t>模块的架构的实现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7A72D2-69DF-2074-4ECD-9F8C7838A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108" y="775353"/>
            <a:ext cx="6142823" cy="608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F6C1-917E-90B5-6A8A-4BCB782CA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FEDFDE-5003-8615-C53C-754BF460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800" spc="5" dirty="0">
                <a:cs typeface="Times New Roman"/>
              </a:rPr>
              <a:t>书本上</a:t>
            </a:r>
            <a:r>
              <a:rPr lang="en-US" altLang="zh-CN" sz="2800" spc="5" dirty="0">
                <a:cs typeface="Times New Roman"/>
              </a:rPr>
              <a:t>GPT</a:t>
            </a:r>
            <a:r>
              <a:rPr lang="zh-CN" altLang="en-US" sz="2800" spc="5" dirty="0">
                <a:cs typeface="Times New Roman"/>
              </a:rPr>
              <a:t>模型的构建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64A8BA-DAFD-E181-58DF-5D4EAF7BB98B}"/>
              </a:ext>
            </a:extLst>
          </p:cNvPr>
          <p:cNvPicPr>
            <a:picLocks/>
          </p:cNvPicPr>
          <p:nvPr/>
        </p:nvPicPr>
        <p:blipFill>
          <a:blip r:embed="rId3"/>
          <a:srcRect l="10708" r="5094"/>
          <a:stretch>
            <a:fillRect/>
          </a:stretch>
        </p:blipFill>
        <p:spPr>
          <a:xfrm>
            <a:off x="0" y="1159037"/>
            <a:ext cx="5770880" cy="45399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BCDBE0-1CE8-D191-9EA6-B457CB4EDD9B}"/>
              </a:ext>
            </a:extLst>
          </p:cNvPr>
          <p:cNvSpPr txBox="1"/>
          <p:nvPr/>
        </p:nvSpPr>
        <p:spPr>
          <a:xfrm>
            <a:off x="5588000" y="30022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AFC8EC-5D8C-70AB-3A3D-89FD155CB9F0}"/>
              </a:ext>
            </a:extLst>
          </p:cNvPr>
          <p:cNvSpPr txBox="1"/>
          <p:nvPr/>
        </p:nvSpPr>
        <p:spPr>
          <a:xfrm>
            <a:off x="6096000" y="1110500"/>
            <a:ext cx="6224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首先先观察一下左边的</a:t>
            </a:r>
            <a:r>
              <a:rPr lang="en-US" altLang="zh-CN" dirty="0"/>
              <a:t>GPT</a:t>
            </a:r>
            <a:r>
              <a:rPr lang="zh-CN" altLang="en-US" dirty="0"/>
              <a:t>结构可以发现：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、层归一化的位置与传统</a:t>
            </a:r>
            <a:r>
              <a:rPr lang="en-US" altLang="zh-CN" dirty="0"/>
              <a:t>transformer</a:t>
            </a:r>
            <a:r>
              <a:rPr lang="zh-CN" altLang="en-US" dirty="0"/>
              <a:t>不同，位于注意力之前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、注意力机制和</a:t>
            </a:r>
            <a:r>
              <a:rPr lang="en-US" altLang="zh-CN" dirty="0"/>
              <a:t>CS336</a:t>
            </a:r>
            <a:r>
              <a:rPr lang="zh-CN" altLang="en-US" dirty="0"/>
              <a:t>不同点在于</a:t>
            </a:r>
            <a:r>
              <a:rPr lang="en-US" altLang="zh-CN" dirty="0" err="1"/>
              <a:t>RoPE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、前者的</a:t>
            </a:r>
            <a:r>
              <a:rPr lang="en-US" altLang="zh-CN" dirty="0"/>
              <a:t>FFN</a:t>
            </a:r>
            <a:r>
              <a:rPr lang="zh-CN" altLang="en-US" dirty="0"/>
              <a:t>为两个线性层，而</a:t>
            </a:r>
            <a:r>
              <a:rPr lang="en-US" altLang="zh-CN" dirty="0"/>
              <a:t>CS336</a:t>
            </a:r>
            <a:r>
              <a:rPr lang="zh-CN" altLang="en-US" dirty="0"/>
              <a:t>则是使用</a:t>
            </a:r>
            <a:r>
              <a:rPr lang="en-US" altLang="zh-CN" b="1" dirty="0" err="1"/>
              <a:t>SwiGLU</a:t>
            </a:r>
            <a:endParaRPr lang="en-US" altLang="zh-CN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2C519B-8494-C00D-754E-F5D7C8242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685" y="2350671"/>
            <a:ext cx="3040715" cy="41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3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DEA04-1486-1C25-8E65-4D93308A4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06DDE-C658-2A4C-A2C8-C10726ED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DF5D604-0F51-E62B-17A8-C7184BFF5A06}"/>
              </a:ext>
            </a:extLst>
          </p:cNvPr>
          <p:cNvSpPr/>
          <p:nvPr/>
        </p:nvSpPr>
        <p:spPr>
          <a:xfrm>
            <a:off x="1923727" y="2339504"/>
            <a:ext cx="781814" cy="707560"/>
          </a:xfrm>
          <a:custGeom>
            <a:avLst/>
            <a:gdLst/>
            <a:ahLst/>
            <a:cxnLst/>
            <a:rect l="l" t="t" r="r" b="b"/>
            <a:pathLst>
              <a:path w="742314" h="497205">
                <a:moveTo>
                  <a:pt x="742188" y="0"/>
                </a:moveTo>
                <a:lnTo>
                  <a:pt x="82296" y="0"/>
                </a:lnTo>
                <a:lnTo>
                  <a:pt x="50139" y="6438"/>
                </a:lnTo>
                <a:lnTo>
                  <a:pt x="24003" y="24003"/>
                </a:lnTo>
                <a:lnTo>
                  <a:pt x="6426" y="50152"/>
                </a:lnTo>
                <a:lnTo>
                  <a:pt x="0" y="82296"/>
                </a:lnTo>
                <a:lnTo>
                  <a:pt x="0" y="414528"/>
                </a:lnTo>
                <a:lnTo>
                  <a:pt x="6426" y="446684"/>
                </a:lnTo>
                <a:lnTo>
                  <a:pt x="24003" y="472821"/>
                </a:lnTo>
                <a:lnTo>
                  <a:pt x="50139" y="490397"/>
                </a:lnTo>
                <a:lnTo>
                  <a:pt x="82296" y="496824"/>
                </a:lnTo>
                <a:lnTo>
                  <a:pt x="742188" y="496824"/>
                </a:lnTo>
                <a:lnTo>
                  <a:pt x="742188" y="0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0B4EA5F0-E132-C96D-D1ED-5970D364DCD0}"/>
              </a:ext>
            </a:extLst>
          </p:cNvPr>
          <p:cNvSpPr/>
          <p:nvPr/>
        </p:nvSpPr>
        <p:spPr>
          <a:xfrm>
            <a:off x="2811271" y="2330562"/>
            <a:ext cx="7267091" cy="704848"/>
          </a:xfrm>
          <a:custGeom>
            <a:avLst/>
            <a:gdLst/>
            <a:ahLst/>
            <a:cxnLst/>
            <a:rect l="l" t="t" r="r" b="b"/>
            <a:pathLst>
              <a:path w="4947284" h="495300">
                <a:moveTo>
                  <a:pt x="4946904" y="82296"/>
                </a:moveTo>
                <a:lnTo>
                  <a:pt x="4940236" y="50152"/>
                </a:lnTo>
                <a:lnTo>
                  <a:pt x="4922139" y="24003"/>
                </a:lnTo>
                <a:lnTo>
                  <a:pt x="4895469" y="6438"/>
                </a:lnTo>
                <a:lnTo>
                  <a:pt x="4863084" y="0"/>
                </a:lnTo>
                <a:lnTo>
                  <a:pt x="0" y="0"/>
                </a:lnTo>
                <a:lnTo>
                  <a:pt x="0" y="495300"/>
                </a:lnTo>
                <a:lnTo>
                  <a:pt x="4863084" y="495300"/>
                </a:lnTo>
                <a:lnTo>
                  <a:pt x="4895469" y="488873"/>
                </a:lnTo>
                <a:lnTo>
                  <a:pt x="4911153" y="478536"/>
                </a:lnTo>
                <a:lnTo>
                  <a:pt x="4911852" y="478536"/>
                </a:lnTo>
                <a:lnTo>
                  <a:pt x="4911852" y="478078"/>
                </a:lnTo>
                <a:lnTo>
                  <a:pt x="4922139" y="471297"/>
                </a:lnTo>
                <a:lnTo>
                  <a:pt x="4940236" y="445160"/>
                </a:lnTo>
                <a:lnTo>
                  <a:pt x="4946904" y="413004"/>
                </a:lnTo>
                <a:lnTo>
                  <a:pt x="4946904" y="82296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9B496514-D2AD-9A8E-9D5D-F211FA781157}"/>
              </a:ext>
            </a:extLst>
          </p:cNvPr>
          <p:cNvSpPr txBox="1"/>
          <p:nvPr/>
        </p:nvSpPr>
        <p:spPr>
          <a:xfrm>
            <a:off x="2248603" y="2453525"/>
            <a:ext cx="170180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5" dirty="0">
                <a:solidFill>
                  <a:srgbClr val="001F6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0BC98E03-8E2F-81F9-1BFD-FD0CE9D9A5A7}"/>
              </a:ext>
            </a:extLst>
          </p:cNvPr>
          <p:cNvSpPr/>
          <p:nvPr/>
        </p:nvSpPr>
        <p:spPr>
          <a:xfrm>
            <a:off x="1927740" y="3195178"/>
            <a:ext cx="781814" cy="704848"/>
          </a:xfrm>
          <a:custGeom>
            <a:avLst/>
            <a:gdLst/>
            <a:ahLst/>
            <a:cxnLst/>
            <a:rect l="l" t="t" r="r" b="b"/>
            <a:pathLst>
              <a:path w="742314" h="495300">
                <a:moveTo>
                  <a:pt x="742188" y="495299"/>
                </a:moveTo>
                <a:lnTo>
                  <a:pt x="82296" y="495299"/>
                </a:lnTo>
                <a:lnTo>
                  <a:pt x="50149" y="488870"/>
                </a:lnTo>
                <a:lnTo>
                  <a:pt x="24003" y="471296"/>
                </a:lnTo>
                <a:lnTo>
                  <a:pt x="6429" y="445150"/>
                </a:lnTo>
                <a:lnTo>
                  <a:pt x="0" y="413003"/>
                </a:lnTo>
                <a:lnTo>
                  <a:pt x="0" y="82295"/>
                </a:lnTo>
                <a:lnTo>
                  <a:pt x="6429" y="50149"/>
                </a:lnTo>
                <a:lnTo>
                  <a:pt x="24003" y="24002"/>
                </a:lnTo>
                <a:lnTo>
                  <a:pt x="50149" y="6429"/>
                </a:lnTo>
                <a:lnTo>
                  <a:pt x="82296" y="0"/>
                </a:lnTo>
                <a:lnTo>
                  <a:pt x="742188" y="0"/>
                </a:lnTo>
                <a:lnTo>
                  <a:pt x="74218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40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430FE9A6-70BC-F59B-E961-8836AFB5601C}"/>
              </a:ext>
            </a:extLst>
          </p:cNvPr>
          <p:cNvSpPr/>
          <p:nvPr/>
        </p:nvSpPr>
        <p:spPr>
          <a:xfrm>
            <a:off x="2811271" y="3195178"/>
            <a:ext cx="7252254" cy="704848"/>
          </a:xfrm>
          <a:custGeom>
            <a:avLst/>
            <a:gdLst/>
            <a:ahLst/>
            <a:cxnLst/>
            <a:rect l="l" t="t" r="r" b="b"/>
            <a:pathLst>
              <a:path w="4947284" h="495300">
                <a:moveTo>
                  <a:pt x="4864608" y="495299"/>
                </a:moveTo>
                <a:lnTo>
                  <a:pt x="0" y="495299"/>
                </a:lnTo>
                <a:lnTo>
                  <a:pt x="0" y="0"/>
                </a:lnTo>
                <a:lnTo>
                  <a:pt x="4864608" y="0"/>
                </a:lnTo>
                <a:lnTo>
                  <a:pt x="4896754" y="6429"/>
                </a:lnTo>
                <a:lnTo>
                  <a:pt x="4922901" y="24002"/>
                </a:lnTo>
                <a:lnTo>
                  <a:pt x="4940474" y="50149"/>
                </a:lnTo>
                <a:lnTo>
                  <a:pt x="4946904" y="82295"/>
                </a:lnTo>
                <a:lnTo>
                  <a:pt x="4946904" y="413003"/>
                </a:lnTo>
                <a:lnTo>
                  <a:pt x="4940474" y="445150"/>
                </a:lnTo>
                <a:lnTo>
                  <a:pt x="4922901" y="471296"/>
                </a:lnTo>
                <a:lnTo>
                  <a:pt x="4896754" y="488870"/>
                </a:lnTo>
                <a:lnTo>
                  <a:pt x="486460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400" dirty="0"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EB6181BB-F812-E522-EEAD-297F8089A395}"/>
              </a:ext>
            </a:extLst>
          </p:cNvPr>
          <p:cNvSpPr txBox="1"/>
          <p:nvPr/>
        </p:nvSpPr>
        <p:spPr>
          <a:xfrm>
            <a:off x="2903603" y="3328661"/>
            <a:ext cx="7159923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chemeClr val="bg1"/>
                </a:solidFill>
                <a:latin typeface="Times New Roman"/>
                <a:cs typeface="Times New Roman"/>
              </a:rPr>
              <a:t>作业第三部分测试</a:t>
            </a:r>
            <a:r>
              <a:rPr lang="en-US" altLang="zh-CN" sz="2400" b="1" spc="5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lang="en-US" altLang="zh-CN" sz="2400" b="1" spc="5" dirty="0" err="1">
                <a:solidFill>
                  <a:schemeClr val="bg1"/>
                </a:solidFill>
                <a:latin typeface="Times New Roman"/>
                <a:cs typeface="Times New Roman"/>
              </a:rPr>
              <a:t>RoPE</a:t>
            </a:r>
            <a:r>
              <a:rPr lang="zh-CN" altLang="en-US" sz="2400" b="1" spc="5" dirty="0">
                <a:solidFill>
                  <a:schemeClr val="bg1"/>
                </a:solidFill>
                <a:latin typeface="Times New Roman"/>
                <a:cs typeface="Times New Roman"/>
              </a:rPr>
              <a:t>实现以及测试</a:t>
            </a: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6A64596E-D274-0310-1026-CD5C7CFCA541}"/>
              </a:ext>
            </a:extLst>
          </p:cNvPr>
          <p:cNvSpPr txBox="1"/>
          <p:nvPr/>
        </p:nvSpPr>
        <p:spPr>
          <a:xfrm>
            <a:off x="2233485" y="3320798"/>
            <a:ext cx="170180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5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52732C27-36AE-9AE4-B916-B4278DC0D03B}"/>
              </a:ext>
            </a:extLst>
          </p:cNvPr>
          <p:cNvSpPr txBox="1"/>
          <p:nvPr/>
        </p:nvSpPr>
        <p:spPr>
          <a:xfrm>
            <a:off x="2918437" y="2465171"/>
            <a:ext cx="7159923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rgbClr val="001F60"/>
                </a:solidFill>
                <a:latin typeface="Times New Roman"/>
                <a:cs typeface="Times New Roman"/>
              </a:rPr>
              <a:t>书本上</a:t>
            </a:r>
            <a:r>
              <a:rPr lang="en-US" altLang="zh-CN" sz="2400" b="1" spc="5" dirty="0">
                <a:solidFill>
                  <a:srgbClr val="001F60"/>
                </a:solidFill>
                <a:latin typeface="Times New Roman"/>
                <a:cs typeface="Times New Roman"/>
              </a:rPr>
              <a:t>GPT</a:t>
            </a:r>
            <a:r>
              <a:rPr lang="zh-CN" altLang="en-US" sz="2400" b="1" spc="5" dirty="0">
                <a:solidFill>
                  <a:srgbClr val="001F60"/>
                </a:solidFill>
                <a:latin typeface="Times New Roman"/>
                <a:cs typeface="Times New Roman"/>
              </a:rPr>
              <a:t>模型的构建</a:t>
            </a:r>
          </a:p>
        </p:txBody>
      </p:sp>
    </p:spTree>
    <p:extLst>
      <p:ext uri="{BB962C8B-B14F-4D97-AF65-F5344CB8AC3E}">
        <p14:creationId xmlns:p14="http://schemas.microsoft.com/office/powerpoint/2010/main" val="157388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Microsoft YaHei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812</Words>
  <Application>Microsoft Office PowerPoint</Application>
  <PresentationFormat>宽屏</PresentationFormat>
  <Paragraphs>88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等线</vt:lpstr>
      <vt:lpstr>微软雅黑</vt:lpstr>
      <vt:lpstr>Arial</vt:lpstr>
      <vt:lpstr>Times New Roman</vt:lpstr>
      <vt:lpstr>Wingdings</vt:lpstr>
      <vt:lpstr>Office 主题​​</vt:lpstr>
      <vt:lpstr>PowerPoint 演示文稿</vt:lpstr>
      <vt:lpstr>Outline</vt:lpstr>
      <vt:lpstr>书本上GPT模型的构建</vt:lpstr>
      <vt:lpstr>书本上GPT模型的构建</vt:lpstr>
      <vt:lpstr>书本上GPT模型的构建</vt:lpstr>
      <vt:lpstr>书本上GPT模型的构建</vt:lpstr>
      <vt:lpstr>书本上GPT模型的构建</vt:lpstr>
      <vt:lpstr>书本上GPT模型的构建</vt:lpstr>
      <vt:lpstr>Outline</vt:lpstr>
      <vt:lpstr>作业第三部分测试+RoPE实现以及测试</vt:lpstr>
      <vt:lpstr>作业第三部分测试+RoPE实现以及测试</vt:lpstr>
      <vt:lpstr>作业第三部分测试+RoPE实现以及测试</vt:lpstr>
      <vt:lpstr>作业第三部分测试+RoPE实现以及测试</vt:lpstr>
      <vt:lpstr>作业第三部分测试+RoPE实现以及测试</vt:lpstr>
      <vt:lpstr>作业第三部分测试+RoPE实现以及测试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kervias</dc:creator>
  <cp:lastModifiedBy>Ricardo·M Lu</cp:lastModifiedBy>
  <cp:revision>1401</cp:revision>
  <dcterms:created xsi:type="dcterms:W3CDTF">2023-04-05T15:47:00Z</dcterms:created>
  <dcterms:modified xsi:type="dcterms:W3CDTF">2025-09-19T08:30:56Z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44348EEEADCE4D65B3CDF2A8C3B8C357_13</vt:lpwstr>
  </property>
  <property fmtid="{D5CDD505-2E9C-101B-9397-08002B2CF9AE}" pid="3" name="KSOProductBuildVer">
    <vt:lpwstr>2052-12.1.0.17827</vt:lpwstr>
  </property>
</Properties>
</file>