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1475" r:id="rId2"/>
    <p:sldId id="1473" r:id="rId3"/>
    <p:sldId id="1582" r:id="rId4"/>
    <p:sldId id="1581" r:id="rId5"/>
    <p:sldId id="1583" r:id="rId6"/>
    <p:sldId id="1584" r:id="rId7"/>
    <p:sldId id="1591" r:id="rId8"/>
    <p:sldId id="1592" r:id="rId9"/>
    <p:sldId id="1580" r:id="rId10"/>
    <p:sldId id="1574" r:id="rId11"/>
    <p:sldId id="1585" r:id="rId12"/>
    <p:sldId id="1587" r:id="rId13"/>
    <p:sldId id="1586" r:id="rId14"/>
    <p:sldId id="1579" r:id="rId15"/>
    <p:sldId id="1577" r:id="rId16"/>
    <p:sldId id="1588" r:id="rId17"/>
    <p:sldId id="1589" r:id="rId18"/>
    <p:sldId id="1590" r:id="rId19"/>
    <p:sldId id="1593" r:id="rId20"/>
    <p:sldId id="1573" r:id="rId21"/>
    <p:sldId id="1560" r:id="rId22"/>
    <p:sldId id="1493" r:id="rId23"/>
    <p:sldId id="1482" r:id="rId24"/>
    <p:sldId id="134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永晖 杨" initials="永杨" lastIdx="1" clrIdx="0"/>
  <p:cmAuthor id="2" name="Ricardo·M Lu" initials="RL" lastIdx="1" clrIdx="1">
    <p:extLst>
      <p:ext uri="{19B8F6BF-5375-455C-9EA6-DF929625EA0E}">
        <p15:presenceInfo xmlns:p15="http://schemas.microsoft.com/office/powerpoint/2012/main" userId="b70c67bb30bed1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5497"/>
    <a:srgbClr val="D6DBE4"/>
    <a:srgbClr val="FFFFFF"/>
    <a:srgbClr val="001F60"/>
    <a:srgbClr val="4472C4"/>
    <a:srgbClr val="8FAADC"/>
    <a:srgbClr val="F23A3A"/>
    <a:srgbClr val="FFE699"/>
    <a:srgbClr val="8B9AB6"/>
    <a:srgbClr val="6087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78327" autoAdjust="0"/>
  </p:normalViewPr>
  <p:slideViewPr>
    <p:cSldViewPr snapToGrid="0">
      <p:cViewPr varScale="1">
        <p:scale>
          <a:sx n="66" d="100"/>
          <a:sy n="66" d="100"/>
        </p:scale>
        <p:origin x="1330"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6CDCB61-3CB6-46CA-853D-6981934C5997}"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zh-CN" altLang="en-US"/>
        </a:p>
      </dgm:t>
    </dgm:pt>
    <dgm:pt modelId="{BDC89B5C-8914-447B-AB31-7FC7BBFE011A}">
      <dgm:prSet phldrT="[文本]"/>
      <dgm:spPr/>
      <dgm:t>
        <a:bodyPr/>
        <a:lstStyle/>
        <a:p>
          <a:r>
            <a:rPr lang="en-US" altLang="zh-CN" dirty="0"/>
            <a:t>Tokenizer</a:t>
          </a:r>
          <a:endParaRPr lang="zh-CN" altLang="en-US" dirty="0"/>
        </a:p>
      </dgm:t>
    </dgm:pt>
    <dgm:pt modelId="{A3902C72-8DC7-4A5C-AD4D-455DC7ED1D81}" type="parTrans" cxnId="{51EFA1B7-4728-4691-9C04-1BABAF9E2A06}">
      <dgm:prSet/>
      <dgm:spPr/>
      <dgm:t>
        <a:bodyPr/>
        <a:lstStyle/>
        <a:p>
          <a:endParaRPr lang="zh-CN" altLang="en-US"/>
        </a:p>
      </dgm:t>
    </dgm:pt>
    <dgm:pt modelId="{80A84C23-1113-4F6D-8192-D4A891F926A5}" type="sibTrans" cxnId="{51EFA1B7-4728-4691-9C04-1BABAF9E2A06}">
      <dgm:prSet/>
      <dgm:spPr/>
      <dgm:t>
        <a:bodyPr/>
        <a:lstStyle/>
        <a:p>
          <a:endParaRPr lang="zh-CN" altLang="en-US"/>
        </a:p>
      </dgm:t>
    </dgm:pt>
    <dgm:pt modelId="{555BDCB7-1A35-4C07-8EE5-560091EDF215}">
      <dgm:prSet phldrT="[文本]"/>
      <dgm:spPr/>
      <dgm:t>
        <a:bodyPr/>
        <a:lstStyle/>
        <a:p>
          <a:r>
            <a:rPr lang="zh-CN" altLang="en-US" dirty="0"/>
            <a:t>词粒度</a:t>
          </a:r>
        </a:p>
      </dgm:t>
    </dgm:pt>
    <dgm:pt modelId="{BE672CC8-E6D7-4144-8EB1-096B47386278}" type="parTrans" cxnId="{D431771C-0E0E-47F5-903A-0419CBD9E1FE}">
      <dgm:prSet/>
      <dgm:spPr/>
      <dgm:t>
        <a:bodyPr/>
        <a:lstStyle/>
        <a:p>
          <a:endParaRPr lang="zh-CN" altLang="en-US"/>
        </a:p>
      </dgm:t>
    </dgm:pt>
    <dgm:pt modelId="{90A1444F-7E9C-4D67-A454-A59A4FBCFB09}" type="sibTrans" cxnId="{D431771C-0E0E-47F5-903A-0419CBD9E1FE}">
      <dgm:prSet/>
      <dgm:spPr/>
      <dgm:t>
        <a:bodyPr/>
        <a:lstStyle/>
        <a:p>
          <a:endParaRPr lang="zh-CN" altLang="en-US"/>
        </a:p>
      </dgm:t>
    </dgm:pt>
    <dgm:pt modelId="{A53FE58A-173E-4EE1-9DE2-47D6FB589546}">
      <dgm:prSet phldrT="[文本]"/>
      <dgm:spPr/>
      <dgm:t>
        <a:bodyPr/>
        <a:lstStyle/>
        <a:p>
          <a:r>
            <a:rPr lang="zh-CN" altLang="en-US" dirty="0"/>
            <a:t>字粒度</a:t>
          </a:r>
        </a:p>
      </dgm:t>
    </dgm:pt>
    <dgm:pt modelId="{65FB17A7-14D9-4D5E-9200-1D1C99BD1A77}" type="parTrans" cxnId="{CFDE6BC6-CDA1-41A6-BAD0-2C7F4B7BACFF}">
      <dgm:prSet/>
      <dgm:spPr/>
      <dgm:t>
        <a:bodyPr/>
        <a:lstStyle/>
        <a:p>
          <a:endParaRPr lang="zh-CN" altLang="en-US"/>
        </a:p>
      </dgm:t>
    </dgm:pt>
    <dgm:pt modelId="{45410C1E-74D4-4B50-BB1B-E6D704476613}" type="sibTrans" cxnId="{CFDE6BC6-CDA1-41A6-BAD0-2C7F4B7BACFF}">
      <dgm:prSet/>
      <dgm:spPr/>
      <dgm:t>
        <a:bodyPr/>
        <a:lstStyle/>
        <a:p>
          <a:endParaRPr lang="zh-CN" altLang="en-US"/>
        </a:p>
      </dgm:t>
    </dgm:pt>
    <dgm:pt modelId="{5BA50E77-EBD2-493E-8932-71925127FF2C}">
      <dgm:prSet phldrT="[文本]"/>
      <dgm:spPr/>
      <dgm:t>
        <a:bodyPr/>
        <a:lstStyle/>
        <a:p>
          <a:r>
            <a:rPr lang="zh-CN" altLang="en-US" dirty="0"/>
            <a:t>字词粒度</a:t>
          </a:r>
        </a:p>
      </dgm:t>
    </dgm:pt>
    <dgm:pt modelId="{7BFD1A28-046A-4A33-91B4-D4A74FCD7B30}" type="parTrans" cxnId="{78980744-219B-4C5D-9E22-F393E81D481A}">
      <dgm:prSet/>
      <dgm:spPr/>
      <dgm:t>
        <a:bodyPr/>
        <a:lstStyle/>
        <a:p>
          <a:endParaRPr lang="zh-CN" altLang="en-US"/>
        </a:p>
      </dgm:t>
    </dgm:pt>
    <dgm:pt modelId="{192BD947-9A69-4416-A79F-E533810A7D22}" type="sibTrans" cxnId="{78980744-219B-4C5D-9E22-F393E81D481A}">
      <dgm:prSet/>
      <dgm:spPr/>
      <dgm:t>
        <a:bodyPr/>
        <a:lstStyle/>
        <a:p>
          <a:endParaRPr lang="zh-CN" altLang="en-US"/>
        </a:p>
      </dgm:t>
    </dgm:pt>
    <dgm:pt modelId="{3BA9B0EF-33E3-464F-A926-C157F6E20C17}">
      <dgm:prSet/>
      <dgm:spPr/>
      <dgm:t>
        <a:bodyPr/>
        <a:lstStyle/>
        <a:p>
          <a:r>
            <a:rPr lang="en-US" altLang="zh-CN" dirty="0"/>
            <a:t>BPE</a:t>
          </a:r>
          <a:endParaRPr lang="zh-CN" altLang="en-US" dirty="0"/>
        </a:p>
      </dgm:t>
    </dgm:pt>
    <dgm:pt modelId="{A0BE819A-CAEE-42D0-8288-194E6F2CB9DB}" type="parTrans" cxnId="{55695919-9F3D-4E50-8452-71747045D228}">
      <dgm:prSet/>
      <dgm:spPr/>
      <dgm:t>
        <a:bodyPr/>
        <a:lstStyle/>
        <a:p>
          <a:endParaRPr lang="zh-CN" altLang="en-US"/>
        </a:p>
      </dgm:t>
    </dgm:pt>
    <dgm:pt modelId="{0612DBCF-604A-408F-84DD-A0532CF60199}" type="sibTrans" cxnId="{55695919-9F3D-4E50-8452-71747045D228}">
      <dgm:prSet/>
      <dgm:spPr/>
      <dgm:t>
        <a:bodyPr/>
        <a:lstStyle/>
        <a:p>
          <a:endParaRPr lang="zh-CN" altLang="en-US"/>
        </a:p>
      </dgm:t>
    </dgm:pt>
    <dgm:pt modelId="{A547CABC-4DEC-44EF-8D5D-2451D535FC79}">
      <dgm:prSet/>
      <dgm:spPr/>
      <dgm:t>
        <a:bodyPr/>
        <a:lstStyle/>
        <a:p>
          <a:r>
            <a:rPr lang="en-US" altLang="zh-CN" dirty="0" err="1"/>
            <a:t>WordPiece</a:t>
          </a:r>
          <a:endParaRPr lang="zh-CN" altLang="en-US" dirty="0"/>
        </a:p>
      </dgm:t>
    </dgm:pt>
    <dgm:pt modelId="{C7A25A43-D380-4264-A470-4068DE8142DB}" type="parTrans" cxnId="{E65D606D-54D2-49D6-AEE2-330030B9B9E2}">
      <dgm:prSet/>
      <dgm:spPr/>
      <dgm:t>
        <a:bodyPr/>
        <a:lstStyle/>
        <a:p>
          <a:endParaRPr lang="zh-CN" altLang="en-US"/>
        </a:p>
      </dgm:t>
    </dgm:pt>
    <dgm:pt modelId="{167742CE-5EFE-4202-AF6B-6D4355406B7F}" type="sibTrans" cxnId="{E65D606D-54D2-49D6-AEE2-330030B9B9E2}">
      <dgm:prSet/>
      <dgm:spPr/>
      <dgm:t>
        <a:bodyPr/>
        <a:lstStyle/>
        <a:p>
          <a:endParaRPr lang="zh-CN" altLang="en-US"/>
        </a:p>
      </dgm:t>
    </dgm:pt>
    <dgm:pt modelId="{49561601-4A17-41E5-93D8-DF525C558A6A}" type="pres">
      <dgm:prSet presAssocID="{B6CDCB61-3CB6-46CA-853D-6981934C5997}" presName="Name0" presStyleCnt="0">
        <dgm:presLayoutVars>
          <dgm:chPref val="1"/>
          <dgm:dir/>
          <dgm:animOne val="branch"/>
          <dgm:animLvl val="lvl"/>
          <dgm:resizeHandles val="exact"/>
        </dgm:presLayoutVars>
      </dgm:prSet>
      <dgm:spPr/>
    </dgm:pt>
    <dgm:pt modelId="{2B5B89EA-50D9-468B-93EE-7B0A2111844D}" type="pres">
      <dgm:prSet presAssocID="{BDC89B5C-8914-447B-AB31-7FC7BBFE011A}" presName="root1" presStyleCnt="0"/>
      <dgm:spPr/>
    </dgm:pt>
    <dgm:pt modelId="{9BDF8730-ABAB-4780-8B3E-D6A4510FADD3}" type="pres">
      <dgm:prSet presAssocID="{BDC89B5C-8914-447B-AB31-7FC7BBFE011A}" presName="LevelOneTextNode" presStyleLbl="node0" presStyleIdx="0" presStyleCnt="1" custAng="5400000" custScaleX="147298" custScaleY="65267">
        <dgm:presLayoutVars>
          <dgm:chPref val="3"/>
        </dgm:presLayoutVars>
      </dgm:prSet>
      <dgm:spPr/>
    </dgm:pt>
    <dgm:pt modelId="{0E95BAD8-AADB-43F6-9FC6-7F3F26675591}" type="pres">
      <dgm:prSet presAssocID="{BDC89B5C-8914-447B-AB31-7FC7BBFE011A}" presName="level2hierChild" presStyleCnt="0"/>
      <dgm:spPr/>
    </dgm:pt>
    <dgm:pt modelId="{BD717889-02E0-4AEB-8EEA-6C35EE53D3D6}" type="pres">
      <dgm:prSet presAssocID="{BE672CC8-E6D7-4144-8EB1-096B47386278}" presName="conn2-1" presStyleLbl="parChTrans1D2" presStyleIdx="0" presStyleCnt="3"/>
      <dgm:spPr/>
    </dgm:pt>
    <dgm:pt modelId="{C6C0A3F8-F6E3-47FA-85A6-FD7B0C74F915}" type="pres">
      <dgm:prSet presAssocID="{BE672CC8-E6D7-4144-8EB1-096B47386278}" presName="connTx" presStyleLbl="parChTrans1D2" presStyleIdx="0" presStyleCnt="3"/>
      <dgm:spPr/>
    </dgm:pt>
    <dgm:pt modelId="{1B48D3C6-626F-4B58-927E-EA61CB3A2754}" type="pres">
      <dgm:prSet presAssocID="{555BDCB7-1A35-4C07-8EE5-560091EDF215}" presName="root2" presStyleCnt="0"/>
      <dgm:spPr/>
    </dgm:pt>
    <dgm:pt modelId="{2288D573-EB74-4C42-AD61-70DB66E4ACCC}" type="pres">
      <dgm:prSet presAssocID="{555BDCB7-1A35-4C07-8EE5-560091EDF215}" presName="LevelTwoTextNode" presStyleLbl="node2" presStyleIdx="0" presStyleCnt="3" custLinFactNeighborX="53633" custLinFactNeighborY="-58919">
        <dgm:presLayoutVars>
          <dgm:chPref val="3"/>
        </dgm:presLayoutVars>
      </dgm:prSet>
      <dgm:spPr/>
    </dgm:pt>
    <dgm:pt modelId="{444F7EAA-B63F-4297-B115-0CEBE53EE29F}" type="pres">
      <dgm:prSet presAssocID="{555BDCB7-1A35-4C07-8EE5-560091EDF215}" presName="level3hierChild" presStyleCnt="0"/>
      <dgm:spPr/>
    </dgm:pt>
    <dgm:pt modelId="{C6E0B26D-29E6-4DC6-8FD2-40E58BCA1EBD}" type="pres">
      <dgm:prSet presAssocID="{65FB17A7-14D9-4D5E-9200-1D1C99BD1A77}" presName="conn2-1" presStyleLbl="parChTrans1D2" presStyleIdx="1" presStyleCnt="3"/>
      <dgm:spPr/>
    </dgm:pt>
    <dgm:pt modelId="{88E1CDBA-8B36-4A90-8F22-FA8322DEAA67}" type="pres">
      <dgm:prSet presAssocID="{65FB17A7-14D9-4D5E-9200-1D1C99BD1A77}" presName="connTx" presStyleLbl="parChTrans1D2" presStyleIdx="1" presStyleCnt="3"/>
      <dgm:spPr/>
    </dgm:pt>
    <dgm:pt modelId="{9FE188CF-9061-4F3D-A956-8CBB1B973452}" type="pres">
      <dgm:prSet presAssocID="{A53FE58A-173E-4EE1-9DE2-47D6FB589546}" presName="root2" presStyleCnt="0"/>
      <dgm:spPr/>
    </dgm:pt>
    <dgm:pt modelId="{CAB1D036-13C8-43C0-8B71-AF216CEF14E3}" type="pres">
      <dgm:prSet presAssocID="{A53FE58A-173E-4EE1-9DE2-47D6FB589546}" presName="LevelTwoTextNode" presStyleLbl="node2" presStyleIdx="1" presStyleCnt="3" custLinFactNeighborX="53633" custLinFactNeighborY="0">
        <dgm:presLayoutVars>
          <dgm:chPref val="3"/>
        </dgm:presLayoutVars>
      </dgm:prSet>
      <dgm:spPr/>
    </dgm:pt>
    <dgm:pt modelId="{F28565BC-7F81-4D4C-995D-1457E6EF950F}" type="pres">
      <dgm:prSet presAssocID="{A53FE58A-173E-4EE1-9DE2-47D6FB589546}" presName="level3hierChild" presStyleCnt="0"/>
      <dgm:spPr/>
    </dgm:pt>
    <dgm:pt modelId="{3F5B1EB5-52A3-4038-9EEE-16005436ECB8}" type="pres">
      <dgm:prSet presAssocID="{7BFD1A28-046A-4A33-91B4-D4A74FCD7B30}" presName="conn2-1" presStyleLbl="parChTrans1D2" presStyleIdx="2" presStyleCnt="3"/>
      <dgm:spPr/>
    </dgm:pt>
    <dgm:pt modelId="{92F29EEE-24F0-4C38-A43D-4DC187F3D0FE}" type="pres">
      <dgm:prSet presAssocID="{7BFD1A28-046A-4A33-91B4-D4A74FCD7B30}" presName="connTx" presStyleLbl="parChTrans1D2" presStyleIdx="2" presStyleCnt="3"/>
      <dgm:spPr/>
    </dgm:pt>
    <dgm:pt modelId="{72D9862B-1B42-4BA8-B4E8-C42718A94A42}" type="pres">
      <dgm:prSet presAssocID="{5BA50E77-EBD2-493E-8932-71925127FF2C}" presName="root2" presStyleCnt="0"/>
      <dgm:spPr/>
    </dgm:pt>
    <dgm:pt modelId="{FE55A101-F89A-43C2-8D6C-4903B06EDF6E}" type="pres">
      <dgm:prSet presAssocID="{5BA50E77-EBD2-493E-8932-71925127FF2C}" presName="LevelTwoTextNode" presStyleLbl="node2" presStyleIdx="2" presStyleCnt="3" custLinFactNeighborX="53633" custLinFactNeighborY="58919">
        <dgm:presLayoutVars>
          <dgm:chPref val="3"/>
        </dgm:presLayoutVars>
      </dgm:prSet>
      <dgm:spPr/>
    </dgm:pt>
    <dgm:pt modelId="{9CB38E57-9584-4C01-BC77-B280622FC6B2}" type="pres">
      <dgm:prSet presAssocID="{5BA50E77-EBD2-493E-8932-71925127FF2C}" presName="level3hierChild" presStyleCnt="0"/>
      <dgm:spPr/>
    </dgm:pt>
    <dgm:pt modelId="{1021BC25-7E3D-48A9-A2DA-ACCD979EA1BD}" type="pres">
      <dgm:prSet presAssocID="{A0BE819A-CAEE-42D0-8288-194E6F2CB9DB}" presName="conn2-1" presStyleLbl="parChTrans1D3" presStyleIdx="0" presStyleCnt="2"/>
      <dgm:spPr/>
    </dgm:pt>
    <dgm:pt modelId="{AED86F2A-EA20-4FB8-9272-7F2FAFBA1E46}" type="pres">
      <dgm:prSet presAssocID="{A0BE819A-CAEE-42D0-8288-194E6F2CB9DB}" presName="connTx" presStyleLbl="parChTrans1D3" presStyleIdx="0" presStyleCnt="2"/>
      <dgm:spPr/>
    </dgm:pt>
    <dgm:pt modelId="{7F1EEA8A-CCD8-496D-ADD3-1FA4BB3FFE5D}" type="pres">
      <dgm:prSet presAssocID="{3BA9B0EF-33E3-464F-A926-C157F6E20C17}" presName="root2" presStyleCnt="0"/>
      <dgm:spPr/>
    </dgm:pt>
    <dgm:pt modelId="{41CD54B2-64BE-40AD-BDC2-14E0BA7BFBC8}" type="pres">
      <dgm:prSet presAssocID="{3BA9B0EF-33E3-464F-A926-C157F6E20C17}" presName="LevelTwoTextNode" presStyleLbl="node3" presStyleIdx="0" presStyleCnt="2" custLinFactNeighborX="55469" custLinFactNeighborY="58786">
        <dgm:presLayoutVars>
          <dgm:chPref val="3"/>
        </dgm:presLayoutVars>
      </dgm:prSet>
      <dgm:spPr/>
    </dgm:pt>
    <dgm:pt modelId="{589B039D-CD83-4956-9E3D-D59F6F20A521}" type="pres">
      <dgm:prSet presAssocID="{3BA9B0EF-33E3-464F-A926-C157F6E20C17}" presName="level3hierChild" presStyleCnt="0"/>
      <dgm:spPr/>
    </dgm:pt>
    <dgm:pt modelId="{46781A9F-2CA0-4CD2-9D1B-C308A751EE1B}" type="pres">
      <dgm:prSet presAssocID="{C7A25A43-D380-4264-A470-4068DE8142DB}" presName="conn2-1" presStyleLbl="parChTrans1D3" presStyleIdx="1" presStyleCnt="2"/>
      <dgm:spPr/>
    </dgm:pt>
    <dgm:pt modelId="{7B1ABFDB-2E05-431B-A4CA-034F01B99C8C}" type="pres">
      <dgm:prSet presAssocID="{C7A25A43-D380-4264-A470-4068DE8142DB}" presName="connTx" presStyleLbl="parChTrans1D3" presStyleIdx="1" presStyleCnt="2"/>
      <dgm:spPr/>
    </dgm:pt>
    <dgm:pt modelId="{70C2A01D-766F-4387-9616-B25D15E3408A}" type="pres">
      <dgm:prSet presAssocID="{A547CABC-4DEC-44EF-8D5D-2451D535FC79}" presName="root2" presStyleCnt="0"/>
      <dgm:spPr/>
    </dgm:pt>
    <dgm:pt modelId="{25C5AF81-E40B-4038-A216-96EBFB9476C8}" type="pres">
      <dgm:prSet presAssocID="{A547CABC-4DEC-44EF-8D5D-2451D535FC79}" presName="LevelTwoTextNode" presStyleLbl="node3" presStyleIdx="1" presStyleCnt="2" custLinFactNeighborX="55469" custLinFactNeighborY="82301">
        <dgm:presLayoutVars>
          <dgm:chPref val="3"/>
        </dgm:presLayoutVars>
      </dgm:prSet>
      <dgm:spPr/>
    </dgm:pt>
    <dgm:pt modelId="{A6609557-7FCB-45FF-BB7D-196F96391705}" type="pres">
      <dgm:prSet presAssocID="{A547CABC-4DEC-44EF-8D5D-2451D535FC79}" presName="level3hierChild" presStyleCnt="0"/>
      <dgm:spPr/>
    </dgm:pt>
  </dgm:ptLst>
  <dgm:cxnLst>
    <dgm:cxn modelId="{ABAF6108-54FF-4361-A44B-6F528BDB3386}" type="presOf" srcId="{BDC89B5C-8914-447B-AB31-7FC7BBFE011A}" destId="{9BDF8730-ABAB-4780-8B3E-D6A4510FADD3}" srcOrd="0" destOrd="0" presId="urn:microsoft.com/office/officeart/2008/layout/HorizontalMultiLevelHierarchy"/>
    <dgm:cxn modelId="{6567930E-D780-4DA4-ADF7-BC786A91371D}" type="presOf" srcId="{A0BE819A-CAEE-42D0-8288-194E6F2CB9DB}" destId="{AED86F2A-EA20-4FB8-9272-7F2FAFBA1E46}" srcOrd="1" destOrd="0" presId="urn:microsoft.com/office/officeart/2008/layout/HorizontalMultiLevelHierarchy"/>
    <dgm:cxn modelId="{55695919-9F3D-4E50-8452-71747045D228}" srcId="{5BA50E77-EBD2-493E-8932-71925127FF2C}" destId="{3BA9B0EF-33E3-464F-A926-C157F6E20C17}" srcOrd="0" destOrd="0" parTransId="{A0BE819A-CAEE-42D0-8288-194E6F2CB9DB}" sibTransId="{0612DBCF-604A-408F-84DD-A0532CF60199}"/>
    <dgm:cxn modelId="{D431771C-0E0E-47F5-903A-0419CBD9E1FE}" srcId="{BDC89B5C-8914-447B-AB31-7FC7BBFE011A}" destId="{555BDCB7-1A35-4C07-8EE5-560091EDF215}" srcOrd="0" destOrd="0" parTransId="{BE672CC8-E6D7-4144-8EB1-096B47386278}" sibTransId="{90A1444F-7E9C-4D67-A454-A59A4FBCFB09}"/>
    <dgm:cxn modelId="{43B19925-6B50-4940-A450-48470483ACD3}" type="presOf" srcId="{A0BE819A-CAEE-42D0-8288-194E6F2CB9DB}" destId="{1021BC25-7E3D-48A9-A2DA-ACCD979EA1BD}" srcOrd="0" destOrd="0" presId="urn:microsoft.com/office/officeart/2008/layout/HorizontalMultiLevelHierarchy"/>
    <dgm:cxn modelId="{FF535B29-19BA-4675-B6C0-9F497954FD48}" type="presOf" srcId="{BE672CC8-E6D7-4144-8EB1-096B47386278}" destId="{C6C0A3F8-F6E3-47FA-85A6-FD7B0C74F915}" srcOrd="1" destOrd="0" presId="urn:microsoft.com/office/officeart/2008/layout/HorizontalMultiLevelHierarchy"/>
    <dgm:cxn modelId="{DBB94236-A5F0-40B9-BB73-AC5119D79194}" type="presOf" srcId="{BE672CC8-E6D7-4144-8EB1-096B47386278}" destId="{BD717889-02E0-4AEB-8EEA-6C35EE53D3D6}" srcOrd="0" destOrd="0" presId="urn:microsoft.com/office/officeart/2008/layout/HorizontalMultiLevelHierarchy"/>
    <dgm:cxn modelId="{8047D33D-E61F-4086-8386-E478F5794123}" type="presOf" srcId="{C7A25A43-D380-4264-A470-4068DE8142DB}" destId="{7B1ABFDB-2E05-431B-A4CA-034F01B99C8C}" srcOrd="1" destOrd="0" presId="urn:microsoft.com/office/officeart/2008/layout/HorizontalMultiLevelHierarchy"/>
    <dgm:cxn modelId="{E13A8E3F-B782-494D-8772-6AA145BB8F4D}" type="presOf" srcId="{A547CABC-4DEC-44EF-8D5D-2451D535FC79}" destId="{25C5AF81-E40B-4038-A216-96EBFB9476C8}" srcOrd="0" destOrd="0" presId="urn:microsoft.com/office/officeart/2008/layout/HorizontalMultiLevelHierarchy"/>
    <dgm:cxn modelId="{78980744-219B-4C5D-9E22-F393E81D481A}" srcId="{BDC89B5C-8914-447B-AB31-7FC7BBFE011A}" destId="{5BA50E77-EBD2-493E-8932-71925127FF2C}" srcOrd="2" destOrd="0" parTransId="{7BFD1A28-046A-4A33-91B4-D4A74FCD7B30}" sibTransId="{192BD947-9A69-4416-A79F-E533810A7D22}"/>
    <dgm:cxn modelId="{98564D6B-A4C0-4D40-8CB0-21A14C940902}" type="presOf" srcId="{5BA50E77-EBD2-493E-8932-71925127FF2C}" destId="{FE55A101-F89A-43C2-8D6C-4903B06EDF6E}" srcOrd="0" destOrd="0" presId="urn:microsoft.com/office/officeart/2008/layout/HorizontalMultiLevelHierarchy"/>
    <dgm:cxn modelId="{E65D606D-54D2-49D6-AEE2-330030B9B9E2}" srcId="{5BA50E77-EBD2-493E-8932-71925127FF2C}" destId="{A547CABC-4DEC-44EF-8D5D-2451D535FC79}" srcOrd="1" destOrd="0" parTransId="{C7A25A43-D380-4264-A470-4068DE8142DB}" sibTransId="{167742CE-5EFE-4202-AF6B-6D4355406B7F}"/>
    <dgm:cxn modelId="{F167DA53-E1FC-4DB9-A75C-EBA3265C652E}" type="presOf" srcId="{555BDCB7-1A35-4C07-8EE5-560091EDF215}" destId="{2288D573-EB74-4C42-AD61-70DB66E4ACCC}" srcOrd="0" destOrd="0" presId="urn:microsoft.com/office/officeart/2008/layout/HorizontalMultiLevelHierarchy"/>
    <dgm:cxn modelId="{439D7054-3FBC-4933-BA8B-9A92ED9EF5E1}" type="presOf" srcId="{65FB17A7-14D9-4D5E-9200-1D1C99BD1A77}" destId="{88E1CDBA-8B36-4A90-8F22-FA8322DEAA67}" srcOrd="1" destOrd="0" presId="urn:microsoft.com/office/officeart/2008/layout/HorizontalMultiLevelHierarchy"/>
    <dgm:cxn modelId="{5F32E555-98DD-44DF-A5BD-0436F676868B}" type="presOf" srcId="{3BA9B0EF-33E3-464F-A926-C157F6E20C17}" destId="{41CD54B2-64BE-40AD-BDC2-14E0BA7BFBC8}" srcOrd="0" destOrd="0" presId="urn:microsoft.com/office/officeart/2008/layout/HorizontalMultiLevelHierarchy"/>
    <dgm:cxn modelId="{92DCA27D-3E66-4A4E-98EB-65205875ACB5}" type="presOf" srcId="{C7A25A43-D380-4264-A470-4068DE8142DB}" destId="{46781A9F-2CA0-4CD2-9D1B-C308A751EE1B}" srcOrd="0" destOrd="0" presId="urn:microsoft.com/office/officeart/2008/layout/HorizontalMultiLevelHierarchy"/>
    <dgm:cxn modelId="{3AB3F497-27E5-4C7D-953D-17B0F264FC65}" type="presOf" srcId="{B6CDCB61-3CB6-46CA-853D-6981934C5997}" destId="{49561601-4A17-41E5-93D8-DF525C558A6A}" srcOrd="0" destOrd="0" presId="urn:microsoft.com/office/officeart/2008/layout/HorizontalMultiLevelHierarchy"/>
    <dgm:cxn modelId="{51EFA1B7-4728-4691-9C04-1BABAF9E2A06}" srcId="{B6CDCB61-3CB6-46CA-853D-6981934C5997}" destId="{BDC89B5C-8914-447B-AB31-7FC7BBFE011A}" srcOrd="0" destOrd="0" parTransId="{A3902C72-8DC7-4A5C-AD4D-455DC7ED1D81}" sibTransId="{80A84C23-1113-4F6D-8192-D4A891F926A5}"/>
    <dgm:cxn modelId="{CFDE6BC6-CDA1-41A6-BAD0-2C7F4B7BACFF}" srcId="{BDC89B5C-8914-447B-AB31-7FC7BBFE011A}" destId="{A53FE58A-173E-4EE1-9DE2-47D6FB589546}" srcOrd="1" destOrd="0" parTransId="{65FB17A7-14D9-4D5E-9200-1D1C99BD1A77}" sibTransId="{45410C1E-74D4-4B50-BB1B-E6D704476613}"/>
    <dgm:cxn modelId="{4223CBCD-FB34-49DC-9253-77B82AE57E66}" type="presOf" srcId="{A53FE58A-173E-4EE1-9DE2-47D6FB589546}" destId="{CAB1D036-13C8-43C0-8B71-AF216CEF14E3}" srcOrd="0" destOrd="0" presId="urn:microsoft.com/office/officeart/2008/layout/HorizontalMultiLevelHierarchy"/>
    <dgm:cxn modelId="{BC6DFDE7-3DDB-4D95-85E8-4581C1AE3B8B}" type="presOf" srcId="{65FB17A7-14D9-4D5E-9200-1D1C99BD1A77}" destId="{C6E0B26D-29E6-4DC6-8FD2-40E58BCA1EBD}" srcOrd="0" destOrd="0" presId="urn:microsoft.com/office/officeart/2008/layout/HorizontalMultiLevelHierarchy"/>
    <dgm:cxn modelId="{7A2D85EC-06AD-4A5A-AEFE-B92D03CAC113}" type="presOf" srcId="{7BFD1A28-046A-4A33-91B4-D4A74FCD7B30}" destId="{3F5B1EB5-52A3-4038-9EEE-16005436ECB8}" srcOrd="0" destOrd="0" presId="urn:microsoft.com/office/officeart/2008/layout/HorizontalMultiLevelHierarchy"/>
    <dgm:cxn modelId="{4D3195FC-2193-45D4-A9E8-E9829372861F}" type="presOf" srcId="{7BFD1A28-046A-4A33-91B4-D4A74FCD7B30}" destId="{92F29EEE-24F0-4C38-A43D-4DC187F3D0FE}" srcOrd="1" destOrd="0" presId="urn:microsoft.com/office/officeart/2008/layout/HorizontalMultiLevelHierarchy"/>
    <dgm:cxn modelId="{BFB03975-5878-4918-9CA4-B27419E163A0}" type="presParOf" srcId="{49561601-4A17-41E5-93D8-DF525C558A6A}" destId="{2B5B89EA-50D9-468B-93EE-7B0A2111844D}" srcOrd="0" destOrd="0" presId="urn:microsoft.com/office/officeart/2008/layout/HorizontalMultiLevelHierarchy"/>
    <dgm:cxn modelId="{A2048DAC-3693-46B5-ABE3-B3055549CA3E}" type="presParOf" srcId="{2B5B89EA-50D9-468B-93EE-7B0A2111844D}" destId="{9BDF8730-ABAB-4780-8B3E-D6A4510FADD3}" srcOrd="0" destOrd="0" presId="urn:microsoft.com/office/officeart/2008/layout/HorizontalMultiLevelHierarchy"/>
    <dgm:cxn modelId="{D1D78515-7FC1-4E37-BD62-8A0D8A1A77E5}" type="presParOf" srcId="{2B5B89EA-50D9-468B-93EE-7B0A2111844D}" destId="{0E95BAD8-AADB-43F6-9FC6-7F3F26675591}" srcOrd="1" destOrd="0" presId="urn:microsoft.com/office/officeart/2008/layout/HorizontalMultiLevelHierarchy"/>
    <dgm:cxn modelId="{C3BC9C68-7ECF-4BDF-B39A-72DCA4AF3AC9}" type="presParOf" srcId="{0E95BAD8-AADB-43F6-9FC6-7F3F26675591}" destId="{BD717889-02E0-4AEB-8EEA-6C35EE53D3D6}" srcOrd="0" destOrd="0" presId="urn:microsoft.com/office/officeart/2008/layout/HorizontalMultiLevelHierarchy"/>
    <dgm:cxn modelId="{40C4A55D-3910-4006-8FF9-EDB108970BA9}" type="presParOf" srcId="{BD717889-02E0-4AEB-8EEA-6C35EE53D3D6}" destId="{C6C0A3F8-F6E3-47FA-85A6-FD7B0C74F915}" srcOrd="0" destOrd="0" presId="urn:microsoft.com/office/officeart/2008/layout/HorizontalMultiLevelHierarchy"/>
    <dgm:cxn modelId="{3A1CC667-144C-4457-B4A1-CB44185B48A3}" type="presParOf" srcId="{0E95BAD8-AADB-43F6-9FC6-7F3F26675591}" destId="{1B48D3C6-626F-4B58-927E-EA61CB3A2754}" srcOrd="1" destOrd="0" presId="urn:microsoft.com/office/officeart/2008/layout/HorizontalMultiLevelHierarchy"/>
    <dgm:cxn modelId="{46A45976-25EB-4FF0-84AA-5DA52C56AB5B}" type="presParOf" srcId="{1B48D3C6-626F-4B58-927E-EA61CB3A2754}" destId="{2288D573-EB74-4C42-AD61-70DB66E4ACCC}" srcOrd="0" destOrd="0" presId="urn:microsoft.com/office/officeart/2008/layout/HorizontalMultiLevelHierarchy"/>
    <dgm:cxn modelId="{D1F322D4-F5D2-4472-94C4-3F36740463C9}" type="presParOf" srcId="{1B48D3C6-626F-4B58-927E-EA61CB3A2754}" destId="{444F7EAA-B63F-4297-B115-0CEBE53EE29F}" srcOrd="1" destOrd="0" presId="urn:microsoft.com/office/officeart/2008/layout/HorizontalMultiLevelHierarchy"/>
    <dgm:cxn modelId="{A13A61BB-07D3-4812-97E3-C175948310BB}" type="presParOf" srcId="{0E95BAD8-AADB-43F6-9FC6-7F3F26675591}" destId="{C6E0B26D-29E6-4DC6-8FD2-40E58BCA1EBD}" srcOrd="2" destOrd="0" presId="urn:microsoft.com/office/officeart/2008/layout/HorizontalMultiLevelHierarchy"/>
    <dgm:cxn modelId="{D95878A4-69A8-423A-92CF-BE91BF32EC83}" type="presParOf" srcId="{C6E0B26D-29E6-4DC6-8FD2-40E58BCA1EBD}" destId="{88E1CDBA-8B36-4A90-8F22-FA8322DEAA67}" srcOrd="0" destOrd="0" presId="urn:microsoft.com/office/officeart/2008/layout/HorizontalMultiLevelHierarchy"/>
    <dgm:cxn modelId="{1662F671-FB83-4D78-9D57-74E0B5B7B309}" type="presParOf" srcId="{0E95BAD8-AADB-43F6-9FC6-7F3F26675591}" destId="{9FE188CF-9061-4F3D-A956-8CBB1B973452}" srcOrd="3" destOrd="0" presId="urn:microsoft.com/office/officeart/2008/layout/HorizontalMultiLevelHierarchy"/>
    <dgm:cxn modelId="{AD396DD5-48BD-426B-99ED-C3BDE2E03600}" type="presParOf" srcId="{9FE188CF-9061-4F3D-A956-8CBB1B973452}" destId="{CAB1D036-13C8-43C0-8B71-AF216CEF14E3}" srcOrd="0" destOrd="0" presId="urn:microsoft.com/office/officeart/2008/layout/HorizontalMultiLevelHierarchy"/>
    <dgm:cxn modelId="{BC0DB32F-0E60-46E0-92AC-2E2185F5DC18}" type="presParOf" srcId="{9FE188CF-9061-4F3D-A956-8CBB1B973452}" destId="{F28565BC-7F81-4D4C-995D-1457E6EF950F}" srcOrd="1" destOrd="0" presId="urn:microsoft.com/office/officeart/2008/layout/HorizontalMultiLevelHierarchy"/>
    <dgm:cxn modelId="{4803D9E9-BFCE-4553-AC00-DD55702D2A0A}" type="presParOf" srcId="{0E95BAD8-AADB-43F6-9FC6-7F3F26675591}" destId="{3F5B1EB5-52A3-4038-9EEE-16005436ECB8}" srcOrd="4" destOrd="0" presId="urn:microsoft.com/office/officeart/2008/layout/HorizontalMultiLevelHierarchy"/>
    <dgm:cxn modelId="{A148414D-48FB-4559-9256-8906ADD78B7B}" type="presParOf" srcId="{3F5B1EB5-52A3-4038-9EEE-16005436ECB8}" destId="{92F29EEE-24F0-4C38-A43D-4DC187F3D0FE}" srcOrd="0" destOrd="0" presId="urn:microsoft.com/office/officeart/2008/layout/HorizontalMultiLevelHierarchy"/>
    <dgm:cxn modelId="{0CA52EC3-5AA5-47EE-902F-77AF92DE2A1F}" type="presParOf" srcId="{0E95BAD8-AADB-43F6-9FC6-7F3F26675591}" destId="{72D9862B-1B42-4BA8-B4E8-C42718A94A42}" srcOrd="5" destOrd="0" presId="urn:microsoft.com/office/officeart/2008/layout/HorizontalMultiLevelHierarchy"/>
    <dgm:cxn modelId="{0EE1AA19-4410-4701-A349-8706A2A10919}" type="presParOf" srcId="{72D9862B-1B42-4BA8-B4E8-C42718A94A42}" destId="{FE55A101-F89A-43C2-8D6C-4903B06EDF6E}" srcOrd="0" destOrd="0" presId="urn:microsoft.com/office/officeart/2008/layout/HorizontalMultiLevelHierarchy"/>
    <dgm:cxn modelId="{15A6C254-A9B8-44CC-8836-27FD87FA38D4}" type="presParOf" srcId="{72D9862B-1B42-4BA8-B4E8-C42718A94A42}" destId="{9CB38E57-9584-4C01-BC77-B280622FC6B2}" srcOrd="1" destOrd="0" presId="urn:microsoft.com/office/officeart/2008/layout/HorizontalMultiLevelHierarchy"/>
    <dgm:cxn modelId="{DBB87828-9151-4962-B1CD-C52BC2E56F25}" type="presParOf" srcId="{9CB38E57-9584-4C01-BC77-B280622FC6B2}" destId="{1021BC25-7E3D-48A9-A2DA-ACCD979EA1BD}" srcOrd="0" destOrd="0" presId="urn:microsoft.com/office/officeart/2008/layout/HorizontalMultiLevelHierarchy"/>
    <dgm:cxn modelId="{136ED351-A277-41BA-9E03-185D6719D42C}" type="presParOf" srcId="{1021BC25-7E3D-48A9-A2DA-ACCD979EA1BD}" destId="{AED86F2A-EA20-4FB8-9272-7F2FAFBA1E46}" srcOrd="0" destOrd="0" presId="urn:microsoft.com/office/officeart/2008/layout/HorizontalMultiLevelHierarchy"/>
    <dgm:cxn modelId="{E33DD7D8-0879-422A-96D4-00211EC6E152}" type="presParOf" srcId="{9CB38E57-9584-4C01-BC77-B280622FC6B2}" destId="{7F1EEA8A-CCD8-496D-ADD3-1FA4BB3FFE5D}" srcOrd="1" destOrd="0" presId="urn:microsoft.com/office/officeart/2008/layout/HorizontalMultiLevelHierarchy"/>
    <dgm:cxn modelId="{8BB7537F-DF2E-4696-8BDE-8929A62452E9}" type="presParOf" srcId="{7F1EEA8A-CCD8-496D-ADD3-1FA4BB3FFE5D}" destId="{41CD54B2-64BE-40AD-BDC2-14E0BA7BFBC8}" srcOrd="0" destOrd="0" presId="urn:microsoft.com/office/officeart/2008/layout/HorizontalMultiLevelHierarchy"/>
    <dgm:cxn modelId="{72547BFA-47FB-4AE5-8AD1-2AF4A70B44D1}" type="presParOf" srcId="{7F1EEA8A-CCD8-496D-ADD3-1FA4BB3FFE5D}" destId="{589B039D-CD83-4956-9E3D-D59F6F20A521}" srcOrd="1" destOrd="0" presId="urn:microsoft.com/office/officeart/2008/layout/HorizontalMultiLevelHierarchy"/>
    <dgm:cxn modelId="{98FFE4DA-E3D4-4AAF-B1E7-7D80AEBD0D1C}" type="presParOf" srcId="{9CB38E57-9584-4C01-BC77-B280622FC6B2}" destId="{46781A9F-2CA0-4CD2-9D1B-C308A751EE1B}" srcOrd="2" destOrd="0" presId="urn:microsoft.com/office/officeart/2008/layout/HorizontalMultiLevelHierarchy"/>
    <dgm:cxn modelId="{7CB0145C-69B5-4253-AAEF-BA5BFE77355D}" type="presParOf" srcId="{46781A9F-2CA0-4CD2-9D1B-C308A751EE1B}" destId="{7B1ABFDB-2E05-431B-A4CA-034F01B99C8C}" srcOrd="0" destOrd="0" presId="urn:microsoft.com/office/officeart/2008/layout/HorizontalMultiLevelHierarchy"/>
    <dgm:cxn modelId="{5B0BEF98-D254-46A1-B7ED-55A95756FF3B}" type="presParOf" srcId="{9CB38E57-9584-4C01-BC77-B280622FC6B2}" destId="{70C2A01D-766F-4387-9616-B25D15E3408A}" srcOrd="3" destOrd="0" presId="urn:microsoft.com/office/officeart/2008/layout/HorizontalMultiLevelHierarchy"/>
    <dgm:cxn modelId="{30D04F01-38D3-4D3C-841F-7FC33EF468D6}" type="presParOf" srcId="{70C2A01D-766F-4387-9616-B25D15E3408A}" destId="{25C5AF81-E40B-4038-A216-96EBFB9476C8}" srcOrd="0" destOrd="0" presId="urn:microsoft.com/office/officeart/2008/layout/HorizontalMultiLevelHierarchy"/>
    <dgm:cxn modelId="{BD6FEF34-3869-4A33-A45A-E7BAC19B36D3}" type="presParOf" srcId="{70C2A01D-766F-4387-9616-B25D15E3408A}" destId="{A6609557-7FCB-45FF-BB7D-196F96391705}"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781A9F-2CA0-4CD2-9D1B-C308A751EE1B}">
      <dsp:nvSpPr>
        <dsp:cNvPr id="0" name=""/>
        <dsp:cNvSpPr/>
      </dsp:nvSpPr>
      <dsp:spPr>
        <a:xfrm>
          <a:off x="5683696" y="2410959"/>
          <a:ext cx="415264" cy="350713"/>
        </a:xfrm>
        <a:custGeom>
          <a:avLst/>
          <a:gdLst/>
          <a:ahLst/>
          <a:cxnLst/>
          <a:rect l="0" t="0" r="0" b="0"/>
          <a:pathLst>
            <a:path>
              <a:moveTo>
                <a:pt x="0" y="0"/>
              </a:moveTo>
              <a:lnTo>
                <a:pt x="207632" y="0"/>
              </a:lnTo>
              <a:lnTo>
                <a:pt x="207632" y="350713"/>
              </a:lnTo>
              <a:lnTo>
                <a:pt x="415264" y="35071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77739" y="2572727"/>
        <a:ext cx="27177" cy="27177"/>
      </dsp:txXfrm>
    </dsp:sp>
    <dsp:sp modelId="{1021BC25-7E3D-48A9-A2DA-ACCD979EA1BD}">
      <dsp:nvSpPr>
        <dsp:cNvPr id="0" name=""/>
        <dsp:cNvSpPr/>
      </dsp:nvSpPr>
      <dsp:spPr>
        <a:xfrm>
          <a:off x="5683696" y="2047814"/>
          <a:ext cx="415264" cy="363145"/>
        </a:xfrm>
        <a:custGeom>
          <a:avLst/>
          <a:gdLst/>
          <a:ahLst/>
          <a:cxnLst/>
          <a:rect l="0" t="0" r="0" b="0"/>
          <a:pathLst>
            <a:path>
              <a:moveTo>
                <a:pt x="0" y="363145"/>
              </a:moveTo>
              <a:lnTo>
                <a:pt x="207632" y="363145"/>
              </a:lnTo>
              <a:lnTo>
                <a:pt x="207632" y="0"/>
              </a:lnTo>
              <a:lnTo>
                <a:pt x="415264" y="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5877537" y="2215595"/>
        <a:ext cx="27582" cy="27582"/>
      </dsp:txXfrm>
    </dsp:sp>
    <dsp:sp modelId="{3F5B1EB5-52A3-4038-9EEE-16005436ECB8}">
      <dsp:nvSpPr>
        <dsp:cNvPr id="0" name=""/>
        <dsp:cNvSpPr/>
      </dsp:nvSpPr>
      <dsp:spPr>
        <a:xfrm>
          <a:off x="2381647" y="1344599"/>
          <a:ext cx="1400308" cy="1066360"/>
        </a:xfrm>
        <a:custGeom>
          <a:avLst/>
          <a:gdLst/>
          <a:ahLst/>
          <a:cxnLst/>
          <a:rect l="0" t="0" r="0" b="0"/>
          <a:pathLst>
            <a:path>
              <a:moveTo>
                <a:pt x="0" y="0"/>
              </a:moveTo>
              <a:lnTo>
                <a:pt x="700154" y="0"/>
              </a:lnTo>
              <a:lnTo>
                <a:pt x="700154" y="1066360"/>
              </a:lnTo>
              <a:lnTo>
                <a:pt x="1400308" y="106636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037799" y="1833776"/>
        <a:ext cx="88005" cy="88005"/>
      </dsp:txXfrm>
    </dsp:sp>
    <dsp:sp modelId="{C6E0B26D-29E6-4DC6-8FD2-40E58BCA1EBD}">
      <dsp:nvSpPr>
        <dsp:cNvPr id="0" name=""/>
        <dsp:cNvSpPr/>
      </dsp:nvSpPr>
      <dsp:spPr>
        <a:xfrm>
          <a:off x="2381647" y="1298879"/>
          <a:ext cx="1400308" cy="91440"/>
        </a:xfrm>
        <a:custGeom>
          <a:avLst/>
          <a:gdLst/>
          <a:ahLst/>
          <a:cxnLst/>
          <a:rect l="0" t="0" r="0" b="0"/>
          <a:pathLst>
            <a:path>
              <a:moveTo>
                <a:pt x="0" y="45720"/>
              </a:moveTo>
              <a:lnTo>
                <a:pt x="1400308" y="45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zh-CN" altLang="en-US" sz="500" kern="1200"/>
        </a:p>
      </dsp:txBody>
      <dsp:txXfrm>
        <a:off x="3046794" y="1309591"/>
        <a:ext cx="70015" cy="70015"/>
      </dsp:txXfrm>
    </dsp:sp>
    <dsp:sp modelId="{BD717889-02E0-4AEB-8EEA-6C35EE53D3D6}">
      <dsp:nvSpPr>
        <dsp:cNvPr id="0" name=""/>
        <dsp:cNvSpPr/>
      </dsp:nvSpPr>
      <dsp:spPr>
        <a:xfrm>
          <a:off x="2381647" y="289899"/>
          <a:ext cx="1400308" cy="1054699"/>
        </a:xfrm>
        <a:custGeom>
          <a:avLst/>
          <a:gdLst/>
          <a:ahLst/>
          <a:cxnLst/>
          <a:rect l="0" t="0" r="0" b="0"/>
          <a:pathLst>
            <a:path>
              <a:moveTo>
                <a:pt x="0" y="1054699"/>
              </a:moveTo>
              <a:lnTo>
                <a:pt x="700154" y="1054699"/>
              </a:lnTo>
              <a:lnTo>
                <a:pt x="700154" y="0"/>
              </a:lnTo>
              <a:lnTo>
                <a:pt x="1400308" y="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zh-CN" altLang="en-US" sz="600" kern="1200"/>
        </a:p>
      </dsp:txBody>
      <dsp:txXfrm>
        <a:off x="3037975" y="773422"/>
        <a:ext cx="87653" cy="87653"/>
      </dsp:txXfrm>
    </dsp:sp>
    <dsp:sp modelId="{9BDF8730-ABAB-4780-8B3E-D6A4510FADD3}">
      <dsp:nvSpPr>
        <dsp:cNvPr id="0" name=""/>
        <dsp:cNvSpPr/>
      </dsp:nvSpPr>
      <dsp:spPr>
        <a:xfrm>
          <a:off x="958796" y="917583"/>
          <a:ext cx="1991670" cy="85403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1689100">
            <a:lnSpc>
              <a:spcPct val="90000"/>
            </a:lnSpc>
            <a:spcBef>
              <a:spcPct val="0"/>
            </a:spcBef>
            <a:spcAft>
              <a:spcPct val="35000"/>
            </a:spcAft>
            <a:buNone/>
          </a:pPr>
          <a:r>
            <a:rPr lang="en-US" altLang="zh-CN" sz="3800" kern="1200" dirty="0"/>
            <a:t>Tokenizer</a:t>
          </a:r>
          <a:endParaRPr lang="zh-CN" altLang="en-US" sz="3800" kern="1200" dirty="0"/>
        </a:p>
      </dsp:txBody>
      <dsp:txXfrm>
        <a:off x="958796" y="917583"/>
        <a:ext cx="1991670" cy="854032"/>
      </dsp:txXfrm>
    </dsp:sp>
    <dsp:sp modelId="{2288D573-EB74-4C42-AD61-70DB66E4ACCC}">
      <dsp:nvSpPr>
        <dsp:cNvPr id="0" name=""/>
        <dsp:cNvSpPr/>
      </dsp:nvSpPr>
      <dsp:spPr>
        <a:xfrm>
          <a:off x="3781956" y="0"/>
          <a:ext cx="1901740" cy="579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词粒度</a:t>
          </a:r>
        </a:p>
      </dsp:txBody>
      <dsp:txXfrm>
        <a:off x="3781956" y="0"/>
        <a:ext cx="1901740" cy="579798"/>
      </dsp:txXfrm>
    </dsp:sp>
    <dsp:sp modelId="{CAB1D036-13C8-43C0-8B71-AF216CEF14E3}">
      <dsp:nvSpPr>
        <dsp:cNvPr id="0" name=""/>
        <dsp:cNvSpPr/>
      </dsp:nvSpPr>
      <dsp:spPr>
        <a:xfrm>
          <a:off x="3781956" y="1054699"/>
          <a:ext cx="1901740" cy="579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字粒度</a:t>
          </a:r>
        </a:p>
      </dsp:txBody>
      <dsp:txXfrm>
        <a:off x="3781956" y="1054699"/>
        <a:ext cx="1901740" cy="579798"/>
      </dsp:txXfrm>
    </dsp:sp>
    <dsp:sp modelId="{FE55A101-F89A-43C2-8D6C-4903B06EDF6E}">
      <dsp:nvSpPr>
        <dsp:cNvPr id="0" name=""/>
        <dsp:cNvSpPr/>
      </dsp:nvSpPr>
      <dsp:spPr>
        <a:xfrm>
          <a:off x="3781956" y="2121060"/>
          <a:ext cx="1901740" cy="579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zh-CN" altLang="en-US" sz="2700" kern="1200" dirty="0"/>
            <a:t>字词粒度</a:t>
          </a:r>
        </a:p>
      </dsp:txBody>
      <dsp:txXfrm>
        <a:off x="3781956" y="2121060"/>
        <a:ext cx="1901740" cy="579798"/>
      </dsp:txXfrm>
    </dsp:sp>
    <dsp:sp modelId="{41CD54B2-64BE-40AD-BDC2-14E0BA7BFBC8}">
      <dsp:nvSpPr>
        <dsp:cNvPr id="0" name=""/>
        <dsp:cNvSpPr/>
      </dsp:nvSpPr>
      <dsp:spPr>
        <a:xfrm>
          <a:off x="6098960" y="1757914"/>
          <a:ext cx="1901740" cy="579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BPE</a:t>
          </a:r>
          <a:endParaRPr lang="zh-CN" altLang="en-US" sz="2700" kern="1200" dirty="0"/>
        </a:p>
      </dsp:txBody>
      <dsp:txXfrm>
        <a:off x="6098960" y="1757914"/>
        <a:ext cx="1901740" cy="579798"/>
      </dsp:txXfrm>
    </dsp:sp>
    <dsp:sp modelId="{25C5AF81-E40B-4038-A216-96EBFB9476C8}">
      <dsp:nvSpPr>
        <dsp:cNvPr id="0" name=""/>
        <dsp:cNvSpPr/>
      </dsp:nvSpPr>
      <dsp:spPr>
        <a:xfrm>
          <a:off x="6098960" y="2471774"/>
          <a:ext cx="1901740" cy="579798"/>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altLang="zh-CN" sz="2700" kern="1200" dirty="0" err="1"/>
            <a:t>WordPiece</a:t>
          </a:r>
          <a:endParaRPr lang="zh-CN" altLang="en-US" sz="2700" kern="1200" dirty="0"/>
        </a:p>
      </dsp:txBody>
      <dsp:txXfrm>
        <a:off x="6098960" y="2471774"/>
        <a:ext cx="1901740" cy="579798"/>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A98B5D-7C7F-4542-8EE1-EC0CCE5F19C7}" type="datetimeFigureOut">
              <a:rPr lang="zh-CN" altLang="en-US" smtClean="0"/>
              <a:t>2025-08-14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F805BA-8FEB-47AE-B9E4-3F2A484E82F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对齐微调（</a:t>
            </a:r>
            <a:r>
              <a:rPr lang="en-US" altLang="zh-CN" sz="1200" b="1" i="0" kern="1200" dirty="0">
                <a:solidFill>
                  <a:schemeClr val="tx1"/>
                </a:solidFill>
                <a:effectLst/>
                <a:latin typeface="+mn-lt"/>
                <a:ea typeface="+mn-ea"/>
                <a:cs typeface="+mn-cs"/>
              </a:rPr>
              <a:t>Alignment Tuning</a:t>
            </a:r>
            <a:r>
              <a:rPr lang="zh-CN" altLang="en-US" sz="1200" b="1" i="0" kern="1200" dirty="0">
                <a:solidFill>
                  <a:schemeClr val="tx1"/>
                </a:solidFill>
                <a:effectLst/>
                <a:latin typeface="+mn-lt"/>
                <a:ea typeface="+mn-ea"/>
                <a:cs typeface="+mn-cs"/>
              </a:rPr>
              <a:t>）</a:t>
            </a:r>
            <a:br>
              <a:rPr lang="zh-CN" altLang="en-US" dirty="0"/>
            </a:br>
            <a:r>
              <a:rPr lang="zh-CN" altLang="en-US" sz="1200" b="0" i="0" kern="1200" dirty="0">
                <a:solidFill>
                  <a:schemeClr val="tx1"/>
                </a:solidFill>
                <a:effectLst/>
                <a:latin typeface="+mn-lt"/>
                <a:ea typeface="+mn-ea"/>
                <a:cs typeface="+mn-cs"/>
              </a:rPr>
              <a:t>通过人类反馈强化学习（</a:t>
            </a:r>
            <a:r>
              <a:rPr lang="en-US" altLang="zh-CN" sz="1200" b="0" i="0" kern="1200" dirty="0">
                <a:solidFill>
                  <a:schemeClr val="tx1"/>
                </a:solidFill>
                <a:effectLst/>
                <a:latin typeface="+mn-lt"/>
                <a:ea typeface="+mn-ea"/>
                <a:cs typeface="+mn-cs"/>
              </a:rPr>
              <a:t>RLHF</a:t>
            </a:r>
            <a:r>
              <a:rPr lang="zh-CN" altLang="en-US" sz="1200" b="0" i="0" kern="1200" dirty="0">
                <a:solidFill>
                  <a:schemeClr val="tx1"/>
                </a:solidFill>
                <a:effectLst/>
                <a:latin typeface="+mn-lt"/>
                <a:ea typeface="+mn-ea"/>
                <a:cs typeface="+mn-cs"/>
              </a:rPr>
              <a:t>）或直接偏好优化（</a:t>
            </a:r>
            <a:r>
              <a:rPr lang="en-US" altLang="zh-CN" sz="1200" b="0" i="0" kern="1200" dirty="0">
                <a:solidFill>
                  <a:schemeClr val="tx1"/>
                </a:solidFill>
                <a:effectLst/>
                <a:latin typeface="+mn-lt"/>
                <a:ea typeface="+mn-ea"/>
                <a:cs typeface="+mn-cs"/>
              </a:rPr>
              <a:t>DPO</a:t>
            </a:r>
            <a:r>
              <a:rPr lang="zh-CN" altLang="en-US" sz="1200" b="0" i="0" kern="1200" dirty="0">
                <a:solidFill>
                  <a:schemeClr val="tx1"/>
                </a:solidFill>
                <a:effectLst/>
                <a:latin typeface="+mn-lt"/>
                <a:ea typeface="+mn-ea"/>
                <a:cs typeface="+mn-cs"/>
              </a:rPr>
              <a:t>），让模型输出更符合人类价值观。例如，优先选择“帮助用户”而非“误导用户”的回答。</a:t>
            </a:r>
            <a:endParaRPr lang="zh-CN" altLang="en-US" dirty="0"/>
          </a:p>
        </p:txBody>
      </p:sp>
      <p:sp>
        <p:nvSpPr>
          <p:cNvPr id="4" name="灯片编号占位符 3"/>
          <p:cNvSpPr>
            <a:spLocks noGrp="1"/>
          </p:cNvSpPr>
          <p:nvPr>
            <p:ph type="sldNum" sz="quarter" idx="5"/>
          </p:nvPr>
        </p:nvSpPr>
        <p:spPr/>
        <p:txBody>
          <a:bodyPr/>
          <a:lstStyle/>
          <a:p>
            <a:fld id="{03F805BA-8FEB-47AE-B9E4-3F2A484E82F9}" type="slidenum">
              <a:rPr lang="zh-CN" altLang="en-US" smtClean="0"/>
              <a:t>4</a:t>
            </a:fld>
            <a:endParaRPr lang="zh-CN" altLang="en-US"/>
          </a:p>
        </p:txBody>
      </p:sp>
    </p:spTree>
    <p:extLst>
      <p:ext uri="{BB962C8B-B14F-4D97-AF65-F5344CB8AC3E}">
        <p14:creationId xmlns:p14="http://schemas.microsoft.com/office/powerpoint/2010/main" val="2257337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F805BA-8FEB-47AE-B9E4-3F2A484E82F9}" type="slidenum">
              <a:rPr lang="zh-CN" altLang="en-US" smtClean="0"/>
              <a:t>10</a:t>
            </a:fld>
            <a:endParaRPr lang="zh-CN" altLang="en-US"/>
          </a:p>
        </p:txBody>
      </p:sp>
    </p:spTree>
    <p:extLst>
      <p:ext uri="{BB962C8B-B14F-4D97-AF65-F5344CB8AC3E}">
        <p14:creationId xmlns:p14="http://schemas.microsoft.com/office/powerpoint/2010/main" val="2613968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3F805BA-8FEB-47AE-B9E4-3F2A484E82F9}" type="slidenum">
              <a:rPr lang="zh-CN" altLang="en-US" smtClean="0"/>
              <a:t>16</a:t>
            </a:fld>
            <a:endParaRPr lang="zh-CN" altLang="en-US"/>
          </a:p>
        </p:txBody>
      </p:sp>
    </p:spTree>
    <p:extLst>
      <p:ext uri="{BB962C8B-B14F-4D97-AF65-F5344CB8AC3E}">
        <p14:creationId xmlns:p14="http://schemas.microsoft.com/office/powerpoint/2010/main" val="4058681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97164" y="1927874"/>
            <a:ext cx="11397672" cy="776000"/>
          </a:xfrm>
        </p:spPr>
        <p:txBody>
          <a:bodyPr anchor="b">
            <a:normAutofit/>
          </a:bodyPr>
          <a:lstStyle>
            <a:lvl1pPr algn="ctr">
              <a:defRPr sz="4800">
                <a:solidFill>
                  <a:srgbClr val="001F60"/>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4645747"/>
            <a:ext cx="9144000" cy="434253"/>
          </a:xfrm>
        </p:spPr>
        <p:txBody>
          <a:bodyPr>
            <a:noAutofit/>
          </a:bodyPr>
          <a:lstStyle>
            <a:lvl1pPr marL="0" indent="0" algn="ctr">
              <a:buNone/>
              <a:defRPr lang="zh-CN" altLang="en-US" sz="2400" b="1" kern="1200" dirty="0">
                <a:solidFill>
                  <a:srgbClr val="001F60"/>
                </a:solidFill>
                <a:latin typeface="Times New Roman" panose="02020603050405020304" pitchFamily="18" charset="0"/>
                <a:ea typeface="微软雅黑"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单击此处编辑母版标题样式</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893" y="53513"/>
            <a:ext cx="4136265" cy="776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97164" y="1927874"/>
            <a:ext cx="11397672" cy="776000"/>
          </a:xfrm>
        </p:spPr>
        <p:txBody>
          <a:bodyPr anchor="b">
            <a:normAutofit/>
          </a:bodyPr>
          <a:lstStyle>
            <a:lvl1pPr algn="ctr">
              <a:defRPr sz="4800">
                <a:solidFill>
                  <a:srgbClr val="001F60"/>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副标题 2"/>
          <p:cNvSpPr>
            <a:spLocks noGrp="1"/>
          </p:cNvSpPr>
          <p:nvPr>
            <p:ph type="subTitle" idx="1" hasCustomPrompt="1"/>
          </p:nvPr>
        </p:nvSpPr>
        <p:spPr>
          <a:xfrm>
            <a:off x="1524000" y="4645747"/>
            <a:ext cx="9144000" cy="434253"/>
          </a:xfrm>
        </p:spPr>
        <p:txBody>
          <a:bodyPr>
            <a:noAutofit/>
          </a:bodyPr>
          <a:lstStyle>
            <a:lvl1pPr marL="0" indent="0" algn="ctr">
              <a:buNone/>
              <a:defRPr lang="zh-CN" altLang="en-US" sz="2400" b="1" kern="1200" dirty="0">
                <a:solidFill>
                  <a:srgbClr val="001F60"/>
                </a:solidFill>
                <a:latin typeface="Times New Roman" panose="02020603050405020304" pitchFamily="18" charset="0"/>
                <a:ea typeface="微软雅黑" panose="020B0503020204020204" pitchFamily="34" charset="-122"/>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单击此处编辑母版标题样式</a:t>
            </a:r>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8893" y="53513"/>
            <a:ext cx="4136265" cy="776000"/>
          </a:xfrm>
          <a:prstGeom prst="rect">
            <a:avLst/>
          </a:prstGeom>
        </p:spPr>
      </p:pic>
      <p:sp>
        <p:nvSpPr>
          <p:cNvPr id="5" name="矩形 4"/>
          <p:cNvSpPr/>
          <p:nvPr userDrawn="1"/>
        </p:nvSpPr>
        <p:spPr>
          <a:xfrm>
            <a:off x="6096001" y="6543964"/>
            <a:ext cx="6096000" cy="318655"/>
          </a:xfrm>
          <a:prstGeom prst="rect">
            <a:avLst/>
          </a:prstGeom>
          <a:solidFill>
            <a:srgbClr val="99B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1736702" y="6543964"/>
            <a:ext cx="4359297" cy="318655"/>
          </a:xfrm>
          <a:prstGeom prst="rect">
            <a:avLst/>
          </a:prstGeom>
          <a:solidFill>
            <a:srgbClr val="608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panose="020B0604020202020204" pitchFamily="34" charset="0"/>
                <a:ea typeface="微软雅黑" panose="020B0503020204020204" pitchFamily="34" charset="-122"/>
                <a:cs typeface="Arial" panose="020B0604020202020204" pitchFamily="34" charset="0"/>
              </a:rPr>
              <a:t>Hefei University of Technology</a:t>
            </a:r>
            <a:endParaRPr lang="zh-CN" altLang="en-US" b="1"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83127" y="905163"/>
            <a:ext cx="11896436" cy="5569528"/>
          </a:xfrm>
        </p:spPr>
        <p:txBody>
          <a:bodyPr>
            <a:normAutofit/>
          </a:bodyPr>
          <a:lstStyle>
            <a:lvl1pPr marL="342900" indent="-342900">
              <a:buFont typeface="Wingdings" panose="05000000000000000000" pitchFamily="2" charset="2"/>
              <a:buChar char="p"/>
              <a:defRPr sz="2400"/>
            </a:lvl1pPr>
            <a:lvl2pPr>
              <a:defRPr sz="2000"/>
            </a:lvl2pPr>
            <a:lvl3pPr>
              <a:defRPr sz="1800"/>
            </a:lvl3pPr>
            <a:lvl4pPr>
              <a:defRPr sz="1600"/>
            </a:lvl4pPr>
            <a:lvl5pPr>
              <a:defRPr sz="1600"/>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矩形 4"/>
          <p:cNvSpPr/>
          <p:nvPr userDrawn="1"/>
        </p:nvSpPr>
        <p:spPr>
          <a:xfrm>
            <a:off x="0" y="18724"/>
            <a:ext cx="12192000" cy="775351"/>
          </a:xfrm>
          <a:prstGeom prst="rect">
            <a:avLst/>
          </a:prstGeom>
          <a:solidFill>
            <a:srgbClr val="2F54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0" y="18724"/>
            <a:ext cx="11804073" cy="775351"/>
          </a:xfrm>
        </p:spPr>
        <p:txBody>
          <a:bodyPr/>
          <a:lstStyle/>
          <a:p>
            <a:r>
              <a:rPr lang="zh-CN" altLang="en-US" dirty="0"/>
              <a:t>单击此处编辑母版标题样式</a:t>
            </a:r>
          </a:p>
        </p:txBody>
      </p:sp>
      <p:sp>
        <p:nvSpPr>
          <p:cNvPr id="7" name="矩形 6"/>
          <p:cNvSpPr/>
          <p:nvPr userDrawn="1"/>
        </p:nvSpPr>
        <p:spPr>
          <a:xfrm>
            <a:off x="6096001" y="6543964"/>
            <a:ext cx="6096000" cy="318655"/>
          </a:xfrm>
          <a:prstGeom prst="rect">
            <a:avLst/>
          </a:prstGeom>
          <a:solidFill>
            <a:srgbClr val="99B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5"/>
          <p:cNvSpPr>
            <a:spLocks noGrp="1"/>
          </p:cNvSpPr>
          <p:nvPr>
            <p:ph type="sldNum" sz="quarter" idx="4"/>
          </p:nvPr>
        </p:nvSpPr>
        <p:spPr>
          <a:xfrm>
            <a:off x="8913092" y="6543964"/>
            <a:ext cx="2743200" cy="342034"/>
          </a:xfrm>
          <a:prstGeom prst="rect">
            <a:avLst/>
          </a:prstGeom>
        </p:spPr>
        <p:txBody>
          <a:bodyPr vert="horz" lIns="91440" tIns="45720" rIns="91440" bIns="45720" rtlCol="0" anchor="ctr"/>
          <a:lstStyle>
            <a:lvl1pPr algn="r">
              <a:defRPr sz="1600">
                <a:solidFill>
                  <a:schemeClr val="bg1"/>
                </a:solidFill>
              </a:defRPr>
            </a:lvl1pPr>
          </a:lstStyle>
          <a:p>
            <a:fld id="{40659071-15B3-479E-AE44-A4E7BB5803F4}" type="slidenum">
              <a:rPr lang="zh-CN" altLang="en-US" smtClean="0"/>
              <a:t>‹#›</a:t>
            </a:fld>
            <a:endParaRPr lang="zh-CN" altLang="en-US" dirty="0"/>
          </a:p>
        </p:txBody>
      </p:sp>
      <p:sp>
        <p:nvSpPr>
          <p:cNvPr id="9" name="矩形 8"/>
          <p:cNvSpPr/>
          <p:nvPr userDrawn="1"/>
        </p:nvSpPr>
        <p:spPr>
          <a:xfrm>
            <a:off x="0" y="6543964"/>
            <a:ext cx="6096000" cy="318655"/>
          </a:xfrm>
          <a:prstGeom prst="rect">
            <a:avLst/>
          </a:prstGeom>
          <a:solidFill>
            <a:srgbClr val="608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panose="020B0604020202020204" pitchFamily="34" charset="0"/>
                <a:ea typeface="微软雅黑" panose="020B0503020204020204" pitchFamily="34" charset="-122"/>
                <a:cs typeface="Arial" panose="020B0604020202020204" pitchFamily="34" charset="0"/>
              </a:rPr>
              <a:t>Hefei University of Technology</a:t>
            </a:r>
            <a:endParaRPr lang="zh-CN" altLang="en-US" b="1"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v2">
    <p:spTree>
      <p:nvGrpSpPr>
        <p:cNvPr id="1" name=""/>
        <p:cNvGrpSpPr/>
        <p:nvPr/>
      </p:nvGrpSpPr>
      <p:grpSpPr>
        <a:xfrm>
          <a:off x="0" y="0"/>
          <a:ext cx="0" cy="0"/>
          <a:chOff x="0" y="0"/>
          <a:chExt cx="0" cy="0"/>
        </a:xfrm>
      </p:grpSpPr>
      <p:sp>
        <p:nvSpPr>
          <p:cNvPr id="2" name="标题 1"/>
          <p:cNvSpPr>
            <a:spLocks noGrp="1"/>
          </p:cNvSpPr>
          <p:nvPr>
            <p:ph type="title"/>
          </p:nvPr>
        </p:nvSpPr>
        <p:spPr>
          <a:xfrm>
            <a:off x="129309" y="37449"/>
            <a:ext cx="11804073" cy="775351"/>
          </a:xfrm>
        </p:spPr>
        <p:txBody>
          <a:bodyPr/>
          <a:lstStyle/>
          <a:p>
            <a:r>
              <a:rPr lang="zh-CN" altLang="en-US" dirty="0"/>
              <a:t>单击此处编辑母版标题样式</a:t>
            </a:r>
          </a:p>
        </p:txBody>
      </p:sp>
      <p:sp>
        <p:nvSpPr>
          <p:cNvPr id="3" name="内容占位符 2"/>
          <p:cNvSpPr>
            <a:spLocks noGrp="1"/>
          </p:cNvSpPr>
          <p:nvPr>
            <p:ph idx="1"/>
          </p:nvPr>
        </p:nvSpPr>
        <p:spPr>
          <a:xfrm>
            <a:off x="83127" y="905163"/>
            <a:ext cx="11896436" cy="5569528"/>
          </a:xfrm>
        </p:spPr>
        <p:txBody>
          <a:bodyPr>
            <a:normAutofit/>
          </a:bodyPr>
          <a:lstStyle>
            <a:lvl1pPr marL="342900" indent="-342900">
              <a:buSzPct val="80000"/>
              <a:buFont typeface="Wingdings" panose="05000000000000000000" pitchFamily="2" charset="2"/>
              <a:buChar char="p"/>
              <a:defRPr sz="2800">
                <a:latin typeface="+mj-lt"/>
              </a:defRPr>
            </a:lvl1pPr>
            <a:lvl2pPr marL="685800" indent="-228600">
              <a:buFont typeface="Times New Roman" panose="02020603050405020304" pitchFamily="18" charset="0"/>
              <a:buChar char="─"/>
              <a:defRPr sz="2000">
                <a:latin typeface="+mj-lt"/>
              </a:defRPr>
            </a:lvl2pPr>
            <a:lvl3pPr>
              <a:defRPr sz="1800">
                <a:latin typeface="+mj-lt"/>
              </a:defRPr>
            </a:lvl3pPr>
            <a:lvl4pPr>
              <a:defRPr sz="1600">
                <a:latin typeface="+mj-lt"/>
              </a:defRPr>
            </a:lvl4pPr>
            <a:lvl5pPr>
              <a:defRPr sz="1600">
                <a:latin typeface="+mj-lt"/>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矩形 4"/>
          <p:cNvSpPr/>
          <p:nvPr userDrawn="1"/>
        </p:nvSpPr>
        <p:spPr>
          <a:xfrm>
            <a:off x="0" y="18724"/>
            <a:ext cx="12192000" cy="775351"/>
          </a:xfrm>
          <a:prstGeom prst="rect">
            <a:avLst/>
          </a:prstGeom>
          <a:solidFill>
            <a:srgbClr val="2F549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标题 1"/>
          <p:cNvSpPr txBox="1"/>
          <p:nvPr userDrawn="1"/>
        </p:nvSpPr>
        <p:spPr>
          <a:xfrm>
            <a:off x="0" y="18724"/>
            <a:ext cx="11804073" cy="7753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n-lt"/>
                <a:ea typeface="微软雅黑" panose="020B0503020204020204" pitchFamily="34" charset="-122"/>
                <a:cs typeface="Times New Roman" panose="02020603050405020304" pitchFamily="18" charset="0"/>
              </a:defRPr>
            </a:lvl1pPr>
          </a:lstStyle>
          <a:p>
            <a:r>
              <a:rPr lang="zh-CN" altLang="en-US"/>
              <a:t>单击此处编辑母版标题样式</a:t>
            </a:r>
            <a:endParaRPr lang="zh-CN" altLang="en-US" dirty="0"/>
          </a:p>
        </p:txBody>
      </p:sp>
      <p:sp>
        <p:nvSpPr>
          <p:cNvPr id="8" name="矩形 7"/>
          <p:cNvSpPr/>
          <p:nvPr userDrawn="1"/>
        </p:nvSpPr>
        <p:spPr>
          <a:xfrm>
            <a:off x="6096001" y="6543964"/>
            <a:ext cx="6096000" cy="318655"/>
          </a:xfrm>
          <a:prstGeom prst="rect">
            <a:avLst/>
          </a:prstGeom>
          <a:solidFill>
            <a:srgbClr val="99B1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灯片编号占位符 5"/>
          <p:cNvSpPr>
            <a:spLocks noGrp="1"/>
          </p:cNvSpPr>
          <p:nvPr>
            <p:ph type="sldNum" sz="quarter" idx="4"/>
          </p:nvPr>
        </p:nvSpPr>
        <p:spPr>
          <a:xfrm>
            <a:off x="8913092" y="6543964"/>
            <a:ext cx="2743200" cy="342034"/>
          </a:xfrm>
          <a:prstGeom prst="rect">
            <a:avLst/>
          </a:prstGeom>
        </p:spPr>
        <p:txBody>
          <a:bodyPr vert="horz" lIns="91440" tIns="45720" rIns="91440" bIns="45720" rtlCol="0" anchor="ctr"/>
          <a:lstStyle>
            <a:lvl1pPr algn="r">
              <a:defRPr sz="1600">
                <a:solidFill>
                  <a:schemeClr val="bg1"/>
                </a:solidFill>
              </a:defRPr>
            </a:lvl1pPr>
          </a:lstStyle>
          <a:p>
            <a:fld id="{40659071-15B3-479E-AE44-A4E7BB5803F4}" type="slidenum">
              <a:rPr lang="zh-CN" altLang="en-US" smtClean="0"/>
              <a:t>‹#›</a:t>
            </a:fld>
            <a:endParaRPr lang="zh-CN" altLang="en-US" dirty="0"/>
          </a:p>
        </p:txBody>
      </p:sp>
      <p:sp>
        <p:nvSpPr>
          <p:cNvPr id="10" name="矩形 9"/>
          <p:cNvSpPr/>
          <p:nvPr userDrawn="1"/>
        </p:nvSpPr>
        <p:spPr>
          <a:xfrm>
            <a:off x="0" y="6543964"/>
            <a:ext cx="6096000" cy="318655"/>
          </a:xfrm>
          <a:prstGeom prst="rect">
            <a:avLst/>
          </a:prstGeom>
          <a:solidFill>
            <a:srgbClr val="608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latin typeface="Arial" panose="020B0604020202020204" pitchFamily="34" charset="0"/>
                <a:ea typeface="微软雅黑" panose="020B0503020204020204" pitchFamily="34" charset="-122"/>
                <a:cs typeface="Arial" panose="020B0604020202020204" pitchFamily="34" charset="0"/>
              </a:rPr>
              <a:t>Hefei University of Technology</a:t>
            </a:r>
            <a:endParaRPr lang="zh-CN" altLang="en-US" b="1" dirty="0">
              <a:latin typeface="Arial" panose="020B0604020202020204" pitchFamily="34" charset="0"/>
              <a:ea typeface="微软雅黑" panose="020B0503020204020204" pitchFamily="34" charset="-122"/>
              <a:cs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s">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309" y="37449"/>
            <a:ext cx="11804073" cy="798731"/>
          </a:xfrm>
          <a:prstGeom prst="rect">
            <a:avLst/>
          </a:prstGeom>
        </p:spPr>
        <p:txBody>
          <a:bodyPr vert="horz" lIns="91440" tIns="45720" rIns="91440" bIns="45720" rtlCol="0" anchor="ctr">
            <a:normAutofit/>
          </a:bodyPr>
          <a:lstStyle/>
          <a:p>
            <a:r>
              <a:rPr lang="en-US" altLang="zh-CN" dirty="0"/>
              <a:t>Title</a:t>
            </a:r>
            <a:endParaRPr lang="zh-CN" altLang="en-US" dirty="0"/>
          </a:p>
        </p:txBody>
      </p:sp>
      <p:sp>
        <p:nvSpPr>
          <p:cNvPr id="3" name="文本占位符 2"/>
          <p:cNvSpPr>
            <a:spLocks noGrp="1"/>
          </p:cNvSpPr>
          <p:nvPr>
            <p:ph type="body" idx="1"/>
          </p:nvPr>
        </p:nvSpPr>
        <p:spPr>
          <a:xfrm>
            <a:off x="129309" y="1219199"/>
            <a:ext cx="11896436" cy="5301385"/>
          </a:xfrm>
          <a:prstGeom prst="rect">
            <a:avLst/>
          </a:prstGeom>
        </p:spPr>
        <p:txBody>
          <a:bodyPr vert="horz" lIns="91440" tIns="45720" rIns="91440" bIns="45720" rtlCol="0">
            <a:normAutofit/>
          </a:bodyPr>
          <a:lstStyle/>
          <a:p>
            <a:pPr lvl="0"/>
            <a:r>
              <a:rPr lang="en-US" altLang="zh-CN" dirty="0"/>
              <a:t>Level</a:t>
            </a:r>
            <a:r>
              <a:rPr lang="zh-CN" altLang="en-US" dirty="0"/>
              <a:t> </a:t>
            </a:r>
            <a:r>
              <a:rPr lang="en-US" altLang="zh-CN" dirty="0"/>
              <a:t>1</a:t>
            </a:r>
            <a:endParaRPr lang="zh-CN" altLang="en-US" dirty="0"/>
          </a:p>
          <a:p>
            <a:pPr lvl="1"/>
            <a:r>
              <a:rPr lang="en-US" altLang="zh-CN" dirty="0"/>
              <a:t>Level</a:t>
            </a:r>
            <a:r>
              <a:rPr lang="zh-CN" altLang="en-US" dirty="0"/>
              <a:t> </a:t>
            </a:r>
            <a:r>
              <a:rPr lang="en-US" altLang="zh-CN" dirty="0"/>
              <a:t>2</a:t>
            </a:r>
            <a:endParaRPr lang="zh-CN" altLang="en-US" dirty="0"/>
          </a:p>
          <a:p>
            <a:pPr lvl="2"/>
            <a:r>
              <a:rPr lang="en-US" altLang="zh-CN" dirty="0"/>
              <a:t>Level 3</a:t>
            </a:r>
            <a:endParaRPr lang="zh-CN" altLang="en-US" dirty="0"/>
          </a:p>
          <a:p>
            <a:pPr lvl="3"/>
            <a:r>
              <a:rPr lang="en-US" altLang="zh-CN" dirty="0"/>
              <a:t>Level</a:t>
            </a:r>
            <a:r>
              <a:rPr lang="zh-CN" altLang="en-US" dirty="0"/>
              <a:t> </a:t>
            </a:r>
            <a:r>
              <a:rPr lang="en-US" altLang="zh-CN" dirty="0"/>
              <a:t>4</a:t>
            </a:r>
            <a:endParaRPr lang="zh-CN" altLang="en-US" dirty="0"/>
          </a:p>
          <a:p>
            <a:pPr lvl="4"/>
            <a:r>
              <a:rPr lang="en-US" altLang="zh-CN" dirty="0"/>
              <a:t>Level</a:t>
            </a:r>
            <a:r>
              <a:rPr lang="zh-CN" altLang="en-US" dirty="0"/>
              <a:t> </a:t>
            </a:r>
            <a:r>
              <a:rPr lang="en-US" altLang="zh-CN" dirty="0"/>
              <a:t>5</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lvl1pPr algn="l" defTabSz="914400" rtl="0" eaLnBrk="1" latinLnBrk="0" hangingPunct="1">
        <a:lnSpc>
          <a:spcPct val="90000"/>
        </a:lnSpc>
        <a:spcBef>
          <a:spcPct val="0"/>
        </a:spcBef>
        <a:buNone/>
        <a:defRPr sz="3600" b="1" kern="1200">
          <a:solidFill>
            <a:schemeClr val="bg1"/>
          </a:solidFill>
          <a:latin typeface="+mn-lt"/>
          <a:ea typeface="微软雅黑" panose="020B0503020204020204" pitchFamily="34" charset="-122"/>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5">
            <a:extLst>
              <a:ext uri="{FF2B5EF4-FFF2-40B4-BE49-F238E27FC236}">
                <a16:creationId xmlns:a16="http://schemas.microsoft.com/office/drawing/2014/main" id="{80A9C543-8812-B491-5B09-7563E39FDE31}"/>
              </a:ext>
            </a:extLst>
          </p:cNvPr>
          <p:cNvSpPr txBox="1">
            <a:spLocks/>
          </p:cNvSpPr>
          <p:nvPr/>
        </p:nvSpPr>
        <p:spPr>
          <a:xfrm>
            <a:off x="410190" y="2066950"/>
            <a:ext cx="11397672" cy="118872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rgbClr val="001F60"/>
                </a:solidFill>
                <a:latin typeface="Times New Roman" panose="02020603050405020304" pitchFamily="18" charset="0"/>
                <a:ea typeface="微软雅黑" panose="020B0503020204020204" pitchFamily="34" charset="-122"/>
                <a:cs typeface="Times New Roman" panose="02020603050405020304" pitchFamily="18" charset="0"/>
              </a:defRPr>
            </a:lvl1pPr>
          </a:lstStyle>
          <a:p>
            <a:r>
              <a:rPr lang="zh-CN" altLang="en-US" sz="3600" dirty="0"/>
              <a:t>从零构建大模型学习汇报</a:t>
            </a:r>
          </a:p>
        </p:txBody>
      </p:sp>
      <p:graphicFrame>
        <p:nvGraphicFramePr>
          <p:cNvPr id="9" name="表格 2">
            <a:extLst>
              <a:ext uri="{FF2B5EF4-FFF2-40B4-BE49-F238E27FC236}">
                <a16:creationId xmlns:a16="http://schemas.microsoft.com/office/drawing/2014/main" id="{BAE478D7-93D1-85FD-9B93-D0287AA84B42}"/>
              </a:ext>
            </a:extLst>
          </p:cNvPr>
          <p:cNvGraphicFramePr>
            <a:graphicFrameLocks noGrp="1"/>
          </p:cNvGraphicFramePr>
          <p:nvPr>
            <p:extLst>
              <p:ext uri="{D42A27DB-BD31-4B8C-83A1-F6EECF244321}">
                <p14:modId xmlns:p14="http://schemas.microsoft.com/office/powerpoint/2010/main" val="1806410617"/>
              </p:ext>
            </p:extLst>
          </p:nvPr>
        </p:nvGraphicFramePr>
        <p:xfrm>
          <a:off x="2045026" y="4797944"/>
          <a:ext cx="8128000" cy="1493520"/>
        </p:xfrm>
        <a:graphic>
          <a:graphicData uri="http://schemas.openxmlformats.org/drawingml/2006/table">
            <a:tbl>
              <a:tblPr firstRow="1" bandRow="1">
                <a:tableStyleId>{5C22544A-7EE6-4342-B048-85BDC9FD1C3A}</a:tableStyleId>
              </a:tblPr>
              <a:tblGrid>
                <a:gridCol w="8128000">
                  <a:extLst>
                    <a:ext uri="{9D8B030D-6E8A-4147-A177-3AD203B41FA5}">
                      <a16:colId xmlns:a16="http://schemas.microsoft.com/office/drawing/2014/main" val="20000"/>
                    </a:ext>
                  </a:extLst>
                </a:gridCol>
              </a:tblGrid>
              <a:tr h="370840">
                <a:tc>
                  <a:txBody>
                    <a:bodyPr/>
                    <a:lstStyle/>
                    <a:p>
                      <a:pPr algn="ctr"/>
                      <a:r>
                        <a:rPr lang="zh-CN" altLang="en-US" sz="2000" b="1" dirty="0">
                          <a:solidFill>
                            <a:schemeClr val="tx1"/>
                          </a:solidFill>
                          <a:latin typeface="+mj-lt"/>
                        </a:rPr>
                        <a:t>万展翼</a:t>
                      </a:r>
                      <a:endParaRPr lang="en-US" altLang="zh-CN" sz="2000" b="1" dirty="0">
                        <a:solidFill>
                          <a:schemeClr val="tx1"/>
                        </a:solidFill>
                        <a:latin typeface="+mj-lt"/>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kern="1200" dirty="0">
                          <a:solidFill>
                            <a:schemeClr val="tx1"/>
                          </a:solidFill>
                          <a:latin typeface="+mn-lt"/>
                          <a:ea typeface="+mn-ea"/>
                          <a:cs typeface="+mn-cs"/>
                        </a:rPr>
                        <a:t>2025-08-14</a:t>
                      </a:r>
                      <a:endParaRPr lang="zh-CN" altLang="en-US" sz="2000" b="1" kern="1200" dirty="0">
                        <a:solidFill>
                          <a:schemeClr val="tx1"/>
                        </a:solidFill>
                        <a:latin typeface="+mn-lt"/>
                        <a:ea typeface="+mn-ea"/>
                        <a:cs typeface="+mn-cs"/>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algn="ctr"/>
                      <a:r>
                        <a:rPr lang="en-US" altLang="zh-CN" sz="2000" b="1" kern="1200" dirty="0">
                          <a:solidFill>
                            <a:schemeClr val="tx1"/>
                          </a:solidFill>
                          <a:latin typeface="+mj-lt"/>
                          <a:ea typeface="+mn-ea"/>
                          <a:cs typeface="+mn-cs"/>
                        </a:rPr>
                        <a:t>luricardo.eriyi@gmail.com</a:t>
                      </a:r>
                      <a:endParaRPr lang="zh-CN" altLang="en-US" sz="2000" b="1" kern="1200" dirty="0">
                        <a:solidFill>
                          <a:schemeClr val="tx1"/>
                        </a:solidFill>
                        <a:latin typeface="+mj-lt"/>
                        <a:ea typeface="+mn-ea"/>
                        <a:cs typeface="+mn-cs"/>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altLang="zh-CN" sz="2000" b="1" dirty="0">
                          <a:solidFill>
                            <a:schemeClr val="tx1"/>
                          </a:solidFill>
                        </a:rPr>
                        <a:t>Hefei University of Technology</a:t>
                      </a:r>
                      <a:endParaRPr lang="zh-CN" altLang="en-US" sz="2000" b="1"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A91B3-71EB-AD09-093B-EF038AB25E1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B09F337-AD75-B9AE-2BA1-9CE3A89F6834}"/>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Transformer</a:t>
            </a:r>
            <a:r>
              <a:rPr lang="zh-CN" altLang="en-US" sz="2800" dirty="0">
                <a:solidFill>
                  <a:schemeClr val="bg1"/>
                </a:solidFill>
                <a:uFillTx/>
                <a:latin typeface="+mn-ea"/>
                <a:ea typeface="+mn-ea"/>
                <a:sym typeface="+mn-ea"/>
              </a:rPr>
              <a:t>架构</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87E3F2FF-3D1A-4A0E-6348-DB29E5702E94}"/>
              </a:ext>
            </a:extLst>
          </p:cNvPr>
          <p:cNvSpPr>
            <a:spLocks noGrp="1"/>
          </p:cNvSpPr>
          <p:nvPr>
            <p:ph type="sldNum" sz="quarter" idx="4"/>
          </p:nvPr>
        </p:nvSpPr>
        <p:spPr/>
        <p:txBody>
          <a:bodyPr/>
          <a:lstStyle/>
          <a:p>
            <a:fld id="{40659071-15B3-479E-AE44-A4E7BB5803F4}" type="slidenum">
              <a:rPr lang="zh-CN" altLang="en-US" smtClean="0"/>
              <a:t>10</a:t>
            </a:fld>
            <a:endParaRPr lang="zh-CN" altLang="en-US" dirty="0"/>
          </a:p>
        </p:txBody>
      </p:sp>
      <p:pic>
        <p:nvPicPr>
          <p:cNvPr id="5" name="图片 4">
            <a:extLst>
              <a:ext uri="{FF2B5EF4-FFF2-40B4-BE49-F238E27FC236}">
                <a16:creationId xmlns:a16="http://schemas.microsoft.com/office/drawing/2014/main" id="{CBD30A61-3B74-EF1A-8B62-0306A49EF7FB}"/>
              </a:ext>
            </a:extLst>
          </p:cNvPr>
          <p:cNvPicPr>
            <a:picLocks noChangeAspect="1"/>
          </p:cNvPicPr>
          <p:nvPr/>
        </p:nvPicPr>
        <p:blipFill>
          <a:blip r:embed="rId3"/>
          <a:stretch>
            <a:fillRect/>
          </a:stretch>
        </p:blipFill>
        <p:spPr>
          <a:xfrm>
            <a:off x="8165608" y="794075"/>
            <a:ext cx="4026392" cy="5920906"/>
          </a:xfrm>
          <a:prstGeom prst="rect">
            <a:avLst/>
          </a:prstGeom>
        </p:spPr>
      </p:pic>
      <p:sp>
        <p:nvSpPr>
          <p:cNvPr id="6" name="文本框 5">
            <a:extLst>
              <a:ext uri="{FF2B5EF4-FFF2-40B4-BE49-F238E27FC236}">
                <a16:creationId xmlns:a16="http://schemas.microsoft.com/office/drawing/2014/main" id="{F7FBB0F0-433B-8726-000D-3B2D23548BC9}"/>
              </a:ext>
            </a:extLst>
          </p:cNvPr>
          <p:cNvSpPr txBox="1"/>
          <p:nvPr/>
        </p:nvSpPr>
        <p:spPr>
          <a:xfrm>
            <a:off x="0" y="995514"/>
            <a:ext cx="11835765" cy="369332"/>
          </a:xfrm>
          <a:prstGeom prst="rect">
            <a:avLst/>
          </a:prstGeom>
          <a:noFill/>
        </p:spPr>
        <p:txBody>
          <a:bodyPr wrap="square" rtlCol="0">
            <a:spAutoFit/>
          </a:bodyPr>
          <a:lstStyle/>
          <a:p>
            <a:r>
              <a:rPr lang="en-US" altLang="zh-CN" dirty="0">
                <a:latin typeface="+mn-ea"/>
              </a:rPr>
              <a:t>Transformer</a:t>
            </a:r>
            <a:r>
              <a:rPr lang="zh-CN" altLang="en-US" dirty="0">
                <a:latin typeface="+mn-ea"/>
              </a:rPr>
              <a:t>架构的介绍</a:t>
            </a:r>
            <a:endParaRPr lang="en-US" altLang="zh-CN" dirty="0">
              <a:latin typeface="+mn-ea"/>
            </a:endParaRPr>
          </a:p>
        </p:txBody>
      </p:sp>
      <p:sp>
        <p:nvSpPr>
          <p:cNvPr id="8" name="文本框 7">
            <a:extLst>
              <a:ext uri="{FF2B5EF4-FFF2-40B4-BE49-F238E27FC236}">
                <a16:creationId xmlns:a16="http://schemas.microsoft.com/office/drawing/2014/main" id="{BF0F9FAC-2C7A-EFF1-CFD0-E87A63603B04}"/>
              </a:ext>
            </a:extLst>
          </p:cNvPr>
          <p:cNvSpPr txBox="1"/>
          <p:nvPr/>
        </p:nvSpPr>
        <p:spPr>
          <a:xfrm>
            <a:off x="0" y="1364846"/>
            <a:ext cx="10255170" cy="923330"/>
          </a:xfrm>
          <a:prstGeom prst="rect">
            <a:avLst/>
          </a:prstGeom>
          <a:noFill/>
        </p:spPr>
        <p:txBody>
          <a:bodyPr wrap="square">
            <a:spAutoFit/>
          </a:bodyPr>
          <a:lstStyle/>
          <a:p>
            <a:pPr algn="l">
              <a:buFont typeface="+mj-lt"/>
              <a:buAutoNum type="arabicPeriod"/>
            </a:pPr>
            <a:r>
              <a:rPr lang="zh-CN" altLang="en-US" b="1" i="0" dirty="0">
                <a:solidFill>
                  <a:srgbClr val="212529"/>
                </a:solidFill>
                <a:effectLst/>
                <a:latin typeface="system-ui"/>
              </a:rPr>
              <a:t>自注意力机制</a:t>
            </a:r>
            <a:r>
              <a:rPr lang="zh-CN" altLang="en-US" b="0" i="0" dirty="0">
                <a:solidFill>
                  <a:srgbClr val="212529"/>
                </a:solidFill>
                <a:effectLst/>
                <a:latin typeface="system-ui"/>
              </a:rPr>
              <a:t>：与按顺序处理词元且难以处理长距离依赖的</a:t>
            </a:r>
            <a:r>
              <a:rPr lang="en-US" altLang="zh-CN" b="0" i="0" dirty="0">
                <a:solidFill>
                  <a:srgbClr val="212529"/>
                </a:solidFill>
                <a:effectLst/>
                <a:latin typeface="system-ui"/>
              </a:rPr>
              <a:t>RNN</a:t>
            </a:r>
            <a:r>
              <a:rPr lang="zh-CN" altLang="en-US" b="0" i="0" dirty="0">
                <a:solidFill>
                  <a:srgbClr val="212529"/>
                </a:solidFill>
                <a:effectLst/>
                <a:latin typeface="system-ui"/>
              </a:rPr>
              <a:t>不同，</a:t>
            </a:r>
            <a:r>
              <a:rPr lang="en-US" altLang="zh-CN" b="0" i="0" dirty="0">
                <a:solidFill>
                  <a:srgbClr val="212529"/>
                </a:solidFill>
                <a:effectLst/>
                <a:latin typeface="system-ui"/>
              </a:rPr>
              <a:t>Transformer</a:t>
            </a:r>
            <a:r>
              <a:rPr lang="zh-CN" altLang="en-US" b="0" i="0" dirty="0">
                <a:solidFill>
                  <a:srgbClr val="212529"/>
                </a:solidFill>
                <a:effectLst/>
                <a:latin typeface="system-ui"/>
              </a:rPr>
              <a:t>使用自注意力机制来衡量每个词元相对于其他词元的重要性。这使得模型能够动态地关注输入的相关部分。数学公式如下：</a:t>
            </a:r>
          </a:p>
        </p:txBody>
      </p:sp>
      <p:sp>
        <p:nvSpPr>
          <p:cNvPr id="12" name="文本框 11">
            <a:extLst>
              <a:ext uri="{FF2B5EF4-FFF2-40B4-BE49-F238E27FC236}">
                <a16:creationId xmlns:a16="http://schemas.microsoft.com/office/drawing/2014/main" id="{8FAC117C-1F5C-533B-9064-9AD1D9BA427E}"/>
              </a:ext>
            </a:extLst>
          </p:cNvPr>
          <p:cNvSpPr txBox="1"/>
          <p:nvPr/>
        </p:nvSpPr>
        <p:spPr>
          <a:xfrm>
            <a:off x="-67518" y="2420406"/>
            <a:ext cx="6163518" cy="369332"/>
          </a:xfrm>
          <a:prstGeom prst="rect">
            <a:avLst/>
          </a:prstGeom>
          <a:noFill/>
        </p:spPr>
        <p:txBody>
          <a:bodyPr wrap="square">
            <a:spAutoFit/>
          </a:bodyPr>
          <a:lstStyle/>
          <a:p>
            <a:r>
              <a:rPr lang="en-US" altLang="zh-CN" b="0" i="0" dirty="0">
                <a:solidFill>
                  <a:srgbClr val="212529"/>
                </a:solidFill>
                <a:effectLst/>
                <a:latin typeface="system-ui"/>
              </a:rPr>
              <a:t>Q</a:t>
            </a:r>
            <a:r>
              <a:rPr lang="zh-CN" altLang="en-US" b="0" i="0" dirty="0">
                <a:solidFill>
                  <a:srgbClr val="212529"/>
                </a:solidFill>
                <a:effectLst/>
                <a:latin typeface="system-ui"/>
              </a:rPr>
              <a:t>、</a:t>
            </a:r>
            <a:r>
              <a:rPr lang="en-US" altLang="zh-CN" b="0" i="0" dirty="0">
                <a:solidFill>
                  <a:srgbClr val="212529"/>
                </a:solidFill>
                <a:effectLst/>
                <a:latin typeface="system-ui"/>
              </a:rPr>
              <a:t>K</a:t>
            </a:r>
            <a:r>
              <a:rPr lang="zh-CN" altLang="en-US" b="0" i="0" dirty="0">
                <a:solidFill>
                  <a:srgbClr val="212529"/>
                </a:solidFill>
                <a:effectLst/>
                <a:latin typeface="system-ui"/>
              </a:rPr>
              <a:t>、</a:t>
            </a:r>
            <a:r>
              <a:rPr lang="en-US" altLang="zh-CN" b="0" i="0" dirty="0">
                <a:solidFill>
                  <a:srgbClr val="212529"/>
                </a:solidFill>
                <a:effectLst/>
                <a:latin typeface="system-ui"/>
              </a:rPr>
              <a:t>V</a:t>
            </a:r>
            <a:r>
              <a:rPr lang="zh-CN" altLang="en-US" b="0" i="0" dirty="0">
                <a:solidFill>
                  <a:srgbClr val="212529"/>
                </a:solidFill>
                <a:effectLst/>
                <a:latin typeface="system-ui"/>
              </a:rPr>
              <a:t>分别是查询、键和值矩阵</a:t>
            </a:r>
            <a:endParaRPr lang="zh-CN" altLang="en-US" dirty="0"/>
          </a:p>
        </p:txBody>
      </p:sp>
      <p:pic>
        <p:nvPicPr>
          <p:cNvPr id="5124" name="Picture 4">
            <a:extLst>
              <a:ext uri="{FF2B5EF4-FFF2-40B4-BE49-F238E27FC236}">
                <a16:creationId xmlns:a16="http://schemas.microsoft.com/office/drawing/2014/main" id="{C4B8E847-11DF-BD8F-F097-3F959C55F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3507" y="2881124"/>
            <a:ext cx="6636393" cy="366284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a:extLst>
              <a:ext uri="{FF2B5EF4-FFF2-40B4-BE49-F238E27FC236}">
                <a16:creationId xmlns:a16="http://schemas.microsoft.com/office/drawing/2014/main" id="{6F2EBC95-FCBC-48D6-F803-7B3F02335157}"/>
              </a:ext>
            </a:extLst>
          </p:cNvPr>
          <p:cNvPicPr>
            <a:picLocks noChangeAspect="1"/>
          </p:cNvPicPr>
          <p:nvPr/>
        </p:nvPicPr>
        <p:blipFill>
          <a:blip r:embed="rId5"/>
          <a:stretch>
            <a:fillRect/>
          </a:stretch>
        </p:blipFill>
        <p:spPr>
          <a:xfrm>
            <a:off x="4026393" y="2140197"/>
            <a:ext cx="4372585" cy="581106"/>
          </a:xfrm>
          <a:prstGeom prst="rect">
            <a:avLst/>
          </a:prstGeom>
        </p:spPr>
      </p:pic>
    </p:spTree>
    <p:extLst>
      <p:ext uri="{BB962C8B-B14F-4D97-AF65-F5344CB8AC3E}">
        <p14:creationId xmlns:p14="http://schemas.microsoft.com/office/powerpoint/2010/main" val="26118547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95339-9DE9-A6D0-723F-F45FAC784C87}"/>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12D9FECF-50F2-CE32-767F-9740D82F5A65}"/>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Transformer</a:t>
            </a:r>
            <a:r>
              <a:rPr lang="zh-CN" altLang="en-US" sz="2800" dirty="0">
                <a:solidFill>
                  <a:schemeClr val="bg1"/>
                </a:solidFill>
                <a:uFillTx/>
                <a:latin typeface="+mn-ea"/>
                <a:ea typeface="+mn-ea"/>
                <a:sym typeface="+mn-ea"/>
              </a:rPr>
              <a:t>架构</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26375B20-13CB-C2BF-2D03-0235F28DEF94}"/>
              </a:ext>
            </a:extLst>
          </p:cNvPr>
          <p:cNvSpPr>
            <a:spLocks noGrp="1"/>
          </p:cNvSpPr>
          <p:nvPr>
            <p:ph type="sldNum" sz="quarter" idx="4"/>
          </p:nvPr>
        </p:nvSpPr>
        <p:spPr/>
        <p:txBody>
          <a:bodyPr/>
          <a:lstStyle/>
          <a:p>
            <a:fld id="{40659071-15B3-479E-AE44-A4E7BB5803F4}" type="slidenum">
              <a:rPr lang="zh-CN" altLang="en-US" smtClean="0"/>
              <a:t>11</a:t>
            </a:fld>
            <a:endParaRPr lang="zh-CN" altLang="en-US" dirty="0"/>
          </a:p>
        </p:txBody>
      </p:sp>
      <p:pic>
        <p:nvPicPr>
          <p:cNvPr id="5" name="图片 4">
            <a:extLst>
              <a:ext uri="{FF2B5EF4-FFF2-40B4-BE49-F238E27FC236}">
                <a16:creationId xmlns:a16="http://schemas.microsoft.com/office/drawing/2014/main" id="{CE62C92B-5280-6C25-C225-33C0FFB8FC1F}"/>
              </a:ext>
            </a:extLst>
          </p:cNvPr>
          <p:cNvPicPr>
            <a:picLocks noChangeAspect="1"/>
          </p:cNvPicPr>
          <p:nvPr/>
        </p:nvPicPr>
        <p:blipFill>
          <a:blip r:embed="rId2"/>
          <a:stretch>
            <a:fillRect/>
          </a:stretch>
        </p:blipFill>
        <p:spPr>
          <a:xfrm>
            <a:off x="6332711" y="794075"/>
            <a:ext cx="5702911" cy="3070799"/>
          </a:xfrm>
          <a:prstGeom prst="rect">
            <a:avLst/>
          </a:prstGeom>
        </p:spPr>
      </p:pic>
      <p:pic>
        <p:nvPicPr>
          <p:cNvPr id="7" name="图片 6">
            <a:extLst>
              <a:ext uri="{FF2B5EF4-FFF2-40B4-BE49-F238E27FC236}">
                <a16:creationId xmlns:a16="http://schemas.microsoft.com/office/drawing/2014/main" id="{17A8EDDE-E7C7-6D11-0DD2-81FB5E57DBD6}"/>
              </a:ext>
            </a:extLst>
          </p:cNvPr>
          <p:cNvPicPr>
            <a:picLocks noChangeAspect="1"/>
          </p:cNvPicPr>
          <p:nvPr/>
        </p:nvPicPr>
        <p:blipFill>
          <a:blip r:embed="rId3"/>
          <a:stretch>
            <a:fillRect/>
          </a:stretch>
        </p:blipFill>
        <p:spPr>
          <a:xfrm>
            <a:off x="6683775" y="4034817"/>
            <a:ext cx="5201376" cy="2029108"/>
          </a:xfrm>
          <a:prstGeom prst="rect">
            <a:avLst/>
          </a:prstGeom>
        </p:spPr>
      </p:pic>
      <p:pic>
        <p:nvPicPr>
          <p:cNvPr id="8" name="Picture 4">
            <a:extLst>
              <a:ext uri="{FF2B5EF4-FFF2-40B4-BE49-F238E27FC236}">
                <a16:creationId xmlns:a16="http://schemas.microsoft.com/office/drawing/2014/main" id="{35599C44-BBAA-7566-D3D2-AA25A0484D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968879"/>
            <a:ext cx="5941792" cy="3279467"/>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00F878D-8A16-E452-C153-A36A14399C30}"/>
              </a:ext>
            </a:extLst>
          </p:cNvPr>
          <p:cNvSpPr txBox="1"/>
          <p:nvPr/>
        </p:nvSpPr>
        <p:spPr>
          <a:xfrm>
            <a:off x="0" y="4726205"/>
            <a:ext cx="6683775" cy="646331"/>
          </a:xfrm>
          <a:prstGeom prst="rect">
            <a:avLst/>
          </a:prstGeom>
          <a:noFill/>
        </p:spPr>
        <p:txBody>
          <a:bodyPr wrap="square">
            <a:spAutoFit/>
          </a:bodyPr>
          <a:lstStyle/>
          <a:p>
            <a:r>
              <a:rPr lang="zh-CN" altLang="en-US" dirty="0">
                <a:solidFill>
                  <a:srgbClr val="212529"/>
                </a:solidFill>
                <a:latin typeface="system-ui"/>
              </a:rPr>
              <a:t>右上图为</a:t>
            </a:r>
            <a:r>
              <a:rPr lang="en-US" altLang="zh-CN" dirty="0">
                <a:solidFill>
                  <a:srgbClr val="212529"/>
                </a:solidFill>
                <a:latin typeface="system-ui"/>
              </a:rPr>
              <a:t>self-attention</a:t>
            </a:r>
            <a:r>
              <a:rPr lang="zh-CN" altLang="en-US" dirty="0">
                <a:solidFill>
                  <a:srgbClr val="212529"/>
                </a:solidFill>
                <a:latin typeface="system-ui"/>
              </a:rPr>
              <a:t>的前向过程，右下图为多头注意力的前向过程</a:t>
            </a:r>
            <a:endParaRPr lang="zh-CN" altLang="en-US" dirty="0"/>
          </a:p>
        </p:txBody>
      </p:sp>
    </p:spTree>
    <p:extLst>
      <p:ext uri="{BB962C8B-B14F-4D97-AF65-F5344CB8AC3E}">
        <p14:creationId xmlns:p14="http://schemas.microsoft.com/office/powerpoint/2010/main" val="4025051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6858A-A2D7-FE4E-3668-D864187516A5}"/>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779EBFDC-E27F-D2C3-46EB-799D08F75203}"/>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Transformer</a:t>
            </a:r>
            <a:r>
              <a:rPr lang="zh-CN" altLang="en-US" sz="2800" dirty="0">
                <a:solidFill>
                  <a:schemeClr val="bg1"/>
                </a:solidFill>
                <a:uFillTx/>
                <a:latin typeface="+mn-ea"/>
                <a:ea typeface="+mn-ea"/>
                <a:sym typeface="+mn-ea"/>
              </a:rPr>
              <a:t>架构</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D90A3449-89AE-621E-266C-B1F0350B9D35}"/>
              </a:ext>
            </a:extLst>
          </p:cNvPr>
          <p:cNvSpPr>
            <a:spLocks noGrp="1"/>
          </p:cNvSpPr>
          <p:nvPr>
            <p:ph type="sldNum" sz="quarter" idx="4"/>
          </p:nvPr>
        </p:nvSpPr>
        <p:spPr/>
        <p:txBody>
          <a:bodyPr/>
          <a:lstStyle/>
          <a:p>
            <a:fld id="{40659071-15B3-479E-AE44-A4E7BB5803F4}" type="slidenum">
              <a:rPr lang="zh-CN" altLang="en-US" smtClean="0"/>
              <a:t>12</a:t>
            </a:fld>
            <a:endParaRPr lang="zh-CN" altLang="en-US" dirty="0"/>
          </a:p>
        </p:txBody>
      </p:sp>
      <p:pic>
        <p:nvPicPr>
          <p:cNvPr id="5" name="图片 4">
            <a:extLst>
              <a:ext uri="{FF2B5EF4-FFF2-40B4-BE49-F238E27FC236}">
                <a16:creationId xmlns:a16="http://schemas.microsoft.com/office/drawing/2014/main" id="{B094EE5A-72BF-C2B0-DD94-0861D4C80AC0}"/>
              </a:ext>
            </a:extLst>
          </p:cNvPr>
          <p:cNvPicPr>
            <a:picLocks noChangeAspect="1"/>
          </p:cNvPicPr>
          <p:nvPr/>
        </p:nvPicPr>
        <p:blipFill>
          <a:blip r:embed="rId2"/>
          <a:stretch>
            <a:fillRect/>
          </a:stretch>
        </p:blipFill>
        <p:spPr>
          <a:xfrm>
            <a:off x="4390786" y="5579053"/>
            <a:ext cx="3410426" cy="790685"/>
          </a:xfrm>
          <a:prstGeom prst="rect">
            <a:avLst/>
          </a:prstGeom>
        </p:spPr>
      </p:pic>
      <p:sp>
        <p:nvSpPr>
          <p:cNvPr id="7" name="文本框 6">
            <a:extLst>
              <a:ext uri="{FF2B5EF4-FFF2-40B4-BE49-F238E27FC236}">
                <a16:creationId xmlns:a16="http://schemas.microsoft.com/office/drawing/2014/main" id="{F83282FB-9A91-1EDB-8C1E-6E62A17BF600}"/>
              </a:ext>
            </a:extLst>
          </p:cNvPr>
          <p:cNvSpPr txBox="1"/>
          <p:nvPr/>
        </p:nvSpPr>
        <p:spPr>
          <a:xfrm>
            <a:off x="193962" y="1062905"/>
            <a:ext cx="11804073" cy="4524315"/>
          </a:xfrm>
          <a:prstGeom prst="rect">
            <a:avLst/>
          </a:prstGeom>
          <a:noFill/>
        </p:spPr>
        <p:txBody>
          <a:bodyPr wrap="square">
            <a:spAutoFit/>
          </a:bodyPr>
          <a:lstStyle/>
          <a:p>
            <a:pPr algn="l"/>
            <a:r>
              <a:rPr lang="zh-CN" altLang="en-US" b="1" i="0" dirty="0">
                <a:solidFill>
                  <a:srgbClr val="212529"/>
                </a:solidFill>
                <a:effectLst/>
                <a:latin typeface="system-ui"/>
              </a:rPr>
              <a:t>前馈网络和层归一化</a:t>
            </a:r>
            <a:r>
              <a:rPr lang="zh-CN" altLang="en-US" b="0" i="0" dirty="0">
                <a:solidFill>
                  <a:srgbClr val="212529"/>
                </a:solidFill>
                <a:effectLst/>
                <a:latin typeface="system-ui"/>
              </a:rPr>
              <a:t>：每个</a:t>
            </a:r>
            <a:r>
              <a:rPr lang="en-US" altLang="zh-CN" b="0" i="0" dirty="0">
                <a:solidFill>
                  <a:srgbClr val="212529"/>
                </a:solidFill>
                <a:effectLst/>
                <a:latin typeface="system-ui"/>
              </a:rPr>
              <a:t>Transformer</a:t>
            </a:r>
            <a:r>
              <a:rPr lang="zh-CN" altLang="en-US" b="0" i="0" dirty="0">
                <a:solidFill>
                  <a:srgbClr val="212529"/>
                </a:solidFill>
                <a:effectLst/>
                <a:latin typeface="system-ui"/>
              </a:rPr>
              <a:t>层都包括应用于每个词元的前馈网络，以及层归一化和残差连接。这些操作稳定了训练过程，并支持更深层次的架构。</a:t>
            </a:r>
            <a:endParaRPr lang="en-US" altLang="zh-CN" b="0" i="0" dirty="0">
              <a:solidFill>
                <a:srgbClr val="212529"/>
              </a:solidFill>
              <a:effectLst/>
              <a:latin typeface="system-ui"/>
            </a:endParaRPr>
          </a:p>
          <a:p>
            <a:pPr algn="l"/>
            <a:endParaRPr lang="en-US" altLang="zh-CN" dirty="0">
              <a:solidFill>
                <a:srgbClr val="212529"/>
              </a:solidFill>
              <a:latin typeface="system-ui"/>
            </a:endParaRPr>
          </a:p>
          <a:p>
            <a:pPr algn="l"/>
            <a:endParaRPr lang="en-US" altLang="zh-CN" b="0" i="0" dirty="0">
              <a:solidFill>
                <a:srgbClr val="212529"/>
              </a:solidFill>
              <a:effectLst/>
              <a:latin typeface="system-ui"/>
            </a:endParaRPr>
          </a:p>
          <a:p>
            <a:pPr algn="l"/>
            <a:endParaRPr lang="en-US" altLang="zh-CN" dirty="0">
              <a:solidFill>
                <a:srgbClr val="212529"/>
              </a:solidFill>
              <a:latin typeface="system-ui"/>
            </a:endParaRPr>
          </a:p>
          <a:p>
            <a:pPr algn="l"/>
            <a:endParaRPr lang="en-US" altLang="zh-CN" b="0" i="0" dirty="0">
              <a:solidFill>
                <a:srgbClr val="212529"/>
              </a:solidFill>
              <a:effectLst/>
              <a:latin typeface="system-ui"/>
            </a:endParaRPr>
          </a:p>
          <a:p>
            <a:pPr algn="l"/>
            <a:endParaRPr lang="en-US" altLang="zh-CN" dirty="0">
              <a:solidFill>
                <a:srgbClr val="212529"/>
              </a:solidFill>
              <a:latin typeface="system-ui"/>
            </a:endParaRPr>
          </a:p>
          <a:p>
            <a:pPr algn="l"/>
            <a:endParaRPr lang="en-US" altLang="zh-CN" dirty="0">
              <a:solidFill>
                <a:srgbClr val="212529"/>
              </a:solidFill>
              <a:latin typeface="system-ui"/>
            </a:endParaRPr>
          </a:p>
          <a:p>
            <a:pPr algn="l"/>
            <a:endParaRPr lang="en-US" altLang="zh-CN" dirty="0">
              <a:solidFill>
                <a:srgbClr val="212529"/>
              </a:solidFill>
              <a:latin typeface="system-ui"/>
            </a:endParaRPr>
          </a:p>
          <a:p>
            <a:pPr algn="l"/>
            <a:endParaRPr lang="en-US" altLang="zh-CN" b="0" i="0" dirty="0">
              <a:solidFill>
                <a:srgbClr val="212529"/>
              </a:solidFill>
              <a:effectLst/>
              <a:latin typeface="system-ui"/>
            </a:endParaRPr>
          </a:p>
          <a:p>
            <a:pPr algn="l"/>
            <a:endParaRPr lang="en-US" altLang="zh-CN" dirty="0">
              <a:solidFill>
                <a:srgbClr val="212529"/>
              </a:solidFill>
              <a:latin typeface="system-ui"/>
            </a:endParaRPr>
          </a:p>
          <a:p>
            <a:pPr algn="l"/>
            <a:endParaRPr lang="en-US" altLang="zh-CN" dirty="0">
              <a:solidFill>
                <a:srgbClr val="212529"/>
              </a:solidFill>
              <a:latin typeface="system-ui"/>
            </a:endParaRPr>
          </a:p>
          <a:p>
            <a:pPr algn="l"/>
            <a:endParaRPr lang="en-US" altLang="zh-CN" dirty="0">
              <a:solidFill>
                <a:srgbClr val="212529"/>
              </a:solidFill>
              <a:latin typeface="system-ui"/>
            </a:endParaRPr>
          </a:p>
          <a:p>
            <a:pPr algn="l"/>
            <a:endParaRPr lang="zh-CN" altLang="en-US" b="0" i="0" dirty="0">
              <a:solidFill>
                <a:srgbClr val="212529"/>
              </a:solidFill>
              <a:effectLst/>
              <a:latin typeface="system-ui"/>
            </a:endParaRPr>
          </a:p>
          <a:p>
            <a:pPr algn="l"/>
            <a:r>
              <a:rPr lang="zh-CN" altLang="en-US" b="1" i="0" dirty="0">
                <a:solidFill>
                  <a:srgbClr val="212529"/>
                </a:solidFill>
                <a:effectLst/>
                <a:latin typeface="system-ui"/>
              </a:rPr>
              <a:t>位置编码</a:t>
            </a:r>
            <a:r>
              <a:rPr lang="zh-CN" altLang="en-US" b="0" i="0" dirty="0">
                <a:solidFill>
                  <a:srgbClr val="212529"/>
                </a:solidFill>
                <a:effectLst/>
                <a:latin typeface="system-ui"/>
              </a:rPr>
              <a:t>：由于</a:t>
            </a:r>
            <a:r>
              <a:rPr lang="en-US" altLang="zh-CN" b="0" i="0" dirty="0">
                <a:solidFill>
                  <a:srgbClr val="212529"/>
                </a:solidFill>
                <a:effectLst/>
                <a:latin typeface="system-ui"/>
              </a:rPr>
              <a:t>Transformer</a:t>
            </a:r>
            <a:r>
              <a:rPr lang="zh-CN" altLang="en-US" b="0" i="0" dirty="0">
                <a:solidFill>
                  <a:srgbClr val="212529"/>
                </a:solidFill>
                <a:effectLst/>
                <a:latin typeface="system-ui"/>
              </a:rPr>
              <a:t>本身并不对词元顺序进行编码，因此添加了位置编码（位置和频率的正弦函数）来表示单词顺序，在不牺牲并行化的情况下保留了顺序信息。</a:t>
            </a:r>
          </a:p>
        </p:txBody>
      </p:sp>
      <p:pic>
        <p:nvPicPr>
          <p:cNvPr id="8" name="图片 7">
            <a:extLst>
              <a:ext uri="{FF2B5EF4-FFF2-40B4-BE49-F238E27FC236}">
                <a16:creationId xmlns:a16="http://schemas.microsoft.com/office/drawing/2014/main" id="{4BDB41BB-47C3-654C-B532-5451C34FFB90}"/>
              </a:ext>
            </a:extLst>
          </p:cNvPr>
          <p:cNvPicPr>
            <a:picLocks noChangeAspect="1"/>
          </p:cNvPicPr>
          <p:nvPr/>
        </p:nvPicPr>
        <p:blipFill>
          <a:blip r:embed="rId3"/>
          <a:stretch>
            <a:fillRect/>
          </a:stretch>
        </p:blipFill>
        <p:spPr>
          <a:xfrm>
            <a:off x="648181" y="1795145"/>
            <a:ext cx="5122780" cy="2846965"/>
          </a:xfrm>
          <a:prstGeom prst="rect">
            <a:avLst/>
          </a:prstGeom>
        </p:spPr>
      </p:pic>
      <p:pic>
        <p:nvPicPr>
          <p:cNvPr id="10" name="图片 9">
            <a:extLst>
              <a:ext uri="{FF2B5EF4-FFF2-40B4-BE49-F238E27FC236}">
                <a16:creationId xmlns:a16="http://schemas.microsoft.com/office/drawing/2014/main" id="{38ED8A86-E064-1068-B613-3BDEDC8638C0}"/>
              </a:ext>
            </a:extLst>
          </p:cNvPr>
          <p:cNvPicPr>
            <a:picLocks noChangeAspect="1"/>
          </p:cNvPicPr>
          <p:nvPr/>
        </p:nvPicPr>
        <p:blipFill>
          <a:blip r:embed="rId4"/>
          <a:stretch>
            <a:fillRect/>
          </a:stretch>
        </p:blipFill>
        <p:spPr>
          <a:xfrm>
            <a:off x="6869679" y="2192902"/>
            <a:ext cx="4029637" cy="276264"/>
          </a:xfrm>
          <a:prstGeom prst="rect">
            <a:avLst/>
          </a:prstGeom>
        </p:spPr>
      </p:pic>
      <p:sp>
        <p:nvSpPr>
          <p:cNvPr id="12" name="文本框 11">
            <a:extLst>
              <a:ext uri="{FF2B5EF4-FFF2-40B4-BE49-F238E27FC236}">
                <a16:creationId xmlns:a16="http://schemas.microsoft.com/office/drawing/2014/main" id="{5C55ED58-692B-03BB-6F20-253A7365BD68}"/>
              </a:ext>
            </a:extLst>
          </p:cNvPr>
          <p:cNvSpPr txBox="1"/>
          <p:nvPr/>
        </p:nvSpPr>
        <p:spPr>
          <a:xfrm>
            <a:off x="6028482" y="2674648"/>
            <a:ext cx="6423772" cy="646331"/>
          </a:xfrm>
          <a:prstGeom prst="rect">
            <a:avLst/>
          </a:prstGeom>
          <a:noFill/>
        </p:spPr>
        <p:txBody>
          <a:bodyPr wrap="square">
            <a:spAutoFit/>
          </a:bodyPr>
          <a:lstStyle/>
          <a:p>
            <a:r>
              <a:rPr lang="zh-CN" altLang="en-US" b="0" i="0" dirty="0">
                <a:solidFill>
                  <a:srgbClr val="191B1F"/>
                </a:solidFill>
                <a:effectLst/>
                <a:latin typeface="-apple-system"/>
              </a:rPr>
              <a:t>除了层归一化，目前用的较多的是</a:t>
            </a:r>
            <a:r>
              <a:rPr lang="en-US" altLang="zh-CN" b="0" i="0" dirty="0" err="1">
                <a:solidFill>
                  <a:srgbClr val="191B1F"/>
                </a:solidFill>
                <a:effectLst/>
                <a:latin typeface="-apple-system"/>
              </a:rPr>
              <a:t>RMSNorm</a:t>
            </a:r>
            <a:r>
              <a:rPr lang="zh-CN" altLang="en-US" b="0" i="0" dirty="0">
                <a:solidFill>
                  <a:srgbClr val="191B1F"/>
                </a:solidFill>
                <a:effectLst/>
                <a:latin typeface="-apple-system"/>
              </a:rPr>
              <a:t>即均方根归一化</a:t>
            </a:r>
            <a:endParaRPr lang="en-US" altLang="zh-CN" b="0" i="0" dirty="0">
              <a:solidFill>
                <a:srgbClr val="191B1F"/>
              </a:solidFill>
              <a:effectLst/>
              <a:latin typeface="-apple-system"/>
            </a:endParaRPr>
          </a:p>
          <a:p>
            <a:r>
              <a:rPr lang="zh-CN" altLang="en-US" dirty="0">
                <a:solidFill>
                  <a:srgbClr val="191B1F"/>
                </a:solidFill>
                <a:latin typeface="-apple-system"/>
              </a:rPr>
              <a:t>相比较主要是计算过程中后者</a:t>
            </a:r>
            <a:r>
              <a:rPr lang="zh-CN" altLang="en-US" dirty="0"/>
              <a:t>仅计算平方均值</a:t>
            </a:r>
            <a:endParaRPr lang="en-US" altLang="zh-CN" b="0" i="0" dirty="0">
              <a:solidFill>
                <a:srgbClr val="191B1F"/>
              </a:solidFill>
              <a:effectLst/>
              <a:latin typeface="-apple-system"/>
            </a:endParaRPr>
          </a:p>
        </p:txBody>
      </p:sp>
      <p:pic>
        <p:nvPicPr>
          <p:cNvPr id="14" name="图片 13">
            <a:extLst>
              <a:ext uri="{FF2B5EF4-FFF2-40B4-BE49-F238E27FC236}">
                <a16:creationId xmlns:a16="http://schemas.microsoft.com/office/drawing/2014/main" id="{E34EF45E-1175-1F00-4E04-D3A8F3A07680}"/>
              </a:ext>
            </a:extLst>
          </p:cNvPr>
          <p:cNvPicPr>
            <a:picLocks noChangeAspect="1"/>
          </p:cNvPicPr>
          <p:nvPr/>
        </p:nvPicPr>
        <p:blipFill>
          <a:blip r:embed="rId5"/>
          <a:stretch>
            <a:fillRect/>
          </a:stretch>
        </p:blipFill>
        <p:spPr>
          <a:xfrm>
            <a:off x="9227078" y="3425910"/>
            <a:ext cx="2429214" cy="933580"/>
          </a:xfrm>
          <a:prstGeom prst="rect">
            <a:avLst/>
          </a:prstGeom>
        </p:spPr>
      </p:pic>
      <p:pic>
        <p:nvPicPr>
          <p:cNvPr id="16" name="图片 15">
            <a:extLst>
              <a:ext uri="{FF2B5EF4-FFF2-40B4-BE49-F238E27FC236}">
                <a16:creationId xmlns:a16="http://schemas.microsoft.com/office/drawing/2014/main" id="{13300CAD-BD78-315E-3041-AEB419B42A49}"/>
              </a:ext>
            </a:extLst>
          </p:cNvPr>
          <p:cNvPicPr>
            <a:picLocks noChangeAspect="1"/>
          </p:cNvPicPr>
          <p:nvPr/>
        </p:nvPicPr>
        <p:blipFill>
          <a:blip r:embed="rId6"/>
          <a:stretch>
            <a:fillRect/>
          </a:stretch>
        </p:blipFill>
        <p:spPr>
          <a:xfrm>
            <a:off x="6421041" y="3645015"/>
            <a:ext cx="2086266" cy="714475"/>
          </a:xfrm>
          <a:prstGeom prst="rect">
            <a:avLst/>
          </a:prstGeom>
        </p:spPr>
      </p:pic>
    </p:spTree>
    <p:extLst>
      <p:ext uri="{BB962C8B-B14F-4D97-AF65-F5344CB8AC3E}">
        <p14:creationId xmlns:p14="http://schemas.microsoft.com/office/powerpoint/2010/main" val="1457663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EF99D-1849-84C0-DD0F-72110EE5B11E}"/>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7C86CED-E568-FF7D-2E3E-CD47C16F5ECC}"/>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Transformer</a:t>
            </a:r>
            <a:r>
              <a:rPr lang="zh-CN" altLang="en-US" sz="2800" dirty="0">
                <a:solidFill>
                  <a:schemeClr val="bg1"/>
                </a:solidFill>
                <a:uFillTx/>
                <a:latin typeface="+mn-ea"/>
                <a:ea typeface="+mn-ea"/>
                <a:sym typeface="+mn-ea"/>
              </a:rPr>
              <a:t>架构</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37D84574-D6E9-4A92-3C0B-92F0CD247377}"/>
              </a:ext>
            </a:extLst>
          </p:cNvPr>
          <p:cNvSpPr>
            <a:spLocks noGrp="1"/>
          </p:cNvSpPr>
          <p:nvPr>
            <p:ph type="sldNum" sz="quarter" idx="4"/>
          </p:nvPr>
        </p:nvSpPr>
        <p:spPr/>
        <p:txBody>
          <a:bodyPr/>
          <a:lstStyle/>
          <a:p>
            <a:fld id="{40659071-15B3-479E-AE44-A4E7BB5803F4}" type="slidenum">
              <a:rPr lang="zh-CN" altLang="en-US" smtClean="0"/>
              <a:t>13</a:t>
            </a:fld>
            <a:endParaRPr lang="zh-CN" altLang="en-US" dirty="0"/>
          </a:p>
        </p:txBody>
      </p:sp>
      <p:sp>
        <p:nvSpPr>
          <p:cNvPr id="6" name="文本框 5">
            <a:extLst>
              <a:ext uri="{FF2B5EF4-FFF2-40B4-BE49-F238E27FC236}">
                <a16:creationId xmlns:a16="http://schemas.microsoft.com/office/drawing/2014/main" id="{8F7B313E-E9A7-C1C3-5C36-EE60B28A6983}"/>
              </a:ext>
            </a:extLst>
          </p:cNvPr>
          <p:cNvSpPr txBox="1"/>
          <p:nvPr/>
        </p:nvSpPr>
        <p:spPr>
          <a:xfrm>
            <a:off x="0" y="1083972"/>
            <a:ext cx="12192000" cy="3693319"/>
          </a:xfrm>
          <a:prstGeom prst="rect">
            <a:avLst/>
          </a:prstGeom>
          <a:noFill/>
        </p:spPr>
        <p:txBody>
          <a:bodyPr wrap="square">
            <a:spAutoFit/>
          </a:bodyPr>
          <a:lstStyle/>
          <a:p>
            <a:r>
              <a:rPr lang="zh-CN" altLang="en-US" b="0" i="0" dirty="0">
                <a:solidFill>
                  <a:srgbClr val="212529"/>
                </a:solidFill>
                <a:effectLst/>
                <a:latin typeface="system-ui"/>
              </a:rPr>
              <a:t>基于</a:t>
            </a:r>
            <a:r>
              <a:rPr lang="en-US" altLang="zh-CN" b="0" i="0" dirty="0">
                <a:solidFill>
                  <a:srgbClr val="212529"/>
                </a:solidFill>
                <a:effectLst/>
                <a:latin typeface="system-ui"/>
              </a:rPr>
              <a:t>transformer</a:t>
            </a:r>
            <a:r>
              <a:rPr lang="zh-CN" altLang="en-US" b="0" i="0" dirty="0">
                <a:solidFill>
                  <a:srgbClr val="212529"/>
                </a:solidFill>
                <a:effectLst/>
                <a:latin typeface="system-ui"/>
              </a:rPr>
              <a:t>架构衍生出很多预训练模型：</a:t>
            </a:r>
            <a:endParaRPr lang="en-US" altLang="zh-CN" b="0" i="0" dirty="0">
              <a:solidFill>
                <a:srgbClr val="212529"/>
              </a:solidFill>
              <a:effectLst/>
              <a:latin typeface="system-ui"/>
            </a:endParaRPr>
          </a:p>
          <a:p>
            <a:endParaRPr lang="en-US" altLang="zh-CN" b="0" i="0" dirty="0">
              <a:solidFill>
                <a:srgbClr val="212529"/>
              </a:solidFill>
              <a:effectLst/>
              <a:latin typeface="system-ui"/>
            </a:endParaRPr>
          </a:p>
          <a:p>
            <a:pPr marL="285750" indent="-285750">
              <a:buFont typeface="Wingdings" panose="05000000000000000000" pitchFamily="2" charset="2"/>
              <a:buChar char="Ø"/>
            </a:pPr>
            <a:r>
              <a:rPr lang="en-US" altLang="zh-CN" dirty="0"/>
              <a:t>Encoder-only PLM</a:t>
            </a:r>
          </a:p>
          <a:p>
            <a:pPr marL="742950" lvl="1" indent="-285750">
              <a:buFont typeface="Wingdings" panose="05000000000000000000" pitchFamily="2" charset="2"/>
              <a:buChar char="Ø"/>
            </a:pPr>
            <a:r>
              <a:rPr lang="en-US" altLang="zh-CN" dirty="0"/>
              <a:t>Bert</a:t>
            </a:r>
            <a:r>
              <a:rPr lang="zh-CN" altLang="en-US" dirty="0"/>
              <a:t>：</a:t>
            </a:r>
            <a:r>
              <a:rPr lang="en-US" altLang="zh-CN" dirty="0"/>
              <a:t>BERT </a:t>
            </a:r>
            <a:r>
              <a:rPr lang="zh-CN" altLang="en-US" dirty="0"/>
              <a:t>更⼤的创新点在于其提出的两个新的预训练任务上</a:t>
            </a:r>
            <a:r>
              <a:rPr lang="en-US" altLang="zh-CN" dirty="0"/>
              <a:t>---MLM</a:t>
            </a:r>
            <a:r>
              <a:rPr lang="zh-CN" altLang="en-US" dirty="0"/>
              <a:t>（</a:t>
            </a:r>
            <a:r>
              <a:rPr lang="en-US" altLang="zh-CN" dirty="0"/>
              <a:t>Masked Language Modeling </a:t>
            </a:r>
            <a:r>
              <a:rPr lang="zh-CN" altLang="en-US" dirty="0"/>
              <a:t>）</a:t>
            </a:r>
            <a:r>
              <a:rPr lang="en-US" altLang="zh-CN" dirty="0"/>
              <a:t> </a:t>
            </a:r>
            <a:r>
              <a:rPr lang="zh-CN" altLang="en-US" dirty="0"/>
              <a:t>和</a:t>
            </a:r>
            <a:r>
              <a:rPr lang="en-US" altLang="zh-CN" dirty="0"/>
              <a:t>NSP</a:t>
            </a:r>
            <a:r>
              <a:rPr lang="zh-CN" altLang="en-US" dirty="0"/>
              <a:t>（</a:t>
            </a:r>
            <a:r>
              <a:rPr lang="en-US" altLang="zh-CN" dirty="0"/>
              <a:t>Next Sentence Prediction</a:t>
            </a:r>
            <a:r>
              <a:rPr lang="zh-CN" altLang="en-US" dirty="0"/>
              <a:t>，下⼀句预测）；以及</a:t>
            </a:r>
            <a:r>
              <a:rPr lang="en-US" altLang="zh-CN" dirty="0"/>
              <a:t>Bert</a:t>
            </a:r>
            <a:r>
              <a:rPr lang="zh-CN" altLang="en-US" dirty="0"/>
              <a:t>变体</a:t>
            </a:r>
            <a:endParaRPr lang="en-US" altLang="zh-CN" dirty="0"/>
          </a:p>
          <a:p>
            <a:pPr marL="285750" indent="-285750">
              <a:buFont typeface="Wingdings" panose="05000000000000000000" pitchFamily="2" charset="2"/>
              <a:buChar char="Ø"/>
            </a:pPr>
            <a:r>
              <a:rPr lang="en-US" altLang="zh-CN" dirty="0"/>
              <a:t>Encoder-Decoder PLM</a:t>
            </a:r>
          </a:p>
          <a:p>
            <a:pPr marL="742950" lvl="1" indent="-285750">
              <a:buFont typeface="Wingdings" panose="05000000000000000000" pitchFamily="2" charset="2"/>
              <a:buChar char="Ø"/>
            </a:pPr>
            <a:r>
              <a:rPr lang="en-US" altLang="zh-CN" dirty="0"/>
              <a:t>T5</a:t>
            </a:r>
            <a:r>
              <a:rPr lang="zh-CN" altLang="en-US" dirty="0"/>
              <a:t>：是由 </a:t>
            </a:r>
            <a:r>
              <a:rPr lang="en-US" altLang="zh-CN" dirty="0"/>
              <a:t>Google </a:t>
            </a:r>
            <a:r>
              <a:rPr lang="zh-CN" altLang="en-US" dirty="0"/>
              <a:t>提出的⼀种预训练语⾔模型，通过将所有 </a:t>
            </a:r>
            <a:r>
              <a:rPr lang="en-US" altLang="zh-CN" dirty="0"/>
              <a:t>NLP </a:t>
            </a:r>
            <a:r>
              <a:rPr lang="zh-CN" altLang="en-US" dirty="0"/>
              <a:t>任务统⼀表示为⽂本到⽂本的转换问题，⼤⼤简化了模型设计和任务处理。</a:t>
            </a:r>
            <a:endParaRPr lang="en-US" altLang="zh-CN" dirty="0"/>
          </a:p>
          <a:p>
            <a:pPr marL="285750" indent="-285750">
              <a:buFont typeface="Wingdings" panose="05000000000000000000" pitchFamily="2" charset="2"/>
              <a:buChar char="Ø"/>
            </a:pPr>
            <a:r>
              <a:rPr lang="en-US" altLang="zh-CN" dirty="0"/>
              <a:t>Decoder-Only PLM</a:t>
            </a:r>
          </a:p>
          <a:p>
            <a:pPr marL="742950" lvl="1" indent="-285750">
              <a:buFont typeface="Wingdings" panose="05000000000000000000" pitchFamily="2" charset="2"/>
              <a:buChar char="Ø"/>
            </a:pPr>
            <a:r>
              <a:rPr lang="en-US" altLang="zh-CN" dirty="0"/>
              <a:t>GPT</a:t>
            </a:r>
            <a:r>
              <a:rPr lang="zh-CN" altLang="en-US" dirty="0"/>
              <a:t>：是由 </a:t>
            </a:r>
            <a:r>
              <a:rPr lang="en-US" altLang="zh-CN" dirty="0"/>
              <a:t>OpenAI </a:t>
            </a:r>
            <a:r>
              <a:rPr lang="zh-CN" altLang="en-US" dirty="0"/>
              <a:t>团队于 </a:t>
            </a:r>
            <a:r>
              <a:rPr lang="en-US" altLang="zh-CN" dirty="0"/>
              <a:t>2018</a:t>
            </a:r>
            <a:r>
              <a:rPr lang="zh-CN" altLang="en-US" dirty="0"/>
              <a:t>年发布的预训练语⾔模型，</a:t>
            </a:r>
            <a:r>
              <a:rPr lang="en-US" altLang="zh-CN" dirty="0"/>
              <a:t>GPT</a:t>
            </a:r>
            <a:r>
              <a:rPr lang="zh-CN" altLang="en-US" dirty="0"/>
              <a:t>提出了通⽤预训练的概念，也就是在海量⽆监督语料上预训练，进⽽在每个特定任务上进⾏微调，从⽽实现这些任务的巨⼤收益。</a:t>
            </a:r>
            <a:endParaRPr lang="en-US" altLang="zh-CN" dirty="0"/>
          </a:p>
          <a:p>
            <a:pPr marL="742950" lvl="1" indent="-285750">
              <a:buFont typeface="Wingdings" panose="05000000000000000000" pitchFamily="2" charset="2"/>
              <a:buChar char="Ø"/>
            </a:pPr>
            <a:r>
              <a:rPr lang="zh-CN" altLang="en-US" dirty="0"/>
              <a:t>主要预训练任务</a:t>
            </a:r>
            <a:r>
              <a:rPr lang="en-US" altLang="zh-CN" dirty="0"/>
              <a:t>——</a:t>
            </a:r>
            <a:r>
              <a:rPr lang="zh-CN" altLang="en-US" dirty="0"/>
              <a:t>因果语⾔模型，</a:t>
            </a:r>
            <a:r>
              <a:rPr lang="en-US" altLang="zh-CN" dirty="0"/>
              <a:t>Casual Language Model</a:t>
            </a:r>
            <a:r>
              <a:rPr lang="zh-CN" altLang="en-US" dirty="0"/>
              <a:t>，简称 </a:t>
            </a:r>
            <a:r>
              <a:rPr lang="en-US" altLang="zh-CN" dirty="0"/>
              <a:t>CLM</a:t>
            </a:r>
            <a:r>
              <a:rPr lang="zh-CN" altLang="en-US" dirty="0"/>
              <a:t>。基于⼀个⾃然语⾔序列的前⾯所有 </a:t>
            </a:r>
            <a:r>
              <a:rPr lang="en-US" altLang="zh-CN" dirty="0"/>
              <a:t>token </a:t>
            </a:r>
            <a:r>
              <a:rPr lang="zh-CN" altLang="en-US" dirty="0"/>
              <a:t>来预测下⼀个 </a:t>
            </a:r>
            <a:r>
              <a:rPr lang="en-US" altLang="zh-CN" dirty="0"/>
              <a:t>token</a:t>
            </a:r>
            <a:r>
              <a:rPr lang="zh-CN" altLang="en-US" dirty="0"/>
              <a:t>，通过不断重复该过程来实现⽬标⽂本序列的⽣成</a:t>
            </a:r>
          </a:p>
        </p:txBody>
      </p:sp>
      <p:pic>
        <p:nvPicPr>
          <p:cNvPr id="8" name="图片 7">
            <a:extLst>
              <a:ext uri="{FF2B5EF4-FFF2-40B4-BE49-F238E27FC236}">
                <a16:creationId xmlns:a16="http://schemas.microsoft.com/office/drawing/2014/main" id="{28C17255-2D43-AA2D-3C48-0999C76E728A}"/>
              </a:ext>
            </a:extLst>
          </p:cNvPr>
          <p:cNvPicPr>
            <a:picLocks noChangeAspect="1"/>
          </p:cNvPicPr>
          <p:nvPr/>
        </p:nvPicPr>
        <p:blipFill>
          <a:blip r:embed="rId2"/>
          <a:stretch>
            <a:fillRect/>
          </a:stretch>
        </p:blipFill>
        <p:spPr>
          <a:xfrm>
            <a:off x="3839289" y="5046562"/>
            <a:ext cx="4315393" cy="1190453"/>
          </a:xfrm>
          <a:prstGeom prst="rect">
            <a:avLst/>
          </a:prstGeom>
        </p:spPr>
      </p:pic>
    </p:spTree>
    <p:extLst>
      <p:ext uri="{BB962C8B-B14F-4D97-AF65-F5344CB8AC3E}">
        <p14:creationId xmlns:p14="http://schemas.microsoft.com/office/powerpoint/2010/main" val="53852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C1B2E-0593-4D10-1DB1-747BB8E4940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128D48F-D597-680F-9771-DE26DD2EF99A}"/>
              </a:ext>
            </a:extLst>
          </p:cNvPr>
          <p:cNvSpPr>
            <a:spLocks noGrp="1"/>
          </p:cNvSpPr>
          <p:nvPr>
            <p:ph type="title"/>
          </p:nvPr>
        </p:nvSpPr>
        <p:spPr/>
        <p:txBody>
          <a:bodyPr/>
          <a:lstStyle/>
          <a:p>
            <a:r>
              <a:rPr lang="en-US" altLang="zh-CN" dirty="0"/>
              <a:t>Outline</a:t>
            </a:r>
            <a:endParaRPr lang="zh-CN" altLang="en-US" dirty="0"/>
          </a:p>
        </p:txBody>
      </p:sp>
      <p:sp>
        <p:nvSpPr>
          <p:cNvPr id="5" name="object 7">
            <a:extLst>
              <a:ext uri="{FF2B5EF4-FFF2-40B4-BE49-F238E27FC236}">
                <a16:creationId xmlns:a16="http://schemas.microsoft.com/office/drawing/2014/main" id="{01FDE0B7-C71C-D89B-6565-2706D4BFF496}"/>
              </a:ext>
            </a:extLst>
          </p:cNvPr>
          <p:cNvSpPr/>
          <p:nvPr/>
        </p:nvSpPr>
        <p:spPr>
          <a:xfrm>
            <a:off x="1923727" y="2339504"/>
            <a:ext cx="781814" cy="707560"/>
          </a:xfrm>
          <a:custGeom>
            <a:avLst/>
            <a:gdLst/>
            <a:ahLst/>
            <a:cxnLst/>
            <a:rect l="l" t="t" r="r" b="b"/>
            <a:pathLst>
              <a:path w="742314" h="497205">
                <a:moveTo>
                  <a:pt x="742188" y="0"/>
                </a:moveTo>
                <a:lnTo>
                  <a:pt x="82296" y="0"/>
                </a:lnTo>
                <a:lnTo>
                  <a:pt x="50139" y="6438"/>
                </a:lnTo>
                <a:lnTo>
                  <a:pt x="24003" y="24003"/>
                </a:lnTo>
                <a:lnTo>
                  <a:pt x="6426" y="50152"/>
                </a:lnTo>
                <a:lnTo>
                  <a:pt x="0" y="82296"/>
                </a:lnTo>
                <a:lnTo>
                  <a:pt x="0" y="414528"/>
                </a:lnTo>
                <a:lnTo>
                  <a:pt x="6426" y="446684"/>
                </a:lnTo>
                <a:lnTo>
                  <a:pt x="24003" y="472821"/>
                </a:lnTo>
                <a:lnTo>
                  <a:pt x="50139" y="490397"/>
                </a:lnTo>
                <a:lnTo>
                  <a:pt x="82296" y="496824"/>
                </a:lnTo>
                <a:lnTo>
                  <a:pt x="742188" y="496824"/>
                </a:lnTo>
                <a:lnTo>
                  <a:pt x="742188" y="0"/>
                </a:lnTo>
                <a:close/>
              </a:path>
            </a:pathLst>
          </a:custGeom>
          <a:solidFill>
            <a:srgbClr val="D6DBE4"/>
          </a:solidFill>
        </p:spPr>
        <p:txBody>
          <a:bodyPr wrap="square" lIns="0" tIns="0" rIns="0" bIns="0" rtlCol="0" anchor="ctr"/>
          <a:lstStyle/>
          <a:p>
            <a:endParaRPr sz="2000"/>
          </a:p>
        </p:txBody>
      </p:sp>
      <p:sp>
        <p:nvSpPr>
          <p:cNvPr id="6" name="object 8">
            <a:extLst>
              <a:ext uri="{FF2B5EF4-FFF2-40B4-BE49-F238E27FC236}">
                <a16:creationId xmlns:a16="http://schemas.microsoft.com/office/drawing/2014/main" id="{F501F4C6-B6A8-5CB5-C55A-81D7E1D7E6C4}"/>
              </a:ext>
            </a:extLst>
          </p:cNvPr>
          <p:cNvSpPr/>
          <p:nvPr/>
        </p:nvSpPr>
        <p:spPr>
          <a:xfrm>
            <a:off x="2811271" y="2330562"/>
            <a:ext cx="7267091" cy="704848"/>
          </a:xfrm>
          <a:custGeom>
            <a:avLst/>
            <a:gdLst/>
            <a:ahLst/>
            <a:cxnLst/>
            <a:rect l="l" t="t" r="r" b="b"/>
            <a:pathLst>
              <a:path w="4947284" h="495300">
                <a:moveTo>
                  <a:pt x="4946904" y="82296"/>
                </a:moveTo>
                <a:lnTo>
                  <a:pt x="4940236" y="50152"/>
                </a:lnTo>
                <a:lnTo>
                  <a:pt x="4922139" y="24003"/>
                </a:lnTo>
                <a:lnTo>
                  <a:pt x="4895469" y="6438"/>
                </a:lnTo>
                <a:lnTo>
                  <a:pt x="4863084" y="0"/>
                </a:lnTo>
                <a:lnTo>
                  <a:pt x="0" y="0"/>
                </a:lnTo>
                <a:lnTo>
                  <a:pt x="0" y="495300"/>
                </a:lnTo>
                <a:lnTo>
                  <a:pt x="4863084" y="495300"/>
                </a:lnTo>
                <a:lnTo>
                  <a:pt x="4895469" y="488873"/>
                </a:lnTo>
                <a:lnTo>
                  <a:pt x="4911153" y="478536"/>
                </a:lnTo>
                <a:lnTo>
                  <a:pt x="4911852" y="478536"/>
                </a:lnTo>
                <a:lnTo>
                  <a:pt x="4911852" y="478078"/>
                </a:lnTo>
                <a:lnTo>
                  <a:pt x="4922139" y="471297"/>
                </a:lnTo>
                <a:lnTo>
                  <a:pt x="4940236" y="445160"/>
                </a:lnTo>
                <a:lnTo>
                  <a:pt x="4946904" y="413004"/>
                </a:lnTo>
                <a:lnTo>
                  <a:pt x="4946904" y="82296"/>
                </a:lnTo>
                <a:close/>
              </a:path>
            </a:pathLst>
          </a:custGeom>
          <a:solidFill>
            <a:srgbClr val="D6DBE4"/>
          </a:solidFill>
        </p:spPr>
        <p:txBody>
          <a:bodyPr wrap="square" lIns="0" tIns="0" rIns="0" bIns="0" rtlCol="0" anchor="ctr"/>
          <a:lstStyle/>
          <a:p>
            <a:endParaRPr sz="2000"/>
          </a:p>
        </p:txBody>
      </p:sp>
      <p:sp>
        <p:nvSpPr>
          <p:cNvPr id="8" name="object 10">
            <a:extLst>
              <a:ext uri="{FF2B5EF4-FFF2-40B4-BE49-F238E27FC236}">
                <a16:creationId xmlns:a16="http://schemas.microsoft.com/office/drawing/2014/main" id="{C8B7BCAB-5DE0-6949-5EB7-5B3268874E95}"/>
              </a:ext>
            </a:extLst>
          </p:cNvPr>
          <p:cNvSpPr txBox="1"/>
          <p:nvPr/>
        </p:nvSpPr>
        <p:spPr>
          <a:xfrm>
            <a:off x="2248603" y="2453525"/>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5" dirty="0">
                <a:solidFill>
                  <a:srgbClr val="001F60"/>
                </a:solidFill>
                <a:latin typeface="Times New Roman"/>
                <a:cs typeface="Times New Roman"/>
              </a:rPr>
              <a:t>1</a:t>
            </a:r>
          </a:p>
        </p:txBody>
      </p:sp>
      <p:sp>
        <p:nvSpPr>
          <p:cNvPr id="9" name="object 11">
            <a:extLst>
              <a:ext uri="{FF2B5EF4-FFF2-40B4-BE49-F238E27FC236}">
                <a16:creationId xmlns:a16="http://schemas.microsoft.com/office/drawing/2014/main" id="{3A915191-39A6-5ED5-A1D6-122F6503BF80}"/>
              </a:ext>
            </a:extLst>
          </p:cNvPr>
          <p:cNvSpPr/>
          <p:nvPr/>
        </p:nvSpPr>
        <p:spPr>
          <a:xfrm>
            <a:off x="1927740" y="3195178"/>
            <a:ext cx="781814" cy="704848"/>
          </a:xfrm>
          <a:custGeom>
            <a:avLst/>
            <a:gdLst/>
            <a:ahLst/>
            <a:cxnLst/>
            <a:rect l="l" t="t" r="r" b="b"/>
            <a:pathLst>
              <a:path w="742314" h="495300">
                <a:moveTo>
                  <a:pt x="742188" y="495299"/>
                </a:moveTo>
                <a:lnTo>
                  <a:pt x="82296" y="495299"/>
                </a:lnTo>
                <a:lnTo>
                  <a:pt x="50149" y="488870"/>
                </a:lnTo>
                <a:lnTo>
                  <a:pt x="24003" y="471296"/>
                </a:lnTo>
                <a:lnTo>
                  <a:pt x="6429" y="445150"/>
                </a:lnTo>
                <a:lnTo>
                  <a:pt x="0" y="413003"/>
                </a:lnTo>
                <a:lnTo>
                  <a:pt x="0" y="82295"/>
                </a:lnTo>
                <a:lnTo>
                  <a:pt x="6429" y="50149"/>
                </a:lnTo>
                <a:lnTo>
                  <a:pt x="24003" y="24002"/>
                </a:lnTo>
                <a:lnTo>
                  <a:pt x="50149" y="6429"/>
                </a:lnTo>
                <a:lnTo>
                  <a:pt x="82296" y="0"/>
                </a:lnTo>
                <a:lnTo>
                  <a:pt x="742188" y="0"/>
                </a:lnTo>
                <a:lnTo>
                  <a:pt x="742188" y="495299"/>
                </a:lnTo>
                <a:close/>
              </a:path>
            </a:pathLst>
          </a:custGeom>
          <a:solidFill>
            <a:srgbClr val="D6DBE4"/>
          </a:solidFill>
        </p:spPr>
        <p:txBody>
          <a:bodyPr wrap="square" lIns="0" tIns="0" rIns="0" bIns="0" rtlCol="0" anchor="ctr"/>
          <a:lstStyle/>
          <a:p>
            <a:endParaRPr sz="2400"/>
          </a:p>
        </p:txBody>
      </p:sp>
      <p:sp>
        <p:nvSpPr>
          <p:cNvPr id="10" name="object 12">
            <a:extLst>
              <a:ext uri="{FF2B5EF4-FFF2-40B4-BE49-F238E27FC236}">
                <a16:creationId xmlns:a16="http://schemas.microsoft.com/office/drawing/2014/main" id="{F9B7CEE6-519F-2426-3AF3-31220D0119D8}"/>
              </a:ext>
            </a:extLst>
          </p:cNvPr>
          <p:cNvSpPr/>
          <p:nvPr/>
        </p:nvSpPr>
        <p:spPr>
          <a:xfrm>
            <a:off x="2811271" y="3195178"/>
            <a:ext cx="7252254" cy="704848"/>
          </a:xfrm>
          <a:custGeom>
            <a:avLst/>
            <a:gdLst/>
            <a:ahLst/>
            <a:cxnLst/>
            <a:rect l="l" t="t" r="r" b="b"/>
            <a:pathLst>
              <a:path w="4947284" h="495300">
                <a:moveTo>
                  <a:pt x="4864608" y="495299"/>
                </a:moveTo>
                <a:lnTo>
                  <a:pt x="0" y="495299"/>
                </a:lnTo>
                <a:lnTo>
                  <a:pt x="0" y="0"/>
                </a:lnTo>
                <a:lnTo>
                  <a:pt x="4864608" y="0"/>
                </a:lnTo>
                <a:lnTo>
                  <a:pt x="4896754" y="6429"/>
                </a:lnTo>
                <a:lnTo>
                  <a:pt x="4922901" y="24002"/>
                </a:lnTo>
                <a:lnTo>
                  <a:pt x="4940474" y="50149"/>
                </a:lnTo>
                <a:lnTo>
                  <a:pt x="4946904" y="82295"/>
                </a:lnTo>
                <a:lnTo>
                  <a:pt x="4946904" y="413003"/>
                </a:lnTo>
                <a:lnTo>
                  <a:pt x="4940474" y="445150"/>
                </a:lnTo>
                <a:lnTo>
                  <a:pt x="4922901" y="471296"/>
                </a:lnTo>
                <a:lnTo>
                  <a:pt x="4896754" y="488870"/>
                </a:lnTo>
                <a:lnTo>
                  <a:pt x="4864608" y="495299"/>
                </a:lnTo>
                <a:close/>
              </a:path>
            </a:pathLst>
          </a:custGeom>
          <a:solidFill>
            <a:srgbClr val="D6DBE4"/>
          </a:solidFill>
        </p:spPr>
        <p:txBody>
          <a:bodyPr wrap="square" lIns="0" tIns="0" rIns="0" bIns="0" rtlCol="0" anchor="ctr"/>
          <a:lstStyle/>
          <a:p>
            <a:endParaRPr sz="2400" dirty="0"/>
          </a:p>
        </p:txBody>
      </p:sp>
      <p:sp>
        <p:nvSpPr>
          <p:cNvPr id="11" name="object 13">
            <a:extLst>
              <a:ext uri="{FF2B5EF4-FFF2-40B4-BE49-F238E27FC236}">
                <a16:creationId xmlns:a16="http://schemas.microsoft.com/office/drawing/2014/main" id="{4325EB72-AD4D-B194-537E-E594FBE5A13F}"/>
              </a:ext>
            </a:extLst>
          </p:cNvPr>
          <p:cNvSpPr txBox="1"/>
          <p:nvPr/>
        </p:nvSpPr>
        <p:spPr>
          <a:xfrm>
            <a:off x="2903603" y="3328661"/>
            <a:ext cx="7159923" cy="386003"/>
          </a:xfrm>
          <a:prstGeom prst="rect">
            <a:avLst/>
          </a:prstGeom>
        </p:spPr>
        <p:txBody>
          <a:bodyPr vert="horz" wrap="square" lIns="0" tIns="16510" rIns="0" bIns="0" rtlCol="0" anchor="ctr">
            <a:spAutoFit/>
          </a:bodyPr>
          <a:lstStyle/>
          <a:p>
            <a:pPr marL="12700">
              <a:spcBef>
                <a:spcPts val="130"/>
              </a:spcBef>
            </a:pPr>
            <a:r>
              <a:rPr lang="en-US" altLang="zh-CN" sz="2400" b="1" spc="5" dirty="0">
                <a:solidFill>
                  <a:srgbClr val="001F60"/>
                </a:solidFill>
                <a:latin typeface="Times New Roman"/>
                <a:cs typeface="Times New Roman"/>
              </a:rPr>
              <a:t>Transformer</a:t>
            </a:r>
            <a:r>
              <a:rPr lang="zh-CN" altLang="en-US" sz="2400" b="1" spc="5" dirty="0">
                <a:solidFill>
                  <a:srgbClr val="001F60"/>
                </a:solidFill>
                <a:latin typeface="Times New Roman"/>
                <a:cs typeface="Times New Roman"/>
              </a:rPr>
              <a:t>架构</a:t>
            </a:r>
          </a:p>
        </p:txBody>
      </p:sp>
      <p:sp>
        <p:nvSpPr>
          <p:cNvPr id="12" name="object 14">
            <a:extLst>
              <a:ext uri="{FF2B5EF4-FFF2-40B4-BE49-F238E27FC236}">
                <a16:creationId xmlns:a16="http://schemas.microsoft.com/office/drawing/2014/main" id="{D1D1CB16-781D-B3A5-16BF-3EED7AAE2460}"/>
              </a:ext>
            </a:extLst>
          </p:cNvPr>
          <p:cNvSpPr txBox="1"/>
          <p:nvPr/>
        </p:nvSpPr>
        <p:spPr>
          <a:xfrm>
            <a:off x="2233485" y="3290021"/>
            <a:ext cx="170180" cy="447558"/>
          </a:xfrm>
          <a:prstGeom prst="rect">
            <a:avLst/>
          </a:prstGeom>
        </p:spPr>
        <p:txBody>
          <a:bodyPr vert="horz" wrap="square" lIns="0" tIns="16510" rIns="0" bIns="0" rtlCol="0" anchor="ctr">
            <a:spAutoFit/>
          </a:bodyPr>
          <a:lstStyle/>
          <a:p>
            <a:pPr marL="12700">
              <a:lnSpc>
                <a:spcPct val="100000"/>
              </a:lnSpc>
              <a:spcBef>
                <a:spcPts val="130"/>
              </a:spcBef>
            </a:pPr>
            <a:r>
              <a:rPr sz="2800" b="1" spc="15" dirty="0">
                <a:solidFill>
                  <a:srgbClr val="001F60"/>
                </a:solidFill>
                <a:latin typeface="Times New Roman"/>
                <a:cs typeface="Times New Roman"/>
              </a:rPr>
              <a:t>2</a:t>
            </a:r>
            <a:endParaRPr sz="2800" dirty="0">
              <a:latin typeface="Times New Roman"/>
              <a:cs typeface="Times New Roman"/>
            </a:endParaRPr>
          </a:p>
        </p:txBody>
      </p:sp>
      <p:sp>
        <p:nvSpPr>
          <p:cNvPr id="13" name="object 15">
            <a:extLst>
              <a:ext uri="{FF2B5EF4-FFF2-40B4-BE49-F238E27FC236}">
                <a16:creationId xmlns:a16="http://schemas.microsoft.com/office/drawing/2014/main" id="{DC26474C-0193-534E-7A60-75AF5CEC82F1}"/>
              </a:ext>
            </a:extLst>
          </p:cNvPr>
          <p:cNvSpPr/>
          <p:nvPr/>
        </p:nvSpPr>
        <p:spPr>
          <a:xfrm>
            <a:off x="1932312" y="4026257"/>
            <a:ext cx="773789" cy="707560"/>
          </a:xfrm>
          <a:custGeom>
            <a:avLst/>
            <a:gdLst/>
            <a:ahLst/>
            <a:cxnLst/>
            <a:rect l="l" t="t" r="r" b="b"/>
            <a:pathLst>
              <a:path w="734694" h="497204">
                <a:moveTo>
                  <a:pt x="734568" y="0"/>
                </a:moveTo>
                <a:lnTo>
                  <a:pt x="82296" y="0"/>
                </a:lnTo>
                <a:lnTo>
                  <a:pt x="50139" y="6667"/>
                </a:lnTo>
                <a:lnTo>
                  <a:pt x="24003" y="24765"/>
                </a:lnTo>
                <a:lnTo>
                  <a:pt x="6426" y="51435"/>
                </a:lnTo>
                <a:lnTo>
                  <a:pt x="0" y="83820"/>
                </a:lnTo>
                <a:lnTo>
                  <a:pt x="0" y="413004"/>
                </a:lnTo>
                <a:lnTo>
                  <a:pt x="6426" y="445389"/>
                </a:lnTo>
                <a:lnTo>
                  <a:pt x="24003" y="472059"/>
                </a:lnTo>
                <a:lnTo>
                  <a:pt x="50139" y="490156"/>
                </a:lnTo>
                <a:lnTo>
                  <a:pt x="82296" y="496824"/>
                </a:lnTo>
                <a:lnTo>
                  <a:pt x="734568" y="496824"/>
                </a:lnTo>
                <a:lnTo>
                  <a:pt x="734568" y="0"/>
                </a:lnTo>
                <a:close/>
              </a:path>
            </a:pathLst>
          </a:custGeom>
          <a:solidFill>
            <a:srgbClr val="2F5497"/>
          </a:solidFill>
        </p:spPr>
        <p:txBody>
          <a:bodyPr wrap="square" lIns="0" tIns="0" rIns="0" bIns="0" rtlCol="0" anchor="ctr"/>
          <a:lstStyle/>
          <a:p>
            <a:endParaRPr sz="2000"/>
          </a:p>
        </p:txBody>
      </p:sp>
      <p:sp>
        <p:nvSpPr>
          <p:cNvPr id="14" name="object 16">
            <a:extLst>
              <a:ext uri="{FF2B5EF4-FFF2-40B4-BE49-F238E27FC236}">
                <a16:creationId xmlns:a16="http://schemas.microsoft.com/office/drawing/2014/main" id="{BA7CB6DD-54B2-FBA0-C0D9-F4C2490CE53B}"/>
              </a:ext>
            </a:extLst>
          </p:cNvPr>
          <p:cNvSpPr/>
          <p:nvPr/>
        </p:nvSpPr>
        <p:spPr>
          <a:xfrm>
            <a:off x="2826107" y="4022987"/>
            <a:ext cx="7252253" cy="707559"/>
          </a:xfrm>
          <a:custGeom>
            <a:avLst/>
            <a:gdLst/>
            <a:ahLst/>
            <a:cxnLst/>
            <a:rect l="l" t="t" r="r" b="b"/>
            <a:pathLst>
              <a:path w="4895215" h="497204">
                <a:moveTo>
                  <a:pt x="4812791" y="496823"/>
                </a:moveTo>
                <a:lnTo>
                  <a:pt x="0" y="496823"/>
                </a:lnTo>
                <a:lnTo>
                  <a:pt x="0" y="0"/>
                </a:lnTo>
                <a:lnTo>
                  <a:pt x="4812791" y="0"/>
                </a:lnTo>
                <a:lnTo>
                  <a:pt x="4844938" y="6667"/>
                </a:lnTo>
                <a:lnTo>
                  <a:pt x="4871084" y="24764"/>
                </a:lnTo>
                <a:lnTo>
                  <a:pt x="4888658" y="51434"/>
                </a:lnTo>
                <a:lnTo>
                  <a:pt x="4895087" y="83819"/>
                </a:lnTo>
                <a:lnTo>
                  <a:pt x="4895087" y="413003"/>
                </a:lnTo>
                <a:lnTo>
                  <a:pt x="4888658" y="445388"/>
                </a:lnTo>
                <a:lnTo>
                  <a:pt x="4871084" y="472058"/>
                </a:lnTo>
                <a:lnTo>
                  <a:pt x="4844938" y="490156"/>
                </a:lnTo>
                <a:lnTo>
                  <a:pt x="4812791" y="496823"/>
                </a:lnTo>
                <a:close/>
              </a:path>
            </a:pathLst>
          </a:custGeom>
          <a:solidFill>
            <a:srgbClr val="2F5497"/>
          </a:solidFill>
        </p:spPr>
        <p:txBody>
          <a:bodyPr wrap="square" lIns="0" tIns="0" rIns="0" bIns="0" rtlCol="0" anchor="ctr"/>
          <a:lstStyle/>
          <a:p>
            <a:endParaRPr sz="2000"/>
          </a:p>
        </p:txBody>
      </p:sp>
      <p:sp>
        <p:nvSpPr>
          <p:cNvPr id="15" name="object 17">
            <a:extLst>
              <a:ext uri="{FF2B5EF4-FFF2-40B4-BE49-F238E27FC236}">
                <a16:creationId xmlns:a16="http://schemas.microsoft.com/office/drawing/2014/main" id="{5E2B122C-4FA0-8536-06CA-1A3E9F907480}"/>
              </a:ext>
            </a:extLst>
          </p:cNvPr>
          <p:cNvSpPr txBox="1"/>
          <p:nvPr/>
        </p:nvSpPr>
        <p:spPr>
          <a:xfrm>
            <a:off x="2239131" y="4132171"/>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5" dirty="0">
                <a:solidFill>
                  <a:schemeClr val="bg1"/>
                </a:solidFill>
                <a:latin typeface="Times New Roman"/>
                <a:cs typeface="Times New Roman"/>
              </a:rPr>
              <a:t>3</a:t>
            </a:r>
          </a:p>
        </p:txBody>
      </p:sp>
      <p:sp>
        <p:nvSpPr>
          <p:cNvPr id="18" name="object 20">
            <a:extLst>
              <a:ext uri="{FF2B5EF4-FFF2-40B4-BE49-F238E27FC236}">
                <a16:creationId xmlns:a16="http://schemas.microsoft.com/office/drawing/2014/main" id="{E8E270AD-EAE2-D7EF-9C5E-3D7D81BFF259}"/>
              </a:ext>
            </a:extLst>
          </p:cNvPr>
          <p:cNvSpPr txBox="1"/>
          <p:nvPr/>
        </p:nvSpPr>
        <p:spPr>
          <a:xfrm>
            <a:off x="2903603" y="4155498"/>
            <a:ext cx="6489420"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chemeClr val="bg1"/>
                </a:solidFill>
                <a:latin typeface="Times New Roman"/>
                <a:cs typeface="Times New Roman"/>
              </a:rPr>
              <a:t>处理文本数据</a:t>
            </a:r>
            <a:r>
              <a:rPr lang="en-US" altLang="zh-CN" sz="2400" b="1" spc="5" dirty="0">
                <a:solidFill>
                  <a:schemeClr val="bg1"/>
                </a:solidFill>
                <a:latin typeface="Times New Roman"/>
                <a:cs typeface="Times New Roman"/>
              </a:rPr>
              <a:t>-Tokenizer</a:t>
            </a:r>
            <a:endParaRPr lang="zh-CN" altLang="en-US" sz="2400" b="1" spc="5" dirty="0">
              <a:solidFill>
                <a:schemeClr val="bg1"/>
              </a:solidFill>
              <a:latin typeface="Times New Roman"/>
              <a:cs typeface="Times New Roman"/>
            </a:endParaRPr>
          </a:p>
        </p:txBody>
      </p:sp>
      <p:sp>
        <p:nvSpPr>
          <p:cNvPr id="29" name="object 13">
            <a:extLst>
              <a:ext uri="{FF2B5EF4-FFF2-40B4-BE49-F238E27FC236}">
                <a16:creationId xmlns:a16="http://schemas.microsoft.com/office/drawing/2014/main" id="{43C725A5-9117-718F-5CD1-65D5A9F26509}"/>
              </a:ext>
            </a:extLst>
          </p:cNvPr>
          <p:cNvSpPr txBox="1"/>
          <p:nvPr/>
        </p:nvSpPr>
        <p:spPr>
          <a:xfrm>
            <a:off x="2918437" y="2465171"/>
            <a:ext cx="7159923"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rgbClr val="001F60"/>
                </a:solidFill>
                <a:latin typeface="Times New Roman"/>
                <a:cs typeface="Times New Roman"/>
              </a:rPr>
              <a:t>什么是大模型</a:t>
            </a:r>
          </a:p>
        </p:txBody>
      </p:sp>
    </p:spTree>
    <p:extLst>
      <p:ext uri="{BB962C8B-B14F-4D97-AF65-F5344CB8AC3E}">
        <p14:creationId xmlns:p14="http://schemas.microsoft.com/office/powerpoint/2010/main" val="3588533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D391-8642-B8A0-E040-8D6F540C49E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82BF3B51-717A-1678-F98D-59EE7051F220}"/>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Tokenizer</a:t>
            </a:r>
          </a:p>
        </p:txBody>
      </p:sp>
      <p:sp>
        <p:nvSpPr>
          <p:cNvPr id="4" name="灯片编号占位符 3">
            <a:extLst>
              <a:ext uri="{FF2B5EF4-FFF2-40B4-BE49-F238E27FC236}">
                <a16:creationId xmlns:a16="http://schemas.microsoft.com/office/drawing/2014/main" id="{92B95B63-05A7-71E2-DFBF-923CAE9FBD82}"/>
              </a:ext>
            </a:extLst>
          </p:cNvPr>
          <p:cNvSpPr>
            <a:spLocks noGrp="1"/>
          </p:cNvSpPr>
          <p:nvPr>
            <p:ph type="sldNum" sz="quarter" idx="4"/>
          </p:nvPr>
        </p:nvSpPr>
        <p:spPr/>
        <p:txBody>
          <a:bodyPr/>
          <a:lstStyle/>
          <a:p>
            <a:fld id="{40659071-15B3-479E-AE44-A4E7BB5803F4}" type="slidenum">
              <a:rPr lang="zh-CN" altLang="en-US" smtClean="0"/>
              <a:t>15</a:t>
            </a:fld>
            <a:endParaRPr lang="zh-CN" altLang="en-US" dirty="0"/>
          </a:p>
        </p:txBody>
      </p:sp>
      <p:pic>
        <p:nvPicPr>
          <p:cNvPr id="5" name="图片 4">
            <a:extLst>
              <a:ext uri="{FF2B5EF4-FFF2-40B4-BE49-F238E27FC236}">
                <a16:creationId xmlns:a16="http://schemas.microsoft.com/office/drawing/2014/main" id="{AD2D2CBB-8BDB-84A2-8434-D64029CD421D}"/>
              </a:ext>
            </a:extLst>
          </p:cNvPr>
          <p:cNvPicPr>
            <a:picLocks noChangeAspect="1"/>
          </p:cNvPicPr>
          <p:nvPr/>
        </p:nvPicPr>
        <p:blipFill>
          <a:blip r:embed="rId2"/>
          <a:stretch>
            <a:fillRect/>
          </a:stretch>
        </p:blipFill>
        <p:spPr>
          <a:xfrm>
            <a:off x="2351302" y="794075"/>
            <a:ext cx="9840698" cy="3505689"/>
          </a:xfrm>
          <a:prstGeom prst="rect">
            <a:avLst/>
          </a:prstGeom>
        </p:spPr>
      </p:pic>
      <p:sp>
        <p:nvSpPr>
          <p:cNvPr id="6" name="文本框 5">
            <a:extLst>
              <a:ext uri="{FF2B5EF4-FFF2-40B4-BE49-F238E27FC236}">
                <a16:creationId xmlns:a16="http://schemas.microsoft.com/office/drawing/2014/main" id="{310F93BF-323E-BBA4-077B-F50B0F766095}"/>
              </a:ext>
            </a:extLst>
          </p:cNvPr>
          <p:cNvSpPr txBox="1"/>
          <p:nvPr/>
        </p:nvSpPr>
        <p:spPr>
          <a:xfrm>
            <a:off x="0" y="1401834"/>
            <a:ext cx="6163518" cy="1200329"/>
          </a:xfrm>
          <a:prstGeom prst="rect">
            <a:avLst/>
          </a:prstGeom>
          <a:noFill/>
        </p:spPr>
        <p:txBody>
          <a:bodyPr wrap="square">
            <a:spAutoFit/>
          </a:bodyPr>
          <a:lstStyle/>
          <a:p>
            <a:r>
              <a:rPr lang="en-US" altLang="zh-CN" b="0" i="0" dirty="0">
                <a:solidFill>
                  <a:srgbClr val="212529"/>
                </a:solidFill>
                <a:effectLst/>
                <a:latin typeface="system-ui"/>
              </a:rPr>
              <a:t>Embedding</a:t>
            </a:r>
            <a:r>
              <a:rPr lang="zh-CN" altLang="en-US" b="0" i="0" dirty="0">
                <a:solidFill>
                  <a:srgbClr val="212529"/>
                </a:solidFill>
                <a:effectLst/>
                <a:latin typeface="system-ui"/>
              </a:rPr>
              <a:t>的过程：</a:t>
            </a:r>
            <a:endParaRPr lang="en-US" altLang="zh-CN" b="0" i="0" dirty="0">
              <a:solidFill>
                <a:srgbClr val="212529"/>
              </a:solidFill>
              <a:effectLst/>
              <a:latin typeface="system-ui"/>
            </a:endParaRPr>
          </a:p>
          <a:p>
            <a:pPr marL="342900" indent="-342900">
              <a:buFont typeface="+mj-lt"/>
              <a:buAutoNum type="arabicPeriod"/>
            </a:pPr>
            <a:r>
              <a:rPr lang="zh-CN" altLang="en-US" dirty="0">
                <a:solidFill>
                  <a:srgbClr val="212529"/>
                </a:solidFill>
                <a:latin typeface="system-ui"/>
              </a:rPr>
              <a:t>对输入的文本进行分词，获得词元化文本</a:t>
            </a:r>
            <a:endParaRPr lang="en-US" altLang="zh-CN" dirty="0">
              <a:solidFill>
                <a:srgbClr val="212529"/>
              </a:solidFill>
              <a:latin typeface="system-ui"/>
            </a:endParaRPr>
          </a:p>
          <a:p>
            <a:pPr marL="342900" indent="-342900">
              <a:buFont typeface="+mj-lt"/>
              <a:buAutoNum type="arabicPeriod"/>
            </a:pPr>
            <a:r>
              <a:rPr lang="zh-CN" altLang="en-US" dirty="0">
                <a:solidFill>
                  <a:srgbClr val="212529"/>
                </a:solidFill>
                <a:latin typeface="system-ui"/>
              </a:rPr>
              <a:t>基于</a:t>
            </a:r>
            <a:r>
              <a:rPr lang="en-US" altLang="zh-CN" dirty="0">
                <a:solidFill>
                  <a:srgbClr val="212529"/>
                </a:solidFill>
                <a:latin typeface="system-ui"/>
              </a:rPr>
              <a:t>vocabulary</a:t>
            </a:r>
            <a:r>
              <a:rPr lang="zh-CN" altLang="en-US" dirty="0">
                <a:solidFill>
                  <a:srgbClr val="212529"/>
                </a:solidFill>
                <a:latin typeface="system-ui"/>
              </a:rPr>
              <a:t>实现文本</a:t>
            </a:r>
            <a:r>
              <a:rPr lang="zh-CN" altLang="en-US" dirty="0">
                <a:solidFill>
                  <a:srgbClr val="212529"/>
                </a:solidFill>
                <a:latin typeface="system-ui"/>
                <a:sym typeface="Wingdings" panose="05000000000000000000" pitchFamily="2" charset="2"/>
              </a:rPr>
              <a:t>词元</a:t>
            </a:r>
            <a:r>
              <a:rPr lang="en-US" altLang="zh-CN" dirty="0">
                <a:solidFill>
                  <a:srgbClr val="212529"/>
                </a:solidFill>
                <a:latin typeface="system-ui"/>
                <a:sym typeface="Wingdings" panose="05000000000000000000" pitchFamily="2" charset="2"/>
              </a:rPr>
              <a:t></a:t>
            </a:r>
            <a:r>
              <a:rPr lang="zh-CN" altLang="en-US" dirty="0">
                <a:solidFill>
                  <a:srgbClr val="212529"/>
                </a:solidFill>
                <a:latin typeface="system-ui"/>
                <a:sym typeface="Wingdings" panose="05000000000000000000" pitchFamily="2" charset="2"/>
              </a:rPr>
              <a:t>词元</a:t>
            </a:r>
            <a:r>
              <a:rPr lang="en-US" altLang="zh-CN" dirty="0">
                <a:solidFill>
                  <a:srgbClr val="212529"/>
                </a:solidFill>
                <a:latin typeface="system-ui"/>
                <a:sym typeface="Wingdings" panose="05000000000000000000" pitchFamily="2" charset="2"/>
              </a:rPr>
              <a:t>ID</a:t>
            </a:r>
            <a:r>
              <a:rPr lang="zh-CN" altLang="en-US" dirty="0">
                <a:solidFill>
                  <a:srgbClr val="212529"/>
                </a:solidFill>
                <a:latin typeface="system-ui"/>
                <a:sym typeface="Wingdings" panose="05000000000000000000" pitchFamily="2" charset="2"/>
              </a:rPr>
              <a:t>映射</a:t>
            </a:r>
            <a:endParaRPr lang="en-US" altLang="zh-CN" dirty="0">
              <a:solidFill>
                <a:srgbClr val="212529"/>
              </a:solidFill>
              <a:latin typeface="system-ui"/>
              <a:sym typeface="Wingdings" panose="05000000000000000000" pitchFamily="2" charset="2"/>
            </a:endParaRPr>
          </a:p>
          <a:p>
            <a:pPr marL="342900" indent="-342900">
              <a:buFont typeface="+mj-lt"/>
              <a:buAutoNum type="arabicPeriod"/>
            </a:pPr>
            <a:r>
              <a:rPr lang="zh-CN" altLang="en-US" dirty="0">
                <a:solidFill>
                  <a:srgbClr val="212529"/>
                </a:solidFill>
                <a:latin typeface="system-ui"/>
                <a:sym typeface="Wingdings" panose="05000000000000000000" pitchFamily="2" charset="2"/>
              </a:rPr>
              <a:t>对词元进行</a:t>
            </a:r>
            <a:r>
              <a:rPr lang="en-US" altLang="zh-CN" dirty="0">
                <a:solidFill>
                  <a:srgbClr val="212529"/>
                </a:solidFill>
                <a:latin typeface="system-ui"/>
                <a:sym typeface="Wingdings" panose="05000000000000000000" pitchFamily="2" charset="2"/>
              </a:rPr>
              <a:t>embedding</a:t>
            </a:r>
            <a:r>
              <a:rPr lang="zh-CN" altLang="en-US" dirty="0">
                <a:solidFill>
                  <a:srgbClr val="212529"/>
                </a:solidFill>
                <a:latin typeface="system-ui"/>
                <a:sym typeface="Wingdings" panose="05000000000000000000" pitchFamily="2" charset="2"/>
              </a:rPr>
              <a:t>操作</a:t>
            </a:r>
            <a:endParaRPr lang="zh-CN" altLang="en-US" dirty="0"/>
          </a:p>
        </p:txBody>
      </p:sp>
      <p:sp>
        <p:nvSpPr>
          <p:cNvPr id="8" name="文本框 7">
            <a:extLst>
              <a:ext uri="{FF2B5EF4-FFF2-40B4-BE49-F238E27FC236}">
                <a16:creationId xmlns:a16="http://schemas.microsoft.com/office/drawing/2014/main" id="{4858402F-9EF0-8513-8B52-8DF3BD8CE222}"/>
              </a:ext>
            </a:extLst>
          </p:cNvPr>
          <p:cNvSpPr txBox="1"/>
          <p:nvPr/>
        </p:nvSpPr>
        <p:spPr>
          <a:xfrm>
            <a:off x="59802" y="4299764"/>
            <a:ext cx="12072395" cy="1200329"/>
          </a:xfrm>
          <a:prstGeom prst="rect">
            <a:avLst/>
          </a:prstGeom>
          <a:noFill/>
        </p:spPr>
        <p:txBody>
          <a:bodyPr wrap="square">
            <a:spAutoFit/>
          </a:bodyPr>
          <a:lstStyle/>
          <a:p>
            <a:pPr algn="l"/>
            <a:r>
              <a:rPr lang="zh-CN" altLang="en-US" sz="1800" b="0" i="0" u="none" strike="noStrike" baseline="0" dirty="0">
                <a:latin typeface="FZSSJW--GB1-0"/>
              </a:rPr>
              <a:t>嵌入</a:t>
            </a:r>
            <a:r>
              <a:rPr lang="en-US" altLang="zh-CN" sz="1800" b="0" i="0" u="none" strike="noStrike" baseline="0" dirty="0">
                <a:latin typeface="FZSSJW--GB1-0"/>
              </a:rPr>
              <a:t>embedding</a:t>
            </a:r>
            <a:r>
              <a:rPr lang="zh-CN" altLang="en-US" sz="1800" b="0" i="0" u="none" strike="noStrike" baseline="0" dirty="0">
                <a:latin typeface="FZSSJW--GB1-0"/>
              </a:rPr>
              <a:t>的本质是将离散对象（如单词、图像甚至整个文档）映射到连续向量空间中的点，其主要目的是将非数值的数据转换为神经网络可以处理的格式。</a:t>
            </a:r>
            <a:endParaRPr lang="en-US" altLang="zh-CN" sz="1800" b="0" i="0" u="none" strike="noStrike" baseline="0" dirty="0">
              <a:latin typeface="FZSSJW--GB1-0"/>
            </a:endParaRPr>
          </a:p>
          <a:p>
            <a:pPr algn="l"/>
            <a:endParaRPr lang="en-US" altLang="zh-CN" dirty="0">
              <a:latin typeface="FZSSJW--GB1-0"/>
            </a:endParaRPr>
          </a:p>
          <a:p>
            <a:r>
              <a:rPr lang="zh-CN" altLang="en-US" dirty="0">
                <a:latin typeface="FZSSJW--GB1-0"/>
              </a:rPr>
              <a:t>输入</a:t>
            </a:r>
            <a:r>
              <a:rPr lang="en-US" altLang="zh-CN" dirty="0">
                <a:latin typeface="FZSSJW--GB1-0"/>
              </a:rPr>
              <a:t>Shape</a:t>
            </a:r>
            <a:r>
              <a:rPr lang="zh-CN" altLang="en-US" dirty="0">
                <a:latin typeface="FZSSJW--GB1-0"/>
              </a:rPr>
              <a:t>变化：</a:t>
            </a:r>
            <a:r>
              <a:rPr lang="en-US" altLang="zh-CN" dirty="0">
                <a:latin typeface="FZSSJW--GB1-0"/>
              </a:rPr>
              <a:t>[</a:t>
            </a:r>
            <a:r>
              <a:rPr lang="en-US" altLang="zh-CN" dirty="0" err="1">
                <a:latin typeface="FZSSJW--GB1-0"/>
              </a:rPr>
              <a:t>batch_size,max_seq_len</a:t>
            </a:r>
            <a:r>
              <a:rPr lang="en-US" altLang="zh-CN" dirty="0">
                <a:latin typeface="FZSSJW--GB1-0"/>
              </a:rPr>
              <a:t>]</a:t>
            </a:r>
            <a:r>
              <a:rPr lang="en-US" altLang="zh-CN" dirty="0">
                <a:latin typeface="FZSSJW--GB1-0"/>
                <a:sym typeface="Wingdings" panose="05000000000000000000" pitchFamily="2" charset="2"/>
              </a:rPr>
              <a:t></a:t>
            </a:r>
            <a:r>
              <a:rPr lang="en-US" altLang="zh-CN" dirty="0">
                <a:latin typeface="FZSSJW--GB1-0"/>
              </a:rPr>
              <a:t> [</a:t>
            </a:r>
            <a:r>
              <a:rPr lang="en-US" altLang="zh-CN" dirty="0" err="1">
                <a:latin typeface="FZSSJW--GB1-0"/>
              </a:rPr>
              <a:t>batch_size,max_seq_len,Dim</a:t>
            </a:r>
            <a:r>
              <a:rPr lang="en-US" altLang="zh-CN" dirty="0">
                <a:latin typeface="FZSSJW--GB1-0"/>
              </a:rPr>
              <a:t>]</a:t>
            </a:r>
            <a:endParaRPr lang="zh-CN" altLang="en-US" dirty="0"/>
          </a:p>
        </p:txBody>
      </p:sp>
    </p:spTree>
    <p:extLst>
      <p:ext uri="{BB962C8B-B14F-4D97-AF65-F5344CB8AC3E}">
        <p14:creationId xmlns:p14="http://schemas.microsoft.com/office/powerpoint/2010/main" val="4172263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ECFA7-5497-3734-B7C9-63F87E33DB7C}"/>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6AF1BA4-3E36-5BB1-78B3-DE6C945BCF8E}"/>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Tokenizer</a:t>
            </a:r>
          </a:p>
        </p:txBody>
      </p:sp>
      <p:sp>
        <p:nvSpPr>
          <p:cNvPr id="4" name="灯片编号占位符 3">
            <a:extLst>
              <a:ext uri="{FF2B5EF4-FFF2-40B4-BE49-F238E27FC236}">
                <a16:creationId xmlns:a16="http://schemas.microsoft.com/office/drawing/2014/main" id="{E4F4F338-DDA1-D2D6-D276-7DDB13CE5AEF}"/>
              </a:ext>
            </a:extLst>
          </p:cNvPr>
          <p:cNvSpPr>
            <a:spLocks noGrp="1"/>
          </p:cNvSpPr>
          <p:nvPr>
            <p:ph type="sldNum" sz="quarter" idx="4"/>
          </p:nvPr>
        </p:nvSpPr>
        <p:spPr/>
        <p:txBody>
          <a:bodyPr/>
          <a:lstStyle/>
          <a:p>
            <a:fld id="{40659071-15B3-479E-AE44-A4E7BB5803F4}" type="slidenum">
              <a:rPr lang="zh-CN" altLang="en-US" smtClean="0"/>
              <a:t>16</a:t>
            </a:fld>
            <a:endParaRPr lang="zh-CN" altLang="en-US" dirty="0"/>
          </a:p>
        </p:txBody>
      </p:sp>
      <p:sp>
        <p:nvSpPr>
          <p:cNvPr id="5" name="文本框 4">
            <a:extLst>
              <a:ext uri="{FF2B5EF4-FFF2-40B4-BE49-F238E27FC236}">
                <a16:creationId xmlns:a16="http://schemas.microsoft.com/office/drawing/2014/main" id="{DAF40D43-A1A8-3A0E-2E41-ED4616A18D6A}"/>
              </a:ext>
            </a:extLst>
          </p:cNvPr>
          <p:cNvSpPr txBox="1"/>
          <p:nvPr/>
        </p:nvSpPr>
        <p:spPr>
          <a:xfrm>
            <a:off x="-1" y="1019497"/>
            <a:ext cx="11910349" cy="369332"/>
          </a:xfrm>
          <a:prstGeom prst="rect">
            <a:avLst/>
          </a:prstGeom>
          <a:noFill/>
        </p:spPr>
        <p:txBody>
          <a:bodyPr wrap="square">
            <a:spAutoFit/>
          </a:bodyPr>
          <a:lstStyle/>
          <a:p>
            <a:r>
              <a:rPr lang="en-US" altLang="zh-CN" b="0" i="0" dirty="0">
                <a:solidFill>
                  <a:srgbClr val="191B1F"/>
                </a:solidFill>
                <a:effectLst/>
                <a:latin typeface="-apple-system"/>
              </a:rPr>
              <a:t>Tokenization</a:t>
            </a:r>
            <a:r>
              <a:rPr lang="zh-CN" altLang="en-US" b="0" i="0" dirty="0">
                <a:solidFill>
                  <a:srgbClr val="191B1F"/>
                </a:solidFill>
                <a:effectLst/>
                <a:latin typeface="-apple-system"/>
              </a:rPr>
              <a:t>按切分的粒度分成了三大类，一是按词粒度来分，二是按字符粒度来分，三是按</a:t>
            </a:r>
            <a:r>
              <a:rPr lang="en-US" altLang="zh-CN" b="0" i="0" dirty="0" err="1">
                <a:solidFill>
                  <a:srgbClr val="191B1F"/>
                </a:solidFill>
                <a:effectLst/>
                <a:latin typeface="-apple-system"/>
              </a:rPr>
              <a:t>subword</a:t>
            </a:r>
            <a:r>
              <a:rPr lang="en-US" altLang="zh-CN" b="0" i="0" dirty="0">
                <a:solidFill>
                  <a:srgbClr val="191B1F"/>
                </a:solidFill>
                <a:effectLst/>
                <a:latin typeface="-apple-system"/>
              </a:rPr>
              <a:t>(</a:t>
            </a:r>
            <a:r>
              <a:rPr lang="zh-CN" altLang="en-US" b="0" i="0" dirty="0">
                <a:solidFill>
                  <a:srgbClr val="191B1F"/>
                </a:solidFill>
                <a:effectLst/>
                <a:latin typeface="-apple-system"/>
              </a:rPr>
              <a:t>子词粒度来分</a:t>
            </a:r>
            <a:r>
              <a:rPr lang="en-US" altLang="zh-CN" b="0" i="0" dirty="0">
                <a:solidFill>
                  <a:srgbClr val="191B1F"/>
                </a:solidFill>
                <a:effectLst/>
                <a:latin typeface="-apple-system"/>
              </a:rPr>
              <a:t>)</a:t>
            </a:r>
            <a:r>
              <a:rPr lang="zh-CN" altLang="en-US" b="0" i="0" dirty="0">
                <a:solidFill>
                  <a:srgbClr val="191B1F"/>
                </a:solidFill>
                <a:effectLst/>
                <a:latin typeface="-apple-system"/>
              </a:rPr>
              <a:t>。</a:t>
            </a:r>
            <a:endParaRPr lang="zh-CN" altLang="en-US" dirty="0"/>
          </a:p>
        </p:txBody>
      </p:sp>
      <p:graphicFrame>
        <p:nvGraphicFramePr>
          <p:cNvPr id="6" name="图示 5">
            <a:extLst>
              <a:ext uri="{FF2B5EF4-FFF2-40B4-BE49-F238E27FC236}">
                <a16:creationId xmlns:a16="http://schemas.microsoft.com/office/drawing/2014/main" id="{4BD31EF0-04EB-7532-5015-DFE472E79286}"/>
              </a:ext>
            </a:extLst>
          </p:cNvPr>
          <p:cNvGraphicFramePr/>
          <p:nvPr>
            <p:extLst>
              <p:ext uri="{D42A27DB-BD31-4B8C-83A1-F6EECF244321}">
                <p14:modId xmlns:p14="http://schemas.microsoft.com/office/powerpoint/2010/main" val="2202665519"/>
              </p:ext>
            </p:extLst>
          </p:nvPr>
        </p:nvGraphicFramePr>
        <p:xfrm>
          <a:off x="-944880" y="1867375"/>
          <a:ext cx="8473440" cy="30515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文本框 11">
            <a:extLst>
              <a:ext uri="{FF2B5EF4-FFF2-40B4-BE49-F238E27FC236}">
                <a16:creationId xmlns:a16="http://schemas.microsoft.com/office/drawing/2014/main" id="{CD500E2F-04F5-AAEE-3788-1A159C697672}"/>
              </a:ext>
            </a:extLst>
          </p:cNvPr>
          <p:cNvSpPr txBox="1"/>
          <p:nvPr/>
        </p:nvSpPr>
        <p:spPr>
          <a:xfrm>
            <a:off x="270510" y="5498815"/>
            <a:ext cx="11639838" cy="369332"/>
          </a:xfrm>
          <a:prstGeom prst="rect">
            <a:avLst/>
          </a:prstGeom>
          <a:noFill/>
        </p:spPr>
        <p:txBody>
          <a:bodyPr wrap="square">
            <a:spAutoFit/>
          </a:bodyPr>
          <a:lstStyle/>
          <a:p>
            <a:pPr lvl="0"/>
            <a:r>
              <a:rPr lang="en-US" altLang="zh-CN" dirty="0" err="1"/>
              <a:t>WordPiece</a:t>
            </a:r>
            <a:r>
              <a:rPr lang="zh-CN" altLang="en-US" dirty="0"/>
              <a:t>是</a:t>
            </a:r>
            <a:r>
              <a:rPr lang="en-US" altLang="zh-CN" dirty="0"/>
              <a:t>Bert</a:t>
            </a:r>
            <a:r>
              <a:rPr lang="zh-CN" altLang="en-US" dirty="0"/>
              <a:t>的方法，在这里我们主要介绍</a:t>
            </a:r>
            <a:r>
              <a:rPr lang="en-US" altLang="zh-CN" dirty="0"/>
              <a:t>BPE</a:t>
            </a:r>
            <a:r>
              <a:rPr lang="zh-CN" altLang="en-US" dirty="0"/>
              <a:t>（</a:t>
            </a:r>
            <a:r>
              <a:rPr lang="en-US" altLang="zh-CN" dirty="0"/>
              <a:t> Byte Pair Encoding  </a:t>
            </a:r>
            <a:r>
              <a:rPr lang="zh-CN" altLang="en-US" dirty="0"/>
              <a:t>）</a:t>
            </a:r>
          </a:p>
        </p:txBody>
      </p:sp>
      <p:sp>
        <p:nvSpPr>
          <p:cNvPr id="28" name="文本框 27">
            <a:extLst>
              <a:ext uri="{FF2B5EF4-FFF2-40B4-BE49-F238E27FC236}">
                <a16:creationId xmlns:a16="http://schemas.microsoft.com/office/drawing/2014/main" id="{24BFA76C-E742-508A-0D51-5C9109E7F65C}"/>
              </a:ext>
            </a:extLst>
          </p:cNvPr>
          <p:cNvSpPr txBox="1"/>
          <p:nvPr/>
        </p:nvSpPr>
        <p:spPr>
          <a:xfrm>
            <a:off x="5625882" y="1867375"/>
            <a:ext cx="6574420" cy="646331"/>
          </a:xfrm>
          <a:prstGeom prst="rect">
            <a:avLst/>
          </a:prstGeom>
          <a:noFill/>
        </p:spPr>
        <p:txBody>
          <a:bodyPr wrap="square">
            <a:spAutoFit/>
          </a:bodyPr>
          <a:lstStyle/>
          <a:p>
            <a:r>
              <a:rPr lang="zh-CN" altLang="en-US" dirty="0">
                <a:solidFill>
                  <a:srgbClr val="4D4D4D"/>
                </a:solidFill>
                <a:latin typeface="KaTeX_Main"/>
              </a:rPr>
              <a:t>实现：前（后）向最大匹配算法、基于</a:t>
            </a:r>
            <a:r>
              <a:rPr lang="en-US" altLang="zh-CN" dirty="0">
                <a:solidFill>
                  <a:srgbClr val="4D4D4D"/>
                </a:solidFill>
                <a:latin typeface="KaTeX_Main"/>
              </a:rPr>
              <a:t>N-Gram LM</a:t>
            </a:r>
            <a:r>
              <a:rPr lang="zh-CN" altLang="en-US" dirty="0">
                <a:solidFill>
                  <a:srgbClr val="4D4D4D"/>
                </a:solidFill>
                <a:latin typeface="KaTeX_Main"/>
              </a:rPr>
              <a:t>的统计词频分词法</a:t>
            </a:r>
            <a:endParaRPr lang="zh-CN" altLang="en-US" dirty="0"/>
          </a:p>
        </p:txBody>
      </p:sp>
    </p:spTree>
    <p:extLst>
      <p:ext uri="{BB962C8B-B14F-4D97-AF65-F5344CB8AC3E}">
        <p14:creationId xmlns:p14="http://schemas.microsoft.com/office/powerpoint/2010/main" val="2444600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81639-4562-2C86-5B47-BE2F1A8ED119}"/>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95E78D2-6FBA-B961-6DB2-0CE29BFFBCD2}"/>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Tokenizer</a:t>
            </a:r>
          </a:p>
        </p:txBody>
      </p:sp>
      <p:sp>
        <p:nvSpPr>
          <p:cNvPr id="4" name="灯片编号占位符 3">
            <a:extLst>
              <a:ext uri="{FF2B5EF4-FFF2-40B4-BE49-F238E27FC236}">
                <a16:creationId xmlns:a16="http://schemas.microsoft.com/office/drawing/2014/main" id="{E5B99788-DFEE-216C-F554-BC1D37D3ED59}"/>
              </a:ext>
            </a:extLst>
          </p:cNvPr>
          <p:cNvSpPr>
            <a:spLocks noGrp="1"/>
          </p:cNvSpPr>
          <p:nvPr>
            <p:ph type="sldNum" sz="quarter" idx="4"/>
          </p:nvPr>
        </p:nvSpPr>
        <p:spPr/>
        <p:txBody>
          <a:bodyPr/>
          <a:lstStyle/>
          <a:p>
            <a:fld id="{40659071-15B3-479E-AE44-A4E7BB5803F4}" type="slidenum">
              <a:rPr lang="zh-CN" altLang="en-US" smtClean="0"/>
              <a:t>17</a:t>
            </a:fld>
            <a:endParaRPr lang="zh-CN" altLang="en-US" dirty="0"/>
          </a:p>
        </p:txBody>
      </p:sp>
      <p:sp>
        <p:nvSpPr>
          <p:cNvPr id="5" name="文本框 4">
            <a:extLst>
              <a:ext uri="{FF2B5EF4-FFF2-40B4-BE49-F238E27FC236}">
                <a16:creationId xmlns:a16="http://schemas.microsoft.com/office/drawing/2014/main" id="{68F3AA42-1874-F37E-A5C7-7FCC81501AFE}"/>
              </a:ext>
            </a:extLst>
          </p:cNvPr>
          <p:cNvSpPr txBox="1"/>
          <p:nvPr/>
        </p:nvSpPr>
        <p:spPr>
          <a:xfrm>
            <a:off x="0" y="1065796"/>
            <a:ext cx="12191999" cy="4001095"/>
          </a:xfrm>
          <a:prstGeom prst="rect">
            <a:avLst/>
          </a:prstGeom>
          <a:noFill/>
        </p:spPr>
        <p:txBody>
          <a:bodyPr wrap="square">
            <a:spAutoFit/>
          </a:bodyPr>
          <a:lstStyle/>
          <a:p>
            <a:r>
              <a:rPr lang="zh-CN" altLang="en-US" sz="2000" b="1" dirty="0">
                <a:solidFill>
                  <a:srgbClr val="191B1F"/>
                </a:solidFill>
                <a:latin typeface="-apple-system"/>
              </a:rPr>
              <a:t>两种分词的局限性：</a:t>
            </a:r>
            <a:endParaRPr lang="en-US" altLang="zh-CN" sz="2000" b="1" dirty="0">
              <a:solidFill>
                <a:srgbClr val="191B1F"/>
              </a:solidFill>
              <a:latin typeface="-apple-system"/>
            </a:endParaRPr>
          </a:p>
          <a:p>
            <a:r>
              <a:rPr lang="zh-CN" altLang="en-US" b="1" i="0" dirty="0">
                <a:solidFill>
                  <a:srgbClr val="191B1F"/>
                </a:solidFill>
                <a:effectLst/>
                <a:latin typeface="-apple-system"/>
              </a:rPr>
              <a:t>词粒度：</a:t>
            </a:r>
            <a:endParaRPr lang="en-US" altLang="zh-CN" sz="2000" b="1" i="0" dirty="0">
              <a:solidFill>
                <a:srgbClr val="191B1F"/>
              </a:solidFill>
              <a:effectLst/>
              <a:latin typeface="-apple-system"/>
            </a:endParaRPr>
          </a:p>
          <a:p>
            <a:pPr marL="342900" indent="-342900">
              <a:buFont typeface="+mj-lt"/>
              <a:buAutoNum type="arabicPeriod"/>
            </a:pPr>
            <a:r>
              <a:rPr lang="zh-CN" altLang="en-US" b="0" i="0" dirty="0">
                <a:solidFill>
                  <a:srgbClr val="191B1F"/>
                </a:solidFill>
                <a:effectLst/>
                <a:latin typeface="-apple-system"/>
              </a:rPr>
              <a:t>词粒度的方法，需要构造的词典太过庞大，严重影响计算效率和消耗内存。</a:t>
            </a:r>
            <a:endParaRPr lang="en-US" altLang="zh-CN" b="0" i="0" dirty="0">
              <a:solidFill>
                <a:srgbClr val="191B1F"/>
              </a:solidFill>
              <a:effectLst/>
              <a:latin typeface="-apple-system"/>
            </a:endParaRPr>
          </a:p>
          <a:p>
            <a:pPr marL="342900" indent="-342900">
              <a:buFont typeface="+mj-lt"/>
              <a:buAutoNum type="arabicPeriod"/>
            </a:pPr>
            <a:r>
              <a:rPr lang="zh-CN" altLang="en-US" dirty="0"/>
              <a:t>人类语言是不断发展的，词汇也在发展中不断增加。</a:t>
            </a:r>
            <a:endParaRPr lang="en-US" altLang="zh-CN" dirty="0"/>
          </a:p>
          <a:p>
            <a:pPr marL="342900" indent="-342900">
              <a:buFont typeface="+mj-lt"/>
              <a:buAutoNum type="arabicPeriod"/>
            </a:pPr>
            <a:r>
              <a:rPr lang="zh-CN" altLang="en-US" dirty="0"/>
              <a:t>一个单词因为不同的形态会产生不同的词，如由“</a:t>
            </a:r>
            <a:r>
              <a:rPr lang="en-US" altLang="zh-CN" dirty="0"/>
              <a:t>look”</a:t>
            </a:r>
            <a:r>
              <a:rPr lang="zh-CN" altLang="en-US" dirty="0"/>
              <a:t>衍 生出的“</a:t>
            </a:r>
            <a:r>
              <a:rPr lang="en-US" altLang="zh-CN" dirty="0"/>
              <a:t>looks”, “looking”, </a:t>
            </a:r>
            <a:r>
              <a:rPr lang="zh-CN" altLang="en-US" dirty="0"/>
              <a:t>但是意义相近，对他们都进行训练是不必要的。</a:t>
            </a: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r>
              <a:rPr lang="zh-CN" altLang="en-US" b="1" dirty="0"/>
              <a:t>字粒度</a:t>
            </a:r>
            <a:r>
              <a:rPr lang="zh-CN" altLang="en-US" dirty="0"/>
              <a:t>：词表大大减小，</a:t>
            </a:r>
            <a:r>
              <a:rPr lang="en-US" altLang="zh-CN" dirty="0"/>
              <a:t>26</a:t>
            </a:r>
            <a:r>
              <a:rPr lang="zh-CN" altLang="en-US" dirty="0"/>
              <a:t>个英文字母基本能覆盖出几乎所有词，</a:t>
            </a:r>
            <a:r>
              <a:rPr lang="en-US" altLang="zh-CN" dirty="0"/>
              <a:t>5000</a:t>
            </a:r>
            <a:r>
              <a:rPr lang="zh-CN" altLang="en-US" dirty="0"/>
              <a:t>多个中文基本也能组合出覆盖的词汇。</a:t>
            </a:r>
            <a:endParaRPr lang="en-US" altLang="zh-CN" dirty="0"/>
          </a:p>
          <a:p>
            <a:pPr marL="342900" indent="-342900">
              <a:buFont typeface="+mj-lt"/>
              <a:buAutoNum type="arabicPeriod"/>
            </a:pPr>
            <a:r>
              <a:rPr lang="zh-CN" altLang="en-US" dirty="0"/>
              <a:t>单个字母或者单个汉字并没有包含太多的语义信息，这对模型来说是灾难性的。</a:t>
            </a:r>
            <a:endParaRPr lang="en-US" altLang="zh-CN" dirty="0"/>
          </a:p>
          <a:p>
            <a:pPr marL="342900" indent="-342900">
              <a:buFont typeface="+mj-lt"/>
              <a:buAutoNum type="arabicPeriod"/>
            </a:pPr>
            <a:r>
              <a:rPr lang="zh-CN" altLang="en-US" dirty="0"/>
              <a:t>而且把单词切分的太细，会使得输入太过长增加输入计算压力，减小词表的代价就是输入长度大大增加，从而输入计算变得更耗时。</a:t>
            </a:r>
            <a:endParaRPr lang="en-US" altLang="zh-CN" dirty="0"/>
          </a:p>
        </p:txBody>
      </p:sp>
      <p:sp>
        <p:nvSpPr>
          <p:cNvPr id="14" name="文本框 13">
            <a:extLst>
              <a:ext uri="{FF2B5EF4-FFF2-40B4-BE49-F238E27FC236}">
                <a16:creationId xmlns:a16="http://schemas.microsoft.com/office/drawing/2014/main" id="{9F405A71-5BF3-E465-9766-5435E5B9631F}"/>
              </a:ext>
            </a:extLst>
          </p:cNvPr>
          <p:cNvSpPr txBox="1"/>
          <p:nvPr/>
        </p:nvSpPr>
        <p:spPr>
          <a:xfrm>
            <a:off x="3165674" y="2607667"/>
            <a:ext cx="6574420" cy="286360"/>
          </a:xfrm>
          <a:prstGeom prst="rect">
            <a:avLst/>
          </a:prstGeom>
          <a:noFill/>
        </p:spPr>
        <p:txBody>
          <a:bodyPr wrap="square">
            <a:spAutoFit/>
          </a:bodyPr>
          <a:lstStyle/>
          <a:p>
            <a:pPr>
              <a:lnSpc>
                <a:spcPts val="1425"/>
              </a:lnSpc>
              <a:buNone/>
            </a:pPr>
            <a:r>
              <a:rPr lang="en-US" altLang="zh-CN" b="0" dirty="0">
                <a:solidFill>
                  <a:srgbClr val="CE9178"/>
                </a:solidFill>
                <a:effectLst/>
                <a:latin typeface="Consolas" panose="020B0609020204030204" pitchFamily="49" charset="0"/>
              </a:rPr>
              <a:t>"This is a tokenizer example? Yes, it is."</a:t>
            </a:r>
            <a:endParaRPr lang="en-US" altLang="zh-CN" b="0" dirty="0">
              <a:solidFill>
                <a:srgbClr val="CCCCCC"/>
              </a:solidFill>
              <a:effectLst/>
              <a:latin typeface="Consolas" panose="020B0609020204030204" pitchFamily="49" charset="0"/>
            </a:endParaRPr>
          </a:p>
        </p:txBody>
      </p:sp>
      <p:sp>
        <p:nvSpPr>
          <p:cNvPr id="16" name="文本框 15">
            <a:extLst>
              <a:ext uri="{FF2B5EF4-FFF2-40B4-BE49-F238E27FC236}">
                <a16:creationId xmlns:a16="http://schemas.microsoft.com/office/drawing/2014/main" id="{DDC3F8AA-56D3-88F2-11E9-FFFD9005E259}"/>
              </a:ext>
            </a:extLst>
          </p:cNvPr>
          <p:cNvSpPr txBox="1"/>
          <p:nvPr/>
        </p:nvSpPr>
        <p:spPr>
          <a:xfrm>
            <a:off x="3300930" y="2965487"/>
            <a:ext cx="6736466" cy="369332"/>
          </a:xfrm>
          <a:prstGeom prst="rect">
            <a:avLst/>
          </a:prstGeom>
          <a:noFill/>
        </p:spPr>
        <p:txBody>
          <a:bodyPr wrap="square">
            <a:spAutoFit/>
          </a:bodyPr>
          <a:lstStyle/>
          <a:p>
            <a:r>
              <a:rPr lang="zh-CN" altLang="en-US" dirty="0"/>
              <a:t>['This', 'is', 'a', 'tokenizer', 'example', '?', 'Yes', ',', 'it', 'is', '.']</a:t>
            </a:r>
          </a:p>
        </p:txBody>
      </p:sp>
      <p:sp>
        <p:nvSpPr>
          <p:cNvPr id="18" name="文本框 17">
            <a:extLst>
              <a:ext uri="{FF2B5EF4-FFF2-40B4-BE49-F238E27FC236}">
                <a16:creationId xmlns:a16="http://schemas.microsoft.com/office/drawing/2014/main" id="{B4E48A4B-C5D1-645C-538A-E0E227C2563D}"/>
              </a:ext>
            </a:extLst>
          </p:cNvPr>
          <p:cNvSpPr txBox="1"/>
          <p:nvPr/>
        </p:nvSpPr>
        <p:spPr>
          <a:xfrm>
            <a:off x="2853158" y="3432637"/>
            <a:ext cx="6886936" cy="369332"/>
          </a:xfrm>
          <a:prstGeom prst="rect">
            <a:avLst/>
          </a:prstGeom>
          <a:noFill/>
        </p:spPr>
        <p:txBody>
          <a:bodyPr wrap="square">
            <a:spAutoFit/>
          </a:bodyPr>
          <a:lstStyle/>
          <a:p>
            <a:r>
              <a:rPr lang="zh-CN" altLang="en-US" b="0" i="0" dirty="0">
                <a:solidFill>
                  <a:srgbClr val="000000"/>
                </a:solidFill>
                <a:effectLst/>
                <a:latin typeface="Source Code Pro" panose="020B0509030403020204" pitchFamily="49" charset="0"/>
              </a:rPr>
              <a:t>我喜欢吃苹果。 </a:t>
            </a:r>
            <a:r>
              <a:rPr lang="en-US" altLang="zh-CN" b="0" i="0" dirty="0">
                <a:solidFill>
                  <a:srgbClr val="000000"/>
                </a:solidFill>
                <a:effectLst/>
                <a:latin typeface="Source Code Pro" panose="020B0509030403020204" pitchFamily="49" charset="0"/>
                <a:sym typeface="Wingdings" panose="05000000000000000000" pitchFamily="2" charset="2"/>
              </a:rPr>
              <a:t></a:t>
            </a:r>
            <a:r>
              <a:rPr lang="en-US" altLang="zh-CN" b="0" i="0" dirty="0">
                <a:solidFill>
                  <a:srgbClr val="999999"/>
                </a:solidFill>
                <a:effectLst/>
                <a:latin typeface="Source Code Pro" panose="020B0509030403020204" pitchFamily="49" charset="0"/>
              </a:rPr>
              <a:t>[</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我</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喜欢</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吃</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苹果</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a:t>
            </a:r>
            <a:r>
              <a:rPr lang="en-US" altLang="zh-CN" b="0" i="0" dirty="0">
                <a:solidFill>
                  <a:srgbClr val="50A14F"/>
                </a:solidFill>
                <a:effectLst/>
                <a:latin typeface="Source Code Pro" panose="020B0509030403020204" pitchFamily="49" charset="0"/>
              </a:rPr>
              <a:t>'</a:t>
            </a:r>
            <a:r>
              <a:rPr lang="en-US" altLang="zh-CN" b="0" i="0" dirty="0">
                <a:solidFill>
                  <a:srgbClr val="999999"/>
                </a:solidFill>
                <a:effectLst/>
                <a:latin typeface="Source Code Pro" panose="020B0509030403020204" pitchFamily="49" charset="0"/>
              </a:rPr>
              <a:t>]</a:t>
            </a:r>
            <a:endParaRPr lang="zh-CN" altLang="en-US" dirty="0"/>
          </a:p>
        </p:txBody>
      </p:sp>
      <p:sp>
        <p:nvSpPr>
          <p:cNvPr id="20" name="文本框 19">
            <a:extLst>
              <a:ext uri="{FF2B5EF4-FFF2-40B4-BE49-F238E27FC236}">
                <a16:creationId xmlns:a16="http://schemas.microsoft.com/office/drawing/2014/main" id="{936A180B-18B8-EDD6-2824-0AEB49A187D0}"/>
              </a:ext>
            </a:extLst>
          </p:cNvPr>
          <p:cNvSpPr txBox="1"/>
          <p:nvPr/>
        </p:nvSpPr>
        <p:spPr>
          <a:xfrm>
            <a:off x="2202669" y="5102072"/>
            <a:ext cx="7537425" cy="369332"/>
          </a:xfrm>
          <a:prstGeom prst="rect">
            <a:avLst/>
          </a:prstGeom>
          <a:noFill/>
        </p:spPr>
        <p:txBody>
          <a:bodyPr wrap="square">
            <a:spAutoFit/>
          </a:bodyPr>
          <a:lstStyle/>
          <a:p>
            <a:r>
              <a:rPr lang="zh-CN" altLang="en-US" b="0" i="0" dirty="0">
                <a:solidFill>
                  <a:srgbClr val="000000"/>
                </a:solidFill>
                <a:effectLst/>
                <a:latin typeface="Source Code Pro" panose="020B0509030403020204" pitchFamily="49" charset="0"/>
              </a:rPr>
              <a:t>我喜欢吃苹果。 </a:t>
            </a:r>
            <a:r>
              <a:rPr lang="en-US" altLang="zh-CN" b="0" i="0" dirty="0">
                <a:solidFill>
                  <a:srgbClr val="000000"/>
                </a:solidFill>
                <a:effectLst/>
                <a:latin typeface="Source Code Pro" panose="020B0509030403020204" pitchFamily="49" charset="0"/>
                <a:sym typeface="Wingdings" panose="05000000000000000000" pitchFamily="2" charset="2"/>
              </a:rPr>
              <a:t></a:t>
            </a:r>
            <a:r>
              <a:rPr lang="en-US" altLang="zh-CN" b="0" i="0" dirty="0">
                <a:solidFill>
                  <a:srgbClr val="999999"/>
                </a:solidFill>
                <a:effectLst/>
                <a:latin typeface="Source Code Pro" panose="020B0509030403020204" pitchFamily="49" charset="0"/>
              </a:rPr>
              <a:t>[</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我</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喜</a:t>
            </a:r>
            <a:r>
              <a:rPr lang="zh-CN" altLang="en-US" dirty="0">
                <a:solidFill>
                  <a:srgbClr val="50A14F"/>
                </a:solidFill>
                <a:latin typeface="Source Code Pro" panose="020B0509030403020204" pitchFamily="49" charset="0"/>
              </a:rPr>
              <a:t>’</a:t>
            </a:r>
            <a:r>
              <a:rPr lang="en-US" altLang="zh-CN" dirty="0">
                <a:solidFill>
                  <a:srgbClr val="50A14F"/>
                </a:solidFill>
                <a:latin typeface="Source Code Pro" panose="020B0509030403020204" pitchFamily="49" charset="0"/>
              </a:rPr>
              <a:t>,</a:t>
            </a:r>
            <a:r>
              <a:rPr lang="zh-CN" altLang="en-US" dirty="0">
                <a:solidFill>
                  <a:srgbClr val="50A14F"/>
                </a:solidFill>
                <a:latin typeface="Source Code Pro" panose="020B0509030403020204" pitchFamily="49" charset="0"/>
              </a:rPr>
              <a:t>‘</a:t>
            </a:r>
            <a:r>
              <a:rPr lang="zh-CN" altLang="en-US" b="0" i="0" dirty="0">
                <a:solidFill>
                  <a:srgbClr val="50A14F"/>
                </a:solidFill>
                <a:effectLst/>
                <a:latin typeface="Source Code Pro" panose="020B0509030403020204" pitchFamily="49" charset="0"/>
              </a:rPr>
              <a:t>欢</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吃</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苹</a:t>
            </a:r>
            <a:r>
              <a:rPr lang="zh-CN" altLang="en-US" dirty="0">
                <a:solidFill>
                  <a:srgbClr val="50A14F"/>
                </a:solidFill>
                <a:latin typeface="Source Code Pro" panose="020B0509030403020204" pitchFamily="49" charset="0"/>
              </a:rPr>
              <a:t>’</a:t>
            </a:r>
            <a:r>
              <a:rPr lang="en-US" altLang="zh-CN" dirty="0">
                <a:solidFill>
                  <a:srgbClr val="50A14F"/>
                </a:solidFill>
                <a:latin typeface="Source Code Pro" panose="020B0509030403020204" pitchFamily="49" charset="0"/>
              </a:rPr>
              <a:t>,</a:t>
            </a:r>
            <a:r>
              <a:rPr lang="zh-CN" altLang="en-US" dirty="0">
                <a:solidFill>
                  <a:srgbClr val="50A14F"/>
                </a:solidFill>
                <a:latin typeface="Source Code Pro" panose="020B0509030403020204" pitchFamily="49" charset="0"/>
              </a:rPr>
              <a:t>‘</a:t>
            </a:r>
            <a:r>
              <a:rPr lang="zh-CN" altLang="en-US" b="0" i="0" dirty="0">
                <a:solidFill>
                  <a:srgbClr val="50A14F"/>
                </a:solidFill>
                <a:effectLst/>
                <a:latin typeface="Source Code Pro" panose="020B0509030403020204" pitchFamily="49" charset="0"/>
              </a:rPr>
              <a:t>果</a:t>
            </a:r>
            <a:r>
              <a:rPr lang="en-US" altLang="zh-CN" b="0" i="0" dirty="0">
                <a:solidFill>
                  <a:srgbClr val="50A14F"/>
                </a:solidFill>
                <a:effectLst/>
                <a:latin typeface="Source Code Pro" panose="020B0509030403020204" pitchFamily="49" charset="0"/>
              </a:rPr>
              <a:t>'</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r>
              <a:rPr lang="zh-CN" altLang="en-US" b="0" i="0" dirty="0">
                <a:solidFill>
                  <a:srgbClr val="50A14F"/>
                </a:solidFill>
                <a:effectLst/>
                <a:latin typeface="Source Code Pro" panose="020B0509030403020204" pitchFamily="49" charset="0"/>
              </a:rPr>
              <a:t>。</a:t>
            </a:r>
            <a:r>
              <a:rPr lang="en-US" altLang="zh-CN" b="0" i="0" dirty="0">
                <a:solidFill>
                  <a:srgbClr val="50A14F"/>
                </a:solidFill>
                <a:effectLst/>
                <a:latin typeface="Source Code Pro" panose="020B0509030403020204" pitchFamily="49" charset="0"/>
              </a:rPr>
              <a:t>'</a:t>
            </a:r>
            <a:r>
              <a:rPr lang="en-US" altLang="zh-CN" b="0" i="0" dirty="0">
                <a:solidFill>
                  <a:srgbClr val="999999"/>
                </a:solidFill>
                <a:effectLst/>
                <a:latin typeface="Source Code Pro" panose="020B0509030403020204" pitchFamily="49" charset="0"/>
              </a:rPr>
              <a:t>]</a:t>
            </a:r>
            <a:endParaRPr lang="zh-CN" altLang="en-US" dirty="0"/>
          </a:p>
        </p:txBody>
      </p:sp>
      <p:sp>
        <p:nvSpPr>
          <p:cNvPr id="24" name="文本框 23">
            <a:extLst>
              <a:ext uri="{FF2B5EF4-FFF2-40B4-BE49-F238E27FC236}">
                <a16:creationId xmlns:a16="http://schemas.microsoft.com/office/drawing/2014/main" id="{58AC2DBB-2E65-6F53-CAB0-2A74CF4AD914}"/>
              </a:ext>
            </a:extLst>
          </p:cNvPr>
          <p:cNvSpPr txBox="1"/>
          <p:nvPr/>
        </p:nvSpPr>
        <p:spPr>
          <a:xfrm>
            <a:off x="2965264" y="5557968"/>
            <a:ext cx="6886936" cy="369332"/>
          </a:xfrm>
          <a:prstGeom prst="rect">
            <a:avLst/>
          </a:prstGeom>
          <a:noFill/>
        </p:spPr>
        <p:txBody>
          <a:bodyPr wrap="square">
            <a:spAutoFit/>
          </a:bodyPr>
          <a:lstStyle/>
          <a:p>
            <a:r>
              <a:rPr lang="en-US" altLang="zh-CN" b="0" i="0" dirty="0">
                <a:solidFill>
                  <a:srgbClr val="000000"/>
                </a:solidFill>
                <a:effectLst/>
                <a:latin typeface="Source Code Pro" panose="020B0509030403020204" pitchFamily="49" charset="0"/>
              </a:rPr>
              <a:t>Hello, </a:t>
            </a:r>
            <a:r>
              <a:rPr lang="en-US" altLang="zh-CN" b="0" i="0" dirty="0">
                <a:solidFill>
                  <a:srgbClr val="999999"/>
                </a:solidFill>
                <a:effectLst/>
                <a:latin typeface="Source Code Pro" panose="020B0509030403020204" pitchFamily="49" charset="0"/>
              </a:rPr>
              <a:t>[</a:t>
            </a:r>
            <a:r>
              <a:rPr lang="en-US" altLang="zh-CN" b="0" i="0" dirty="0">
                <a:solidFill>
                  <a:srgbClr val="50A14F"/>
                </a:solidFill>
                <a:effectLst/>
                <a:latin typeface="Source Code Pro" panose="020B0509030403020204" pitchFamily="49" charset="0"/>
              </a:rPr>
              <a:t>'H'</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'e'</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'l'</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'l'</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'o'</a:t>
            </a:r>
            <a:r>
              <a:rPr lang="en-US" altLang="zh-CN" b="0" i="0" dirty="0">
                <a:solidFill>
                  <a:srgbClr val="000000"/>
                </a:solidFill>
                <a:effectLst/>
                <a:latin typeface="Source Code Pro" panose="020B0509030403020204" pitchFamily="49" charset="0"/>
              </a:rPr>
              <a:t>, </a:t>
            </a:r>
            <a:r>
              <a:rPr lang="en-US" altLang="zh-CN" b="0" i="0" dirty="0">
                <a:solidFill>
                  <a:srgbClr val="50A14F"/>
                </a:solidFill>
                <a:effectLst/>
                <a:latin typeface="Source Code Pro" panose="020B0509030403020204" pitchFamily="49" charset="0"/>
              </a:rPr>
              <a:t>',’]</a:t>
            </a:r>
            <a:endParaRPr lang="zh-CN" altLang="en-US" dirty="0"/>
          </a:p>
        </p:txBody>
      </p:sp>
    </p:spTree>
    <p:extLst>
      <p:ext uri="{BB962C8B-B14F-4D97-AF65-F5344CB8AC3E}">
        <p14:creationId xmlns:p14="http://schemas.microsoft.com/office/powerpoint/2010/main" val="677331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6B038-675E-9020-740F-7CB8DF789BC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E6DC8F3B-900A-455F-3020-8E9104EA6E46}"/>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Tokenizer</a:t>
            </a:r>
          </a:p>
        </p:txBody>
      </p:sp>
      <p:sp>
        <p:nvSpPr>
          <p:cNvPr id="4" name="灯片编号占位符 3">
            <a:extLst>
              <a:ext uri="{FF2B5EF4-FFF2-40B4-BE49-F238E27FC236}">
                <a16:creationId xmlns:a16="http://schemas.microsoft.com/office/drawing/2014/main" id="{42E774AB-6E54-E9D4-4313-3DEAB1727BEA}"/>
              </a:ext>
            </a:extLst>
          </p:cNvPr>
          <p:cNvSpPr>
            <a:spLocks noGrp="1"/>
          </p:cNvSpPr>
          <p:nvPr>
            <p:ph type="sldNum" sz="quarter" idx="4"/>
          </p:nvPr>
        </p:nvSpPr>
        <p:spPr/>
        <p:txBody>
          <a:bodyPr/>
          <a:lstStyle/>
          <a:p>
            <a:fld id="{40659071-15B3-479E-AE44-A4E7BB5803F4}" type="slidenum">
              <a:rPr lang="zh-CN" altLang="en-US" smtClean="0"/>
              <a:t>18</a:t>
            </a:fld>
            <a:endParaRPr lang="zh-CN" altLang="en-US" dirty="0"/>
          </a:p>
        </p:txBody>
      </p:sp>
      <p:sp>
        <p:nvSpPr>
          <p:cNvPr id="2" name="文本框 1">
            <a:extLst>
              <a:ext uri="{FF2B5EF4-FFF2-40B4-BE49-F238E27FC236}">
                <a16:creationId xmlns:a16="http://schemas.microsoft.com/office/drawing/2014/main" id="{8083F365-5B52-3A2A-BC09-8E8766324024}"/>
              </a:ext>
            </a:extLst>
          </p:cNvPr>
          <p:cNvSpPr txBox="1"/>
          <p:nvPr/>
        </p:nvSpPr>
        <p:spPr>
          <a:xfrm>
            <a:off x="-1" y="1019497"/>
            <a:ext cx="11910349" cy="4278094"/>
          </a:xfrm>
          <a:prstGeom prst="rect">
            <a:avLst/>
          </a:prstGeom>
          <a:noFill/>
        </p:spPr>
        <p:txBody>
          <a:bodyPr wrap="square">
            <a:spAutoFit/>
          </a:bodyPr>
          <a:lstStyle/>
          <a:p>
            <a:r>
              <a:rPr lang="en-US" altLang="zh-CN" sz="2000" b="1" i="0" dirty="0" err="1">
                <a:solidFill>
                  <a:srgbClr val="191B1F"/>
                </a:solidFill>
                <a:effectLst/>
                <a:latin typeface="-apple-system"/>
              </a:rPr>
              <a:t>BPETokenizer</a:t>
            </a:r>
            <a:r>
              <a:rPr lang="zh-CN" altLang="en-US" sz="2000" b="1" i="0" dirty="0">
                <a:solidFill>
                  <a:srgbClr val="191B1F"/>
                </a:solidFill>
                <a:effectLst/>
                <a:latin typeface="-apple-system"/>
              </a:rPr>
              <a:t>：</a:t>
            </a:r>
            <a:endParaRPr lang="en-US" altLang="zh-CN" sz="2000" b="1" i="0" dirty="0">
              <a:solidFill>
                <a:srgbClr val="191B1F"/>
              </a:solidFill>
              <a:effectLst/>
              <a:latin typeface="-apple-system"/>
            </a:endParaRPr>
          </a:p>
          <a:p>
            <a:r>
              <a:rPr lang="zh-CN" altLang="en-US" dirty="0">
                <a:solidFill>
                  <a:srgbClr val="191B1F"/>
                </a:solidFill>
                <a:latin typeface="-apple-system"/>
              </a:rPr>
              <a:t>整体的流程图如下所示：</a:t>
            </a:r>
            <a:endParaRPr lang="en-US" altLang="zh-CN" dirty="0">
              <a:solidFill>
                <a:srgbClr val="191B1F"/>
              </a:solidFill>
              <a:latin typeface="-apple-system"/>
            </a:endParaRPr>
          </a:p>
          <a:p>
            <a:endParaRPr lang="en-US" altLang="zh-CN" dirty="0">
              <a:solidFill>
                <a:srgbClr val="191B1F"/>
              </a:solidFill>
              <a:latin typeface="-apple-system"/>
            </a:endParaRPr>
          </a:p>
          <a:p>
            <a:pPr marL="342900" indent="-342900">
              <a:buFont typeface="+mj-lt"/>
              <a:buAutoNum type="arabicPeriod"/>
            </a:pPr>
            <a:r>
              <a:rPr lang="zh-CN" altLang="en-US" dirty="0"/>
              <a:t>初始化单字节词元表</a:t>
            </a:r>
            <a:endParaRPr lang="en-US" altLang="zh-CN" dirty="0"/>
          </a:p>
          <a:p>
            <a:pPr marL="342900" indent="-342900">
              <a:buFont typeface="+mj-lt"/>
              <a:buAutoNum type="arabicPeriod"/>
            </a:pPr>
            <a:r>
              <a:rPr lang="zh-CN" altLang="en-US" dirty="0"/>
              <a:t>输入语料库并转化为单字节列表</a:t>
            </a:r>
            <a:endParaRPr lang="en-US" altLang="zh-CN" dirty="0"/>
          </a:p>
          <a:p>
            <a:pPr marL="342900" indent="-342900">
              <a:buFont typeface="+mj-lt"/>
              <a:buAutoNum type="arabicPeriod"/>
            </a:pPr>
            <a:r>
              <a:rPr lang="zh-CN" altLang="en-US" dirty="0"/>
              <a:t>统计相邻的</a:t>
            </a:r>
            <a:r>
              <a:rPr lang="en-US" altLang="zh-CN" dirty="0"/>
              <a:t>token</a:t>
            </a:r>
            <a:r>
              <a:rPr lang="zh-CN" altLang="en-US" dirty="0"/>
              <a:t>以及其频率，选取最高频率的</a:t>
            </a:r>
            <a:r>
              <a:rPr lang="en-US" altLang="zh-CN" dirty="0"/>
              <a:t>token</a:t>
            </a:r>
            <a:r>
              <a:rPr lang="zh-CN" altLang="en-US" dirty="0"/>
              <a:t>为</a:t>
            </a:r>
            <a:r>
              <a:rPr lang="en-US" altLang="zh-CN" dirty="0" err="1"/>
              <a:t>new_token</a:t>
            </a:r>
            <a:endParaRPr lang="en-US" altLang="zh-CN" dirty="0"/>
          </a:p>
          <a:p>
            <a:pPr marL="342900" indent="-342900">
              <a:buFont typeface="+mj-lt"/>
              <a:buAutoNum type="arabicPeriod"/>
            </a:pPr>
            <a:r>
              <a:rPr lang="zh-CN" altLang="en-US" dirty="0"/>
              <a:t>合并单字节表中的所有出现的</a:t>
            </a:r>
            <a:r>
              <a:rPr lang="en-US" altLang="zh-CN" dirty="0" err="1"/>
              <a:t>new_token</a:t>
            </a: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r>
              <a:rPr lang="zh-CN" altLang="en-US" dirty="0"/>
              <a:t>直至词表到了初始化长度</a:t>
            </a:r>
          </a:p>
        </p:txBody>
      </p:sp>
      <p:pic>
        <p:nvPicPr>
          <p:cNvPr id="6" name="图片 5">
            <a:extLst>
              <a:ext uri="{FF2B5EF4-FFF2-40B4-BE49-F238E27FC236}">
                <a16:creationId xmlns:a16="http://schemas.microsoft.com/office/drawing/2014/main" id="{634E268B-DDB8-7B5A-0262-499B02FADD2E}"/>
              </a:ext>
            </a:extLst>
          </p:cNvPr>
          <p:cNvPicPr>
            <a:picLocks noChangeAspect="1"/>
          </p:cNvPicPr>
          <p:nvPr/>
        </p:nvPicPr>
        <p:blipFill>
          <a:blip r:embed="rId2"/>
          <a:stretch>
            <a:fillRect/>
          </a:stretch>
        </p:blipFill>
        <p:spPr>
          <a:xfrm>
            <a:off x="8913092" y="892585"/>
            <a:ext cx="2581118" cy="5822396"/>
          </a:xfrm>
          <a:prstGeom prst="rect">
            <a:avLst/>
          </a:prstGeom>
        </p:spPr>
      </p:pic>
      <p:sp>
        <p:nvSpPr>
          <p:cNvPr id="8" name="文本框 7">
            <a:extLst>
              <a:ext uri="{FF2B5EF4-FFF2-40B4-BE49-F238E27FC236}">
                <a16:creationId xmlns:a16="http://schemas.microsoft.com/office/drawing/2014/main" id="{51F026C3-590E-980E-8371-EAB5532A4B01}"/>
              </a:ext>
            </a:extLst>
          </p:cNvPr>
          <p:cNvSpPr txBox="1"/>
          <p:nvPr/>
        </p:nvSpPr>
        <p:spPr>
          <a:xfrm>
            <a:off x="0" y="3208512"/>
            <a:ext cx="8913092" cy="646331"/>
          </a:xfrm>
          <a:prstGeom prst="rect">
            <a:avLst/>
          </a:prstGeom>
          <a:noFill/>
        </p:spPr>
        <p:txBody>
          <a:bodyPr wrap="square">
            <a:spAutoFit/>
          </a:bodyPr>
          <a:lstStyle/>
          <a:p>
            <a:r>
              <a:rPr lang="zh-CN" altLang="en-US" dirty="0"/>
              <a:t>[b'\xe4', b'\xbd', b'\xa0', b'\xe5', b'\xa5', b'\xbd', b',', b'\xe4', b'\xbd', b'\xa0', b'\xe5', b'\xa5', b'\xbd', b'\xe4', b'\xb8', b'\xad', b'\xe5', b'\x9b', b'\xbd']</a:t>
            </a:r>
          </a:p>
        </p:txBody>
      </p:sp>
      <p:sp>
        <p:nvSpPr>
          <p:cNvPr id="10" name="文本框 9">
            <a:extLst>
              <a:ext uri="{FF2B5EF4-FFF2-40B4-BE49-F238E27FC236}">
                <a16:creationId xmlns:a16="http://schemas.microsoft.com/office/drawing/2014/main" id="{78759843-9C28-57E9-3C01-290C7916171E}"/>
              </a:ext>
            </a:extLst>
          </p:cNvPr>
          <p:cNvSpPr txBox="1"/>
          <p:nvPr/>
        </p:nvSpPr>
        <p:spPr>
          <a:xfrm>
            <a:off x="0" y="4102995"/>
            <a:ext cx="8913092" cy="646331"/>
          </a:xfrm>
          <a:prstGeom prst="rect">
            <a:avLst/>
          </a:prstGeom>
          <a:noFill/>
        </p:spPr>
        <p:txBody>
          <a:bodyPr wrap="square">
            <a:spAutoFit/>
          </a:bodyPr>
          <a:lstStyle/>
          <a:p>
            <a:r>
              <a:rPr lang="zh-CN" altLang="en-US" dirty="0"/>
              <a:t>[</a:t>
            </a:r>
            <a:r>
              <a:rPr lang="zh-CN" altLang="en-US" b="1" dirty="0"/>
              <a:t>b'\xe4\xbd', </a:t>
            </a:r>
            <a:r>
              <a:rPr lang="zh-CN" altLang="en-US" dirty="0"/>
              <a:t>b'\xa0', b'\xe5', b'\xa5', b'\xbd', b',', </a:t>
            </a:r>
            <a:r>
              <a:rPr lang="zh-CN" altLang="en-US" b="1" dirty="0"/>
              <a:t>b'\xe4\xbd',</a:t>
            </a:r>
            <a:r>
              <a:rPr lang="zh-CN" altLang="en-US" dirty="0"/>
              <a:t> b'\xa0', b'\xe5', b'\xa5', b'\xbd', b'\xe4', b'\xb8', b'\xad', b'\xe5', b'\x9b', b'\xbd']</a:t>
            </a:r>
          </a:p>
        </p:txBody>
      </p:sp>
    </p:spTree>
    <p:extLst>
      <p:ext uri="{BB962C8B-B14F-4D97-AF65-F5344CB8AC3E}">
        <p14:creationId xmlns:p14="http://schemas.microsoft.com/office/powerpoint/2010/main" val="3853291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07F06-E886-6CA6-29BB-C25905549BF6}"/>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94ACC42B-F753-AA7E-4E3A-61AA3D65B14A}"/>
              </a:ext>
            </a:extLst>
          </p:cNvPr>
          <p:cNvSpPr>
            <a:spLocks noGrp="1"/>
          </p:cNvSpPr>
          <p:nvPr>
            <p:ph type="title"/>
          </p:nvPr>
        </p:nvSpPr>
        <p:spPr/>
        <p:txBody>
          <a:bodyPr>
            <a:noAutofit/>
          </a:bodyPr>
          <a:lstStyle/>
          <a:p>
            <a:r>
              <a:rPr lang="en-US" altLang="zh-CN" sz="2800" dirty="0">
                <a:solidFill>
                  <a:schemeClr val="bg1"/>
                </a:solidFill>
                <a:uFillTx/>
                <a:latin typeface="+mn-ea"/>
                <a:ea typeface="+mn-ea"/>
                <a:sym typeface="+mn-ea"/>
              </a:rPr>
              <a:t>Tokenizer</a:t>
            </a:r>
          </a:p>
        </p:txBody>
      </p:sp>
      <p:sp>
        <p:nvSpPr>
          <p:cNvPr id="4" name="灯片编号占位符 3">
            <a:extLst>
              <a:ext uri="{FF2B5EF4-FFF2-40B4-BE49-F238E27FC236}">
                <a16:creationId xmlns:a16="http://schemas.microsoft.com/office/drawing/2014/main" id="{B8190D8F-352E-9D72-6EE7-DEF979722F64}"/>
              </a:ext>
            </a:extLst>
          </p:cNvPr>
          <p:cNvSpPr>
            <a:spLocks noGrp="1"/>
          </p:cNvSpPr>
          <p:nvPr>
            <p:ph type="sldNum" sz="quarter" idx="4"/>
          </p:nvPr>
        </p:nvSpPr>
        <p:spPr>
          <a:xfrm>
            <a:off x="5498321" y="6662031"/>
            <a:ext cx="2743200" cy="342034"/>
          </a:xfrm>
        </p:spPr>
        <p:txBody>
          <a:bodyPr/>
          <a:lstStyle/>
          <a:p>
            <a:fld id="{40659071-15B3-479E-AE44-A4E7BB5803F4}" type="slidenum">
              <a:rPr lang="zh-CN" altLang="en-US" smtClean="0"/>
              <a:t>19</a:t>
            </a:fld>
            <a:endParaRPr lang="zh-CN" altLang="en-US" dirty="0"/>
          </a:p>
        </p:txBody>
      </p:sp>
      <p:pic>
        <p:nvPicPr>
          <p:cNvPr id="2" name="图片 1">
            <a:extLst>
              <a:ext uri="{FF2B5EF4-FFF2-40B4-BE49-F238E27FC236}">
                <a16:creationId xmlns:a16="http://schemas.microsoft.com/office/drawing/2014/main" id="{251A3E7D-503B-0432-E2FC-41582CF8653F}"/>
              </a:ext>
            </a:extLst>
          </p:cNvPr>
          <p:cNvPicPr>
            <a:picLocks noChangeAspect="1"/>
          </p:cNvPicPr>
          <p:nvPr/>
        </p:nvPicPr>
        <p:blipFill>
          <a:blip r:embed="rId2"/>
          <a:stretch>
            <a:fillRect/>
          </a:stretch>
        </p:blipFill>
        <p:spPr>
          <a:xfrm>
            <a:off x="162631" y="794075"/>
            <a:ext cx="2581118" cy="5822396"/>
          </a:xfrm>
          <a:prstGeom prst="rect">
            <a:avLst/>
          </a:prstGeom>
        </p:spPr>
      </p:pic>
      <p:pic>
        <p:nvPicPr>
          <p:cNvPr id="6" name="图片 5">
            <a:extLst>
              <a:ext uri="{FF2B5EF4-FFF2-40B4-BE49-F238E27FC236}">
                <a16:creationId xmlns:a16="http://schemas.microsoft.com/office/drawing/2014/main" id="{5B9996F7-262A-0D44-B37C-F21436701ADC}"/>
              </a:ext>
            </a:extLst>
          </p:cNvPr>
          <p:cNvPicPr>
            <a:picLocks noChangeAspect="1"/>
          </p:cNvPicPr>
          <p:nvPr/>
        </p:nvPicPr>
        <p:blipFill>
          <a:blip r:embed="rId3"/>
          <a:stretch>
            <a:fillRect/>
          </a:stretch>
        </p:blipFill>
        <p:spPr>
          <a:xfrm>
            <a:off x="3946162" y="624719"/>
            <a:ext cx="3543795" cy="1028844"/>
          </a:xfrm>
          <a:prstGeom prst="rect">
            <a:avLst/>
          </a:prstGeom>
        </p:spPr>
      </p:pic>
      <p:pic>
        <p:nvPicPr>
          <p:cNvPr id="8" name="图片 7">
            <a:extLst>
              <a:ext uri="{FF2B5EF4-FFF2-40B4-BE49-F238E27FC236}">
                <a16:creationId xmlns:a16="http://schemas.microsoft.com/office/drawing/2014/main" id="{90F00B82-B203-E3DB-972D-AD844E2289ED}"/>
              </a:ext>
            </a:extLst>
          </p:cNvPr>
          <p:cNvPicPr>
            <a:picLocks noChangeAspect="1"/>
          </p:cNvPicPr>
          <p:nvPr/>
        </p:nvPicPr>
        <p:blipFill>
          <a:blip r:embed="rId4"/>
          <a:stretch>
            <a:fillRect/>
          </a:stretch>
        </p:blipFill>
        <p:spPr>
          <a:xfrm>
            <a:off x="3152949" y="1575280"/>
            <a:ext cx="5153744" cy="1409897"/>
          </a:xfrm>
          <a:prstGeom prst="rect">
            <a:avLst/>
          </a:prstGeom>
        </p:spPr>
      </p:pic>
      <p:pic>
        <p:nvPicPr>
          <p:cNvPr id="10" name="图片 9">
            <a:extLst>
              <a:ext uri="{FF2B5EF4-FFF2-40B4-BE49-F238E27FC236}">
                <a16:creationId xmlns:a16="http://schemas.microsoft.com/office/drawing/2014/main" id="{F8BA46A9-2433-54A1-D835-C93177080E32}"/>
              </a:ext>
            </a:extLst>
          </p:cNvPr>
          <p:cNvPicPr>
            <a:picLocks noChangeAspect="1"/>
          </p:cNvPicPr>
          <p:nvPr/>
        </p:nvPicPr>
        <p:blipFill>
          <a:blip r:embed="rId5"/>
          <a:stretch>
            <a:fillRect/>
          </a:stretch>
        </p:blipFill>
        <p:spPr>
          <a:xfrm>
            <a:off x="3665135" y="2894668"/>
            <a:ext cx="4105848" cy="1038370"/>
          </a:xfrm>
          <a:prstGeom prst="rect">
            <a:avLst/>
          </a:prstGeom>
        </p:spPr>
      </p:pic>
      <p:pic>
        <p:nvPicPr>
          <p:cNvPr id="12" name="图片 11">
            <a:extLst>
              <a:ext uri="{FF2B5EF4-FFF2-40B4-BE49-F238E27FC236}">
                <a16:creationId xmlns:a16="http://schemas.microsoft.com/office/drawing/2014/main" id="{30B383D8-43E7-1117-76DF-4E86B487114F}"/>
              </a:ext>
            </a:extLst>
          </p:cNvPr>
          <p:cNvPicPr>
            <a:picLocks noChangeAspect="1"/>
          </p:cNvPicPr>
          <p:nvPr/>
        </p:nvPicPr>
        <p:blipFill>
          <a:blip r:embed="rId6"/>
          <a:stretch>
            <a:fillRect/>
          </a:stretch>
        </p:blipFill>
        <p:spPr>
          <a:xfrm>
            <a:off x="2743749" y="3911148"/>
            <a:ext cx="5763429" cy="2572109"/>
          </a:xfrm>
          <a:prstGeom prst="rect">
            <a:avLst/>
          </a:prstGeom>
        </p:spPr>
      </p:pic>
      <p:pic>
        <p:nvPicPr>
          <p:cNvPr id="14" name="图片 13">
            <a:extLst>
              <a:ext uri="{FF2B5EF4-FFF2-40B4-BE49-F238E27FC236}">
                <a16:creationId xmlns:a16="http://schemas.microsoft.com/office/drawing/2014/main" id="{1E4F844E-73C1-C996-3829-C928360DF4CB}"/>
              </a:ext>
            </a:extLst>
          </p:cNvPr>
          <p:cNvPicPr>
            <a:picLocks noChangeAspect="1"/>
          </p:cNvPicPr>
          <p:nvPr/>
        </p:nvPicPr>
        <p:blipFill>
          <a:blip r:embed="rId7"/>
          <a:stretch>
            <a:fillRect/>
          </a:stretch>
        </p:blipFill>
        <p:spPr>
          <a:xfrm>
            <a:off x="8306693" y="1139141"/>
            <a:ext cx="3982006" cy="2124371"/>
          </a:xfrm>
          <a:prstGeom prst="rect">
            <a:avLst/>
          </a:prstGeom>
        </p:spPr>
      </p:pic>
    </p:spTree>
    <p:extLst>
      <p:ext uri="{BB962C8B-B14F-4D97-AF65-F5344CB8AC3E}">
        <p14:creationId xmlns:p14="http://schemas.microsoft.com/office/powerpoint/2010/main" val="35422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8F87C5-A559-F7C4-7A59-15CABDA434AA}"/>
              </a:ext>
            </a:extLst>
          </p:cNvPr>
          <p:cNvSpPr>
            <a:spLocks noGrp="1"/>
          </p:cNvSpPr>
          <p:nvPr>
            <p:ph type="title"/>
          </p:nvPr>
        </p:nvSpPr>
        <p:spPr/>
        <p:txBody>
          <a:bodyPr/>
          <a:lstStyle/>
          <a:p>
            <a:r>
              <a:rPr lang="en-US" altLang="zh-CN" dirty="0"/>
              <a:t>Outline</a:t>
            </a:r>
            <a:endParaRPr lang="zh-CN" altLang="en-US" dirty="0"/>
          </a:p>
        </p:txBody>
      </p:sp>
      <p:sp>
        <p:nvSpPr>
          <p:cNvPr id="5" name="object 7">
            <a:extLst>
              <a:ext uri="{FF2B5EF4-FFF2-40B4-BE49-F238E27FC236}">
                <a16:creationId xmlns:a16="http://schemas.microsoft.com/office/drawing/2014/main" id="{428F14A8-F8E0-C2BC-930C-78E325AF1C83}"/>
              </a:ext>
            </a:extLst>
          </p:cNvPr>
          <p:cNvSpPr/>
          <p:nvPr/>
        </p:nvSpPr>
        <p:spPr>
          <a:xfrm>
            <a:off x="1923727" y="2339504"/>
            <a:ext cx="781814" cy="707560"/>
          </a:xfrm>
          <a:custGeom>
            <a:avLst/>
            <a:gdLst/>
            <a:ahLst/>
            <a:cxnLst/>
            <a:rect l="l" t="t" r="r" b="b"/>
            <a:pathLst>
              <a:path w="742314" h="497205">
                <a:moveTo>
                  <a:pt x="742188" y="0"/>
                </a:moveTo>
                <a:lnTo>
                  <a:pt x="82296" y="0"/>
                </a:lnTo>
                <a:lnTo>
                  <a:pt x="50139" y="6438"/>
                </a:lnTo>
                <a:lnTo>
                  <a:pt x="24003" y="24003"/>
                </a:lnTo>
                <a:lnTo>
                  <a:pt x="6426" y="50152"/>
                </a:lnTo>
                <a:lnTo>
                  <a:pt x="0" y="82296"/>
                </a:lnTo>
                <a:lnTo>
                  <a:pt x="0" y="414528"/>
                </a:lnTo>
                <a:lnTo>
                  <a:pt x="6426" y="446684"/>
                </a:lnTo>
                <a:lnTo>
                  <a:pt x="24003" y="472821"/>
                </a:lnTo>
                <a:lnTo>
                  <a:pt x="50139" y="490397"/>
                </a:lnTo>
                <a:lnTo>
                  <a:pt x="82296" y="496824"/>
                </a:lnTo>
                <a:lnTo>
                  <a:pt x="742188" y="496824"/>
                </a:lnTo>
                <a:lnTo>
                  <a:pt x="742188" y="0"/>
                </a:lnTo>
                <a:close/>
              </a:path>
            </a:pathLst>
          </a:custGeom>
          <a:solidFill>
            <a:srgbClr val="2F5497"/>
          </a:solidFill>
        </p:spPr>
        <p:txBody>
          <a:bodyPr wrap="square" lIns="0" tIns="0" rIns="0" bIns="0" rtlCol="0" anchor="ctr"/>
          <a:lstStyle/>
          <a:p>
            <a:endParaRPr sz="2000"/>
          </a:p>
        </p:txBody>
      </p:sp>
      <p:sp>
        <p:nvSpPr>
          <p:cNvPr id="6" name="object 8">
            <a:extLst>
              <a:ext uri="{FF2B5EF4-FFF2-40B4-BE49-F238E27FC236}">
                <a16:creationId xmlns:a16="http://schemas.microsoft.com/office/drawing/2014/main" id="{2E453B5D-0573-9F40-22BD-EBC5D6A2D14B}"/>
              </a:ext>
            </a:extLst>
          </p:cNvPr>
          <p:cNvSpPr/>
          <p:nvPr/>
        </p:nvSpPr>
        <p:spPr>
          <a:xfrm>
            <a:off x="2811271" y="2330562"/>
            <a:ext cx="7267091" cy="704848"/>
          </a:xfrm>
          <a:custGeom>
            <a:avLst/>
            <a:gdLst/>
            <a:ahLst/>
            <a:cxnLst/>
            <a:rect l="l" t="t" r="r" b="b"/>
            <a:pathLst>
              <a:path w="4947284" h="495300">
                <a:moveTo>
                  <a:pt x="4946904" y="82296"/>
                </a:moveTo>
                <a:lnTo>
                  <a:pt x="4940236" y="50152"/>
                </a:lnTo>
                <a:lnTo>
                  <a:pt x="4922139" y="24003"/>
                </a:lnTo>
                <a:lnTo>
                  <a:pt x="4895469" y="6438"/>
                </a:lnTo>
                <a:lnTo>
                  <a:pt x="4863084" y="0"/>
                </a:lnTo>
                <a:lnTo>
                  <a:pt x="0" y="0"/>
                </a:lnTo>
                <a:lnTo>
                  <a:pt x="0" y="495300"/>
                </a:lnTo>
                <a:lnTo>
                  <a:pt x="4863084" y="495300"/>
                </a:lnTo>
                <a:lnTo>
                  <a:pt x="4895469" y="488873"/>
                </a:lnTo>
                <a:lnTo>
                  <a:pt x="4911153" y="478536"/>
                </a:lnTo>
                <a:lnTo>
                  <a:pt x="4911852" y="478536"/>
                </a:lnTo>
                <a:lnTo>
                  <a:pt x="4911852" y="478078"/>
                </a:lnTo>
                <a:lnTo>
                  <a:pt x="4922139" y="471297"/>
                </a:lnTo>
                <a:lnTo>
                  <a:pt x="4940236" y="445160"/>
                </a:lnTo>
                <a:lnTo>
                  <a:pt x="4946904" y="413004"/>
                </a:lnTo>
                <a:lnTo>
                  <a:pt x="4946904" y="82296"/>
                </a:lnTo>
                <a:close/>
              </a:path>
            </a:pathLst>
          </a:custGeom>
          <a:solidFill>
            <a:srgbClr val="2F5497"/>
          </a:solidFill>
        </p:spPr>
        <p:txBody>
          <a:bodyPr wrap="square" lIns="0" tIns="0" rIns="0" bIns="0" rtlCol="0" anchor="ctr"/>
          <a:lstStyle/>
          <a:p>
            <a:endParaRPr sz="2000"/>
          </a:p>
        </p:txBody>
      </p:sp>
      <p:sp>
        <p:nvSpPr>
          <p:cNvPr id="8" name="object 10">
            <a:extLst>
              <a:ext uri="{FF2B5EF4-FFF2-40B4-BE49-F238E27FC236}">
                <a16:creationId xmlns:a16="http://schemas.microsoft.com/office/drawing/2014/main" id="{96B58B17-D4DD-D5B0-B65D-793BC516BF1A}"/>
              </a:ext>
            </a:extLst>
          </p:cNvPr>
          <p:cNvSpPr txBox="1"/>
          <p:nvPr/>
        </p:nvSpPr>
        <p:spPr>
          <a:xfrm>
            <a:off x="2248603" y="2453525"/>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15" dirty="0">
                <a:solidFill>
                  <a:srgbClr val="FFFFFF"/>
                </a:solidFill>
                <a:latin typeface="Times New Roman"/>
                <a:cs typeface="Times New Roman"/>
              </a:rPr>
              <a:t>1</a:t>
            </a:r>
            <a:endParaRPr sz="2400" dirty="0">
              <a:latin typeface="Times New Roman"/>
              <a:cs typeface="Times New Roman"/>
            </a:endParaRPr>
          </a:p>
        </p:txBody>
      </p:sp>
      <p:sp>
        <p:nvSpPr>
          <p:cNvPr id="9" name="object 11">
            <a:extLst>
              <a:ext uri="{FF2B5EF4-FFF2-40B4-BE49-F238E27FC236}">
                <a16:creationId xmlns:a16="http://schemas.microsoft.com/office/drawing/2014/main" id="{17665F6B-A270-4C49-1780-16F023E7B456}"/>
              </a:ext>
            </a:extLst>
          </p:cNvPr>
          <p:cNvSpPr/>
          <p:nvPr/>
        </p:nvSpPr>
        <p:spPr>
          <a:xfrm>
            <a:off x="1927740" y="3195178"/>
            <a:ext cx="781814" cy="704848"/>
          </a:xfrm>
          <a:custGeom>
            <a:avLst/>
            <a:gdLst/>
            <a:ahLst/>
            <a:cxnLst/>
            <a:rect l="l" t="t" r="r" b="b"/>
            <a:pathLst>
              <a:path w="742314" h="495300">
                <a:moveTo>
                  <a:pt x="742188" y="495299"/>
                </a:moveTo>
                <a:lnTo>
                  <a:pt x="82296" y="495299"/>
                </a:lnTo>
                <a:lnTo>
                  <a:pt x="50149" y="488870"/>
                </a:lnTo>
                <a:lnTo>
                  <a:pt x="24003" y="471296"/>
                </a:lnTo>
                <a:lnTo>
                  <a:pt x="6429" y="445150"/>
                </a:lnTo>
                <a:lnTo>
                  <a:pt x="0" y="413003"/>
                </a:lnTo>
                <a:lnTo>
                  <a:pt x="0" y="82295"/>
                </a:lnTo>
                <a:lnTo>
                  <a:pt x="6429" y="50149"/>
                </a:lnTo>
                <a:lnTo>
                  <a:pt x="24003" y="24002"/>
                </a:lnTo>
                <a:lnTo>
                  <a:pt x="50149" y="6429"/>
                </a:lnTo>
                <a:lnTo>
                  <a:pt x="82296" y="0"/>
                </a:lnTo>
                <a:lnTo>
                  <a:pt x="742188" y="0"/>
                </a:lnTo>
                <a:lnTo>
                  <a:pt x="742188" y="495299"/>
                </a:lnTo>
                <a:close/>
              </a:path>
            </a:pathLst>
          </a:custGeom>
          <a:solidFill>
            <a:srgbClr val="D6DBE4"/>
          </a:solidFill>
        </p:spPr>
        <p:txBody>
          <a:bodyPr wrap="square" lIns="0" tIns="0" rIns="0" bIns="0" rtlCol="0" anchor="ctr"/>
          <a:lstStyle/>
          <a:p>
            <a:endParaRPr sz="2400"/>
          </a:p>
        </p:txBody>
      </p:sp>
      <p:sp>
        <p:nvSpPr>
          <p:cNvPr id="10" name="object 12">
            <a:extLst>
              <a:ext uri="{FF2B5EF4-FFF2-40B4-BE49-F238E27FC236}">
                <a16:creationId xmlns:a16="http://schemas.microsoft.com/office/drawing/2014/main" id="{2BEF3CE4-BEA0-FFEB-1682-1808B76CC865}"/>
              </a:ext>
            </a:extLst>
          </p:cNvPr>
          <p:cNvSpPr/>
          <p:nvPr/>
        </p:nvSpPr>
        <p:spPr>
          <a:xfrm>
            <a:off x="2811271" y="3195178"/>
            <a:ext cx="7252254" cy="704848"/>
          </a:xfrm>
          <a:custGeom>
            <a:avLst/>
            <a:gdLst/>
            <a:ahLst/>
            <a:cxnLst/>
            <a:rect l="l" t="t" r="r" b="b"/>
            <a:pathLst>
              <a:path w="4947284" h="495300">
                <a:moveTo>
                  <a:pt x="4864608" y="495299"/>
                </a:moveTo>
                <a:lnTo>
                  <a:pt x="0" y="495299"/>
                </a:lnTo>
                <a:lnTo>
                  <a:pt x="0" y="0"/>
                </a:lnTo>
                <a:lnTo>
                  <a:pt x="4864608" y="0"/>
                </a:lnTo>
                <a:lnTo>
                  <a:pt x="4896754" y="6429"/>
                </a:lnTo>
                <a:lnTo>
                  <a:pt x="4922901" y="24002"/>
                </a:lnTo>
                <a:lnTo>
                  <a:pt x="4940474" y="50149"/>
                </a:lnTo>
                <a:lnTo>
                  <a:pt x="4946904" y="82295"/>
                </a:lnTo>
                <a:lnTo>
                  <a:pt x="4946904" y="413003"/>
                </a:lnTo>
                <a:lnTo>
                  <a:pt x="4940474" y="445150"/>
                </a:lnTo>
                <a:lnTo>
                  <a:pt x="4922901" y="471296"/>
                </a:lnTo>
                <a:lnTo>
                  <a:pt x="4896754" y="488870"/>
                </a:lnTo>
                <a:lnTo>
                  <a:pt x="4864608" y="495299"/>
                </a:lnTo>
                <a:close/>
              </a:path>
            </a:pathLst>
          </a:custGeom>
          <a:solidFill>
            <a:srgbClr val="D6DBE4"/>
          </a:solidFill>
        </p:spPr>
        <p:txBody>
          <a:bodyPr wrap="square" lIns="0" tIns="0" rIns="0" bIns="0" rtlCol="0" anchor="ctr"/>
          <a:lstStyle/>
          <a:p>
            <a:endParaRPr sz="2400" dirty="0"/>
          </a:p>
        </p:txBody>
      </p:sp>
      <p:sp>
        <p:nvSpPr>
          <p:cNvPr id="11" name="object 13">
            <a:extLst>
              <a:ext uri="{FF2B5EF4-FFF2-40B4-BE49-F238E27FC236}">
                <a16:creationId xmlns:a16="http://schemas.microsoft.com/office/drawing/2014/main" id="{B498A2A4-82E3-703C-8924-A075DAD3D546}"/>
              </a:ext>
            </a:extLst>
          </p:cNvPr>
          <p:cNvSpPr txBox="1"/>
          <p:nvPr/>
        </p:nvSpPr>
        <p:spPr>
          <a:xfrm>
            <a:off x="2903603" y="3328661"/>
            <a:ext cx="7159923" cy="386003"/>
          </a:xfrm>
          <a:prstGeom prst="rect">
            <a:avLst/>
          </a:prstGeom>
        </p:spPr>
        <p:txBody>
          <a:bodyPr vert="horz" wrap="square" lIns="0" tIns="16510" rIns="0" bIns="0" rtlCol="0" anchor="ctr">
            <a:spAutoFit/>
          </a:bodyPr>
          <a:lstStyle/>
          <a:p>
            <a:pPr marL="12700">
              <a:spcBef>
                <a:spcPts val="130"/>
              </a:spcBef>
            </a:pPr>
            <a:r>
              <a:rPr lang="en-US" altLang="zh-CN" sz="2400" b="1" spc="5" dirty="0">
                <a:solidFill>
                  <a:srgbClr val="001F60"/>
                </a:solidFill>
                <a:latin typeface="Times New Roman"/>
                <a:cs typeface="Times New Roman"/>
              </a:rPr>
              <a:t>Transformer</a:t>
            </a:r>
            <a:r>
              <a:rPr lang="zh-CN" altLang="en-US" sz="2400" b="1" spc="5" dirty="0">
                <a:solidFill>
                  <a:srgbClr val="001F60"/>
                </a:solidFill>
                <a:latin typeface="Times New Roman"/>
                <a:cs typeface="Times New Roman"/>
              </a:rPr>
              <a:t>架构</a:t>
            </a:r>
          </a:p>
        </p:txBody>
      </p:sp>
      <p:sp>
        <p:nvSpPr>
          <p:cNvPr id="12" name="object 14">
            <a:extLst>
              <a:ext uri="{FF2B5EF4-FFF2-40B4-BE49-F238E27FC236}">
                <a16:creationId xmlns:a16="http://schemas.microsoft.com/office/drawing/2014/main" id="{8217D075-7556-5EC0-F276-DD0AF1221204}"/>
              </a:ext>
            </a:extLst>
          </p:cNvPr>
          <p:cNvSpPr txBox="1"/>
          <p:nvPr/>
        </p:nvSpPr>
        <p:spPr>
          <a:xfrm>
            <a:off x="2233485" y="3290021"/>
            <a:ext cx="170180" cy="447558"/>
          </a:xfrm>
          <a:prstGeom prst="rect">
            <a:avLst/>
          </a:prstGeom>
        </p:spPr>
        <p:txBody>
          <a:bodyPr vert="horz" wrap="square" lIns="0" tIns="16510" rIns="0" bIns="0" rtlCol="0" anchor="ctr">
            <a:spAutoFit/>
          </a:bodyPr>
          <a:lstStyle/>
          <a:p>
            <a:pPr marL="12700">
              <a:lnSpc>
                <a:spcPct val="100000"/>
              </a:lnSpc>
              <a:spcBef>
                <a:spcPts val="130"/>
              </a:spcBef>
            </a:pPr>
            <a:r>
              <a:rPr sz="2800" b="1" spc="15" dirty="0">
                <a:solidFill>
                  <a:srgbClr val="001F60"/>
                </a:solidFill>
                <a:latin typeface="Times New Roman"/>
                <a:cs typeface="Times New Roman"/>
              </a:rPr>
              <a:t>2</a:t>
            </a:r>
            <a:endParaRPr sz="2800" dirty="0">
              <a:latin typeface="Times New Roman"/>
              <a:cs typeface="Times New Roman"/>
            </a:endParaRPr>
          </a:p>
        </p:txBody>
      </p:sp>
      <p:sp>
        <p:nvSpPr>
          <p:cNvPr id="13" name="object 15">
            <a:extLst>
              <a:ext uri="{FF2B5EF4-FFF2-40B4-BE49-F238E27FC236}">
                <a16:creationId xmlns:a16="http://schemas.microsoft.com/office/drawing/2014/main" id="{7A95B0C7-54A6-90F9-C0FF-199B0AD4CDD1}"/>
              </a:ext>
            </a:extLst>
          </p:cNvPr>
          <p:cNvSpPr/>
          <p:nvPr/>
        </p:nvSpPr>
        <p:spPr>
          <a:xfrm>
            <a:off x="1932312" y="4026257"/>
            <a:ext cx="773789" cy="707560"/>
          </a:xfrm>
          <a:custGeom>
            <a:avLst/>
            <a:gdLst/>
            <a:ahLst/>
            <a:cxnLst/>
            <a:rect l="l" t="t" r="r" b="b"/>
            <a:pathLst>
              <a:path w="734694" h="497204">
                <a:moveTo>
                  <a:pt x="734568" y="0"/>
                </a:moveTo>
                <a:lnTo>
                  <a:pt x="82296" y="0"/>
                </a:lnTo>
                <a:lnTo>
                  <a:pt x="50139" y="6667"/>
                </a:lnTo>
                <a:lnTo>
                  <a:pt x="24003" y="24765"/>
                </a:lnTo>
                <a:lnTo>
                  <a:pt x="6426" y="51435"/>
                </a:lnTo>
                <a:lnTo>
                  <a:pt x="0" y="83820"/>
                </a:lnTo>
                <a:lnTo>
                  <a:pt x="0" y="413004"/>
                </a:lnTo>
                <a:lnTo>
                  <a:pt x="6426" y="445389"/>
                </a:lnTo>
                <a:lnTo>
                  <a:pt x="24003" y="472059"/>
                </a:lnTo>
                <a:lnTo>
                  <a:pt x="50139" y="490156"/>
                </a:lnTo>
                <a:lnTo>
                  <a:pt x="82296" y="496824"/>
                </a:lnTo>
                <a:lnTo>
                  <a:pt x="734568" y="496824"/>
                </a:lnTo>
                <a:lnTo>
                  <a:pt x="734568" y="0"/>
                </a:lnTo>
                <a:close/>
              </a:path>
            </a:pathLst>
          </a:custGeom>
          <a:solidFill>
            <a:srgbClr val="D6DBE4"/>
          </a:solidFill>
        </p:spPr>
        <p:txBody>
          <a:bodyPr wrap="square" lIns="0" tIns="0" rIns="0" bIns="0" rtlCol="0" anchor="ctr"/>
          <a:lstStyle/>
          <a:p>
            <a:endParaRPr sz="2000"/>
          </a:p>
        </p:txBody>
      </p:sp>
      <p:sp>
        <p:nvSpPr>
          <p:cNvPr id="14" name="object 16">
            <a:extLst>
              <a:ext uri="{FF2B5EF4-FFF2-40B4-BE49-F238E27FC236}">
                <a16:creationId xmlns:a16="http://schemas.microsoft.com/office/drawing/2014/main" id="{D299B4B2-9638-02B6-3108-204BF368428B}"/>
              </a:ext>
            </a:extLst>
          </p:cNvPr>
          <p:cNvSpPr/>
          <p:nvPr/>
        </p:nvSpPr>
        <p:spPr>
          <a:xfrm>
            <a:off x="2826107" y="4022987"/>
            <a:ext cx="7252253" cy="707559"/>
          </a:xfrm>
          <a:custGeom>
            <a:avLst/>
            <a:gdLst/>
            <a:ahLst/>
            <a:cxnLst/>
            <a:rect l="l" t="t" r="r" b="b"/>
            <a:pathLst>
              <a:path w="4895215" h="497204">
                <a:moveTo>
                  <a:pt x="4812791" y="496823"/>
                </a:moveTo>
                <a:lnTo>
                  <a:pt x="0" y="496823"/>
                </a:lnTo>
                <a:lnTo>
                  <a:pt x="0" y="0"/>
                </a:lnTo>
                <a:lnTo>
                  <a:pt x="4812791" y="0"/>
                </a:lnTo>
                <a:lnTo>
                  <a:pt x="4844938" y="6667"/>
                </a:lnTo>
                <a:lnTo>
                  <a:pt x="4871084" y="24764"/>
                </a:lnTo>
                <a:lnTo>
                  <a:pt x="4888658" y="51434"/>
                </a:lnTo>
                <a:lnTo>
                  <a:pt x="4895087" y="83819"/>
                </a:lnTo>
                <a:lnTo>
                  <a:pt x="4895087" y="413003"/>
                </a:lnTo>
                <a:lnTo>
                  <a:pt x="4888658" y="445388"/>
                </a:lnTo>
                <a:lnTo>
                  <a:pt x="4871084" y="472058"/>
                </a:lnTo>
                <a:lnTo>
                  <a:pt x="4844938" y="490156"/>
                </a:lnTo>
                <a:lnTo>
                  <a:pt x="4812791" y="496823"/>
                </a:lnTo>
                <a:close/>
              </a:path>
            </a:pathLst>
          </a:custGeom>
          <a:solidFill>
            <a:srgbClr val="D6DBE4"/>
          </a:solidFill>
        </p:spPr>
        <p:txBody>
          <a:bodyPr wrap="square" lIns="0" tIns="0" rIns="0" bIns="0" rtlCol="0" anchor="ctr"/>
          <a:lstStyle/>
          <a:p>
            <a:endParaRPr sz="2000"/>
          </a:p>
        </p:txBody>
      </p:sp>
      <p:sp>
        <p:nvSpPr>
          <p:cNvPr id="15" name="object 17">
            <a:extLst>
              <a:ext uri="{FF2B5EF4-FFF2-40B4-BE49-F238E27FC236}">
                <a16:creationId xmlns:a16="http://schemas.microsoft.com/office/drawing/2014/main" id="{FF1164AC-9551-599B-D6D1-2948B5931C9E}"/>
              </a:ext>
            </a:extLst>
          </p:cNvPr>
          <p:cNvSpPr txBox="1"/>
          <p:nvPr/>
        </p:nvSpPr>
        <p:spPr>
          <a:xfrm>
            <a:off x="2239131" y="4132171"/>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15" dirty="0">
                <a:solidFill>
                  <a:srgbClr val="001F60"/>
                </a:solidFill>
                <a:latin typeface="Times New Roman"/>
                <a:cs typeface="Times New Roman"/>
              </a:rPr>
              <a:t>3</a:t>
            </a:r>
            <a:endParaRPr sz="2400" dirty="0">
              <a:latin typeface="Times New Roman"/>
              <a:cs typeface="Times New Roman"/>
            </a:endParaRPr>
          </a:p>
        </p:txBody>
      </p:sp>
      <p:sp>
        <p:nvSpPr>
          <p:cNvPr id="18" name="object 20">
            <a:extLst>
              <a:ext uri="{FF2B5EF4-FFF2-40B4-BE49-F238E27FC236}">
                <a16:creationId xmlns:a16="http://schemas.microsoft.com/office/drawing/2014/main" id="{CCC465B8-7190-DE02-29FF-765CD389F348}"/>
              </a:ext>
            </a:extLst>
          </p:cNvPr>
          <p:cNvSpPr txBox="1"/>
          <p:nvPr/>
        </p:nvSpPr>
        <p:spPr>
          <a:xfrm>
            <a:off x="2903603" y="4155498"/>
            <a:ext cx="6489420"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rgbClr val="001F60"/>
                </a:solidFill>
                <a:latin typeface="Times New Roman"/>
                <a:cs typeface="Times New Roman"/>
              </a:rPr>
              <a:t>处理文本数据</a:t>
            </a:r>
            <a:r>
              <a:rPr lang="en-US" altLang="zh-CN" sz="2400" b="1" spc="5" dirty="0">
                <a:solidFill>
                  <a:srgbClr val="001F60"/>
                </a:solidFill>
                <a:latin typeface="Times New Roman"/>
                <a:cs typeface="Times New Roman"/>
              </a:rPr>
              <a:t>-Tokenizer</a:t>
            </a:r>
            <a:endParaRPr lang="zh-CN" altLang="en-US" sz="2400" b="1" spc="5" dirty="0">
              <a:solidFill>
                <a:srgbClr val="001F60"/>
              </a:solidFill>
              <a:latin typeface="Times New Roman"/>
              <a:cs typeface="Times New Roman"/>
            </a:endParaRPr>
          </a:p>
        </p:txBody>
      </p:sp>
      <p:sp>
        <p:nvSpPr>
          <p:cNvPr id="29" name="object 13">
            <a:extLst>
              <a:ext uri="{FF2B5EF4-FFF2-40B4-BE49-F238E27FC236}">
                <a16:creationId xmlns:a16="http://schemas.microsoft.com/office/drawing/2014/main" id="{4F4EAE40-A573-435D-9A55-1249173775DD}"/>
              </a:ext>
            </a:extLst>
          </p:cNvPr>
          <p:cNvSpPr txBox="1"/>
          <p:nvPr/>
        </p:nvSpPr>
        <p:spPr>
          <a:xfrm>
            <a:off x="2918437" y="2465171"/>
            <a:ext cx="7159923"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chemeClr val="bg1"/>
                </a:solidFill>
                <a:latin typeface="Times New Roman"/>
                <a:cs typeface="Times New Roman"/>
              </a:rPr>
              <a:t>什么是大模型</a:t>
            </a:r>
          </a:p>
        </p:txBody>
      </p:sp>
    </p:spTree>
    <p:extLst>
      <p:ext uri="{BB962C8B-B14F-4D97-AF65-F5344CB8AC3E}">
        <p14:creationId xmlns:p14="http://schemas.microsoft.com/office/powerpoint/2010/main" val="26038942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F64EF-F171-99DB-20FD-52490A5AFF1B}"/>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C1B0238A-730E-6966-7C0C-7FE23498295E}"/>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汇报</a:t>
            </a:r>
            <a:r>
              <a:rPr lang="en-US" altLang="zh-CN" sz="2800" dirty="0">
                <a:solidFill>
                  <a:schemeClr val="bg1"/>
                </a:solidFill>
                <a:uFillTx/>
                <a:latin typeface="+mn-ea"/>
                <a:ea typeface="+mn-ea"/>
                <a:sym typeface="+mn-ea"/>
              </a:rPr>
              <a:t>-</a:t>
            </a:r>
            <a:r>
              <a:rPr lang="zh-CN" altLang="en-US" sz="2800" dirty="0">
                <a:solidFill>
                  <a:schemeClr val="bg1"/>
                </a:solidFill>
                <a:uFillTx/>
                <a:latin typeface="+mn-ea"/>
                <a:ea typeface="+mn-ea"/>
                <a:sym typeface="+mn-ea"/>
              </a:rPr>
              <a:t>万展翼</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8B16943E-799A-B03E-30AB-6DF36D13F38E}"/>
              </a:ext>
            </a:extLst>
          </p:cNvPr>
          <p:cNvSpPr>
            <a:spLocks noGrp="1"/>
          </p:cNvSpPr>
          <p:nvPr>
            <p:ph type="sldNum" sz="quarter" idx="4"/>
          </p:nvPr>
        </p:nvSpPr>
        <p:spPr/>
        <p:txBody>
          <a:bodyPr/>
          <a:lstStyle/>
          <a:p>
            <a:fld id="{40659071-15B3-479E-AE44-A4E7BB5803F4}" type="slidenum">
              <a:rPr lang="zh-CN" altLang="en-US" smtClean="0"/>
              <a:t>20</a:t>
            </a:fld>
            <a:endParaRPr lang="zh-CN" altLang="en-US" dirty="0"/>
          </a:p>
        </p:txBody>
      </p:sp>
      <p:sp>
        <p:nvSpPr>
          <p:cNvPr id="2" name="文本框 1">
            <a:extLst>
              <a:ext uri="{FF2B5EF4-FFF2-40B4-BE49-F238E27FC236}">
                <a16:creationId xmlns:a16="http://schemas.microsoft.com/office/drawing/2014/main" id="{5F6929ED-4DE7-297A-06AA-A51F9528884A}"/>
              </a:ext>
            </a:extLst>
          </p:cNvPr>
          <p:cNvSpPr txBox="1"/>
          <p:nvPr/>
        </p:nvSpPr>
        <p:spPr>
          <a:xfrm>
            <a:off x="0" y="995514"/>
            <a:ext cx="11835765" cy="954107"/>
          </a:xfrm>
          <a:prstGeom prst="rect">
            <a:avLst/>
          </a:prstGeom>
          <a:noFill/>
        </p:spPr>
        <p:txBody>
          <a:bodyPr wrap="square" rtlCol="0">
            <a:spAutoFit/>
          </a:bodyPr>
          <a:lstStyle/>
          <a:p>
            <a:r>
              <a:rPr lang="zh-CN" altLang="en-US" sz="2000" dirty="0">
                <a:latin typeface="+mn-ea"/>
              </a:rPr>
              <a:t>上周计划</a:t>
            </a:r>
          </a:p>
          <a:p>
            <a:pPr marL="285750" indent="-285750">
              <a:buFont typeface="Wingdings" panose="05000000000000000000" pitchFamily="2" charset="2"/>
              <a:buChar char="Ø"/>
            </a:pPr>
            <a:r>
              <a:rPr lang="zh-CN" altLang="en-US" dirty="0">
                <a:latin typeface="+mn-ea"/>
              </a:rPr>
              <a:t>学习从零构建大模型以及</a:t>
            </a:r>
            <a:r>
              <a:rPr lang="en-US" altLang="zh-CN" dirty="0">
                <a:latin typeface="+mn-ea"/>
              </a:rPr>
              <a:t>CS336</a:t>
            </a:r>
            <a:r>
              <a:rPr lang="zh-CN" altLang="en-US" dirty="0">
                <a:latin typeface="+mn-ea"/>
              </a:rPr>
              <a:t>课程</a:t>
            </a:r>
            <a:endParaRPr lang="en-US" altLang="zh-CN" dirty="0">
              <a:latin typeface="+mn-ea"/>
            </a:endParaRPr>
          </a:p>
          <a:p>
            <a:pPr marL="285750" indent="-285750">
              <a:buFont typeface="Wingdings" panose="05000000000000000000" pitchFamily="2" charset="2"/>
              <a:buChar char="Ø"/>
            </a:pPr>
            <a:r>
              <a:rPr lang="zh-CN" altLang="en-US" dirty="0">
                <a:latin typeface="+mn-ea"/>
              </a:rPr>
              <a:t>学习</a:t>
            </a:r>
            <a:r>
              <a:rPr lang="en-US" altLang="zh-CN" dirty="0">
                <a:latin typeface="+mn-ea"/>
              </a:rPr>
              <a:t>happy-</a:t>
            </a:r>
            <a:r>
              <a:rPr lang="en-US" altLang="zh-CN" dirty="0" err="1">
                <a:latin typeface="+mn-ea"/>
              </a:rPr>
              <a:t>llm</a:t>
            </a:r>
            <a:endParaRPr lang="en-US" altLang="zh-CN" dirty="0">
              <a:latin typeface="+mn-ea"/>
            </a:endParaRPr>
          </a:p>
        </p:txBody>
      </p:sp>
      <p:sp>
        <p:nvSpPr>
          <p:cNvPr id="9" name="文本框 8">
            <a:extLst>
              <a:ext uri="{FF2B5EF4-FFF2-40B4-BE49-F238E27FC236}">
                <a16:creationId xmlns:a16="http://schemas.microsoft.com/office/drawing/2014/main" id="{97AD92F9-D79D-05F6-AA61-B9E4952E9C63}"/>
              </a:ext>
            </a:extLst>
          </p:cNvPr>
          <p:cNvSpPr txBox="1"/>
          <p:nvPr/>
        </p:nvSpPr>
        <p:spPr>
          <a:xfrm>
            <a:off x="0" y="2256014"/>
            <a:ext cx="12192000" cy="1785104"/>
          </a:xfrm>
          <a:prstGeom prst="rect">
            <a:avLst/>
          </a:prstGeom>
          <a:noFill/>
        </p:spPr>
        <p:txBody>
          <a:bodyPr wrap="square" rtlCol="0">
            <a:spAutoFit/>
          </a:bodyPr>
          <a:lstStyle/>
          <a:p>
            <a:r>
              <a:rPr lang="zh-CN" altLang="en-US" sz="2000" dirty="0">
                <a:latin typeface="+mn-ea"/>
              </a:rPr>
              <a:t>本周工作进度</a:t>
            </a:r>
          </a:p>
          <a:p>
            <a:pPr marL="285750" indent="-285750">
              <a:buFont typeface="Wingdings" panose="05000000000000000000" pitchFamily="2" charset="2"/>
              <a:buChar char="Ø"/>
            </a:pPr>
            <a:r>
              <a:rPr lang="zh-CN" altLang="en-US" dirty="0">
                <a:latin typeface="+mn-ea"/>
              </a:rPr>
              <a:t>学习：</a:t>
            </a:r>
            <a:endParaRPr lang="en-US" altLang="zh-CN" dirty="0">
              <a:latin typeface="+mn-ea"/>
            </a:endParaRPr>
          </a:p>
          <a:p>
            <a:pPr marL="742950" lvl="1" indent="-285750">
              <a:buFont typeface="Wingdings" panose="05000000000000000000" pitchFamily="2" charset="2"/>
              <a:buChar char="Ø"/>
            </a:pPr>
            <a:r>
              <a:rPr lang="zh-CN" altLang="en-US" dirty="0">
                <a:latin typeface="+mn-ea"/>
              </a:rPr>
              <a:t>学习从零构建大模型前两章关于大模型基础知识以及理解并简单复现</a:t>
            </a:r>
            <a:r>
              <a:rPr lang="en-US" altLang="zh-CN" dirty="0">
                <a:latin typeface="+mn-ea"/>
              </a:rPr>
              <a:t>tokenizer</a:t>
            </a:r>
            <a:r>
              <a:rPr lang="zh-CN" altLang="en-US" dirty="0">
                <a:latin typeface="+mn-ea"/>
              </a:rPr>
              <a:t>到嵌入的过程</a:t>
            </a:r>
            <a:endParaRPr lang="en-US" altLang="zh-CN" dirty="0">
              <a:latin typeface="+mn-ea"/>
            </a:endParaRPr>
          </a:p>
          <a:p>
            <a:pPr marL="742950" lvl="1" indent="-285750">
              <a:buFont typeface="Wingdings" panose="05000000000000000000" pitchFamily="2" charset="2"/>
              <a:buChar char="Ø"/>
            </a:pPr>
            <a:r>
              <a:rPr lang="zh-CN" altLang="en-US" dirty="0">
                <a:latin typeface="+mn-ea"/>
              </a:rPr>
              <a:t>学习对应的</a:t>
            </a:r>
            <a:r>
              <a:rPr lang="en-US" altLang="zh-CN" dirty="0">
                <a:latin typeface="+mn-ea"/>
              </a:rPr>
              <a:t>CS336</a:t>
            </a:r>
            <a:r>
              <a:rPr lang="zh-CN" altLang="en-US" dirty="0">
                <a:latin typeface="+mn-ea"/>
              </a:rPr>
              <a:t>课程前两节课程，尝试复现简单的</a:t>
            </a:r>
            <a:r>
              <a:rPr lang="en-US" altLang="zh-CN" dirty="0">
                <a:latin typeface="+mn-ea"/>
              </a:rPr>
              <a:t>transformer</a:t>
            </a:r>
            <a:r>
              <a:rPr lang="zh-CN" altLang="en-US" dirty="0">
                <a:latin typeface="+mn-ea"/>
              </a:rPr>
              <a:t>架构模型以及课程所提到的</a:t>
            </a:r>
            <a:r>
              <a:rPr lang="en-US" altLang="zh-CN" dirty="0" err="1">
                <a:latin typeface="+mn-ea"/>
              </a:rPr>
              <a:t>BPETokenizer</a:t>
            </a:r>
            <a:r>
              <a:rPr lang="zh-CN" altLang="en-US" dirty="0">
                <a:latin typeface="+mn-ea"/>
              </a:rPr>
              <a:t>实现</a:t>
            </a:r>
            <a:endParaRPr lang="en-US" altLang="zh-CN" dirty="0">
              <a:latin typeface="+mn-ea"/>
            </a:endParaRPr>
          </a:p>
          <a:p>
            <a:pPr marL="285750" indent="-285750">
              <a:buFont typeface="Wingdings" panose="05000000000000000000" pitchFamily="2" charset="2"/>
              <a:buChar char="Ø"/>
            </a:pPr>
            <a:r>
              <a:rPr lang="zh-CN" altLang="en-US" dirty="0">
                <a:latin typeface="+mn-ea"/>
              </a:rPr>
              <a:t>其他</a:t>
            </a:r>
            <a:endParaRPr lang="en-US" altLang="zh-CN" dirty="0">
              <a:latin typeface="+mn-ea"/>
            </a:endParaRPr>
          </a:p>
          <a:p>
            <a:pPr marL="742950" lvl="1" indent="-285750">
              <a:buFont typeface="Wingdings" panose="05000000000000000000" pitchFamily="2" charset="2"/>
              <a:buChar char="Ø"/>
            </a:pPr>
            <a:r>
              <a:rPr lang="zh-CN" altLang="en-US" dirty="0">
                <a:latin typeface="+mn-ea"/>
              </a:rPr>
              <a:t>制作学习汇报</a:t>
            </a:r>
            <a:r>
              <a:rPr lang="en-US" altLang="zh-CN" dirty="0">
                <a:latin typeface="+mn-ea"/>
              </a:rPr>
              <a:t>ppt</a:t>
            </a:r>
          </a:p>
        </p:txBody>
      </p:sp>
      <p:sp>
        <p:nvSpPr>
          <p:cNvPr id="10" name="文本框 9">
            <a:extLst>
              <a:ext uri="{FF2B5EF4-FFF2-40B4-BE49-F238E27FC236}">
                <a16:creationId xmlns:a16="http://schemas.microsoft.com/office/drawing/2014/main" id="{3A9DA749-0978-6146-F1A5-144C0E7C804D}"/>
              </a:ext>
            </a:extLst>
          </p:cNvPr>
          <p:cNvSpPr txBox="1"/>
          <p:nvPr/>
        </p:nvSpPr>
        <p:spPr>
          <a:xfrm>
            <a:off x="0" y="4576961"/>
            <a:ext cx="11835765" cy="984885"/>
          </a:xfrm>
          <a:prstGeom prst="rect">
            <a:avLst/>
          </a:prstGeom>
          <a:noFill/>
        </p:spPr>
        <p:txBody>
          <a:bodyPr wrap="square" rtlCol="0">
            <a:spAutoFit/>
          </a:bodyPr>
          <a:lstStyle/>
          <a:p>
            <a:r>
              <a:rPr lang="zh-CN" altLang="en-US" sz="2000" dirty="0">
                <a:latin typeface="+mn-ea"/>
              </a:rPr>
              <a:t>下周计划</a:t>
            </a:r>
            <a:endParaRPr lang="en-US" altLang="zh-CN" sz="2000" dirty="0">
              <a:latin typeface="+mn-ea"/>
            </a:endParaRPr>
          </a:p>
          <a:p>
            <a:pPr marL="285750" indent="-285750">
              <a:buFont typeface="Wingdings" panose="05000000000000000000" pitchFamily="2" charset="2"/>
              <a:buChar char="Ø"/>
            </a:pPr>
            <a:r>
              <a:rPr lang="zh-CN" altLang="en-US" dirty="0">
                <a:latin typeface="+mn-ea"/>
              </a:rPr>
              <a:t>完成代码复现，对整个搭建过程的有更深的学习</a:t>
            </a:r>
            <a:endParaRPr lang="en-US" altLang="zh-CN" dirty="0">
              <a:latin typeface="+mn-ea"/>
            </a:endParaRPr>
          </a:p>
          <a:p>
            <a:pPr marL="285750" indent="-285750">
              <a:buFont typeface="Wingdings" panose="05000000000000000000" pitchFamily="2" charset="2"/>
              <a:buChar char="Ø"/>
            </a:pPr>
            <a:r>
              <a:rPr lang="zh-CN" altLang="en-US" dirty="0">
                <a:latin typeface="+mn-ea"/>
              </a:rPr>
              <a:t>继续学习对应的章节以及对应的课程</a:t>
            </a:r>
          </a:p>
        </p:txBody>
      </p:sp>
    </p:spTree>
    <p:extLst>
      <p:ext uri="{BB962C8B-B14F-4D97-AF65-F5344CB8AC3E}">
        <p14:creationId xmlns:p14="http://schemas.microsoft.com/office/powerpoint/2010/main" val="1959138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工作汇报</a:t>
            </a:r>
            <a:r>
              <a:rPr lang="en-US" altLang="zh-CN" dirty="0"/>
              <a:t>-</a:t>
            </a:r>
            <a:r>
              <a:rPr lang="zh-CN" altLang="en-US" dirty="0"/>
              <a:t>赵麟敖</a:t>
            </a:r>
          </a:p>
        </p:txBody>
      </p:sp>
      <p:sp>
        <p:nvSpPr>
          <p:cNvPr id="4" name="灯片编号占位符 3"/>
          <p:cNvSpPr>
            <a:spLocks noGrp="1"/>
          </p:cNvSpPr>
          <p:nvPr>
            <p:ph type="sldNum" sz="quarter" idx="4"/>
          </p:nvPr>
        </p:nvSpPr>
        <p:spPr>
          <a:xfrm>
            <a:off x="8913092" y="6543964"/>
            <a:ext cx="2743200" cy="342034"/>
          </a:xfrm>
          <a:prstGeom prst="rect">
            <a:avLst/>
          </a:prstGeom>
        </p:spPr>
        <p:txBody>
          <a:bodyPr/>
          <a:lstStyle/>
          <a:p>
            <a:r>
              <a:rPr lang="en-US" altLang="zh-CN" dirty="0"/>
              <a:t>3</a:t>
            </a:r>
            <a:endParaRPr lang="zh-CN" altLang="en-US" dirty="0"/>
          </a:p>
        </p:txBody>
      </p:sp>
      <p:sp>
        <p:nvSpPr>
          <p:cNvPr id="5" name="内容占位符 13"/>
          <p:cNvSpPr>
            <a:spLocks noGrp="1"/>
          </p:cNvSpPr>
          <p:nvPr>
            <p:ph idx="1"/>
          </p:nvPr>
        </p:nvSpPr>
        <p:spPr>
          <a:xfrm>
            <a:off x="83127" y="905163"/>
            <a:ext cx="11896436" cy="5569528"/>
          </a:xfrm>
        </p:spPr>
        <p:txBody>
          <a:bodyPr>
            <a:normAutofit/>
          </a:bodyPr>
          <a:lstStyle/>
          <a:p>
            <a:pPr fontAlgn="auto">
              <a:lnSpc>
                <a:spcPct val="150000"/>
              </a:lnSpc>
              <a:spcBef>
                <a:spcPts val="0"/>
              </a:spcBef>
            </a:pPr>
            <a:r>
              <a:rPr lang="zh-CN" altLang="en-US" sz="2665" b="1" dirty="0"/>
              <a:t>本周工作</a:t>
            </a:r>
          </a:p>
          <a:p>
            <a:pPr marL="685800" lvl="1" indent="-228600">
              <a:buFont typeface="Times New Roman" panose="02020603050405020304" pitchFamily="18" charset="0"/>
              <a:buChar char="•"/>
            </a:pPr>
            <a:r>
              <a:rPr lang="zh-CN" altLang="en-US" sz="2125" dirty="0">
                <a:solidFill>
                  <a:schemeClr val="tx1"/>
                </a:solidFill>
              </a:rPr>
              <a:t>看了</a:t>
            </a:r>
            <a:r>
              <a:rPr lang="en-US" altLang="zh-CN" sz="2125" dirty="0">
                <a:solidFill>
                  <a:schemeClr val="tx1"/>
                </a:solidFill>
              </a:rPr>
              <a:t>cs336</a:t>
            </a:r>
            <a:r>
              <a:rPr lang="zh-CN" altLang="en-US" sz="2125" dirty="0">
                <a:solidFill>
                  <a:schemeClr val="tx1"/>
                </a:solidFill>
              </a:rPr>
              <a:t>第一章和一部分第二章的视频，作相关笔记</a:t>
            </a:r>
          </a:p>
          <a:p>
            <a:pPr marL="685800" lvl="1" indent="-228600">
              <a:buFont typeface="Times New Roman" panose="02020603050405020304" pitchFamily="18" charset="0"/>
              <a:buChar char="•"/>
            </a:pPr>
            <a:r>
              <a:rPr lang="zh-CN" altLang="en-US" sz="2125" dirty="0">
                <a:solidFill>
                  <a:schemeClr val="tx1"/>
                </a:solidFill>
              </a:rPr>
              <a:t>初步完成了</a:t>
            </a:r>
            <a:r>
              <a:rPr lang="en-US" altLang="zh-CN" sz="2125" dirty="0">
                <a:solidFill>
                  <a:schemeClr val="tx1"/>
                </a:solidFill>
              </a:rPr>
              <a:t>Assignment1</a:t>
            </a:r>
            <a:r>
              <a:rPr lang="zh-CN" altLang="en-US" sz="2125" dirty="0">
                <a:solidFill>
                  <a:schemeClr val="tx1"/>
                </a:solidFill>
              </a:rPr>
              <a:t>中词元划分的代码</a:t>
            </a:r>
          </a:p>
          <a:p>
            <a:pPr marL="685800" lvl="1" indent="-228600">
              <a:buFont typeface="Times New Roman" panose="02020603050405020304" pitchFamily="18" charset="0"/>
              <a:buChar char="•"/>
            </a:pPr>
            <a:r>
              <a:rPr lang="zh-CN" altLang="en-US" sz="2125" dirty="0">
                <a:solidFill>
                  <a:schemeClr val="tx1"/>
                </a:solidFill>
              </a:rPr>
              <a:t>简单看了一下知识图谱相关的内容</a:t>
            </a:r>
            <a:endParaRPr lang="en-US" altLang="zh-CN" sz="2125" dirty="0">
              <a:solidFill>
                <a:schemeClr val="tx1"/>
              </a:solidFill>
            </a:endParaRPr>
          </a:p>
          <a:p>
            <a:r>
              <a:rPr lang="zh-CN" altLang="en-US" sz="2665" b="1" dirty="0"/>
              <a:t>下周计划</a:t>
            </a:r>
          </a:p>
          <a:p>
            <a:pPr lvl="1" algn="l">
              <a:buClrTx/>
              <a:buSzTx/>
            </a:pPr>
            <a:r>
              <a:rPr lang="zh-CN" altLang="en-US" sz="2335" dirty="0">
                <a:solidFill>
                  <a:schemeClr val="tx1"/>
                </a:solidFill>
              </a:rPr>
              <a:t>学习第二章内容，结束词元划分的全部代码</a:t>
            </a:r>
          </a:p>
          <a:p>
            <a:pPr lvl="1" algn="l">
              <a:buClrTx/>
              <a:buSzTx/>
            </a:pPr>
            <a:r>
              <a:rPr lang="zh-CN" altLang="en-US" sz="2335" dirty="0">
                <a:solidFill>
                  <a:schemeClr val="tx1"/>
                </a:solidFill>
              </a:rPr>
              <a:t>把</a:t>
            </a:r>
            <a:r>
              <a:rPr lang="en-US" altLang="zh-CN" sz="2335" dirty="0">
                <a:solidFill>
                  <a:schemeClr val="tx1"/>
                </a:solidFill>
              </a:rPr>
              <a:t>Assignment1</a:t>
            </a:r>
            <a:r>
              <a:rPr lang="zh-CN" altLang="en-US" sz="2335" dirty="0">
                <a:solidFill>
                  <a:schemeClr val="tx1"/>
                </a:solidFill>
              </a:rPr>
              <a:t>的任务完成</a:t>
            </a:r>
          </a:p>
          <a:p>
            <a:pPr lvl="1" algn="l">
              <a:buClrTx/>
              <a:buSzTx/>
            </a:pPr>
            <a:r>
              <a:rPr lang="zh-CN" altLang="en-US" sz="2335" dirty="0">
                <a:solidFill>
                  <a:schemeClr val="tx1"/>
                </a:solidFill>
              </a:rPr>
              <a:t>调研基于知识图谱的推理能不能做缩短长度的工作</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E64BFB9-5990-FE13-A81E-B199C9F544EA}"/>
              </a:ext>
            </a:extLst>
          </p:cNvPr>
          <p:cNvSpPr>
            <a:spLocks noGrp="1"/>
          </p:cNvSpPr>
          <p:nvPr>
            <p:ph type="title"/>
          </p:nvPr>
        </p:nvSpPr>
        <p:spPr/>
        <p:txBody>
          <a:bodyPr>
            <a:normAutofit/>
          </a:bodyPr>
          <a:lstStyle/>
          <a:p>
            <a:r>
              <a:rPr lang="zh-CN" altLang="en-US" dirty="0"/>
              <a:t>第一周</a:t>
            </a:r>
            <a:r>
              <a:rPr lang="en-US" altLang="zh-CN" dirty="0"/>
              <a:t>LLM</a:t>
            </a:r>
            <a:r>
              <a:rPr lang="zh-CN" altLang="en-US" dirty="0"/>
              <a:t>学习进度</a:t>
            </a:r>
            <a:r>
              <a:rPr lang="en-US" altLang="zh-CN" dirty="0"/>
              <a:t>-</a:t>
            </a:r>
            <a:r>
              <a:rPr lang="zh-CN" altLang="en-US" dirty="0"/>
              <a:t>张钰轩</a:t>
            </a:r>
          </a:p>
        </p:txBody>
      </p:sp>
      <p:sp>
        <p:nvSpPr>
          <p:cNvPr id="4" name="灯片编号占位符 3">
            <a:extLst>
              <a:ext uri="{FF2B5EF4-FFF2-40B4-BE49-F238E27FC236}">
                <a16:creationId xmlns:a16="http://schemas.microsoft.com/office/drawing/2014/main" id="{8B834AF1-4EF1-5FC0-9811-363EAB0E4A1E}"/>
              </a:ext>
            </a:extLst>
          </p:cNvPr>
          <p:cNvSpPr>
            <a:spLocks noGrp="1"/>
          </p:cNvSpPr>
          <p:nvPr>
            <p:ph type="sldNum" sz="quarter" idx="4"/>
          </p:nvPr>
        </p:nvSpPr>
        <p:spPr/>
        <p:txBody>
          <a:bodyPr/>
          <a:lstStyle/>
          <a:p>
            <a:fld id="{40659071-15B3-479E-AE44-A4E7BB5803F4}" type="slidenum">
              <a:rPr lang="zh-CN" altLang="en-US" smtClean="0"/>
              <a:t>22</a:t>
            </a:fld>
            <a:endParaRPr lang="zh-CN" altLang="en-US" dirty="0"/>
          </a:p>
        </p:txBody>
      </p:sp>
      <p:sp>
        <p:nvSpPr>
          <p:cNvPr id="14" name="内容占位符 13">
            <a:extLst>
              <a:ext uri="{FF2B5EF4-FFF2-40B4-BE49-F238E27FC236}">
                <a16:creationId xmlns:a16="http://schemas.microsoft.com/office/drawing/2014/main" id="{868FAAE0-C4EB-921B-E2E1-4D1279C2B14D}"/>
              </a:ext>
            </a:extLst>
          </p:cNvPr>
          <p:cNvSpPr>
            <a:spLocks noGrp="1"/>
          </p:cNvSpPr>
          <p:nvPr>
            <p:ph idx="1"/>
          </p:nvPr>
        </p:nvSpPr>
        <p:spPr>
          <a:xfrm>
            <a:off x="83127" y="879223"/>
            <a:ext cx="3443661" cy="5569528"/>
          </a:xfrm>
        </p:spPr>
        <p:txBody>
          <a:bodyPr>
            <a:normAutofit/>
          </a:bodyPr>
          <a:lstStyle/>
          <a:p>
            <a:pPr>
              <a:lnSpc>
                <a:spcPct val="100000"/>
              </a:lnSpc>
            </a:pPr>
            <a:r>
              <a:rPr lang="zh-CN" altLang="en-US" dirty="0"/>
              <a:t>上周计划</a:t>
            </a:r>
            <a:endParaRPr lang="en-US" altLang="zh-CN" dirty="0"/>
          </a:p>
          <a:p>
            <a:pPr lvl="1">
              <a:lnSpc>
                <a:spcPct val="100000"/>
              </a:lnSpc>
            </a:pPr>
            <a:r>
              <a:rPr lang="zh-CN" altLang="en-US" dirty="0"/>
              <a:t>根据进度安排，完成第一周的学习内容。</a:t>
            </a:r>
            <a:endParaRPr lang="en-US" altLang="zh-CN" dirty="0"/>
          </a:p>
          <a:p>
            <a:pPr lvl="1">
              <a:lnSpc>
                <a:spcPct val="100000"/>
              </a:lnSpc>
            </a:pPr>
            <a:r>
              <a:rPr lang="zh-CN" altLang="en-US" dirty="0"/>
              <a:t>制作流程图、思维导图等可视化材料（</a:t>
            </a:r>
            <a:r>
              <a:rPr lang="en-US" altLang="zh-CN" dirty="0"/>
              <a:t>Illustrator</a:t>
            </a:r>
            <a:r>
              <a:rPr lang="zh-CN" altLang="en-US" dirty="0"/>
              <a:t>）</a:t>
            </a:r>
            <a:endParaRPr lang="en-US" altLang="zh-CN" dirty="0"/>
          </a:p>
        </p:txBody>
      </p:sp>
      <p:sp>
        <p:nvSpPr>
          <p:cNvPr id="7" name="内容占位符 13">
            <a:extLst>
              <a:ext uri="{FF2B5EF4-FFF2-40B4-BE49-F238E27FC236}">
                <a16:creationId xmlns:a16="http://schemas.microsoft.com/office/drawing/2014/main" id="{A71B3AE0-7CBC-53D7-E344-BDA81FE7DA03}"/>
              </a:ext>
            </a:extLst>
          </p:cNvPr>
          <p:cNvSpPr txBox="1">
            <a:spLocks/>
          </p:cNvSpPr>
          <p:nvPr/>
        </p:nvSpPr>
        <p:spPr>
          <a:xfrm>
            <a:off x="3526787" y="841993"/>
            <a:ext cx="5138425" cy="6187862"/>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Wingdings" panose="05000000000000000000" pitchFamily="2" charset="2"/>
              <a:buChar char="p"/>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本周工作</a:t>
            </a:r>
            <a:endParaRPr lang="en-US" altLang="zh-CN" dirty="0"/>
          </a:p>
          <a:p>
            <a:pPr lvl="1">
              <a:lnSpc>
                <a:spcPct val="100000"/>
              </a:lnSpc>
            </a:pPr>
            <a:r>
              <a:rPr lang="zh-CN" altLang="en-US" dirty="0"/>
              <a:t>读书进度：完成前两章的学习和代码</a:t>
            </a:r>
            <a:endParaRPr lang="en-US" altLang="zh-CN" dirty="0"/>
          </a:p>
          <a:p>
            <a:pPr lvl="1">
              <a:lnSpc>
                <a:spcPct val="100000"/>
              </a:lnSpc>
            </a:pPr>
            <a:r>
              <a:rPr lang="zh-CN" altLang="en-US" dirty="0"/>
              <a:t>分工进展：完成前两章的思维导图和</a:t>
            </a:r>
            <a:r>
              <a:rPr lang="en-US" altLang="zh-CN" dirty="0"/>
              <a:t>		  BPE Tokenizer</a:t>
            </a:r>
            <a:r>
              <a:rPr lang="zh-CN" altLang="en-US" dirty="0"/>
              <a:t>的流程图</a:t>
            </a:r>
            <a:endParaRPr lang="en-US" altLang="zh-CN" dirty="0"/>
          </a:p>
          <a:p>
            <a:pPr lvl="1">
              <a:lnSpc>
                <a:spcPct val="100000"/>
              </a:lnSpc>
            </a:pPr>
            <a:r>
              <a:rPr lang="zh-CN" altLang="en-US" dirty="0"/>
              <a:t>课程进度：听完前两节课</a:t>
            </a:r>
            <a:endParaRPr lang="en-US" altLang="zh-CN" dirty="0"/>
          </a:p>
          <a:p>
            <a:pPr marL="914400" lvl="2" indent="0">
              <a:lnSpc>
                <a:spcPct val="100000"/>
              </a:lnSpc>
              <a:buNone/>
            </a:pPr>
            <a:r>
              <a:rPr lang="en-US" altLang="zh-CN" dirty="0"/>
              <a:t>1</a:t>
            </a:r>
            <a:r>
              <a:rPr lang="zh-CN" altLang="en-US" dirty="0"/>
              <a:t>）</a:t>
            </a:r>
            <a:r>
              <a:rPr lang="en-US" altLang="zh-CN" dirty="0"/>
              <a:t>Overview, tokenization</a:t>
            </a:r>
          </a:p>
          <a:p>
            <a:pPr marL="914400" lvl="2" indent="0">
              <a:lnSpc>
                <a:spcPct val="100000"/>
              </a:lnSpc>
              <a:buNone/>
            </a:pPr>
            <a:r>
              <a:rPr lang="en-US" altLang="zh-CN" dirty="0"/>
              <a:t>2</a:t>
            </a:r>
            <a:r>
              <a:rPr lang="zh-CN" altLang="en-US" dirty="0"/>
              <a:t>）</a:t>
            </a:r>
            <a:r>
              <a:rPr lang="en-US" altLang="zh-CN" dirty="0" err="1"/>
              <a:t>PyTorch</a:t>
            </a:r>
            <a:r>
              <a:rPr lang="en-US" altLang="zh-CN" dirty="0"/>
              <a:t>, resource accounting</a:t>
            </a:r>
          </a:p>
          <a:p>
            <a:pPr lvl="1">
              <a:lnSpc>
                <a:spcPct val="100000"/>
              </a:lnSpc>
            </a:pPr>
            <a:r>
              <a:rPr lang="zh-CN" altLang="en-US" dirty="0"/>
              <a:t>作业进度：完成第一次作业中前两章</a:t>
            </a:r>
            <a:r>
              <a:rPr lang="zh-CN" altLang="en-US"/>
              <a:t>的部分</a:t>
            </a:r>
            <a:endParaRPr lang="en-US" altLang="zh-CN" dirty="0"/>
          </a:p>
        </p:txBody>
      </p:sp>
      <p:sp>
        <p:nvSpPr>
          <p:cNvPr id="8" name="内容占位符 13">
            <a:extLst>
              <a:ext uri="{FF2B5EF4-FFF2-40B4-BE49-F238E27FC236}">
                <a16:creationId xmlns:a16="http://schemas.microsoft.com/office/drawing/2014/main" id="{03FD1B99-7FE3-EEC9-F62E-CD880285566E}"/>
              </a:ext>
            </a:extLst>
          </p:cNvPr>
          <p:cNvSpPr txBox="1">
            <a:spLocks/>
          </p:cNvSpPr>
          <p:nvPr/>
        </p:nvSpPr>
        <p:spPr>
          <a:xfrm>
            <a:off x="8665213" y="841993"/>
            <a:ext cx="3443660" cy="556952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Wingdings" panose="05000000000000000000" pitchFamily="2" charset="2"/>
              <a:buChar char="p"/>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zh-CN" altLang="en-US" dirty="0"/>
              <a:t>下周计划</a:t>
            </a:r>
            <a:endParaRPr lang="en-US" altLang="zh-CN" dirty="0"/>
          </a:p>
          <a:p>
            <a:pPr lvl="1">
              <a:lnSpc>
                <a:spcPct val="100000"/>
              </a:lnSpc>
            </a:pPr>
            <a:r>
              <a:rPr lang="zh-CN" altLang="en-US" dirty="0"/>
              <a:t>根据进度安排，完成第二周的学习内容。</a:t>
            </a:r>
            <a:endParaRPr lang="en-US" altLang="zh-CN" dirty="0"/>
          </a:p>
          <a:p>
            <a:pPr lvl="1">
              <a:lnSpc>
                <a:spcPct val="100000"/>
              </a:lnSpc>
            </a:pPr>
            <a:r>
              <a:rPr lang="zh-CN" altLang="en-US" dirty="0"/>
              <a:t>制作汇报</a:t>
            </a:r>
            <a:r>
              <a:rPr lang="en-US" altLang="zh-CN" dirty="0"/>
              <a:t>PPT</a:t>
            </a:r>
            <a:r>
              <a:rPr lang="zh-CN" altLang="en-US" dirty="0"/>
              <a:t>进行汇报（</a:t>
            </a:r>
            <a:r>
              <a:rPr lang="en-US" altLang="zh-CN" dirty="0"/>
              <a:t>Presenter</a:t>
            </a:r>
            <a:r>
              <a:rPr lang="zh-CN" altLang="en-US" dirty="0"/>
              <a:t>）</a:t>
            </a:r>
            <a:endParaRPr lang="en-US" altLang="zh-CN" dirty="0"/>
          </a:p>
        </p:txBody>
      </p:sp>
      <p:cxnSp>
        <p:nvCxnSpPr>
          <p:cNvPr id="9" name="直接连接符 8">
            <a:extLst>
              <a:ext uri="{FF2B5EF4-FFF2-40B4-BE49-F238E27FC236}">
                <a16:creationId xmlns:a16="http://schemas.microsoft.com/office/drawing/2014/main" id="{4825F90B-786F-B9DD-9F43-CBB5519B6589}"/>
              </a:ext>
            </a:extLst>
          </p:cNvPr>
          <p:cNvCxnSpPr>
            <a:cxnSpLocks/>
          </p:cNvCxnSpPr>
          <p:nvPr/>
        </p:nvCxnSpPr>
        <p:spPr>
          <a:xfrm>
            <a:off x="3470842" y="809838"/>
            <a:ext cx="55946" cy="5772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183AADE8-8E0A-3513-38B8-71B99D292CCE}"/>
              </a:ext>
            </a:extLst>
          </p:cNvPr>
          <p:cNvCxnSpPr>
            <a:cxnSpLocks/>
          </p:cNvCxnSpPr>
          <p:nvPr/>
        </p:nvCxnSpPr>
        <p:spPr>
          <a:xfrm>
            <a:off x="8709469" y="793590"/>
            <a:ext cx="14817" cy="574079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9651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854700" y="3382319"/>
            <a:ext cx="11804073" cy="775351"/>
          </a:xfrm>
        </p:spPr>
        <p:txBody>
          <a:bodyPr/>
          <a:lstStyle/>
          <a:p>
            <a:r>
              <a:rPr lang="zh-CN" dirty="0"/>
              <a:t>小组会汇报</a:t>
            </a:r>
          </a:p>
        </p:txBody>
      </p:sp>
      <p:sp>
        <p:nvSpPr>
          <p:cNvPr id="4" name="灯片编号占位符 3"/>
          <p:cNvSpPr>
            <a:spLocks noGrp="1"/>
          </p:cNvSpPr>
          <p:nvPr>
            <p:ph type="sldNum" sz="quarter" idx="4"/>
          </p:nvPr>
        </p:nvSpPr>
        <p:spPr>
          <a:xfrm>
            <a:off x="8913092" y="6543964"/>
            <a:ext cx="2743200" cy="342034"/>
          </a:xfrm>
          <a:prstGeom prst="rect">
            <a:avLst/>
          </a:prstGeom>
        </p:spPr>
        <p:txBody>
          <a:bodyPr/>
          <a:lstStyle/>
          <a:p>
            <a:r>
              <a:rPr lang="en-US" altLang="zh-CN" dirty="0"/>
              <a:t>2</a:t>
            </a:r>
            <a:endParaRPr lang="zh-CN" altLang="en-US" dirty="0"/>
          </a:p>
        </p:txBody>
      </p:sp>
      <p:sp>
        <p:nvSpPr>
          <p:cNvPr id="14" name="内容占位符 13"/>
          <p:cNvSpPr>
            <a:spLocks noGrp="1"/>
          </p:cNvSpPr>
          <p:nvPr>
            <p:ph idx="1"/>
          </p:nvPr>
        </p:nvSpPr>
        <p:spPr/>
        <p:txBody>
          <a:bodyPr>
            <a:normAutofit/>
          </a:bodyPr>
          <a:lstStyle/>
          <a:p>
            <a:pPr marL="0" lvl="2" indent="457200">
              <a:buNone/>
            </a:pPr>
            <a:endParaRPr lang="zh-CN" altLang="en-US" sz="2000">
              <a:sym typeface="+mn-ea"/>
            </a:endParaRPr>
          </a:p>
          <a:p>
            <a:pPr marL="0" indent="457200">
              <a:buNone/>
            </a:pPr>
            <a:endParaRPr lang="zh-CN" altLang="en-US" sz="2000"/>
          </a:p>
          <a:p>
            <a:pPr lvl="1" algn="l">
              <a:buClrTx/>
              <a:buSzTx/>
              <a:buFont typeface="Arial" panose="020B0604020202020204" pitchFamily="34" charset="0"/>
              <a:buChar char="•"/>
            </a:pPr>
            <a:endParaRPr lang="zh-CN" dirty="0"/>
          </a:p>
        </p:txBody>
      </p:sp>
      <p:sp>
        <p:nvSpPr>
          <p:cNvPr id="3" name="标题 1"/>
          <p:cNvSpPr>
            <a:spLocks noGrp="1"/>
          </p:cNvSpPr>
          <p:nvPr/>
        </p:nvSpPr>
        <p:spPr>
          <a:xfrm>
            <a:off x="0" y="18724"/>
            <a:ext cx="11804073" cy="77535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bg1"/>
                </a:solidFill>
                <a:latin typeface="+mn-lt"/>
                <a:ea typeface="微软雅黑" panose="020B0503020204020204" pitchFamily="34" charset="-122"/>
                <a:cs typeface="Times New Roman" panose="02020603050405020304" pitchFamily="18" charset="0"/>
              </a:defRPr>
            </a:lvl1pPr>
          </a:lstStyle>
          <a:p>
            <a:r>
              <a:rPr lang="zh-CN" dirty="0"/>
              <a:t>进度汇报</a:t>
            </a:r>
          </a:p>
        </p:txBody>
      </p:sp>
      <p:sp>
        <p:nvSpPr>
          <p:cNvPr id="5" name="内容占位符 13"/>
          <p:cNvSpPr>
            <a:spLocks noGrp="1"/>
          </p:cNvSpPr>
          <p:nvPr/>
        </p:nvSpPr>
        <p:spPr>
          <a:xfrm>
            <a:off x="210127" y="1032163"/>
            <a:ext cx="11896436" cy="5569528"/>
          </a:xfrm>
          <a:prstGeom prst="rect">
            <a:avLst/>
          </a:prstGeom>
        </p:spPr>
        <p:txBody>
          <a:bodyPr vert="horz" lIns="91440" tIns="45720" rIns="91440" bIns="45720" rtlCol="0">
            <a:normAutofit/>
          </a:bodyPr>
          <a:lstStyle>
            <a:lvl1pPr marL="342900" indent="-342900" algn="l" defTabSz="914400" rtl="0" eaLnBrk="1" latinLnBrk="0" hangingPunct="1">
              <a:lnSpc>
                <a:spcPct val="90000"/>
              </a:lnSpc>
              <a:spcBef>
                <a:spcPts val="1000"/>
              </a:spcBef>
              <a:buFont typeface="Wingdings" panose="05000000000000000000" pitchFamily="2" charset="2"/>
              <a:buChar char="p"/>
              <a:defRPr sz="24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0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Times New Roman" panose="02020603050405020304" pitchFamily="18" charset="0"/>
                <a:ea typeface="微软雅黑" panose="020B0503020204020204" pitchFamily="34" charset="-122"/>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000"/>
              <a:t>上周计划：</a:t>
            </a:r>
            <a:endParaRPr lang="en-US" altLang="zh-CN" sz="2000"/>
          </a:p>
          <a:p>
            <a:pPr lvl="1" algn="l">
              <a:buClrTx/>
              <a:buSzTx/>
            </a:pPr>
            <a:r>
              <a:rPr lang="zh-CN" altLang="en-US" dirty="0">
                <a:sym typeface="+mn-ea"/>
              </a:rPr>
              <a:t>学习</a:t>
            </a:r>
            <a:r>
              <a:rPr lang="en-US" altLang="zh-CN">
                <a:sym typeface="+mn-ea"/>
              </a:rPr>
              <a:t>happy_llm</a:t>
            </a:r>
            <a:endParaRPr lang="zh-CN" altLang="en-US" dirty="0">
              <a:sym typeface="+mn-ea"/>
            </a:endParaRPr>
          </a:p>
          <a:p>
            <a:pPr lvl="1" algn="l">
              <a:buClrTx/>
              <a:buSzTx/>
            </a:pPr>
            <a:r>
              <a:rPr lang="zh-CN" altLang="en-US" dirty="0">
                <a:sym typeface="+mn-ea"/>
              </a:rPr>
              <a:t>学习斯坦福</a:t>
            </a:r>
            <a:r>
              <a:rPr lang="en-US" altLang="zh-CN" dirty="0">
                <a:sym typeface="+mn-ea"/>
              </a:rPr>
              <a:t>CS336</a:t>
            </a:r>
            <a:r>
              <a:rPr lang="zh-CN" altLang="en-US" dirty="0">
                <a:sym typeface="+mn-ea"/>
              </a:rPr>
              <a:t>视频课</a:t>
            </a:r>
            <a:r>
              <a:rPr lang="en-US" altLang="zh-CN" dirty="0">
                <a:sym typeface="+mn-ea"/>
              </a:rPr>
              <a:t>Lec 1-3 </a:t>
            </a:r>
            <a:r>
              <a:rPr lang="zh-CN" altLang="en-US" dirty="0">
                <a:sym typeface="+mn-ea"/>
              </a:rPr>
              <a:t>书</a:t>
            </a:r>
            <a:r>
              <a:rPr lang="en-US" altLang="zh-CN" dirty="0">
                <a:sym typeface="+mn-ea"/>
              </a:rPr>
              <a:t> ch 1-2 </a:t>
            </a:r>
            <a:endParaRPr lang="zh-CN" altLang="en-US" dirty="0">
              <a:sym typeface="+mn-ea"/>
            </a:endParaRPr>
          </a:p>
          <a:p>
            <a:pPr lvl="2"/>
            <a:endParaRPr lang="zh-CN" altLang="en-US" sz="1800" dirty="0">
              <a:sym typeface="+mn-ea"/>
            </a:endParaRPr>
          </a:p>
          <a:p>
            <a:pPr marL="0" indent="0">
              <a:buNone/>
            </a:pPr>
            <a:r>
              <a:rPr lang="zh-CN" altLang="en-US" sz="2000">
                <a:sym typeface="+mn-ea"/>
              </a:rPr>
              <a:t>进展：</a:t>
            </a:r>
            <a:endParaRPr lang="en-US" altLang="zh-CN" sz="2000"/>
          </a:p>
          <a:p>
            <a:pPr lvl="1"/>
            <a:r>
              <a:rPr lang="zh-CN" altLang="en-US" sz="2000"/>
              <a:t>学习</a:t>
            </a:r>
            <a:r>
              <a:rPr lang="en-US" altLang="zh-CN" sz="2000"/>
              <a:t>happy_llm</a:t>
            </a:r>
          </a:p>
          <a:p>
            <a:pPr lvl="2"/>
            <a:r>
              <a:rPr lang="zh-CN" altLang="en-US" sz="1800"/>
              <a:t>主要学习了</a:t>
            </a:r>
            <a:r>
              <a:rPr lang="en-US" altLang="zh-CN" sz="1800"/>
              <a:t>3-4</a:t>
            </a:r>
            <a:r>
              <a:rPr lang="zh-CN" altLang="en-US" sz="1800"/>
              <a:t>章的内容，因为对模型优化相关的技术不太熟悉，目前找了论文在读</a:t>
            </a:r>
          </a:p>
          <a:p>
            <a:pPr lvl="3"/>
            <a:r>
              <a:rPr lang="zh-CN" altLang="en-US" sz="1600"/>
              <a:t>分布式对齐搜索</a:t>
            </a:r>
            <a:r>
              <a:rPr lang="en-US" altLang="zh-CN" sz="1600"/>
              <a:t>DAS</a:t>
            </a:r>
            <a:r>
              <a:rPr lang="zh-CN" altLang="en-US" sz="1600"/>
              <a:t>（</a:t>
            </a:r>
            <a:r>
              <a:rPr lang="en-US" altLang="zh-CN" sz="1200"/>
              <a:t>Finding Alignments Between Interpretable Causal Variables and Distributed Neural Representations</a:t>
            </a:r>
            <a:r>
              <a:rPr lang="zh-CN" altLang="en-US" sz="1600"/>
              <a:t>）</a:t>
            </a:r>
            <a:endParaRPr lang="en-US" altLang="zh-CN" sz="1600"/>
          </a:p>
          <a:p>
            <a:pPr lvl="3"/>
            <a:r>
              <a:rPr lang="en-US" altLang="zh-CN" sz="1600"/>
              <a:t>ReFT(</a:t>
            </a:r>
            <a:r>
              <a:rPr lang="en-US" altLang="zh-CN" sz="1200"/>
              <a:t>ReFT: Representation Finetuningfor Language Models</a:t>
            </a:r>
            <a:r>
              <a:rPr lang="zh-CN" altLang="en-US" sz="1600"/>
              <a:t>正在读</a:t>
            </a:r>
            <a:r>
              <a:rPr lang="en-US" altLang="zh-CN" sz="1600"/>
              <a:t>)</a:t>
            </a:r>
            <a:endParaRPr lang="zh-CN" altLang="en-US" sz="1600"/>
          </a:p>
          <a:p>
            <a:pPr lvl="1"/>
            <a:r>
              <a:rPr lang="zh-CN" altLang="en-US" sz="2000"/>
              <a:t>完成斯坦福</a:t>
            </a:r>
            <a:r>
              <a:rPr lang="en-US" altLang="zh-CN" dirty="0">
                <a:sym typeface="+mn-ea"/>
              </a:rPr>
              <a:t>CS336</a:t>
            </a:r>
            <a:r>
              <a:rPr lang="zh-CN" altLang="en-US" sz="2000"/>
              <a:t>视频课</a:t>
            </a:r>
            <a:r>
              <a:rPr lang="en-US" altLang="zh-CN" sz="2000"/>
              <a:t>Lec1-3 </a:t>
            </a:r>
            <a:r>
              <a:rPr lang="zh-CN" altLang="en-US" sz="2000"/>
              <a:t>书</a:t>
            </a:r>
            <a:r>
              <a:rPr lang="en-US" altLang="zh-CN" sz="2000"/>
              <a:t> ch 1-2</a:t>
            </a:r>
            <a:r>
              <a:rPr lang="zh-CN" altLang="en-US" sz="2000"/>
              <a:t>的学习</a:t>
            </a:r>
          </a:p>
          <a:p>
            <a:pPr lvl="2"/>
            <a:r>
              <a:rPr lang="zh-CN" altLang="en-US" sz="1620"/>
              <a:t>完成笔记整理</a:t>
            </a:r>
          </a:p>
          <a:p>
            <a:pPr marL="457200" lvl="1" indent="0">
              <a:buNone/>
            </a:pPr>
            <a:endParaRPr lang="en-US" altLang="zh-CN" sz="2000"/>
          </a:p>
          <a:p>
            <a:pPr marL="0" indent="0">
              <a:buNone/>
            </a:pPr>
            <a:r>
              <a:rPr lang="zh-CN" altLang="en-US" sz="2000">
                <a:sym typeface="+mn-ea"/>
              </a:rPr>
              <a:t>下周计划：</a:t>
            </a:r>
            <a:endParaRPr lang="zh-CN" altLang="en-US" sz="2000" dirty="0">
              <a:sym typeface="+mn-ea"/>
            </a:endParaRPr>
          </a:p>
          <a:p>
            <a:pPr lvl="1" algn="l">
              <a:buClrTx/>
              <a:buSzTx/>
            </a:pPr>
            <a:r>
              <a:rPr lang="zh-CN" altLang="en-US" sz="2000" dirty="0">
                <a:sym typeface="+mn-ea"/>
              </a:rPr>
              <a:t>继续学习</a:t>
            </a:r>
            <a:r>
              <a:rPr lang="en-US" altLang="zh-CN" sz="2000" dirty="0">
                <a:sym typeface="+mn-ea"/>
              </a:rPr>
              <a:t>happy_llm</a:t>
            </a:r>
          </a:p>
          <a:p>
            <a:pPr lvl="1" algn="l">
              <a:buClrTx/>
              <a:buSzTx/>
            </a:pPr>
            <a:r>
              <a:rPr lang="zh-CN" altLang="en-US" sz="2000" dirty="0">
                <a:sym typeface="+mn-ea"/>
              </a:rPr>
              <a:t>继续学习</a:t>
            </a:r>
            <a:r>
              <a:rPr lang="en-US" altLang="zh-CN" dirty="0">
                <a:sym typeface="+mn-ea"/>
              </a:rPr>
              <a:t>CS336 Lec 4-5 </a:t>
            </a:r>
            <a:r>
              <a:rPr lang="zh-CN" altLang="en-US" dirty="0">
                <a:sym typeface="+mn-ea"/>
              </a:rPr>
              <a:t>书</a:t>
            </a:r>
            <a:r>
              <a:rPr lang="en-US" altLang="zh-CN" dirty="0">
                <a:sym typeface="+mn-ea"/>
              </a:rPr>
              <a:t> ch 2-3</a:t>
            </a:r>
          </a:p>
          <a:p>
            <a:pPr lvl="2" algn="l">
              <a:buClrTx/>
              <a:buSzTx/>
            </a:pPr>
            <a:r>
              <a:rPr lang="zh-CN" altLang="en-US" sz="1800" dirty="0">
                <a:sym typeface="+mn-ea"/>
              </a:rPr>
              <a:t>进行实验任务</a:t>
            </a:r>
          </a:p>
          <a:p>
            <a:pPr lvl="1" algn="l">
              <a:buClrTx/>
              <a:buSzTx/>
            </a:pP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a:xfrm>
            <a:off x="8913092" y="6543964"/>
            <a:ext cx="2743200" cy="342034"/>
          </a:xfrm>
          <a:prstGeom prst="rect">
            <a:avLst/>
          </a:prstGeom>
        </p:spPr>
        <p:txBody>
          <a:bodyPr/>
          <a:lstStyle/>
          <a:p>
            <a:fld id="{40659071-15B3-479E-AE44-A4E7BB5803F4}" type="slidenum">
              <a:rPr lang="zh-CN" altLang="en-US" smtClean="0"/>
              <a:t>24</a:t>
            </a:fld>
            <a:endParaRPr lang="zh-CN" altLang="en-US" dirty="0"/>
          </a:p>
        </p:txBody>
      </p:sp>
      <p:pic>
        <p:nvPicPr>
          <p:cNvPr id="6" name="Picture 2"/>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89880" y="2371725"/>
            <a:ext cx="1046163"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2443479" y="4860925"/>
            <a:ext cx="7205345" cy="768350"/>
          </a:xfrm>
          <a:prstGeom prst="rect">
            <a:avLst/>
          </a:prstGeom>
          <a:noFill/>
        </p:spPr>
        <p:txBody>
          <a:bodyPr wrap="square" rtlCol="0">
            <a:spAutoFit/>
          </a:bodyPr>
          <a:lstStyle/>
          <a:p>
            <a:pPr algn="ctr"/>
            <a:r>
              <a:rPr lang="en-US" altLang="zh-CN" sz="4400" dirty="0">
                <a:latin typeface="Times New Roman" panose="02020603050405020304" pitchFamily="18" charset="0"/>
                <a:ea typeface="微软雅黑" panose="020B0503020204020204" pitchFamily="34" charset="-122"/>
                <a:cs typeface="Times New Roman" panose="02020603050405020304" pitchFamily="18" charset="0"/>
              </a:rPr>
              <a:t>Thanks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3D305-2C51-CCB6-ADA0-1F300038154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AD0B138C-915A-9F8A-76D6-E87829FB493E}"/>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7AC22A93-227F-50C9-BD93-2330E651C67B}"/>
              </a:ext>
            </a:extLst>
          </p:cNvPr>
          <p:cNvSpPr>
            <a:spLocks noGrp="1"/>
          </p:cNvSpPr>
          <p:nvPr>
            <p:ph type="sldNum" sz="quarter" idx="4"/>
          </p:nvPr>
        </p:nvSpPr>
        <p:spPr/>
        <p:txBody>
          <a:bodyPr/>
          <a:lstStyle/>
          <a:p>
            <a:fld id="{40659071-15B3-479E-AE44-A4E7BB5803F4}" type="slidenum">
              <a:rPr lang="zh-CN" altLang="en-US" smtClean="0"/>
              <a:t>3</a:t>
            </a:fld>
            <a:endParaRPr lang="zh-CN" altLang="en-US" dirty="0"/>
          </a:p>
        </p:txBody>
      </p:sp>
      <p:sp>
        <p:nvSpPr>
          <p:cNvPr id="2" name="文本框 1">
            <a:extLst>
              <a:ext uri="{FF2B5EF4-FFF2-40B4-BE49-F238E27FC236}">
                <a16:creationId xmlns:a16="http://schemas.microsoft.com/office/drawing/2014/main" id="{4A05C0EE-D072-846C-A8F2-34308F5415F1}"/>
              </a:ext>
            </a:extLst>
          </p:cNvPr>
          <p:cNvSpPr txBox="1"/>
          <p:nvPr/>
        </p:nvSpPr>
        <p:spPr>
          <a:xfrm>
            <a:off x="178117" y="995514"/>
            <a:ext cx="11835765" cy="923330"/>
          </a:xfrm>
          <a:prstGeom prst="rect">
            <a:avLst/>
          </a:prstGeom>
          <a:noFill/>
        </p:spPr>
        <p:txBody>
          <a:bodyPr wrap="square" rtlCol="0">
            <a:spAutoFit/>
          </a:bodyPr>
          <a:lstStyle/>
          <a:p>
            <a:r>
              <a:rPr lang="en-US" altLang="zh-CN" dirty="0">
                <a:latin typeface="+mn-ea"/>
              </a:rPr>
              <a:t>NLP </a:t>
            </a:r>
            <a:r>
              <a:rPr lang="zh-CN" altLang="en-US" dirty="0">
                <a:latin typeface="+mn-ea"/>
              </a:rPr>
              <a:t>是 ⼀种让计算机理解、解释和⽣成⼈类语⾔的技术</a:t>
            </a:r>
            <a:endParaRPr lang="en-US" altLang="zh-CN" dirty="0">
              <a:latin typeface="+mn-ea"/>
            </a:endParaRPr>
          </a:p>
          <a:p>
            <a:r>
              <a:rPr lang="en-US" altLang="zh-CN" dirty="0">
                <a:latin typeface="+mn-ea"/>
              </a:rPr>
              <a:t>NLP</a:t>
            </a:r>
            <a:r>
              <a:rPr lang="zh-CN" altLang="en-US" dirty="0">
                <a:latin typeface="+mn-ea"/>
              </a:rPr>
              <a:t>下游任务：包括但不限于中⽂分词、⼦词切分、词性标注、⽂本分类、实体识别、关系抽取、⽂本摘要、机器翻译以及⾃动问答系统的开发。</a:t>
            </a:r>
            <a:endParaRPr lang="en-US" altLang="zh-CN" dirty="0">
              <a:latin typeface="+mn-ea"/>
            </a:endParaRPr>
          </a:p>
        </p:txBody>
      </p:sp>
      <p:pic>
        <p:nvPicPr>
          <p:cNvPr id="1026" name="Picture 2">
            <a:extLst>
              <a:ext uri="{FF2B5EF4-FFF2-40B4-BE49-F238E27FC236}">
                <a16:creationId xmlns:a16="http://schemas.microsoft.com/office/drawing/2014/main" id="{8EB29AFE-52D9-4877-E1FD-66D1E485D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86" y="1890712"/>
            <a:ext cx="7886700" cy="30765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CB2A866C-0DC3-E71B-D993-2710779A250F}"/>
              </a:ext>
            </a:extLst>
          </p:cNvPr>
          <p:cNvSpPr txBox="1"/>
          <p:nvPr/>
        </p:nvSpPr>
        <p:spPr>
          <a:xfrm>
            <a:off x="178118" y="5077194"/>
            <a:ext cx="11835764" cy="923330"/>
          </a:xfrm>
          <a:prstGeom prst="rect">
            <a:avLst/>
          </a:prstGeom>
          <a:noFill/>
        </p:spPr>
        <p:txBody>
          <a:bodyPr wrap="square">
            <a:spAutoFit/>
          </a:bodyPr>
          <a:lstStyle/>
          <a:p>
            <a:r>
              <a:rPr lang="zh-CN" altLang="en-US" dirty="0">
                <a:latin typeface="+mn-ea"/>
              </a:rPr>
              <a:t>随着 </a:t>
            </a:r>
            <a:r>
              <a:rPr lang="en-US" altLang="zh-CN" dirty="0">
                <a:latin typeface="+mn-ea"/>
              </a:rPr>
              <a:t>Transformer </a:t>
            </a:r>
            <a:r>
              <a:rPr lang="zh-CN" altLang="en-US" dirty="0">
                <a:latin typeface="+mn-ea"/>
              </a:rPr>
              <a:t>架构的横空出世，</a:t>
            </a:r>
            <a:r>
              <a:rPr lang="en-US" altLang="zh-CN" dirty="0">
                <a:latin typeface="+mn-ea"/>
              </a:rPr>
              <a:t>NLP </a:t>
            </a:r>
            <a:r>
              <a:rPr lang="zh-CN" altLang="en-US" dirty="0">
                <a:latin typeface="+mn-ea"/>
              </a:rPr>
              <a:t>领域逐步进⼊预训练</a:t>
            </a:r>
            <a:r>
              <a:rPr lang="en-US" altLang="zh-CN" dirty="0">
                <a:latin typeface="+mn-ea"/>
              </a:rPr>
              <a:t>-</a:t>
            </a:r>
            <a:r>
              <a:rPr lang="zh-CN" altLang="en-US" dirty="0">
                <a:latin typeface="+mn-ea"/>
              </a:rPr>
              <a:t>微调范式；</a:t>
            </a:r>
            <a:endParaRPr lang="en-US" altLang="zh-CN" dirty="0">
              <a:latin typeface="+mn-ea"/>
            </a:endParaRPr>
          </a:p>
          <a:p>
            <a:r>
              <a:rPr lang="zh-CN" altLang="en-US" dirty="0">
                <a:latin typeface="+mn-ea"/>
              </a:rPr>
              <a:t>预训练 就是指预先训练的一个模型或者指预先训练模型的过程；微调 就是指将预训练过的模型作用于自己的数据集，并使参数适应自己数据集的过程。</a:t>
            </a:r>
          </a:p>
        </p:txBody>
      </p:sp>
    </p:spTree>
    <p:extLst>
      <p:ext uri="{BB962C8B-B14F-4D97-AF65-F5344CB8AC3E}">
        <p14:creationId xmlns:p14="http://schemas.microsoft.com/office/powerpoint/2010/main" val="601856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42D73-6BE5-C550-CF49-610456A212EC}"/>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2B972B62-8FCA-A50A-0E1C-354A81DEEC32}"/>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25F5CE36-FF65-4718-F775-5B78B122CA0C}"/>
              </a:ext>
            </a:extLst>
          </p:cNvPr>
          <p:cNvSpPr>
            <a:spLocks noGrp="1"/>
          </p:cNvSpPr>
          <p:nvPr>
            <p:ph type="sldNum" sz="quarter" idx="4"/>
          </p:nvPr>
        </p:nvSpPr>
        <p:spPr/>
        <p:txBody>
          <a:bodyPr/>
          <a:lstStyle/>
          <a:p>
            <a:fld id="{40659071-15B3-479E-AE44-A4E7BB5803F4}" type="slidenum">
              <a:rPr lang="zh-CN" altLang="en-US" smtClean="0"/>
              <a:t>4</a:t>
            </a:fld>
            <a:endParaRPr lang="zh-CN" altLang="en-US" dirty="0"/>
          </a:p>
        </p:txBody>
      </p:sp>
      <p:pic>
        <p:nvPicPr>
          <p:cNvPr id="5" name="图片 4">
            <a:extLst>
              <a:ext uri="{FF2B5EF4-FFF2-40B4-BE49-F238E27FC236}">
                <a16:creationId xmlns:a16="http://schemas.microsoft.com/office/drawing/2014/main" id="{E1FB67FB-6A59-8713-ED4E-23A82BA44F4A}"/>
              </a:ext>
            </a:extLst>
          </p:cNvPr>
          <p:cNvPicPr>
            <a:picLocks noChangeAspect="1"/>
          </p:cNvPicPr>
          <p:nvPr/>
        </p:nvPicPr>
        <p:blipFill>
          <a:blip r:embed="rId3"/>
          <a:stretch>
            <a:fillRect/>
          </a:stretch>
        </p:blipFill>
        <p:spPr>
          <a:xfrm>
            <a:off x="6622188" y="1096506"/>
            <a:ext cx="5468113" cy="1905266"/>
          </a:xfrm>
          <a:prstGeom prst="rect">
            <a:avLst/>
          </a:prstGeom>
        </p:spPr>
      </p:pic>
      <p:sp>
        <p:nvSpPr>
          <p:cNvPr id="6" name="文本框 5">
            <a:extLst>
              <a:ext uri="{FF2B5EF4-FFF2-40B4-BE49-F238E27FC236}">
                <a16:creationId xmlns:a16="http://schemas.microsoft.com/office/drawing/2014/main" id="{B73A1E6E-17C1-F8D7-B6EC-14CD8516B754}"/>
              </a:ext>
            </a:extLst>
          </p:cNvPr>
          <p:cNvSpPr txBox="1"/>
          <p:nvPr/>
        </p:nvSpPr>
        <p:spPr>
          <a:xfrm>
            <a:off x="1" y="995514"/>
            <a:ext cx="6510130" cy="646331"/>
          </a:xfrm>
          <a:prstGeom prst="rect">
            <a:avLst/>
          </a:prstGeom>
          <a:noFill/>
        </p:spPr>
        <p:txBody>
          <a:bodyPr wrap="square" rtlCol="0">
            <a:spAutoFit/>
          </a:bodyPr>
          <a:lstStyle/>
          <a:p>
            <a:r>
              <a:rPr lang="zh-CN" altLang="en-US" dirty="0">
                <a:solidFill>
                  <a:srgbClr val="121212"/>
                </a:solidFill>
                <a:latin typeface="-apple-system"/>
              </a:rPr>
              <a:t>大模型的定义：⼤语⾔模型，是⼀种相较传统语⾔模型参数量更多、在更⼤规模语料上进⾏预训练的语⾔模型</a:t>
            </a:r>
            <a:endParaRPr lang="en-US" altLang="zh-CN" dirty="0">
              <a:solidFill>
                <a:srgbClr val="121212"/>
              </a:solidFill>
              <a:latin typeface="-apple-system"/>
            </a:endParaRPr>
          </a:p>
        </p:txBody>
      </p:sp>
      <p:sp>
        <p:nvSpPr>
          <p:cNvPr id="8" name="文本框 7">
            <a:extLst>
              <a:ext uri="{FF2B5EF4-FFF2-40B4-BE49-F238E27FC236}">
                <a16:creationId xmlns:a16="http://schemas.microsoft.com/office/drawing/2014/main" id="{64AA2CBF-21FF-221E-CB48-41E672BAD683}"/>
              </a:ext>
            </a:extLst>
          </p:cNvPr>
          <p:cNvSpPr txBox="1"/>
          <p:nvPr/>
        </p:nvSpPr>
        <p:spPr>
          <a:xfrm>
            <a:off x="0" y="2120283"/>
            <a:ext cx="6718852" cy="646331"/>
          </a:xfrm>
          <a:prstGeom prst="rect">
            <a:avLst/>
          </a:prstGeom>
          <a:noFill/>
        </p:spPr>
        <p:txBody>
          <a:bodyPr wrap="square">
            <a:spAutoFit/>
          </a:bodyPr>
          <a:lstStyle/>
          <a:p>
            <a:r>
              <a:rPr lang="zh-CN" altLang="en-US" b="1" i="0" dirty="0">
                <a:solidFill>
                  <a:srgbClr val="121212"/>
                </a:solidFill>
                <a:effectLst/>
                <a:latin typeface="-apple-system"/>
              </a:rPr>
              <a:t>大模型（</a:t>
            </a:r>
            <a:r>
              <a:rPr lang="en-US" altLang="zh-CN" b="1" i="0" dirty="0">
                <a:solidFill>
                  <a:srgbClr val="121212"/>
                </a:solidFill>
                <a:effectLst/>
                <a:latin typeface="-apple-system"/>
              </a:rPr>
              <a:t>Large Language Model, LLM</a:t>
            </a:r>
            <a:r>
              <a:rPr lang="zh-CN" altLang="en-US" b="1" i="0" dirty="0">
                <a:solidFill>
                  <a:srgbClr val="121212"/>
                </a:solidFill>
                <a:effectLst/>
                <a:latin typeface="-apple-system"/>
              </a:rPr>
              <a:t>）</a:t>
            </a:r>
            <a:r>
              <a:rPr lang="zh-CN" altLang="en-US" b="0" i="0" dirty="0">
                <a:solidFill>
                  <a:srgbClr val="121212"/>
                </a:solidFill>
                <a:effectLst/>
                <a:latin typeface="-apple-system"/>
              </a:rPr>
              <a:t> 是指参数规模达到数亿甚至数千亿的深度学习模型。其核心特点是：</a:t>
            </a:r>
            <a:endParaRPr lang="zh-CN" altLang="en-US" dirty="0"/>
          </a:p>
        </p:txBody>
      </p:sp>
      <p:sp>
        <p:nvSpPr>
          <p:cNvPr id="10" name="文本框 9">
            <a:extLst>
              <a:ext uri="{FF2B5EF4-FFF2-40B4-BE49-F238E27FC236}">
                <a16:creationId xmlns:a16="http://schemas.microsoft.com/office/drawing/2014/main" id="{FBA25B43-7D3F-95F2-F7DD-D18EE0B83889}"/>
              </a:ext>
            </a:extLst>
          </p:cNvPr>
          <p:cNvSpPr txBox="1"/>
          <p:nvPr/>
        </p:nvSpPr>
        <p:spPr>
          <a:xfrm>
            <a:off x="0" y="3102764"/>
            <a:ext cx="12006470" cy="923330"/>
          </a:xfrm>
          <a:prstGeom prst="rect">
            <a:avLst/>
          </a:prstGeom>
          <a:noFill/>
        </p:spPr>
        <p:txBody>
          <a:bodyPr wrap="square">
            <a:spAutoFit/>
          </a:bodyPr>
          <a:lstStyle/>
          <a:p>
            <a:pPr algn="l">
              <a:buFont typeface="+mj-lt"/>
              <a:buAutoNum type="arabicPeriod"/>
            </a:pPr>
            <a:r>
              <a:rPr lang="zh-CN" altLang="en-US" b="1" i="0" dirty="0">
                <a:solidFill>
                  <a:srgbClr val="121212"/>
                </a:solidFill>
                <a:effectLst/>
                <a:latin typeface="-apple-system"/>
              </a:rPr>
              <a:t>参数规模庞大</a:t>
            </a:r>
            <a:r>
              <a:rPr lang="zh-CN" altLang="en-US" b="0" i="0" dirty="0">
                <a:solidFill>
                  <a:srgbClr val="121212"/>
                </a:solidFill>
                <a:effectLst/>
                <a:latin typeface="-apple-system"/>
              </a:rPr>
              <a:t>：例如</a:t>
            </a:r>
            <a:r>
              <a:rPr lang="en-US" altLang="zh-CN" b="0" i="0" dirty="0">
                <a:solidFill>
                  <a:srgbClr val="121212"/>
                </a:solidFill>
                <a:effectLst/>
                <a:latin typeface="-apple-system"/>
              </a:rPr>
              <a:t>GPT-3</a:t>
            </a:r>
            <a:r>
              <a:rPr lang="zh-CN" altLang="en-US" b="0" i="0" dirty="0">
                <a:solidFill>
                  <a:srgbClr val="121212"/>
                </a:solidFill>
                <a:effectLst/>
                <a:latin typeface="-apple-system"/>
              </a:rPr>
              <a:t>参数达</a:t>
            </a:r>
            <a:r>
              <a:rPr lang="en-US" altLang="zh-CN" b="0" i="0" dirty="0">
                <a:solidFill>
                  <a:srgbClr val="121212"/>
                </a:solidFill>
                <a:effectLst/>
                <a:latin typeface="-apple-system"/>
              </a:rPr>
              <a:t>1750</a:t>
            </a:r>
            <a:r>
              <a:rPr lang="zh-CN" altLang="en-US" b="0" i="0" dirty="0">
                <a:solidFill>
                  <a:srgbClr val="121212"/>
                </a:solidFill>
                <a:effectLst/>
                <a:latin typeface="-apple-system"/>
              </a:rPr>
              <a:t>亿，通过海量数据训练捕捉复杂的语言规律。</a:t>
            </a:r>
          </a:p>
          <a:p>
            <a:pPr algn="l">
              <a:buFont typeface="+mj-lt"/>
              <a:buAutoNum type="arabicPeriod"/>
            </a:pPr>
            <a:r>
              <a:rPr lang="zh-CN" altLang="en-US" b="1" i="0" dirty="0">
                <a:solidFill>
                  <a:srgbClr val="121212"/>
                </a:solidFill>
                <a:effectLst/>
                <a:latin typeface="-apple-system"/>
              </a:rPr>
              <a:t>数据需求量大</a:t>
            </a:r>
            <a:r>
              <a:rPr lang="zh-CN" altLang="en-US" b="0" i="0" dirty="0">
                <a:solidFill>
                  <a:srgbClr val="121212"/>
                </a:solidFill>
                <a:effectLst/>
                <a:latin typeface="-apple-system"/>
              </a:rPr>
              <a:t>：训练数据通常涵盖互联网文本、书籍、代码等多源信息，规模可达</a:t>
            </a:r>
            <a:r>
              <a:rPr lang="en-US" altLang="zh-CN" b="0" i="0" dirty="0">
                <a:solidFill>
                  <a:srgbClr val="121212"/>
                </a:solidFill>
                <a:effectLst/>
                <a:latin typeface="-apple-system"/>
              </a:rPr>
              <a:t>TB</a:t>
            </a:r>
            <a:r>
              <a:rPr lang="zh-CN" altLang="en-US" b="0" i="0" dirty="0">
                <a:solidFill>
                  <a:srgbClr val="121212"/>
                </a:solidFill>
                <a:effectLst/>
                <a:latin typeface="-apple-system"/>
              </a:rPr>
              <a:t>级。</a:t>
            </a:r>
          </a:p>
          <a:p>
            <a:pPr algn="l">
              <a:buFont typeface="+mj-lt"/>
              <a:buAutoNum type="arabicPeriod"/>
            </a:pPr>
            <a:r>
              <a:rPr lang="zh-CN" altLang="en-US" b="1" i="0" dirty="0">
                <a:solidFill>
                  <a:srgbClr val="121212"/>
                </a:solidFill>
                <a:effectLst/>
                <a:latin typeface="-apple-system"/>
              </a:rPr>
              <a:t>任务泛化能力强</a:t>
            </a:r>
            <a:r>
              <a:rPr lang="zh-CN" altLang="en-US" b="0" i="0" dirty="0">
                <a:solidFill>
                  <a:srgbClr val="121212"/>
                </a:solidFill>
                <a:effectLst/>
                <a:latin typeface="-apple-system"/>
              </a:rPr>
              <a:t>：通过预训练学习通用知识，可适配翻译、问答、创作等多样化任务。</a:t>
            </a:r>
          </a:p>
        </p:txBody>
      </p:sp>
      <p:sp>
        <p:nvSpPr>
          <p:cNvPr id="14" name="文本框 13">
            <a:extLst>
              <a:ext uri="{FF2B5EF4-FFF2-40B4-BE49-F238E27FC236}">
                <a16:creationId xmlns:a16="http://schemas.microsoft.com/office/drawing/2014/main" id="{DF975361-6C92-9709-84D3-AE5753F3B0EC}"/>
              </a:ext>
            </a:extLst>
          </p:cNvPr>
          <p:cNvSpPr txBox="1"/>
          <p:nvPr/>
        </p:nvSpPr>
        <p:spPr>
          <a:xfrm>
            <a:off x="83832" y="5897633"/>
            <a:ext cx="12006469" cy="646331"/>
          </a:xfrm>
          <a:prstGeom prst="rect">
            <a:avLst/>
          </a:prstGeom>
          <a:noFill/>
        </p:spPr>
        <p:txBody>
          <a:bodyPr wrap="square">
            <a:spAutoFit/>
          </a:bodyPr>
          <a:lstStyle/>
          <a:p>
            <a:pPr algn="l"/>
            <a:r>
              <a:rPr lang="zh-CN" altLang="en-US" sz="1800" b="0" i="0" u="none" strike="noStrike" baseline="0" dirty="0">
                <a:solidFill>
                  <a:srgbClr val="333333"/>
                </a:solidFill>
                <a:latin typeface="PingFangSC-Regular"/>
              </a:rPr>
              <a:t>⼤语⾔模型（</a:t>
            </a:r>
            <a:r>
              <a:rPr lang="en-US" altLang="zh-CN" sz="1800" b="0" i="0" u="none" strike="noStrike" baseline="0" dirty="0">
                <a:solidFill>
                  <a:srgbClr val="333333"/>
                </a:solidFill>
                <a:latin typeface="OpenSans-Regular"/>
              </a:rPr>
              <a:t>Large Language Model</a:t>
            </a:r>
            <a:r>
              <a:rPr lang="zh-CN" altLang="en-US" sz="1800" b="0" i="0" u="none" strike="noStrike" baseline="0" dirty="0">
                <a:solidFill>
                  <a:srgbClr val="333333"/>
                </a:solidFill>
                <a:latin typeface="PingFangSC-Regular"/>
              </a:rPr>
              <a:t>，</a:t>
            </a:r>
            <a:r>
              <a:rPr lang="en-US" altLang="zh-CN" sz="1800" b="0" i="0" u="none" strike="noStrike" baseline="0" dirty="0">
                <a:solidFill>
                  <a:srgbClr val="333333"/>
                </a:solidFill>
                <a:latin typeface="OpenSans-Regular"/>
              </a:rPr>
              <a:t>LLM</a:t>
            </a:r>
            <a:r>
              <a:rPr lang="zh-CN" altLang="en-US" sz="1800" b="0" i="0" u="none" strike="noStrike" baseline="0" dirty="0">
                <a:solidFill>
                  <a:srgbClr val="333333"/>
                </a:solidFill>
                <a:latin typeface="PingFangSC-Regular"/>
              </a:rPr>
              <a:t>）开始接替传统的预训练语⾔模型（</a:t>
            </a:r>
            <a:r>
              <a:rPr lang="en-US" altLang="zh-CN" sz="1800" b="0" i="0" u="none" strike="noStrike" baseline="0" dirty="0">
                <a:solidFill>
                  <a:srgbClr val="333333"/>
                </a:solidFill>
                <a:latin typeface="OpenSans-Regular"/>
              </a:rPr>
              <a:t>Pre-trained Language Model</a:t>
            </a:r>
            <a:r>
              <a:rPr lang="zh-CN" altLang="en-US" sz="1800" b="0" i="0" u="none" strike="noStrike" baseline="0" dirty="0">
                <a:solidFill>
                  <a:srgbClr val="333333"/>
                </a:solidFill>
                <a:latin typeface="PingFangSC-Regular"/>
              </a:rPr>
              <a:t>，</a:t>
            </a:r>
            <a:r>
              <a:rPr lang="en-US" altLang="zh-CN" sz="1800" b="0" i="0" u="none" strike="noStrike" baseline="0" dirty="0">
                <a:solidFill>
                  <a:srgbClr val="333333"/>
                </a:solidFill>
                <a:latin typeface="OpenSans-Regular"/>
              </a:rPr>
              <a:t>PLM</a:t>
            </a:r>
            <a:r>
              <a:rPr lang="zh-CN" altLang="en-US" sz="1800" b="0" i="0" u="none" strike="noStrike" baseline="0" dirty="0">
                <a:solidFill>
                  <a:srgbClr val="333333"/>
                </a:solidFill>
                <a:latin typeface="PingFangSC-Regular"/>
              </a:rPr>
              <a:t>） 成为 </a:t>
            </a:r>
            <a:r>
              <a:rPr lang="en-US" altLang="zh-CN" sz="1800" b="0" i="0" u="none" strike="noStrike" baseline="0" dirty="0">
                <a:solidFill>
                  <a:srgbClr val="333333"/>
                </a:solidFill>
                <a:latin typeface="OpenSans-Regular"/>
              </a:rPr>
              <a:t>NLP </a:t>
            </a:r>
            <a:r>
              <a:rPr lang="zh-CN" altLang="en-US" sz="1800" b="0" i="0" u="none" strike="noStrike" baseline="0" dirty="0">
                <a:solidFill>
                  <a:srgbClr val="333333"/>
                </a:solidFill>
                <a:latin typeface="PingFangSC-Regular"/>
              </a:rPr>
              <a:t>的主流⽅向</a:t>
            </a:r>
            <a:endParaRPr lang="zh-CN" altLang="en-US" dirty="0"/>
          </a:p>
        </p:txBody>
      </p:sp>
      <p:sp>
        <p:nvSpPr>
          <p:cNvPr id="15" name="文本框 14">
            <a:extLst>
              <a:ext uri="{FF2B5EF4-FFF2-40B4-BE49-F238E27FC236}">
                <a16:creationId xmlns:a16="http://schemas.microsoft.com/office/drawing/2014/main" id="{D7AC0EB6-AFE9-9ABC-301F-A53E8B5E1C59}"/>
              </a:ext>
            </a:extLst>
          </p:cNvPr>
          <p:cNvSpPr txBox="1"/>
          <p:nvPr/>
        </p:nvSpPr>
        <p:spPr>
          <a:xfrm>
            <a:off x="1" y="4491539"/>
            <a:ext cx="12006469" cy="646331"/>
          </a:xfrm>
          <a:prstGeom prst="rect">
            <a:avLst/>
          </a:prstGeom>
          <a:noFill/>
        </p:spPr>
        <p:txBody>
          <a:bodyPr wrap="square">
            <a:spAutoFit/>
          </a:bodyPr>
          <a:lstStyle/>
          <a:p>
            <a:pPr algn="l"/>
            <a:r>
              <a:rPr lang="zh-CN" altLang="en-US" sz="1800" b="0" i="0" u="none" strike="noStrike" baseline="0" dirty="0">
                <a:solidFill>
                  <a:srgbClr val="333333"/>
                </a:solidFill>
                <a:latin typeface="PingFangSC-Regular"/>
              </a:rPr>
              <a:t>如何训练大模型呢</a:t>
            </a:r>
            <a:r>
              <a:rPr lang="zh-CN" altLang="en-US" dirty="0">
                <a:solidFill>
                  <a:srgbClr val="333333"/>
                </a:solidFill>
                <a:latin typeface="PingFangSC-Regular"/>
              </a:rPr>
              <a:t>？</a:t>
            </a:r>
            <a:endParaRPr lang="en-US" altLang="zh-CN" dirty="0">
              <a:solidFill>
                <a:srgbClr val="333333"/>
              </a:solidFill>
              <a:latin typeface="PingFangSC-Regular"/>
            </a:endParaRPr>
          </a:p>
          <a:p>
            <a:pPr algn="ctr"/>
            <a:r>
              <a:rPr lang="zh-CN" altLang="en-US" b="1" dirty="0"/>
              <a:t>预训练（</a:t>
            </a:r>
            <a:r>
              <a:rPr lang="en-US" altLang="zh-CN" b="1" dirty="0"/>
              <a:t>Pretraining</a:t>
            </a:r>
            <a:r>
              <a:rPr lang="zh-CN" altLang="en-US" b="1" dirty="0"/>
              <a:t>）</a:t>
            </a:r>
            <a:r>
              <a:rPr lang="en-US" altLang="zh-CN" b="1" dirty="0">
                <a:sym typeface="Wingdings" panose="05000000000000000000" pitchFamily="2" charset="2"/>
              </a:rPr>
              <a:t></a:t>
            </a:r>
            <a:r>
              <a:rPr lang="zh-CN" altLang="en-US" b="1" dirty="0"/>
              <a:t>指令微调（</a:t>
            </a:r>
            <a:r>
              <a:rPr lang="en-US" altLang="zh-CN" b="1" dirty="0"/>
              <a:t>Instruction Tuning</a:t>
            </a:r>
            <a:r>
              <a:rPr lang="zh-CN" altLang="en-US" b="1" dirty="0"/>
              <a:t>）</a:t>
            </a:r>
            <a:r>
              <a:rPr lang="en-US" altLang="zh-CN" b="1" dirty="0">
                <a:sym typeface="Wingdings" panose="05000000000000000000" pitchFamily="2" charset="2"/>
              </a:rPr>
              <a:t> </a:t>
            </a:r>
            <a:r>
              <a:rPr lang="zh-CN" altLang="en-US" b="1" dirty="0"/>
              <a:t>对齐微调（</a:t>
            </a:r>
            <a:r>
              <a:rPr lang="en-US" altLang="zh-CN" b="1" dirty="0"/>
              <a:t>Alignment Tuning</a:t>
            </a:r>
            <a:r>
              <a:rPr lang="zh-CN" altLang="en-US" b="1" dirty="0"/>
              <a:t>）</a:t>
            </a:r>
            <a:endParaRPr lang="zh-CN" altLang="en-US" dirty="0"/>
          </a:p>
        </p:txBody>
      </p:sp>
    </p:spTree>
    <p:extLst>
      <p:ext uri="{BB962C8B-B14F-4D97-AF65-F5344CB8AC3E}">
        <p14:creationId xmlns:p14="http://schemas.microsoft.com/office/powerpoint/2010/main" val="3487461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D70AD-8AFD-46A7-45A6-A4933133C4F2}"/>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B6D6F8FC-1CC4-FED9-D539-0E640A3A9AC6}"/>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69DE65CA-40BA-92EA-9745-546F80252AD9}"/>
              </a:ext>
            </a:extLst>
          </p:cNvPr>
          <p:cNvSpPr>
            <a:spLocks noGrp="1"/>
          </p:cNvSpPr>
          <p:nvPr>
            <p:ph type="sldNum" sz="quarter" idx="4"/>
          </p:nvPr>
        </p:nvSpPr>
        <p:spPr/>
        <p:txBody>
          <a:bodyPr/>
          <a:lstStyle/>
          <a:p>
            <a:fld id="{40659071-15B3-479E-AE44-A4E7BB5803F4}" type="slidenum">
              <a:rPr lang="zh-CN" altLang="en-US" smtClean="0"/>
              <a:t>5</a:t>
            </a:fld>
            <a:endParaRPr lang="zh-CN" altLang="en-US" dirty="0"/>
          </a:p>
        </p:txBody>
      </p:sp>
      <p:sp>
        <p:nvSpPr>
          <p:cNvPr id="2" name="文本框 1">
            <a:extLst>
              <a:ext uri="{FF2B5EF4-FFF2-40B4-BE49-F238E27FC236}">
                <a16:creationId xmlns:a16="http://schemas.microsoft.com/office/drawing/2014/main" id="{FF24FBA0-C062-01D3-BF50-A0C48AE38091}"/>
              </a:ext>
            </a:extLst>
          </p:cNvPr>
          <p:cNvSpPr txBox="1"/>
          <p:nvPr/>
        </p:nvSpPr>
        <p:spPr>
          <a:xfrm>
            <a:off x="0" y="995514"/>
            <a:ext cx="11835765" cy="369332"/>
          </a:xfrm>
          <a:prstGeom prst="rect">
            <a:avLst/>
          </a:prstGeom>
          <a:noFill/>
        </p:spPr>
        <p:txBody>
          <a:bodyPr wrap="square" rtlCol="0">
            <a:spAutoFit/>
          </a:bodyPr>
          <a:lstStyle/>
          <a:p>
            <a:r>
              <a:rPr lang="zh-CN" altLang="en-US" dirty="0">
                <a:latin typeface="+mn-ea"/>
              </a:rPr>
              <a:t>大模型训练的三个过程</a:t>
            </a:r>
            <a:endParaRPr lang="en-US" altLang="zh-CN" dirty="0">
              <a:latin typeface="+mn-ea"/>
            </a:endParaRPr>
          </a:p>
        </p:txBody>
      </p:sp>
      <p:pic>
        <p:nvPicPr>
          <p:cNvPr id="7" name="图片 6">
            <a:extLst>
              <a:ext uri="{FF2B5EF4-FFF2-40B4-BE49-F238E27FC236}">
                <a16:creationId xmlns:a16="http://schemas.microsoft.com/office/drawing/2014/main" id="{8E1E9966-DF99-E03D-F255-BF457DE5989A}"/>
              </a:ext>
            </a:extLst>
          </p:cNvPr>
          <p:cNvPicPr>
            <a:picLocks noChangeAspect="1"/>
          </p:cNvPicPr>
          <p:nvPr/>
        </p:nvPicPr>
        <p:blipFill>
          <a:blip r:embed="rId2"/>
          <a:stretch>
            <a:fillRect/>
          </a:stretch>
        </p:blipFill>
        <p:spPr>
          <a:xfrm>
            <a:off x="6429703" y="1678329"/>
            <a:ext cx="5786032" cy="3181911"/>
          </a:xfrm>
          <a:prstGeom prst="rect">
            <a:avLst/>
          </a:prstGeom>
        </p:spPr>
      </p:pic>
      <p:sp>
        <p:nvSpPr>
          <p:cNvPr id="9" name="文本框 8">
            <a:extLst>
              <a:ext uri="{FF2B5EF4-FFF2-40B4-BE49-F238E27FC236}">
                <a16:creationId xmlns:a16="http://schemas.microsoft.com/office/drawing/2014/main" id="{56BCD6AB-7A66-2E26-12F0-7D09708C8342}"/>
              </a:ext>
            </a:extLst>
          </p:cNvPr>
          <p:cNvSpPr txBox="1"/>
          <p:nvPr/>
        </p:nvSpPr>
        <p:spPr>
          <a:xfrm>
            <a:off x="2641871" y="968671"/>
            <a:ext cx="9291627" cy="369332"/>
          </a:xfrm>
          <a:prstGeom prst="rect">
            <a:avLst/>
          </a:prstGeom>
          <a:noFill/>
        </p:spPr>
        <p:txBody>
          <a:bodyPr wrap="square">
            <a:spAutoFit/>
          </a:bodyPr>
          <a:lstStyle/>
          <a:p>
            <a:pPr algn="ctr"/>
            <a:r>
              <a:rPr lang="zh-CN" altLang="en-US" b="1" dirty="0"/>
              <a:t>预训练（</a:t>
            </a:r>
            <a:r>
              <a:rPr lang="en-US" altLang="zh-CN" b="1" dirty="0"/>
              <a:t>Pretraining</a:t>
            </a:r>
            <a:r>
              <a:rPr lang="zh-CN" altLang="en-US" b="1" dirty="0"/>
              <a:t>）</a:t>
            </a:r>
            <a:r>
              <a:rPr lang="en-US" altLang="zh-CN" b="1" dirty="0">
                <a:sym typeface="Wingdings" panose="05000000000000000000" pitchFamily="2" charset="2"/>
              </a:rPr>
              <a:t></a:t>
            </a:r>
            <a:r>
              <a:rPr lang="zh-CN" altLang="en-US" b="1" dirty="0"/>
              <a:t>指令微调（</a:t>
            </a:r>
            <a:r>
              <a:rPr lang="en-US" altLang="zh-CN" b="1" dirty="0"/>
              <a:t>Instruction Tuning</a:t>
            </a:r>
            <a:r>
              <a:rPr lang="zh-CN" altLang="en-US" b="1" dirty="0"/>
              <a:t>）</a:t>
            </a:r>
            <a:r>
              <a:rPr lang="en-US" altLang="zh-CN" b="1" dirty="0">
                <a:sym typeface="Wingdings" panose="05000000000000000000" pitchFamily="2" charset="2"/>
              </a:rPr>
              <a:t> </a:t>
            </a:r>
            <a:r>
              <a:rPr lang="zh-CN" altLang="en-US" b="1" dirty="0"/>
              <a:t>对齐微调（</a:t>
            </a:r>
            <a:r>
              <a:rPr lang="en-US" altLang="zh-CN" b="1" dirty="0"/>
              <a:t>Alignment Tuning</a:t>
            </a:r>
            <a:r>
              <a:rPr lang="zh-CN" altLang="en-US" b="1" dirty="0"/>
              <a:t>）</a:t>
            </a:r>
            <a:endParaRPr lang="zh-CN" altLang="en-US" dirty="0"/>
          </a:p>
        </p:txBody>
      </p:sp>
      <p:sp>
        <p:nvSpPr>
          <p:cNvPr id="11" name="文本框 10">
            <a:extLst>
              <a:ext uri="{FF2B5EF4-FFF2-40B4-BE49-F238E27FC236}">
                <a16:creationId xmlns:a16="http://schemas.microsoft.com/office/drawing/2014/main" id="{7C1913DB-7A2B-6322-C6D8-DED5C87C4254}"/>
              </a:ext>
            </a:extLst>
          </p:cNvPr>
          <p:cNvSpPr txBox="1"/>
          <p:nvPr/>
        </p:nvSpPr>
        <p:spPr>
          <a:xfrm>
            <a:off x="0" y="2411237"/>
            <a:ext cx="6163518" cy="2862322"/>
          </a:xfrm>
          <a:prstGeom prst="rect">
            <a:avLst/>
          </a:prstGeom>
          <a:noFill/>
        </p:spPr>
        <p:txBody>
          <a:bodyPr wrap="square">
            <a:spAutoFit/>
          </a:bodyPr>
          <a:lstStyle/>
          <a:p>
            <a:pPr algn="l">
              <a:buFont typeface="Arial" panose="020B0604020202020204" pitchFamily="34" charset="0"/>
              <a:buChar char="•"/>
            </a:pPr>
            <a:r>
              <a:rPr lang="zh-CN" altLang="en-US" b="1" i="0" dirty="0">
                <a:solidFill>
                  <a:srgbClr val="121212"/>
                </a:solidFill>
                <a:effectLst/>
                <a:latin typeface="-apple-system"/>
              </a:rPr>
              <a:t>预训练</a:t>
            </a:r>
            <a:br>
              <a:rPr lang="zh-CN" altLang="en-US" b="0" i="0" dirty="0">
                <a:solidFill>
                  <a:srgbClr val="121212"/>
                </a:solidFill>
                <a:effectLst/>
                <a:latin typeface="-apple-system"/>
              </a:rPr>
            </a:br>
            <a:r>
              <a:rPr lang="zh-CN" altLang="en-US" b="0" i="0" dirty="0">
                <a:solidFill>
                  <a:srgbClr val="121212"/>
                </a:solidFill>
                <a:effectLst/>
                <a:latin typeface="-apple-system"/>
              </a:rPr>
              <a:t>模型通过无监督学习从海量文本中学习语言模式。例如，给定句子“天空是</a:t>
            </a:r>
            <a:r>
              <a:rPr lang="en-US" altLang="zh-CN" b="0" i="0" dirty="0">
                <a:solidFill>
                  <a:srgbClr val="121212"/>
                </a:solidFill>
                <a:effectLst/>
                <a:latin typeface="-apple-system"/>
              </a:rPr>
              <a:t>__”</a:t>
            </a:r>
            <a:r>
              <a:rPr lang="zh-CN" altLang="en-US" b="0" i="0" dirty="0">
                <a:solidFill>
                  <a:srgbClr val="121212"/>
                </a:solidFill>
                <a:effectLst/>
                <a:latin typeface="-apple-system"/>
              </a:rPr>
              <a:t>，模型预测下一个词为“蓝色”的概率。</a:t>
            </a:r>
          </a:p>
          <a:p>
            <a:pPr algn="l">
              <a:buFont typeface="Arial" panose="020B0604020202020204" pitchFamily="34" charset="0"/>
              <a:buChar char="•"/>
            </a:pPr>
            <a:r>
              <a:rPr lang="zh-CN" altLang="en-US" b="1" i="0" dirty="0">
                <a:solidFill>
                  <a:srgbClr val="121212"/>
                </a:solidFill>
                <a:effectLst/>
                <a:latin typeface="-apple-system"/>
              </a:rPr>
              <a:t>指令微调</a:t>
            </a:r>
            <a:endParaRPr lang="en-US" altLang="zh-CN" b="1" i="0" dirty="0">
              <a:solidFill>
                <a:srgbClr val="121212"/>
              </a:solidFill>
              <a:effectLst/>
              <a:latin typeface="-apple-system"/>
            </a:endParaRPr>
          </a:p>
          <a:p>
            <a:pPr algn="l"/>
            <a:r>
              <a:rPr lang="zh-CN" altLang="en-US" b="0" i="0" dirty="0">
                <a:solidFill>
                  <a:srgbClr val="121212"/>
                </a:solidFill>
                <a:effectLst/>
                <a:latin typeface="-apple-system"/>
              </a:rPr>
              <a:t>引入有监督数据，教会模型理解人类指令。例如，将“翻译成英文：你好”与“</a:t>
            </a:r>
            <a:r>
              <a:rPr lang="en-US" altLang="zh-CN" b="0" i="0" dirty="0">
                <a:solidFill>
                  <a:srgbClr val="121212"/>
                </a:solidFill>
                <a:effectLst/>
                <a:latin typeface="-apple-system"/>
              </a:rPr>
              <a:t>Hello”</a:t>
            </a:r>
            <a:r>
              <a:rPr lang="zh-CN" altLang="en-US" b="0" i="0" dirty="0">
                <a:solidFill>
                  <a:srgbClr val="121212"/>
                </a:solidFill>
                <a:effectLst/>
                <a:latin typeface="-apple-system"/>
              </a:rPr>
              <a:t>配对训练，使模型适配具体任务。</a:t>
            </a:r>
          </a:p>
          <a:p>
            <a:pPr algn="l">
              <a:buFont typeface="Arial" panose="020B0604020202020204" pitchFamily="34" charset="0"/>
              <a:buChar char="•"/>
            </a:pPr>
            <a:r>
              <a:rPr lang="zh-CN" altLang="en-US" b="1" i="0" dirty="0">
                <a:solidFill>
                  <a:srgbClr val="121212"/>
                </a:solidFill>
                <a:effectLst/>
                <a:latin typeface="-apple-system"/>
              </a:rPr>
              <a:t>对齐微调</a:t>
            </a:r>
            <a:endParaRPr lang="en-US" altLang="zh-CN" b="1" i="0" dirty="0">
              <a:solidFill>
                <a:srgbClr val="121212"/>
              </a:solidFill>
              <a:effectLst/>
              <a:latin typeface="-apple-system"/>
            </a:endParaRPr>
          </a:p>
          <a:p>
            <a:pPr algn="l"/>
            <a:r>
              <a:rPr lang="zh-CN" altLang="en-US" b="0" i="0" dirty="0">
                <a:solidFill>
                  <a:srgbClr val="121212"/>
                </a:solidFill>
                <a:effectLst/>
                <a:latin typeface="-apple-system"/>
              </a:rPr>
              <a:t>通过人类反馈强化学习（</a:t>
            </a:r>
            <a:r>
              <a:rPr lang="en-US" altLang="zh-CN" b="0" i="0" dirty="0">
                <a:solidFill>
                  <a:srgbClr val="121212"/>
                </a:solidFill>
                <a:effectLst/>
                <a:latin typeface="-apple-system"/>
              </a:rPr>
              <a:t>RLHF</a:t>
            </a:r>
            <a:r>
              <a:rPr lang="zh-CN" altLang="en-US" b="0" i="0" dirty="0">
                <a:solidFill>
                  <a:srgbClr val="121212"/>
                </a:solidFill>
                <a:effectLst/>
                <a:latin typeface="-apple-system"/>
              </a:rPr>
              <a:t>）或直接偏好优化（</a:t>
            </a:r>
            <a:r>
              <a:rPr lang="en-US" altLang="zh-CN" b="0" i="0" dirty="0">
                <a:solidFill>
                  <a:srgbClr val="121212"/>
                </a:solidFill>
                <a:effectLst/>
                <a:latin typeface="-apple-system"/>
              </a:rPr>
              <a:t>DPO</a:t>
            </a:r>
            <a:r>
              <a:rPr lang="zh-CN" altLang="en-US" b="0" i="0" dirty="0">
                <a:solidFill>
                  <a:srgbClr val="121212"/>
                </a:solidFill>
                <a:effectLst/>
                <a:latin typeface="-apple-system"/>
              </a:rPr>
              <a:t>），让模型输出更符合人类价值观。例如，优先选择“帮助用户”而非“误导用户”的回答。</a:t>
            </a:r>
          </a:p>
        </p:txBody>
      </p:sp>
    </p:spTree>
    <p:extLst>
      <p:ext uri="{BB962C8B-B14F-4D97-AF65-F5344CB8AC3E}">
        <p14:creationId xmlns:p14="http://schemas.microsoft.com/office/powerpoint/2010/main" val="19656371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6C008-D1CA-CC67-D954-441E907347A0}"/>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2B4EABE3-BC92-5C3E-0060-94EB4D7C7115}"/>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6D4B80F5-5A30-88D3-70F2-E8FFB582EEA2}"/>
              </a:ext>
            </a:extLst>
          </p:cNvPr>
          <p:cNvSpPr>
            <a:spLocks noGrp="1"/>
          </p:cNvSpPr>
          <p:nvPr>
            <p:ph type="sldNum" sz="quarter" idx="4"/>
          </p:nvPr>
        </p:nvSpPr>
        <p:spPr/>
        <p:txBody>
          <a:bodyPr/>
          <a:lstStyle/>
          <a:p>
            <a:fld id="{40659071-15B3-479E-AE44-A4E7BB5803F4}" type="slidenum">
              <a:rPr lang="zh-CN" altLang="en-US" smtClean="0"/>
              <a:t>6</a:t>
            </a:fld>
            <a:endParaRPr lang="zh-CN" altLang="en-US" dirty="0"/>
          </a:p>
        </p:txBody>
      </p:sp>
      <p:sp>
        <p:nvSpPr>
          <p:cNvPr id="6" name="文本框 5">
            <a:extLst>
              <a:ext uri="{FF2B5EF4-FFF2-40B4-BE49-F238E27FC236}">
                <a16:creationId xmlns:a16="http://schemas.microsoft.com/office/drawing/2014/main" id="{8F9F63BA-C4DD-5C31-DCA1-A8DDD4D62187}"/>
              </a:ext>
            </a:extLst>
          </p:cNvPr>
          <p:cNvSpPr txBox="1"/>
          <p:nvPr/>
        </p:nvSpPr>
        <p:spPr>
          <a:xfrm>
            <a:off x="130697" y="1517209"/>
            <a:ext cx="11930606" cy="369332"/>
          </a:xfrm>
          <a:prstGeom prst="rect">
            <a:avLst/>
          </a:prstGeom>
          <a:noFill/>
        </p:spPr>
        <p:txBody>
          <a:bodyPr wrap="square">
            <a:spAutoFit/>
          </a:bodyPr>
          <a:lstStyle/>
          <a:p>
            <a:r>
              <a:rPr lang="zh-CN" altLang="en-US" b="0" i="0" dirty="0">
                <a:solidFill>
                  <a:srgbClr val="212529"/>
                </a:solidFill>
                <a:effectLst/>
                <a:latin typeface="system-ui"/>
              </a:rPr>
              <a:t>大多数大语言模型以自回归方式运行，这意味着它们根据前面的词元（或子词）序列来预测下一个词元的概率分布。</a:t>
            </a:r>
            <a:endParaRPr lang="zh-CN" altLang="en-US" dirty="0"/>
          </a:p>
        </p:txBody>
      </p:sp>
      <p:sp>
        <p:nvSpPr>
          <p:cNvPr id="8" name="文本框 7">
            <a:extLst>
              <a:ext uri="{FF2B5EF4-FFF2-40B4-BE49-F238E27FC236}">
                <a16:creationId xmlns:a16="http://schemas.microsoft.com/office/drawing/2014/main" id="{DFE1648C-FC7C-2BA1-77A1-CD6E39D036B6}"/>
              </a:ext>
            </a:extLst>
          </p:cNvPr>
          <p:cNvSpPr txBox="1"/>
          <p:nvPr/>
        </p:nvSpPr>
        <p:spPr>
          <a:xfrm>
            <a:off x="130697" y="970976"/>
            <a:ext cx="6163518" cy="369332"/>
          </a:xfrm>
          <a:prstGeom prst="rect">
            <a:avLst/>
          </a:prstGeom>
          <a:noFill/>
        </p:spPr>
        <p:txBody>
          <a:bodyPr wrap="square">
            <a:spAutoFit/>
          </a:bodyPr>
          <a:lstStyle/>
          <a:p>
            <a:r>
              <a:rPr lang="zh-CN" altLang="en-US" b="1" i="0" dirty="0">
                <a:solidFill>
                  <a:srgbClr val="121212"/>
                </a:solidFill>
                <a:effectLst/>
                <a:latin typeface="-apple-system"/>
              </a:rPr>
              <a:t>预训练</a:t>
            </a:r>
            <a:r>
              <a:rPr lang="zh-CN" altLang="en-US" b="1" dirty="0">
                <a:solidFill>
                  <a:srgbClr val="121212"/>
                </a:solidFill>
                <a:latin typeface="-apple-system"/>
              </a:rPr>
              <a:t>过程：</a:t>
            </a:r>
            <a:endParaRPr lang="zh-CN" altLang="en-US" dirty="0"/>
          </a:p>
        </p:txBody>
      </p:sp>
      <p:pic>
        <p:nvPicPr>
          <p:cNvPr id="2050" name="Picture 2">
            <a:extLst>
              <a:ext uri="{FF2B5EF4-FFF2-40B4-BE49-F238E27FC236}">
                <a16:creationId xmlns:a16="http://schemas.microsoft.com/office/drawing/2014/main" id="{B7D782ED-A19C-008C-F668-F2F75AB6CE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2650" y="2081652"/>
            <a:ext cx="7886700" cy="21336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935E9EB-8801-C9C8-89B0-3BDE818247E1}"/>
              </a:ext>
            </a:extLst>
          </p:cNvPr>
          <p:cNvSpPr txBox="1"/>
          <p:nvPr/>
        </p:nvSpPr>
        <p:spPr>
          <a:xfrm>
            <a:off x="245961" y="4740626"/>
            <a:ext cx="11558111" cy="646331"/>
          </a:xfrm>
          <a:prstGeom prst="rect">
            <a:avLst/>
          </a:prstGeom>
          <a:noFill/>
        </p:spPr>
        <p:txBody>
          <a:bodyPr wrap="square">
            <a:spAutoFit/>
          </a:bodyPr>
          <a:lstStyle/>
          <a:p>
            <a:r>
              <a:rPr lang="zh-CN" altLang="en-US" b="0" i="0" dirty="0">
                <a:solidFill>
                  <a:srgbClr val="212529"/>
                </a:solidFill>
                <a:effectLst/>
                <a:latin typeface="system-ui"/>
              </a:rPr>
              <a:t>在文本生成过程中，大语言模型通过解码算法确定下一个输出词元。这个过程可以采用不同的策略：可以选择概率最高的词元（即贪心</a:t>
            </a:r>
            <a:r>
              <a:rPr lang="zh-CN" altLang="en-US" dirty="0">
                <a:solidFill>
                  <a:srgbClr val="212529"/>
                </a:solidFill>
                <a:latin typeface="system-ui"/>
              </a:rPr>
              <a:t>策略</a:t>
            </a:r>
            <a:r>
              <a:rPr lang="zh-CN" altLang="en-US" b="0" i="0" dirty="0">
                <a:solidFill>
                  <a:srgbClr val="212529"/>
                </a:solidFill>
                <a:effectLst/>
                <a:latin typeface="system-ui"/>
              </a:rPr>
              <a:t>），也可以从预测的概率分布中随机采样一个词元。</a:t>
            </a:r>
            <a:endParaRPr lang="zh-CN" altLang="en-US" dirty="0"/>
          </a:p>
        </p:txBody>
      </p:sp>
    </p:spTree>
    <p:extLst>
      <p:ext uri="{BB962C8B-B14F-4D97-AF65-F5344CB8AC3E}">
        <p14:creationId xmlns:p14="http://schemas.microsoft.com/office/powerpoint/2010/main" val="310391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43DB5-4B62-1604-9D99-1A4979EB86A4}"/>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56DF3F37-8E8A-D3C1-4604-21FA75BDC6CA}"/>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B672C004-5083-78DF-5FF3-C6144E1961C0}"/>
              </a:ext>
            </a:extLst>
          </p:cNvPr>
          <p:cNvSpPr>
            <a:spLocks noGrp="1"/>
          </p:cNvSpPr>
          <p:nvPr>
            <p:ph type="sldNum" sz="quarter" idx="4"/>
          </p:nvPr>
        </p:nvSpPr>
        <p:spPr/>
        <p:txBody>
          <a:bodyPr/>
          <a:lstStyle/>
          <a:p>
            <a:fld id="{40659071-15B3-479E-AE44-A4E7BB5803F4}" type="slidenum">
              <a:rPr lang="zh-CN" altLang="en-US" smtClean="0"/>
              <a:t>7</a:t>
            </a:fld>
            <a:endParaRPr lang="zh-CN" altLang="en-US" dirty="0"/>
          </a:p>
        </p:txBody>
      </p:sp>
      <p:sp>
        <p:nvSpPr>
          <p:cNvPr id="8" name="文本框 7">
            <a:extLst>
              <a:ext uri="{FF2B5EF4-FFF2-40B4-BE49-F238E27FC236}">
                <a16:creationId xmlns:a16="http://schemas.microsoft.com/office/drawing/2014/main" id="{CA6831FF-8B1E-1E4A-9487-AB79600D16C8}"/>
              </a:ext>
            </a:extLst>
          </p:cNvPr>
          <p:cNvSpPr txBox="1"/>
          <p:nvPr/>
        </p:nvSpPr>
        <p:spPr>
          <a:xfrm>
            <a:off x="130697" y="970976"/>
            <a:ext cx="6163518" cy="369332"/>
          </a:xfrm>
          <a:prstGeom prst="rect">
            <a:avLst/>
          </a:prstGeom>
          <a:noFill/>
        </p:spPr>
        <p:txBody>
          <a:bodyPr wrap="square">
            <a:spAutoFit/>
          </a:bodyPr>
          <a:lstStyle/>
          <a:p>
            <a:r>
              <a:rPr lang="zh-CN" altLang="en-US" b="1" dirty="0">
                <a:solidFill>
                  <a:srgbClr val="121212"/>
                </a:solidFill>
                <a:latin typeface="-apple-system"/>
              </a:rPr>
              <a:t>指令微调过程：</a:t>
            </a:r>
            <a:endParaRPr lang="zh-CN" altLang="en-US" dirty="0"/>
          </a:p>
        </p:txBody>
      </p:sp>
      <p:pic>
        <p:nvPicPr>
          <p:cNvPr id="3074" name="Picture 2">
            <a:extLst>
              <a:ext uri="{FF2B5EF4-FFF2-40B4-BE49-F238E27FC236}">
                <a16:creationId xmlns:a16="http://schemas.microsoft.com/office/drawing/2014/main" id="{5A3B22E0-FE62-691C-B59E-C82F7676FF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811" y="1728366"/>
            <a:ext cx="10458450" cy="226695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67C6380E-AD3F-81EF-8E0C-BFE812A5D3C9}"/>
              </a:ext>
            </a:extLst>
          </p:cNvPr>
          <p:cNvSpPr txBox="1"/>
          <p:nvPr/>
        </p:nvSpPr>
        <p:spPr>
          <a:xfrm>
            <a:off x="261394" y="4383374"/>
            <a:ext cx="11542679" cy="646331"/>
          </a:xfrm>
          <a:prstGeom prst="rect">
            <a:avLst/>
          </a:prstGeom>
          <a:noFill/>
        </p:spPr>
        <p:txBody>
          <a:bodyPr wrap="square">
            <a:spAutoFit/>
          </a:bodyPr>
          <a:lstStyle/>
          <a:p>
            <a:r>
              <a:rPr lang="zh-CN" altLang="en-US" b="0" i="0" dirty="0">
                <a:solidFill>
                  <a:srgbClr val="212529"/>
                </a:solidFill>
                <a:effectLst/>
                <a:latin typeface="system-ui"/>
              </a:rPr>
              <a:t>在预训练结束之后获得基础模型，之后使用</a:t>
            </a:r>
            <a:r>
              <a:rPr lang="en-US" altLang="zh-CN" dirty="0"/>
              <a:t>SFT</a:t>
            </a:r>
            <a:r>
              <a:rPr lang="zh-CN" altLang="en-US" dirty="0"/>
              <a:t>类似于指令微调，在高质量的输入</a:t>
            </a:r>
            <a:r>
              <a:rPr lang="en-US" altLang="zh-CN" dirty="0"/>
              <a:t>-</a:t>
            </a:r>
            <a:r>
              <a:rPr lang="zh-CN" altLang="en-US" dirty="0"/>
              <a:t>输出对上训练模型，以教会它如何遵循指令并生成期望的输出。</a:t>
            </a:r>
          </a:p>
        </p:txBody>
      </p:sp>
      <p:sp>
        <p:nvSpPr>
          <p:cNvPr id="7" name="文本框 6">
            <a:extLst>
              <a:ext uri="{FF2B5EF4-FFF2-40B4-BE49-F238E27FC236}">
                <a16:creationId xmlns:a16="http://schemas.microsoft.com/office/drawing/2014/main" id="{73B271A9-2CA4-BE71-0A7C-DE72596148A7}"/>
              </a:ext>
            </a:extLst>
          </p:cNvPr>
          <p:cNvSpPr txBox="1"/>
          <p:nvPr/>
        </p:nvSpPr>
        <p:spPr>
          <a:xfrm>
            <a:off x="261394" y="5181388"/>
            <a:ext cx="11542679" cy="923330"/>
          </a:xfrm>
          <a:prstGeom prst="rect">
            <a:avLst/>
          </a:prstGeom>
          <a:noFill/>
        </p:spPr>
        <p:txBody>
          <a:bodyPr wrap="square">
            <a:spAutoFit/>
          </a:bodyPr>
          <a:lstStyle/>
          <a:p>
            <a:pPr algn="l">
              <a:buNone/>
            </a:pPr>
            <a:r>
              <a:rPr lang="en-US" altLang="zh-CN" b="0" i="0" dirty="0">
                <a:solidFill>
                  <a:srgbClr val="212529"/>
                </a:solidFill>
                <a:effectLst/>
                <a:latin typeface="system-ui"/>
              </a:rPr>
              <a:t>SFT</a:t>
            </a:r>
            <a:r>
              <a:rPr lang="zh-CN" altLang="en-US" b="0" i="0" dirty="0">
                <a:solidFill>
                  <a:srgbClr val="212529"/>
                </a:solidFill>
                <a:effectLst/>
                <a:latin typeface="system-ui"/>
              </a:rPr>
              <a:t>存在局限性：</a:t>
            </a:r>
          </a:p>
          <a:p>
            <a:pPr algn="l">
              <a:buFont typeface="+mj-lt"/>
              <a:buAutoNum type="arabicPeriod"/>
            </a:pPr>
            <a:r>
              <a:rPr lang="zh-CN" altLang="en-US" b="1" i="0" dirty="0">
                <a:solidFill>
                  <a:srgbClr val="212529"/>
                </a:solidFill>
                <a:effectLst/>
                <a:latin typeface="system-ui"/>
              </a:rPr>
              <a:t>可扩展性</a:t>
            </a:r>
            <a:r>
              <a:rPr lang="zh-CN" altLang="en-US" b="0" i="0" dirty="0">
                <a:solidFill>
                  <a:srgbClr val="212529"/>
                </a:solidFill>
                <a:effectLst/>
                <a:latin typeface="system-ui"/>
              </a:rPr>
              <a:t>：收集人类示例既费力又耗时，特别是对于复杂或小众的任务。</a:t>
            </a:r>
          </a:p>
          <a:p>
            <a:pPr algn="l">
              <a:buFont typeface="+mj-lt"/>
              <a:buAutoNum type="arabicPeriod"/>
            </a:pPr>
            <a:r>
              <a:rPr lang="zh-CN" altLang="en-US" b="1" i="0" dirty="0">
                <a:solidFill>
                  <a:srgbClr val="212529"/>
                </a:solidFill>
                <a:effectLst/>
                <a:latin typeface="system-ui"/>
              </a:rPr>
              <a:t>性能</a:t>
            </a:r>
            <a:r>
              <a:rPr lang="zh-CN" altLang="en-US" b="0" i="0" dirty="0">
                <a:solidFill>
                  <a:srgbClr val="212529"/>
                </a:solidFill>
                <a:effectLst/>
                <a:latin typeface="system-ui"/>
              </a:rPr>
              <a:t>：简单地模仿人类行为并不能保证模型会超越人类表现或者在未见过的任务上具有良好的泛化能力。</a:t>
            </a:r>
          </a:p>
        </p:txBody>
      </p:sp>
    </p:spTree>
    <p:extLst>
      <p:ext uri="{BB962C8B-B14F-4D97-AF65-F5344CB8AC3E}">
        <p14:creationId xmlns:p14="http://schemas.microsoft.com/office/powerpoint/2010/main" val="3965716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BC812-A597-4848-0DE1-540913731F2F}"/>
            </a:ext>
          </a:extLst>
        </p:cNvPr>
        <p:cNvGrpSpPr/>
        <p:nvPr/>
      </p:nvGrpSpPr>
      <p:grpSpPr>
        <a:xfrm>
          <a:off x="0" y="0"/>
          <a:ext cx="0" cy="0"/>
          <a:chOff x="0" y="0"/>
          <a:chExt cx="0" cy="0"/>
        </a:xfrm>
      </p:grpSpPr>
      <p:sp>
        <p:nvSpPr>
          <p:cNvPr id="3" name="标题 2">
            <a:extLst>
              <a:ext uri="{FF2B5EF4-FFF2-40B4-BE49-F238E27FC236}">
                <a16:creationId xmlns:a16="http://schemas.microsoft.com/office/drawing/2014/main" id="{3CDF1700-60E4-B348-F993-D91D628209CF}"/>
              </a:ext>
            </a:extLst>
          </p:cNvPr>
          <p:cNvSpPr>
            <a:spLocks noGrp="1"/>
          </p:cNvSpPr>
          <p:nvPr>
            <p:ph type="title"/>
          </p:nvPr>
        </p:nvSpPr>
        <p:spPr/>
        <p:txBody>
          <a:bodyPr>
            <a:noAutofit/>
          </a:bodyPr>
          <a:lstStyle/>
          <a:p>
            <a:r>
              <a:rPr lang="zh-CN" altLang="en-US" sz="2800" dirty="0">
                <a:solidFill>
                  <a:schemeClr val="bg1"/>
                </a:solidFill>
                <a:uFillTx/>
                <a:latin typeface="+mn-ea"/>
                <a:ea typeface="+mn-ea"/>
                <a:sym typeface="+mn-ea"/>
              </a:rPr>
              <a:t>什么是大模型</a:t>
            </a:r>
            <a:endParaRPr lang="en-US" altLang="zh-CN" sz="2800" dirty="0">
              <a:solidFill>
                <a:schemeClr val="bg1"/>
              </a:solidFill>
              <a:uFillTx/>
              <a:latin typeface="+mn-ea"/>
              <a:ea typeface="+mn-ea"/>
              <a:sym typeface="+mn-ea"/>
            </a:endParaRPr>
          </a:p>
        </p:txBody>
      </p:sp>
      <p:sp>
        <p:nvSpPr>
          <p:cNvPr id="4" name="灯片编号占位符 3">
            <a:extLst>
              <a:ext uri="{FF2B5EF4-FFF2-40B4-BE49-F238E27FC236}">
                <a16:creationId xmlns:a16="http://schemas.microsoft.com/office/drawing/2014/main" id="{225ECCFA-7046-1FA9-4742-C628839C9989}"/>
              </a:ext>
            </a:extLst>
          </p:cNvPr>
          <p:cNvSpPr>
            <a:spLocks noGrp="1"/>
          </p:cNvSpPr>
          <p:nvPr>
            <p:ph type="sldNum" sz="quarter" idx="4"/>
          </p:nvPr>
        </p:nvSpPr>
        <p:spPr/>
        <p:txBody>
          <a:bodyPr/>
          <a:lstStyle/>
          <a:p>
            <a:fld id="{40659071-15B3-479E-AE44-A4E7BB5803F4}" type="slidenum">
              <a:rPr lang="zh-CN" altLang="en-US" smtClean="0"/>
              <a:t>8</a:t>
            </a:fld>
            <a:endParaRPr lang="zh-CN" altLang="en-US" dirty="0"/>
          </a:p>
        </p:txBody>
      </p:sp>
      <p:sp>
        <p:nvSpPr>
          <p:cNvPr id="8" name="文本框 7">
            <a:extLst>
              <a:ext uri="{FF2B5EF4-FFF2-40B4-BE49-F238E27FC236}">
                <a16:creationId xmlns:a16="http://schemas.microsoft.com/office/drawing/2014/main" id="{BA1B6DA4-EFD7-F119-CDF4-0F9010AA6011}"/>
              </a:ext>
            </a:extLst>
          </p:cNvPr>
          <p:cNvSpPr txBox="1"/>
          <p:nvPr/>
        </p:nvSpPr>
        <p:spPr>
          <a:xfrm>
            <a:off x="130697" y="970976"/>
            <a:ext cx="6163518" cy="369332"/>
          </a:xfrm>
          <a:prstGeom prst="rect">
            <a:avLst/>
          </a:prstGeom>
          <a:noFill/>
        </p:spPr>
        <p:txBody>
          <a:bodyPr wrap="square">
            <a:spAutoFit/>
          </a:bodyPr>
          <a:lstStyle/>
          <a:p>
            <a:r>
              <a:rPr lang="zh-CN" altLang="en-US" b="1" dirty="0">
                <a:solidFill>
                  <a:srgbClr val="121212"/>
                </a:solidFill>
                <a:latin typeface="-apple-system"/>
              </a:rPr>
              <a:t>强化学习过程：</a:t>
            </a:r>
            <a:endParaRPr lang="zh-CN" altLang="en-US" dirty="0"/>
          </a:p>
        </p:txBody>
      </p:sp>
      <p:pic>
        <p:nvPicPr>
          <p:cNvPr id="4098" name="Picture 2">
            <a:extLst>
              <a:ext uri="{FF2B5EF4-FFF2-40B4-BE49-F238E27FC236}">
                <a16:creationId xmlns:a16="http://schemas.microsoft.com/office/drawing/2014/main" id="{66D6C4FD-6E4B-9201-E2B6-8CF7D22A2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686" y="1840219"/>
            <a:ext cx="7886700" cy="18288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DF0A150-3BF1-FD69-94AA-E89BF1636065}"/>
              </a:ext>
            </a:extLst>
          </p:cNvPr>
          <p:cNvSpPr txBox="1"/>
          <p:nvPr/>
        </p:nvSpPr>
        <p:spPr>
          <a:xfrm>
            <a:off x="257537" y="4507347"/>
            <a:ext cx="11546536" cy="923330"/>
          </a:xfrm>
          <a:prstGeom prst="rect">
            <a:avLst/>
          </a:prstGeom>
          <a:noFill/>
        </p:spPr>
        <p:txBody>
          <a:bodyPr wrap="square">
            <a:spAutoFit/>
          </a:bodyPr>
          <a:lstStyle/>
          <a:p>
            <a:r>
              <a:rPr lang="zh-CN" altLang="zh-CN" dirty="0">
                <a:latin typeface="Arial" panose="020B0604020202020204" pitchFamily="34" charset="0"/>
              </a:rPr>
              <a:t>收集符合人类价值偏好的数据集，对LLM进行微调，使其回答向人类价值观对齐。</a:t>
            </a:r>
            <a:endParaRPr lang="en-US" altLang="zh-CN" dirty="0">
              <a:solidFill>
                <a:srgbClr val="212529"/>
              </a:solidFill>
              <a:latin typeface="system-ui"/>
            </a:endParaRPr>
          </a:p>
          <a:p>
            <a:r>
              <a:rPr lang="zh-CN" altLang="en-US" dirty="0">
                <a:solidFill>
                  <a:srgbClr val="212529"/>
                </a:solidFill>
                <a:latin typeface="system-ui"/>
              </a:rPr>
              <a:t>强化学习算法：</a:t>
            </a:r>
            <a:r>
              <a:rPr lang="zh-CN" altLang="en-US" dirty="0"/>
              <a:t>基于人类反馈的强化学习</a:t>
            </a:r>
            <a:r>
              <a:rPr lang="zh-CN" altLang="en-US" dirty="0">
                <a:solidFill>
                  <a:srgbClr val="212529"/>
                </a:solidFill>
                <a:latin typeface="system-ui"/>
              </a:rPr>
              <a:t>（</a:t>
            </a:r>
            <a:r>
              <a:rPr lang="en-US" altLang="zh-CN" dirty="0">
                <a:solidFill>
                  <a:srgbClr val="212529"/>
                </a:solidFill>
                <a:latin typeface="system-ui"/>
              </a:rPr>
              <a:t>RLHF</a:t>
            </a:r>
            <a:r>
              <a:rPr lang="zh-CN" altLang="en-US" dirty="0">
                <a:solidFill>
                  <a:srgbClr val="212529"/>
                </a:solidFill>
                <a:latin typeface="system-ui"/>
              </a:rPr>
              <a:t>）、近端策略优化（</a:t>
            </a:r>
            <a:r>
              <a:rPr lang="en-US" altLang="zh-CN" dirty="0">
                <a:solidFill>
                  <a:srgbClr val="212529"/>
                </a:solidFill>
                <a:latin typeface="system-ui"/>
              </a:rPr>
              <a:t>PPO</a:t>
            </a:r>
            <a:r>
              <a:rPr lang="zh-CN" altLang="en-US" dirty="0">
                <a:solidFill>
                  <a:srgbClr val="212529"/>
                </a:solidFill>
                <a:latin typeface="system-ui"/>
              </a:rPr>
              <a:t>）、</a:t>
            </a:r>
            <a:r>
              <a:rPr lang="zh-CN" altLang="en-US" dirty="0"/>
              <a:t>直接偏好优化（</a:t>
            </a:r>
            <a:r>
              <a:rPr lang="en-US" altLang="zh-CN" dirty="0">
                <a:solidFill>
                  <a:srgbClr val="212529"/>
                </a:solidFill>
                <a:latin typeface="system-ui"/>
              </a:rPr>
              <a:t>DPO</a:t>
            </a:r>
            <a:r>
              <a:rPr lang="zh-CN" altLang="en-US" dirty="0">
                <a:solidFill>
                  <a:srgbClr val="212529"/>
                </a:solidFill>
                <a:latin typeface="system-ui"/>
              </a:rPr>
              <a:t>）</a:t>
            </a:r>
            <a:endParaRPr lang="en-US" altLang="zh-CN" dirty="0">
              <a:solidFill>
                <a:srgbClr val="212529"/>
              </a:solidFill>
              <a:latin typeface="system-ui"/>
            </a:endParaRPr>
          </a:p>
          <a:p>
            <a:r>
              <a:rPr lang="zh-CN" altLang="en-US" dirty="0">
                <a:solidFill>
                  <a:srgbClr val="212529"/>
                </a:solidFill>
                <a:latin typeface="system-ui"/>
              </a:rPr>
              <a:t>在后续课程中继续学习</a:t>
            </a:r>
            <a:endParaRPr lang="zh-CN" altLang="en-US" dirty="0"/>
          </a:p>
        </p:txBody>
      </p:sp>
    </p:spTree>
    <p:extLst>
      <p:ext uri="{BB962C8B-B14F-4D97-AF65-F5344CB8AC3E}">
        <p14:creationId xmlns:p14="http://schemas.microsoft.com/office/powerpoint/2010/main" val="3578684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DEA04-1486-1C25-8E65-4D93308A46C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2E06DDE-C658-2A4C-A2C8-C10726EDBF95}"/>
              </a:ext>
            </a:extLst>
          </p:cNvPr>
          <p:cNvSpPr>
            <a:spLocks noGrp="1"/>
          </p:cNvSpPr>
          <p:nvPr>
            <p:ph type="title"/>
          </p:nvPr>
        </p:nvSpPr>
        <p:spPr/>
        <p:txBody>
          <a:bodyPr/>
          <a:lstStyle/>
          <a:p>
            <a:r>
              <a:rPr lang="en-US" altLang="zh-CN" dirty="0"/>
              <a:t>Outline</a:t>
            </a:r>
            <a:endParaRPr lang="zh-CN" altLang="en-US" dirty="0"/>
          </a:p>
        </p:txBody>
      </p:sp>
      <p:sp>
        <p:nvSpPr>
          <p:cNvPr id="5" name="object 7">
            <a:extLst>
              <a:ext uri="{FF2B5EF4-FFF2-40B4-BE49-F238E27FC236}">
                <a16:creationId xmlns:a16="http://schemas.microsoft.com/office/drawing/2014/main" id="{EDF5D604-0F51-E62B-17A8-C7184BFF5A06}"/>
              </a:ext>
            </a:extLst>
          </p:cNvPr>
          <p:cNvSpPr/>
          <p:nvPr/>
        </p:nvSpPr>
        <p:spPr>
          <a:xfrm>
            <a:off x="1923727" y="2339504"/>
            <a:ext cx="781814" cy="707560"/>
          </a:xfrm>
          <a:custGeom>
            <a:avLst/>
            <a:gdLst/>
            <a:ahLst/>
            <a:cxnLst/>
            <a:rect l="l" t="t" r="r" b="b"/>
            <a:pathLst>
              <a:path w="742314" h="497205">
                <a:moveTo>
                  <a:pt x="742188" y="0"/>
                </a:moveTo>
                <a:lnTo>
                  <a:pt x="82296" y="0"/>
                </a:lnTo>
                <a:lnTo>
                  <a:pt x="50139" y="6438"/>
                </a:lnTo>
                <a:lnTo>
                  <a:pt x="24003" y="24003"/>
                </a:lnTo>
                <a:lnTo>
                  <a:pt x="6426" y="50152"/>
                </a:lnTo>
                <a:lnTo>
                  <a:pt x="0" y="82296"/>
                </a:lnTo>
                <a:lnTo>
                  <a:pt x="0" y="414528"/>
                </a:lnTo>
                <a:lnTo>
                  <a:pt x="6426" y="446684"/>
                </a:lnTo>
                <a:lnTo>
                  <a:pt x="24003" y="472821"/>
                </a:lnTo>
                <a:lnTo>
                  <a:pt x="50139" y="490397"/>
                </a:lnTo>
                <a:lnTo>
                  <a:pt x="82296" y="496824"/>
                </a:lnTo>
                <a:lnTo>
                  <a:pt x="742188" y="496824"/>
                </a:lnTo>
                <a:lnTo>
                  <a:pt x="742188" y="0"/>
                </a:lnTo>
                <a:close/>
              </a:path>
            </a:pathLst>
          </a:custGeom>
          <a:solidFill>
            <a:srgbClr val="D6DBE4"/>
          </a:solidFill>
        </p:spPr>
        <p:txBody>
          <a:bodyPr wrap="square" lIns="0" tIns="0" rIns="0" bIns="0" rtlCol="0" anchor="ctr"/>
          <a:lstStyle/>
          <a:p>
            <a:endParaRPr sz="2000"/>
          </a:p>
        </p:txBody>
      </p:sp>
      <p:sp>
        <p:nvSpPr>
          <p:cNvPr id="6" name="object 8">
            <a:extLst>
              <a:ext uri="{FF2B5EF4-FFF2-40B4-BE49-F238E27FC236}">
                <a16:creationId xmlns:a16="http://schemas.microsoft.com/office/drawing/2014/main" id="{0B4EA5F0-E132-C96D-D1ED-5970D364DCD0}"/>
              </a:ext>
            </a:extLst>
          </p:cNvPr>
          <p:cNvSpPr/>
          <p:nvPr/>
        </p:nvSpPr>
        <p:spPr>
          <a:xfrm>
            <a:off x="2811271" y="2330562"/>
            <a:ext cx="7267091" cy="704848"/>
          </a:xfrm>
          <a:custGeom>
            <a:avLst/>
            <a:gdLst/>
            <a:ahLst/>
            <a:cxnLst/>
            <a:rect l="l" t="t" r="r" b="b"/>
            <a:pathLst>
              <a:path w="4947284" h="495300">
                <a:moveTo>
                  <a:pt x="4946904" y="82296"/>
                </a:moveTo>
                <a:lnTo>
                  <a:pt x="4940236" y="50152"/>
                </a:lnTo>
                <a:lnTo>
                  <a:pt x="4922139" y="24003"/>
                </a:lnTo>
                <a:lnTo>
                  <a:pt x="4895469" y="6438"/>
                </a:lnTo>
                <a:lnTo>
                  <a:pt x="4863084" y="0"/>
                </a:lnTo>
                <a:lnTo>
                  <a:pt x="0" y="0"/>
                </a:lnTo>
                <a:lnTo>
                  <a:pt x="0" y="495300"/>
                </a:lnTo>
                <a:lnTo>
                  <a:pt x="4863084" y="495300"/>
                </a:lnTo>
                <a:lnTo>
                  <a:pt x="4895469" y="488873"/>
                </a:lnTo>
                <a:lnTo>
                  <a:pt x="4911153" y="478536"/>
                </a:lnTo>
                <a:lnTo>
                  <a:pt x="4911852" y="478536"/>
                </a:lnTo>
                <a:lnTo>
                  <a:pt x="4911852" y="478078"/>
                </a:lnTo>
                <a:lnTo>
                  <a:pt x="4922139" y="471297"/>
                </a:lnTo>
                <a:lnTo>
                  <a:pt x="4940236" y="445160"/>
                </a:lnTo>
                <a:lnTo>
                  <a:pt x="4946904" y="413004"/>
                </a:lnTo>
                <a:lnTo>
                  <a:pt x="4946904" y="82296"/>
                </a:lnTo>
                <a:close/>
              </a:path>
            </a:pathLst>
          </a:custGeom>
          <a:solidFill>
            <a:srgbClr val="D6DBE4"/>
          </a:solidFill>
        </p:spPr>
        <p:txBody>
          <a:bodyPr wrap="square" lIns="0" tIns="0" rIns="0" bIns="0" rtlCol="0" anchor="ctr"/>
          <a:lstStyle/>
          <a:p>
            <a:endParaRPr sz="2000"/>
          </a:p>
        </p:txBody>
      </p:sp>
      <p:sp>
        <p:nvSpPr>
          <p:cNvPr id="8" name="object 10">
            <a:extLst>
              <a:ext uri="{FF2B5EF4-FFF2-40B4-BE49-F238E27FC236}">
                <a16:creationId xmlns:a16="http://schemas.microsoft.com/office/drawing/2014/main" id="{9B496514-D2AD-9A8E-9D5D-F211FA781157}"/>
              </a:ext>
            </a:extLst>
          </p:cNvPr>
          <p:cNvSpPr txBox="1"/>
          <p:nvPr/>
        </p:nvSpPr>
        <p:spPr>
          <a:xfrm>
            <a:off x="2248603" y="2453525"/>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5" dirty="0">
                <a:solidFill>
                  <a:srgbClr val="001F60"/>
                </a:solidFill>
                <a:latin typeface="Times New Roman"/>
                <a:cs typeface="Times New Roman"/>
              </a:rPr>
              <a:t>1</a:t>
            </a:r>
          </a:p>
        </p:txBody>
      </p:sp>
      <p:sp>
        <p:nvSpPr>
          <p:cNvPr id="9" name="object 11">
            <a:extLst>
              <a:ext uri="{FF2B5EF4-FFF2-40B4-BE49-F238E27FC236}">
                <a16:creationId xmlns:a16="http://schemas.microsoft.com/office/drawing/2014/main" id="{0BC98E03-8E2F-81F9-1BFD-FD0CE9D9A5A7}"/>
              </a:ext>
            </a:extLst>
          </p:cNvPr>
          <p:cNvSpPr/>
          <p:nvPr/>
        </p:nvSpPr>
        <p:spPr>
          <a:xfrm>
            <a:off x="1927740" y="3195178"/>
            <a:ext cx="781814" cy="704848"/>
          </a:xfrm>
          <a:custGeom>
            <a:avLst/>
            <a:gdLst/>
            <a:ahLst/>
            <a:cxnLst/>
            <a:rect l="l" t="t" r="r" b="b"/>
            <a:pathLst>
              <a:path w="742314" h="495300">
                <a:moveTo>
                  <a:pt x="742188" y="495299"/>
                </a:moveTo>
                <a:lnTo>
                  <a:pt x="82296" y="495299"/>
                </a:lnTo>
                <a:lnTo>
                  <a:pt x="50149" y="488870"/>
                </a:lnTo>
                <a:lnTo>
                  <a:pt x="24003" y="471296"/>
                </a:lnTo>
                <a:lnTo>
                  <a:pt x="6429" y="445150"/>
                </a:lnTo>
                <a:lnTo>
                  <a:pt x="0" y="413003"/>
                </a:lnTo>
                <a:lnTo>
                  <a:pt x="0" y="82295"/>
                </a:lnTo>
                <a:lnTo>
                  <a:pt x="6429" y="50149"/>
                </a:lnTo>
                <a:lnTo>
                  <a:pt x="24003" y="24002"/>
                </a:lnTo>
                <a:lnTo>
                  <a:pt x="50149" y="6429"/>
                </a:lnTo>
                <a:lnTo>
                  <a:pt x="82296" y="0"/>
                </a:lnTo>
                <a:lnTo>
                  <a:pt x="742188" y="0"/>
                </a:lnTo>
                <a:lnTo>
                  <a:pt x="742188" y="495299"/>
                </a:lnTo>
                <a:close/>
              </a:path>
            </a:pathLst>
          </a:custGeom>
          <a:solidFill>
            <a:srgbClr val="2F5497"/>
          </a:solidFill>
        </p:spPr>
        <p:txBody>
          <a:bodyPr wrap="square" lIns="0" tIns="0" rIns="0" bIns="0" rtlCol="0" anchor="ctr"/>
          <a:lstStyle/>
          <a:p>
            <a:endParaRPr sz="2400"/>
          </a:p>
        </p:txBody>
      </p:sp>
      <p:sp>
        <p:nvSpPr>
          <p:cNvPr id="10" name="object 12">
            <a:extLst>
              <a:ext uri="{FF2B5EF4-FFF2-40B4-BE49-F238E27FC236}">
                <a16:creationId xmlns:a16="http://schemas.microsoft.com/office/drawing/2014/main" id="{430FE9A6-70BC-F59B-E961-8836AFB5601C}"/>
              </a:ext>
            </a:extLst>
          </p:cNvPr>
          <p:cNvSpPr/>
          <p:nvPr/>
        </p:nvSpPr>
        <p:spPr>
          <a:xfrm>
            <a:off x="2811271" y="3195178"/>
            <a:ext cx="7252254" cy="704848"/>
          </a:xfrm>
          <a:custGeom>
            <a:avLst/>
            <a:gdLst/>
            <a:ahLst/>
            <a:cxnLst/>
            <a:rect l="l" t="t" r="r" b="b"/>
            <a:pathLst>
              <a:path w="4947284" h="495300">
                <a:moveTo>
                  <a:pt x="4864608" y="495299"/>
                </a:moveTo>
                <a:lnTo>
                  <a:pt x="0" y="495299"/>
                </a:lnTo>
                <a:lnTo>
                  <a:pt x="0" y="0"/>
                </a:lnTo>
                <a:lnTo>
                  <a:pt x="4864608" y="0"/>
                </a:lnTo>
                <a:lnTo>
                  <a:pt x="4896754" y="6429"/>
                </a:lnTo>
                <a:lnTo>
                  <a:pt x="4922901" y="24002"/>
                </a:lnTo>
                <a:lnTo>
                  <a:pt x="4940474" y="50149"/>
                </a:lnTo>
                <a:lnTo>
                  <a:pt x="4946904" y="82295"/>
                </a:lnTo>
                <a:lnTo>
                  <a:pt x="4946904" y="413003"/>
                </a:lnTo>
                <a:lnTo>
                  <a:pt x="4940474" y="445150"/>
                </a:lnTo>
                <a:lnTo>
                  <a:pt x="4922901" y="471296"/>
                </a:lnTo>
                <a:lnTo>
                  <a:pt x="4896754" y="488870"/>
                </a:lnTo>
                <a:lnTo>
                  <a:pt x="4864608" y="495299"/>
                </a:lnTo>
                <a:close/>
              </a:path>
            </a:pathLst>
          </a:custGeom>
          <a:solidFill>
            <a:srgbClr val="2F5497"/>
          </a:solidFill>
        </p:spPr>
        <p:txBody>
          <a:bodyPr wrap="square" lIns="0" tIns="0" rIns="0" bIns="0" rtlCol="0" anchor="ctr"/>
          <a:lstStyle/>
          <a:p>
            <a:endParaRPr sz="2400" dirty="0"/>
          </a:p>
        </p:txBody>
      </p:sp>
      <p:sp>
        <p:nvSpPr>
          <p:cNvPr id="11" name="object 13">
            <a:extLst>
              <a:ext uri="{FF2B5EF4-FFF2-40B4-BE49-F238E27FC236}">
                <a16:creationId xmlns:a16="http://schemas.microsoft.com/office/drawing/2014/main" id="{EB6181BB-F812-E522-EEAD-297F8089A395}"/>
              </a:ext>
            </a:extLst>
          </p:cNvPr>
          <p:cNvSpPr txBox="1"/>
          <p:nvPr/>
        </p:nvSpPr>
        <p:spPr>
          <a:xfrm>
            <a:off x="2903603" y="3328661"/>
            <a:ext cx="7159923" cy="386003"/>
          </a:xfrm>
          <a:prstGeom prst="rect">
            <a:avLst/>
          </a:prstGeom>
        </p:spPr>
        <p:txBody>
          <a:bodyPr vert="horz" wrap="square" lIns="0" tIns="16510" rIns="0" bIns="0" rtlCol="0" anchor="ctr">
            <a:spAutoFit/>
          </a:bodyPr>
          <a:lstStyle/>
          <a:p>
            <a:pPr marL="12700">
              <a:spcBef>
                <a:spcPts val="130"/>
              </a:spcBef>
            </a:pPr>
            <a:r>
              <a:rPr lang="en-US" altLang="zh-CN" sz="2400" b="1" spc="5" dirty="0">
                <a:solidFill>
                  <a:schemeClr val="bg1"/>
                </a:solidFill>
                <a:latin typeface="Times New Roman"/>
                <a:cs typeface="Times New Roman"/>
              </a:rPr>
              <a:t>Transformer</a:t>
            </a:r>
            <a:r>
              <a:rPr lang="zh-CN" altLang="en-US" sz="2400" b="1" spc="5" dirty="0">
                <a:solidFill>
                  <a:schemeClr val="bg1"/>
                </a:solidFill>
                <a:latin typeface="Times New Roman"/>
                <a:cs typeface="Times New Roman"/>
              </a:rPr>
              <a:t>架构</a:t>
            </a:r>
          </a:p>
        </p:txBody>
      </p:sp>
      <p:sp>
        <p:nvSpPr>
          <p:cNvPr id="12" name="object 14">
            <a:extLst>
              <a:ext uri="{FF2B5EF4-FFF2-40B4-BE49-F238E27FC236}">
                <a16:creationId xmlns:a16="http://schemas.microsoft.com/office/drawing/2014/main" id="{6A64596E-D274-0310-1026-CD5C7CFCA541}"/>
              </a:ext>
            </a:extLst>
          </p:cNvPr>
          <p:cNvSpPr txBox="1"/>
          <p:nvPr/>
        </p:nvSpPr>
        <p:spPr>
          <a:xfrm>
            <a:off x="2233485" y="3320798"/>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5" dirty="0">
                <a:solidFill>
                  <a:schemeClr val="bg1"/>
                </a:solidFill>
                <a:latin typeface="Times New Roman"/>
                <a:cs typeface="Times New Roman"/>
              </a:rPr>
              <a:t>2</a:t>
            </a:r>
          </a:p>
        </p:txBody>
      </p:sp>
      <p:sp>
        <p:nvSpPr>
          <p:cNvPr id="13" name="object 15">
            <a:extLst>
              <a:ext uri="{FF2B5EF4-FFF2-40B4-BE49-F238E27FC236}">
                <a16:creationId xmlns:a16="http://schemas.microsoft.com/office/drawing/2014/main" id="{8DC3CD83-54E0-8B81-8D69-623B4832A8D6}"/>
              </a:ext>
            </a:extLst>
          </p:cNvPr>
          <p:cNvSpPr/>
          <p:nvPr/>
        </p:nvSpPr>
        <p:spPr>
          <a:xfrm>
            <a:off x="1932312" y="4026257"/>
            <a:ext cx="773789" cy="707560"/>
          </a:xfrm>
          <a:custGeom>
            <a:avLst/>
            <a:gdLst/>
            <a:ahLst/>
            <a:cxnLst/>
            <a:rect l="l" t="t" r="r" b="b"/>
            <a:pathLst>
              <a:path w="734694" h="497204">
                <a:moveTo>
                  <a:pt x="734568" y="0"/>
                </a:moveTo>
                <a:lnTo>
                  <a:pt x="82296" y="0"/>
                </a:lnTo>
                <a:lnTo>
                  <a:pt x="50139" y="6667"/>
                </a:lnTo>
                <a:lnTo>
                  <a:pt x="24003" y="24765"/>
                </a:lnTo>
                <a:lnTo>
                  <a:pt x="6426" y="51435"/>
                </a:lnTo>
                <a:lnTo>
                  <a:pt x="0" y="83820"/>
                </a:lnTo>
                <a:lnTo>
                  <a:pt x="0" y="413004"/>
                </a:lnTo>
                <a:lnTo>
                  <a:pt x="6426" y="445389"/>
                </a:lnTo>
                <a:lnTo>
                  <a:pt x="24003" y="472059"/>
                </a:lnTo>
                <a:lnTo>
                  <a:pt x="50139" y="490156"/>
                </a:lnTo>
                <a:lnTo>
                  <a:pt x="82296" y="496824"/>
                </a:lnTo>
                <a:lnTo>
                  <a:pt x="734568" y="496824"/>
                </a:lnTo>
                <a:lnTo>
                  <a:pt x="734568" y="0"/>
                </a:lnTo>
                <a:close/>
              </a:path>
            </a:pathLst>
          </a:custGeom>
          <a:solidFill>
            <a:srgbClr val="D6DBE4"/>
          </a:solidFill>
        </p:spPr>
        <p:txBody>
          <a:bodyPr wrap="square" lIns="0" tIns="0" rIns="0" bIns="0" rtlCol="0" anchor="ctr"/>
          <a:lstStyle/>
          <a:p>
            <a:endParaRPr sz="2000"/>
          </a:p>
        </p:txBody>
      </p:sp>
      <p:sp>
        <p:nvSpPr>
          <p:cNvPr id="14" name="object 16">
            <a:extLst>
              <a:ext uri="{FF2B5EF4-FFF2-40B4-BE49-F238E27FC236}">
                <a16:creationId xmlns:a16="http://schemas.microsoft.com/office/drawing/2014/main" id="{36FCB361-F917-A3D2-F19D-972BC68A8D35}"/>
              </a:ext>
            </a:extLst>
          </p:cNvPr>
          <p:cNvSpPr/>
          <p:nvPr/>
        </p:nvSpPr>
        <p:spPr>
          <a:xfrm>
            <a:off x="2826107" y="4022987"/>
            <a:ext cx="7252253" cy="707559"/>
          </a:xfrm>
          <a:custGeom>
            <a:avLst/>
            <a:gdLst/>
            <a:ahLst/>
            <a:cxnLst/>
            <a:rect l="l" t="t" r="r" b="b"/>
            <a:pathLst>
              <a:path w="4895215" h="497204">
                <a:moveTo>
                  <a:pt x="4812791" y="496823"/>
                </a:moveTo>
                <a:lnTo>
                  <a:pt x="0" y="496823"/>
                </a:lnTo>
                <a:lnTo>
                  <a:pt x="0" y="0"/>
                </a:lnTo>
                <a:lnTo>
                  <a:pt x="4812791" y="0"/>
                </a:lnTo>
                <a:lnTo>
                  <a:pt x="4844938" y="6667"/>
                </a:lnTo>
                <a:lnTo>
                  <a:pt x="4871084" y="24764"/>
                </a:lnTo>
                <a:lnTo>
                  <a:pt x="4888658" y="51434"/>
                </a:lnTo>
                <a:lnTo>
                  <a:pt x="4895087" y="83819"/>
                </a:lnTo>
                <a:lnTo>
                  <a:pt x="4895087" y="413003"/>
                </a:lnTo>
                <a:lnTo>
                  <a:pt x="4888658" y="445388"/>
                </a:lnTo>
                <a:lnTo>
                  <a:pt x="4871084" y="472058"/>
                </a:lnTo>
                <a:lnTo>
                  <a:pt x="4844938" y="490156"/>
                </a:lnTo>
                <a:lnTo>
                  <a:pt x="4812791" y="496823"/>
                </a:lnTo>
                <a:close/>
              </a:path>
            </a:pathLst>
          </a:custGeom>
          <a:solidFill>
            <a:srgbClr val="D6DBE4"/>
          </a:solidFill>
        </p:spPr>
        <p:txBody>
          <a:bodyPr wrap="square" lIns="0" tIns="0" rIns="0" bIns="0" rtlCol="0" anchor="ctr"/>
          <a:lstStyle/>
          <a:p>
            <a:endParaRPr sz="2000"/>
          </a:p>
        </p:txBody>
      </p:sp>
      <p:sp>
        <p:nvSpPr>
          <p:cNvPr id="15" name="object 17">
            <a:extLst>
              <a:ext uri="{FF2B5EF4-FFF2-40B4-BE49-F238E27FC236}">
                <a16:creationId xmlns:a16="http://schemas.microsoft.com/office/drawing/2014/main" id="{F6275311-4303-C375-2C94-8F880C4C0829}"/>
              </a:ext>
            </a:extLst>
          </p:cNvPr>
          <p:cNvSpPr txBox="1"/>
          <p:nvPr/>
        </p:nvSpPr>
        <p:spPr>
          <a:xfrm>
            <a:off x="2239131" y="4132171"/>
            <a:ext cx="170180" cy="386003"/>
          </a:xfrm>
          <a:prstGeom prst="rect">
            <a:avLst/>
          </a:prstGeom>
        </p:spPr>
        <p:txBody>
          <a:bodyPr vert="horz" wrap="square" lIns="0" tIns="16510" rIns="0" bIns="0" rtlCol="0" anchor="ctr">
            <a:spAutoFit/>
          </a:bodyPr>
          <a:lstStyle/>
          <a:p>
            <a:pPr marL="12700">
              <a:lnSpc>
                <a:spcPct val="100000"/>
              </a:lnSpc>
              <a:spcBef>
                <a:spcPts val="130"/>
              </a:spcBef>
            </a:pPr>
            <a:r>
              <a:rPr sz="2400" b="1" spc="15" dirty="0">
                <a:solidFill>
                  <a:srgbClr val="001F60"/>
                </a:solidFill>
                <a:latin typeface="Times New Roman"/>
                <a:cs typeface="Times New Roman"/>
              </a:rPr>
              <a:t>3</a:t>
            </a:r>
            <a:endParaRPr sz="2400" dirty="0">
              <a:latin typeface="Times New Roman"/>
              <a:cs typeface="Times New Roman"/>
            </a:endParaRPr>
          </a:p>
        </p:txBody>
      </p:sp>
      <p:sp>
        <p:nvSpPr>
          <p:cNvPr id="18" name="object 20">
            <a:extLst>
              <a:ext uri="{FF2B5EF4-FFF2-40B4-BE49-F238E27FC236}">
                <a16:creationId xmlns:a16="http://schemas.microsoft.com/office/drawing/2014/main" id="{8F215084-5131-8E3D-1A10-18A8697A5EAA}"/>
              </a:ext>
            </a:extLst>
          </p:cNvPr>
          <p:cNvSpPr txBox="1"/>
          <p:nvPr/>
        </p:nvSpPr>
        <p:spPr>
          <a:xfrm>
            <a:off x="2903603" y="4155498"/>
            <a:ext cx="6489420"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rgbClr val="001F60"/>
                </a:solidFill>
                <a:latin typeface="Times New Roman"/>
                <a:cs typeface="Times New Roman"/>
              </a:rPr>
              <a:t>处理文本数据</a:t>
            </a:r>
            <a:r>
              <a:rPr lang="en-US" altLang="zh-CN" sz="2400" b="1" spc="5" dirty="0">
                <a:solidFill>
                  <a:srgbClr val="001F60"/>
                </a:solidFill>
                <a:latin typeface="Times New Roman"/>
                <a:cs typeface="Times New Roman"/>
              </a:rPr>
              <a:t>-Tokenizer</a:t>
            </a:r>
            <a:endParaRPr lang="zh-CN" altLang="en-US" sz="2400" b="1" spc="5" dirty="0">
              <a:solidFill>
                <a:srgbClr val="001F60"/>
              </a:solidFill>
              <a:latin typeface="Times New Roman"/>
              <a:cs typeface="Times New Roman"/>
            </a:endParaRPr>
          </a:p>
        </p:txBody>
      </p:sp>
      <p:sp>
        <p:nvSpPr>
          <p:cNvPr id="29" name="object 13">
            <a:extLst>
              <a:ext uri="{FF2B5EF4-FFF2-40B4-BE49-F238E27FC236}">
                <a16:creationId xmlns:a16="http://schemas.microsoft.com/office/drawing/2014/main" id="{52732C27-36AE-9AE4-B916-B4278DC0D03B}"/>
              </a:ext>
            </a:extLst>
          </p:cNvPr>
          <p:cNvSpPr txBox="1"/>
          <p:nvPr/>
        </p:nvSpPr>
        <p:spPr>
          <a:xfrm>
            <a:off x="2918437" y="2465171"/>
            <a:ext cx="7159923" cy="386003"/>
          </a:xfrm>
          <a:prstGeom prst="rect">
            <a:avLst/>
          </a:prstGeom>
        </p:spPr>
        <p:txBody>
          <a:bodyPr vert="horz" wrap="square" lIns="0" tIns="16510" rIns="0" bIns="0" rtlCol="0" anchor="ctr">
            <a:spAutoFit/>
          </a:bodyPr>
          <a:lstStyle/>
          <a:p>
            <a:pPr marL="12700">
              <a:spcBef>
                <a:spcPts val="130"/>
              </a:spcBef>
            </a:pPr>
            <a:r>
              <a:rPr lang="zh-CN" altLang="en-US" sz="2400" b="1" spc="5" dirty="0">
                <a:solidFill>
                  <a:srgbClr val="001F60"/>
                </a:solidFill>
                <a:latin typeface="Times New Roman"/>
                <a:cs typeface="Times New Roman"/>
              </a:rPr>
              <a:t>什么是大模型</a:t>
            </a:r>
          </a:p>
        </p:txBody>
      </p:sp>
    </p:spTree>
    <p:extLst>
      <p:ext uri="{BB962C8B-B14F-4D97-AF65-F5344CB8AC3E}">
        <p14:creationId xmlns:p14="http://schemas.microsoft.com/office/powerpoint/2010/main" val="15738842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5">
      <a:majorFont>
        <a:latin typeface="Times New Roman"/>
        <a:ea typeface="Microsoft YaHei"/>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2552</TotalTime>
  <Words>2342</Words>
  <Application>Microsoft Office PowerPoint</Application>
  <PresentationFormat>宽屏</PresentationFormat>
  <Paragraphs>231</Paragraphs>
  <Slides>24</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24</vt:i4>
      </vt:variant>
    </vt:vector>
  </HeadingPairs>
  <TitlesOfParts>
    <vt:vector size="37" baseType="lpstr">
      <vt:lpstr>-apple-system</vt:lpstr>
      <vt:lpstr>FZSSJW--GB1-0</vt:lpstr>
      <vt:lpstr>KaTeX_Main</vt:lpstr>
      <vt:lpstr>OpenSans-Regular</vt:lpstr>
      <vt:lpstr>PingFangSC-Regular</vt:lpstr>
      <vt:lpstr>system-ui</vt:lpstr>
      <vt:lpstr>等线</vt:lpstr>
      <vt:lpstr>Arial</vt:lpstr>
      <vt:lpstr>Consolas</vt:lpstr>
      <vt:lpstr>Source Code Pro</vt:lpstr>
      <vt:lpstr>Times New Roman</vt:lpstr>
      <vt:lpstr>Wingdings</vt:lpstr>
      <vt:lpstr>Office 主题​​</vt:lpstr>
      <vt:lpstr>PowerPoint 演示文稿</vt:lpstr>
      <vt:lpstr>Outline</vt:lpstr>
      <vt:lpstr>什么是大模型</vt:lpstr>
      <vt:lpstr>什么是大模型</vt:lpstr>
      <vt:lpstr>什么是大模型</vt:lpstr>
      <vt:lpstr>什么是大模型</vt:lpstr>
      <vt:lpstr>什么是大模型</vt:lpstr>
      <vt:lpstr>什么是大模型</vt:lpstr>
      <vt:lpstr>Outline</vt:lpstr>
      <vt:lpstr>Transformer架构</vt:lpstr>
      <vt:lpstr>Transformer架构</vt:lpstr>
      <vt:lpstr>Transformer架构</vt:lpstr>
      <vt:lpstr>Transformer架构</vt:lpstr>
      <vt:lpstr>Outline</vt:lpstr>
      <vt:lpstr>Tokenizer</vt:lpstr>
      <vt:lpstr>Tokenizer</vt:lpstr>
      <vt:lpstr>Tokenizer</vt:lpstr>
      <vt:lpstr>Tokenizer</vt:lpstr>
      <vt:lpstr>Tokenizer</vt:lpstr>
      <vt:lpstr>汇报-万展翼</vt:lpstr>
      <vt:lpstr>工作汇报-赵麟敖</vt:lpstr>
      <vt:lpstr>第一周LLM学习进度-张钰轩</vt:lpstr>
      <vt:lpstr>小组会汇报</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kervias</dc:creator>
  <cp:lastModifiedBy>Ricardo·M Lu</cp:lastModifiedBy>
  <cp:revision>1210</cp:revision>
  <dcterms:created xsi:type="dcterms:W3CDTF">2023-04-05T15:47:00Z</dcterms:created>
  <dcterms:modified xsi:type="dcterms:W3CDTF">2025-08-14T10:53:59Z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44348EEEADCE4D65B3CDF2A8C3B8C357_13</vt:lpwstr>
  </property>
  <property fmtid="{D5CDD505-2E9C-101B-9397-08002B2CF9AE}" pid="3" name="KSOProductBuildVer">
    <vt:lpwstr>2052-12.1.0.17827</vt:lpwstr>
  </property>
</Properties>
</file>