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sldIdLst>
    <p:sldId id="1475" r:id="rId2"/>
    <p:sldId id="1494" r:id="rId3"/>
    <p:sldId id="1501" r:id="rId4"/>
    <p:sldId id="1504" r:id="rId5"/>
    <p:sldId id="1505" r:id="rId6"/>
    <p:sldId id="1506" r:id="rId7"/>
    <p:sldId id="1507" r:id="rId8"/>
    <p:sldId id="1508" r:id="rId9"/>
    <p:sldId id="1509" r:id="rId10"/>
    <p:sldId id="1503" r:id="rId11"/>
    <p:sldId id="1510" r:id="rId12"/>
    <p:sldId id="1511" r:id="rId13"/>
    <p:sldId id="1500" r:id="rId14"/>
    <p:sldId id="1498" r:id="rId15"/>
    <p:sldId id="1512" r:id="rId16"/>
    <p:sldId id="1513" r:id="rId17"/>
    <p:sldId id="1514" r:id="rId18"/>
    <p:sldId id="1515" r:id="rId19"/>
    <p:sldId id="1516" r:id="rId20"/>
    <p:sldId id="134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永晖 杨" initials="永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497"/>
    <a:srgbClr val="4472C4"/>
    <a:srgbClr val="8FAADC"/>
    <a:srgbClr val="001F60"/>
    <a:srgbClr val="D6DBE4"/>
    <a:srgbClr val="F23A3A"/>
    <a:srgbClr val="FFE699"/>
    <a:srgbClr val="FFFFFF"/>
    <a:srgbClr val="8B9AB6"/>
    <a:srgbClr val="608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0" autoAdjust="0"/>
    <p:restoredTop sz="89987" autoAdjust="0"/>
  </p:normalViewPr>
  <p:slideViewPr>
    <p:cSldViewPr snapToGrid="0">
      <p:cViewPr varScale="1">
        <p:scale>
          <a:sx n="102" d="100"/>
          <a:sy n="102" d="100"/>
        </p:scale>
        <p:origin x="768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98B5D-7C7F-4542-8EE1-EC0CCE5F19C7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805BA-8FEB-47AE-B9E4-3F2A484E8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71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25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91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61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07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5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1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4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81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3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2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523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GPT-2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FFN</a:t>
                </a:r>
                <a:r>
                  <a:rPr lang="zh-CN" altLang="en-US" dirty="0"/>
                  <a:t>层使用</a:t>
                </a:r>
                <a:r>
                  <a:rPr lang="en-US" altLang="zh-CN" dirty="0"/>
                  <a:t>GELU</a:t>
                </a:r>
                <a:r>
                  <a:rPr lang="zh-CN" altLang="en-US" dirty="0"/>
                  <a:t>激活函数。</a:t>
                </a:r>
                <a:r>
                  <a:rPr lang="en-US" altLang="zh-CN" dirty="0"/>
                  <a:t>GELU</a:t>
                </a:r>
                <a:r>
                  <a:rPr lang="zh-CN" altLang="en-US" dirty="0"/>
                  <a:t>可以看做是</a:t>
                </a:r>
                <a:r>
                  <a:rPr lang="en-US" altLang="zh-CN" dirty="0" err="1"/>
                  <a:t>ReLU</a:t>
                </a:r>
                <a:r>
                  <a:rPr lang="zh-CN" altLang="en-US" dirty="0"/>
                  <a:t>的一种变体，能够提升深度学习模型的性能。右图是</a:t>
                </a:r>
                <a:r>
                  <a:rPr lang="en-US" altLang="zh-CN" dirty="0"/>
                  <a:t>GELU</a:t>
                </a:r>
                <a:r>
                  <a:rPr lang="zh-CN" altLang="en-US" dirty="0"/>
                  <a:t>与</a:t>
                </a:r>
                <a:r>
                  <a:rPr lang="en-US" altLang="zh-CN" dirty="0" err="1"/>
                  <a:t>ReLU</a:t>
                </a:r>
                <a:r>
                  <a:rPr lang="zh-CN" altLang="en-US" dirty="0"/>
                  <a:t>函数的对比。最新的大模型更倾向于采用</a:t>
                </a:r>
                <a:r>
                  <a:rPr lang="en-US" altLang="zh-CN" dirty="0" err="1"/>
                  <a:t>SwiGLU</a:t>
                </a:r>
                <a:r>
                  <a:rPr lang="zh-CN" altLang="en-US" dirty="0"/>
                  <a:t>和</a:t>
                </a:r>
                <a:r>
                  <a:rPr lang="en-US" altLang="zh-CN" dirty="0" err="1"/>
                  <a:t>GeGLU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GPT-2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FFN</a:t>
                </a:r>
                <a:r>
                  <a:rPr lang="zh-CN" altLang="en-US" dirty="0"/>
                  <a:t>层由两个线性层和一个</a:t>
                </a:r>
                <a:r>
                  <a:rPr lang="en-US" altLang="zh-CN" dirty="0"/>
                  <a:t>GELU</a:t>
                </a:r>
                <a:r>
                  <a:rPr lang="zh-CN" altLang="en-US" dirty="0"/>
                  <a:t>激活函数组成，通常来讲</a:t>
                </a:r>
                <a:r>
                  <a:rPr lang="en-US" altLang="zh-CN" dirty="0"/>
                  <a:t>FFN</a:t>
                </a:r>
                <a:r>
                  <a:rPr lang="zh-CN" altLang="en-US" dirty="0"/>
                  <a:t>层的维度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𝑑_𝑓𝑓𝑛</a:t>
                </a:r>
                <a:r>
                  <a:rPr lang="zh-CN" altLang="en-US" dirty="0"/>
                  <a:t>设为模型维度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𝑚𝑜𝑑𝑒𝑙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倍，即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𝑑_𝑓𝑓𝑛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=4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𝑑_𝑚𝑜𝑑𝑒𝑙</a:t>
                </a:r>
                <a:r>
                  <a:rPr lang="zh-CN" altLang="en-US" dirty="0"/>
                  <a:t>，如果使用</a:t>
                </a:r>
                <a:r>
                  <a:rPr lang="en-US" altLang="zh-CN" dirty="0"/>
                  <a:t>*GLU</a:t>
                </a:r>
                <a:r>
                  <a:rPr lang="zh-CN" altLang="en-US" dirty="0"/>
                  <a:t>变体如</a:t>
                </a:r>
                <a:r>
                  <a:rPr lang="en-US" altLang="zh-CN" dirty="0" err="1"/>
                  <a:t>SwiGLU</a:t>
                </a:r>
                <a:r>
                  <a:rPr lang="zh-CN" altLang="en-US" dirty="0"/>
                  <a:t>和</a:t>
                </a:r>
                <a:r>
                  <a:rPr lang="en-US" altLang="zh-CN" dirty="0" err="1"/>
                  <a:t>GeGLU</a:t>
                </a:r>
                <a:r>
                  <a:rPr lang="zh-CN" altLang="en-US" dirty="0"/>
                  <a:t>，则一般设为</a:t>
                </a:r>
                <a:r>
                  <a:rPr lang="en-US" altLang="zh-CN" dirty="0"/>
                  <a:t>2.66</a:t>
                </a:r>
                <a:r>
                  <a:rPr lang="zh-CN" altLang="en-US" dirty="0"/>
                  <a:t>倍。</a:t>
                </a:r>
                <a:r>
                  <a:rPr lang="en-US" altLang="zh-CN" dirty="0"/>
                  <a:t>FFN</a:t>
                </a:r>
                <a:r>
                  <a:rPr lang="zh-CN" altLang="en-US" dirty="0"/>
                  <a:t>层本质上就是将输入映射到一个高维子空间，然后应用激活函数令其能够充分表达，最后再映射回原来的空间中。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76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9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164" y="1927874"/>
            <a:ext cx="11397672" cy="776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1F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645747"/>
            <a:ext cx="9144000" cy="434253"/>
          </a:xfrm>
        </p:spPr>
        <p:txBody>
          <a:bodyPr>
            <a:no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" y="53513"/>
            <a:ext cx="4136265" cy="7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164" y="1927874"/>
            <a:ext cx="11397672" cy="776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1F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645747"/>
            <a:ext cx="9144000" cy="434253"/>
          </a:xfrm>
        </p:spPr>
        <p:txBody>
          <a:bodyPr>
            <a:no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" y="53513"/>
            <a:ext cx="4136265" cy="776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6096001" y="6543964"/>
            <a:ext cx="6096000" cy="318655"/>
          </a:xfrm>
          <a:prstGeom prst="rect">
            <a:avLst/>
          </a:prstGeom>
          <a:solidFill>
            <a:srgbClr val="99B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736702" y="6543964"/>
            <a:ext cx="4359297" cy="318655"/>
          </a:xfrm>
          <a:prstGeom prst="rect">
            <a:avLst/>
          </a:prstGeom>
          <a:solidFill>
            <a:srgbClr val="60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Hefei University of Technology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27" y="905163"/>
            <a:ext cx="11896436" cy="556952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p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18724"/>
            <a:ext cx="12192000" cy="775351"/>
          </a:xfrm>
          <a:prstGeom prst="rect">
            <a:avLst/>
          </a:prstGeom>
          <a:solidFill>
            <a:srgbClr val="2F5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724"/>
            <a:ext cx="11804073" cy="77535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6096001" y="6543964"/>
            <a:ext cx="6096000" cy="318655"/>
          </a:xfrm>
          <a:prstGeom prst="rect">
            <a:avLst/>
          </a:prstGeom>
          <a:solidFill>
            <a:srgbClr val="99B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13092" y="6543964"/>
            <a:ext cx="2743200" cy="342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40659071-15B3-479E-AE44-A4E7BB5803F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543964"/>
            <a:ext cx="6096000" cy="318655"/>
          </a:xfrm>
          <a:prstGeom prst="rect">
            <a:avLst/>
          </a:prstGeom>
          <a:solidFill>
            <a:srgbClr val="60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Hefei University of Technology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09" y="37449"/>
            <a:ext cx="11804073" cy="77535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27" y="905163"/>
            <a:ext cx="11896436" cy="5569528"/>
          </a:xfrm>
        </p:spPr>
        <p:txBody>
          <a:bodyPr>
            <a:normAutofit/>
          </a:bodyPr>
          <a:lstStyle>
            <a:lvl1pPr marL="342900" indent="-342900">
              <a:buSzPct val="80000"/>
              <a:buFont typeface="Wingdings" panose="05000000000000000000" pitchFamily="2" charset="2"/>
              <a:buChar char="p"/>
              <a:defRPr sz="2800">
                <a:latin typeface="+mj-lt"/>
              </a:defRPr>
            </a:lvl1pPr>
            <a:lvl2pPr marL="685800" indent="-228600">
              <a:buFont typeface="Times New Roman" panose="02020603050405020304" pitchFamily="18" charset="0"/>
              <a:buChar char="─"/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18724"/>
            <a:ext cx="12192000" cy="775351"/>
          </a:xfrm>
          <a:prstGeom prst="rect">
            <a:avLst/>
          </a:prstGeom>
          <a:solidFill>
            <a:srgbClr val="2F5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/>
          <p:nvPr userDrawn="1"/>
        </p:nvSpPr>
        <p:spPr>
          <a:xfrm>
            <a:off x="0" y="18724"/>
            <a:ext cx="11804073" cy="77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96001" y="6543964"/>
            <a:ext cx="6096000" cy="318655"/>
          </a:xfrm>
          <a:prstGeom prst="rect">
            <a:avLst/>
          </a:prstGeom>
          <a:solidFill>
            <a:srgbClr val="99B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13092" y="6543964"/>
            <a:ext cx="2743200" cy="342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40659071-15B3-479E-AE44-A4E7BB5803F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6543964"/>
            <a:ext cx="6096000" cy="318655"/>
          </a:xfrm>
          <a:prstGeom prst="rect">
            <a:avLst/>
          </a:prstGeom>
          <a:solidFill>
            <a:srgbClr val="60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Hefei University of Technology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09" y="37449"/>
            <a:ext cx="11804073" cy="798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09" y="1219199"/>
            <a:ext cx="11896436" cy="5301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zh-CN" altLang="en-US" dirty="0"/>
          </a:p>
          <a:p>
            <a:pPr lvl="2"/>
            <a:r>
              <a:rPr lang="en-US" altLang="zh-CN" dirty="0"/>
              <a:t>Level 3</a:t>
            </a:r>
            <a:endParaRPr lang="zh-CN" altLang="en-US" dirty="0"/>
          </a:p>
          <a:p>
            <a:pPr lvl="3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zh-CN" altLang="en-US" dirty="0"/>
          </a:p>
          <a:p>
            <a:pPr lvl="4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微软雅黑" panose="020B0503020204020204" pitchFamily="34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62325" y="2543319"/>
            <a:ext cx="7297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第二周</a:t>
            </a:r>
            <a:r>
              <a:rPr lang="en-US" altLang="zh-CN" sz="5400" b="1" dirty="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LLM</a:t>
            </a:r>
            <a:r>
              <a:rPr lang="zh-CN" altLang="en-US" sz="5400" b="1" dirty="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学习汇报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8DC16F-53AD-E578-96CF-51F189D77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" y="905163"/>
            <a:ext cx="4304047" cy="5569528"/>
          </a:xfrm>
        </p:spPr>
        <p:txBody>
          <a:bodyPr>
            <a:normAutofit/>
          </a:bodyPr>
          <a:lstStyle/>
          <a:p>
            <a:r>
              <a:rPr lang="zh-CN" altLang="en-US" dirty="0"/>
              <a:t>预训练</a:t>
            </a:r>
            <a:endParaRPr lang="en-US" altLang="zh-CN" dirty="0"/>
          </a:p>
          <a:p>
            <a:pPr lvl="1"/>
            <a:r>
              <a:rPr lang="zh-CN" altLang="en-US" b="1" dirty="0"/>
              <a:t>大模型生成文本的过程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sz="1800" dirty="0"/>
              <a:t>大模型是通过“下一词预测”的方法生成文本的，即每一步只生成一个词元，并将该词元添加到输入中，用于预测下一词元。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具体而言：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在每一步中，模型输出一个矩阵，其中的向量表示有可能的下一个词元。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将与下一个词元对应的向量提取出来，并通过</a:t>
            </a:r>
            <a:r>
              <a:rPr lang="en-US" altLang="zh-CN" sz="1800" dirty="0" err="1"/>
              <a:t>softmax</a:t>
            </a:r>
            <a:r>
              <a:rPr lang="zh-CN" altLang="en-US" sz="1800" dirty="0"/>
              <a:t>函数转换为概率分布。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在包含这些概率分数的向量中，找到最大值的索引，这个索引对应于词元</a:t>
            </a:r>
            <a:r>
              <a:rPr lang="en-US" altLang="zh-CN" sz="1800" dirty="0"/>
              <a:t>ID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然后将这个词元</a:t>
            </a:r>
            <a:r>
              <a:rPr lang="en-US" altLang="zh-CN" sz="1800" dirty="0"/>
              <a:t>ID</a:t>
            </a:r>
            <a:r>
              <a:rPr lang="zh-CN" altLang="en-US" sz="1800" dirty="0"/>
              <a:t>解码为文本，生成序列中的下一个词元。最后，将这个词元附加到之前的输入中，形成新的输入序列，供下一次迭代使用。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2B06048-1C2A-F7DB-5776-7A199397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824817-3EE7-780C-F1CF-FFE9EAF6A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5A5FA5-E36E-21A2-8DFB-27F464193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47" y="1801107"/>
            <a:ext cx="7600000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5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1AE4EC-8D98-61B2-768D-EF166E35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预训练</a:t>
            </a:r>
            <a:endParaRPr lang="en-US" altLang="zh-CN" dirty="0"/>
          </a:p>
          <a:p>
            <a:pPr lvl="1"/>
            <a:r>
              <a:rPr lang="zh-CN" altLang="en-US" dirty="0"/>
              <a:t>损失函数：</a:t>
            </a:r>
            <a:r>
              <a:rPr lang="zh-CN" altLang="en-US" b="1" dirty="0"/>
              <a:t>交叉熵损失</a:t>
            </a:r>
            <a:r>
              <a:rPr lang="zh-CN" altLang="en-US" dirty="0"/>
              <a:t>（</a:t>
            </a:r>
            <a:r>
              <a:rPr lang="en-US" altLang="zh-CN" dirty="0" err="1"/>
              <a:t>torch.nn.functional.cross_entropy</a:t>
            </a:r>
            <a:r>
              <a:rPr lang="en-US" altLang="zh-CN" dirty="0"/>
              <a:t>(</a:t>
            </a:r>
            <a:r>
              <a:rPr lang="en-US" altLang="zh-CN" dirty="0" err="1"/>
              <a:t>logits_flat</a:t>
            </a:r>
            <a:r>
              <a:rPr lang="en-US" altLang="zh-CN" dirty="0"/>
              <a:t>, </a:t>
            </a:r>
            <a:r>
              <a:rPr lang="en-US" altLang="zh-CN" dirty="0" err="1"/>
              <a:t>targets_flat</a:t>
            </a:r>
            <a:r>
              <a:rPr lang="en-US" altLang="zh-CN" dirty="0"/>
              <a:t>) 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交叉熵损失用于衡量两个概率分布之间的差异。</a:t>
            </a:r>
            <a:endParaRPr lang="en-US" altLang="zh-CN" dirty="0"/>
          </a:p>
          <a:p>
            <a:pPr lvl="2"/>
            <a:r>
              <a:rPr lang="zh-CN" altLang="en-US" dirty="0"/>
              <a:t>交叉熵损失的计算过程：</a:t>
            </a:r>
            <a:endParaRPr lang="en-US" altLang="zh-CN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dirty="0"/>
              <a:t>例如，输入文本是</a:t>
            </a:r>
            <a:r>
              <a:rPr lang="en-US" altLang="zh-CN" dirty="0"/>
              <a:t>(</a:t>
            </a:r>
            <a:r>
              <a:rPr lang="zh-CN" altLang="en-US" dirty="0"/>
              <a:t>‘从’，‘前’，‘有’</a:t>
            </a:r>
            <a:r>
              <a:rPr lang="en-US" altLang="zh-CN" dirty="0"/>
              <a:t>)</a:t>
            </a:r>
            <a:r>
              <a:rPr lang="zh-CN" altLang="en-US" dirty="0"/>
              <a:t>，目标文本是</a:t>
            </a:r>
            <a:r>
              <a:rPr lang="en-US" altLang="zh-CN" dirty="0"/>
              <a:t>(</a:t>
            </a:r>
            <a:r>
              <a:rPr lang="zh-CN" altLang="en-US" dirty="0"/>
              <a:t>‘前’，‘有’，‘一’</a:t>
            </a:r>
            <a:r>
              <a:rPr lang="en-US" altLang="zh-CN" dirty="0"/>
              <a:t>)</a:t>
            </a:r>
            <a:r>
              <a:rPr lang="zh-CN" altLang="en-US" dirty="0"/>
              <a:t>。输入文本经过大模型输出了</a:t>
            </a:r>
            <a:r>
              <a:rPr lang="en-US" altLang="zh-CN" dirty="0"/>
              <a:t>logits</a:t>
            </a:r>
            <a:r>
              <a:rPr lang="zh-CN" altLang="en-US" dirty="0"/>
              <a:t>为</a:t>
            </a:r>
            <a:r>
              <a:rPr lang="en-US" altLang="zh-CN" dirty="0"/>
              <a:t>[ [-1.25,…,</a:t>
            </a:r>
            <a:r>
              <a:rPr lang="en-US" altLang="zh-CN" b="1" u="sng" dirty="0"/>
              <a:t>0.15</a:t>
            </a:r>
            <a:r>
              <a:rPr lang="en-US" altLang="zh-CN" dirty="0"/>
              <a:t>,…], [0.01,…,</a:t>
            </a:r>
            <a:r>
              <a:rPr lang="en-US" altLang="zh-CN" b="1" u="sng" dirty="0"/>
              <a:t>0.07</a:t>
            </a:r>
            <a:r>
              <a:rPr lang="en-US" altLang="zh-CN" dirty="0"/>
              <a:t>,…], [</a:t>
            </a:r>
            <a:r>
              <a:rPr lang="en-US" altLang="zh-CN" b="1" u="sng" dirty="0"/>
              <a:t>0.13</a:t>
            </a:r>
            <a:r>
              <a:rPr lang="en-US" altLang="zh-CN" dirty="0"/>
              <a:t>,…] ]</a:t>
            </a:r>
            <a:r>
              <a:rPr lang="zh-CN" altLang="en-US" dirty="0"/>
              <a:t>（假设下划线为目标文本对应</a:t>
            </a:r>
            <a:r>
              <a:rPr lang="en-US" altLang="zh-CN" dirty="0"/>
              <a:t>token</a:t>
            </a:r>
            <a:r>
              <a:rPr lang="zh-CN" altLang="en-US" dirty="0"/>
              <a:t>），经过</a:t>
            </a:r>
            <a:r>
              <a:rPr lang="en-US" altLang="zh-CN" dirty="0" err="1"/>
              <a:t>softmax</a:t>
            </a:r>
            <a:r>
              <a:rPr lang="zh-CN" altLang="en-US" dirty="0"/>
              <a:t>归一化后为</a:t>
            </a:r>
            <a:r>
              <a:rPr lang="en-US" altLang="zh-CN" dirty="0"/>
              <a:t>[[…</a:t>
            </a:r>
            <a:r>
              <a:rPr lang="en-US" altLang="zh-CN" b="1" u="sng" dirty="0"/>
              <a:t>0.65</a:t>
            </a:r>
            <a:r>
              <a:rPr lang="en-US" altLang="zh-CN" dirty="0"/>
              <a:t>…],[…</a:t>
            </a:r>
            <a:r>
              <a:rPr lang="en-US" altLang="zh-CN" b="1" u="sng" dirty="0"/>
              <a:t>0.55</a:t>
            </a:r>
            <a:r>
              <a:rPr lang="en-US" altLang="zh-CN" dirty="0"/>
              <a:t>…],[…</a:t>
            </a:r>
            <a:r>
              <a:rPr lang="en-US" altLang="zh-CN" b="1" u="sng" dirty="0"/>
              <a:t>0.15</a:t>
            </a:r>
            <a:r>
              <a:rPr lang="en-US" altLang="zh-CN" dirty="0"/>
              <a:t>…]]</a:t>
            </a:r>
            <a:r>
              <a:rPr lang="zh-CN" altLang="en-US" dirty="0"/>
              <a:t>，取出这三个目标概率</a:t>
            </a:r>
            <a:r>
              <a:rPr lang="en-US" altLang="zh-CN" dirty="0"/>
              <a:t>[0.65,0.55,0.15]</a:t>
            </a:r>
            <a:r>
              <a:rPr lang="zh-CN" altLang="en-US" dirty="0"/>
              <a:t>，然后取对数做平均，再取负号，得到的即为交叉熵损失。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BAD2B1-7096-F4DD-09F0-B9582259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232145-8CD1-700A-EBEA-8A6DBF09F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2DC236-078D-8B07-308C-7CEAB5EC7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059" y="3939680"/>
            <a:ext cx="5771881" cy="24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1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C50E36-D66D-7A3F-0616-69C80D454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预训练</a:t>
            </a:r>
            <a:endParaRPr lang="en-US" altLang="zh-CN" dirty="0"/>
          </a:p>
          <a:p>
            <a:pPr lvl="1"/>
            <a:r>
              <a:rPr lang="zh-CN" altLang="en-US" b="1" dirty="0"/>
              <a:t>训练细节以及训练循环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4A9D2C-4F72-2DD4-3921-4EBD90B7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51DC5-AABF-CD92-7AA7-1F4906631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6289B7-09F4-FAFD-CFD0-EE0E6A951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7" y="1731524"/>
            <a:ext cx="6502662" cy="46373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9D1F17-2C42-17E9-7522-EEF253319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67" y="1731524"/>
            <a:ext cx="4451506" cy="48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0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2378E5C-4BFE-37B0-AA92-7018C112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0F4F0-21B3-1E5B-D5C7-EEF215898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9C9F4BEE-122F-9C7F-219D-11A0140CCF2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50584" y="3261557"/>
            <a:ext cx="781814" cy="704848"/>
          </a:xfrm>
          <a:custGeom>
            <a:avLst/>
            <a:gdLst/>
            <a:ahLst/>
            <a:cxnLst/>
            <a:rect l="l" t="t" r="r" b="b"/>
            <a:pathLst>
              <a:path w="742314" h="495300">
                <a:moveTo>
                  <a:pt x="742188" y="495299"/>
                </a:moveTo>
                <a:lnTo>
                  <a:pt x="82296" y="495299"/>
                </a:lnTo>
                <a:lnTo>
                  <a:pt x="50149" y="488870"/>
                </a:lnTo>
                <a:lnTo>
                  <a:pt x="24003" y="471296"/>
                </a:lnTo>
                <a:lnTo>
                  <a:pt x="6429" y="445150"/>
                </a:lnTo>
                <a:lnTo>
                  <a:pt x="0" y="413003"/>
                </a:lnTo>
                <a:lnTo>
                  <a:pt x="0" y="82295"/>
                </a:lnTo>
                <a:lnTo>
                  <a:pt x="6429" y="50149"/>
                </a:lnTo>
                <a:lnTo>
                  <a:pt x="24003" y="24002"/>
                </a:lnTo>
                <a:lnTo>
                  <a:pt x="50149" y="6429"/>
                </a:lnTo>
                <a:lnTo>
                  <a:pt x="82296" y="0"/>
                </a:lnTo>
                <a:lnTo>
                  <a:pt x="742188" y="0"/>
                </a:lnTo>
                <a:lnTo>
                  <a:pt x="742188" y="495299"/>
                </a:lnTo>
                <a:close/>
              </a:path>
            </a:pathLst>
          </a:custGeom>
          <a:solidFill>
            <a:srgbClr val="2F5497"/>
          </a:solidFill>
        </p:spPr>
        <p:txBody>
          <a:bodyPr wrap="square" lIns="0" tIns="0" rIns="0" bIns="0" rtlCol="0" anchor="ctr"/>
          <a:lstStyle/>
          <a:p>
            <a:endParaRPr sz="2400"/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EC41CCB4-6B00-DCE9-3215-0DC9869AEBC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934116" y="3258299"/>
            <a:ext cx="7252254" cy="704848"/>
          </a:xfrm>
          <a:custGeom>
            <a:avLst/>
            <a:gdLst/>
            <a:ahLst/>
            <a:cxnLst/>
            <a:rect l="l" t="t" r="r" b="b"/>
            <a:pathLst>
              <a:path w="4947284" h="495300">
                <a:moveTo>
                  <a:pt x="4864608" y="495299"/>
                </a:moveTo>
                <a:lnTo>
                  <a:pt x="0" y="495299"/>
                </a:lnTo>
                <a:lnTo>
                  <a:pt x="0" y="0"/>
                </a:lnTo>
                <a:lnTo>
                  <a:pt x="4864608" y="0"/>
                </a:lnTo>
                <a:lnTo>
                  <a:pt x="4896754" y="6429"/>
                </a:lnTo>
                <a:lnTo>
                  <a:pt x="4922901" y="24002"/>
                </a:lnTo>
                <a:lnTo>
                  <a:pt x="4940474" y="50149"/>
                </a:lnTo>
                <a:lnTo>
                  <a:pt x="4946904" y="82295"/>
                </a:lnTo>
                <a:lnTo>
                  <a:pt x="4946904" y="413003"/>
                </a:lnTo>
                <a:lnTo>
                  <a:pt x="4940474" y="445150"/>
                </a:lnTo>
                <a:lnTo>
                  <a:pt x="4922901" y="471296"/>
                </a:lnTo>
                <a:lnTo>
                  <a:pt x="4896754" y="488870"/>
                </a:lnTo>
                <a:lnTo>
                  <a:pt x="4864608" y="495299"/>
                </a:lnTo>
                <a:close/>
              </a:path>
            </a:pathLst>
          </a:custGeom>
          <a:solidFill>
            <a:srgbClr val="2F5497"/>
          </a:solidFill>
        </p:spPr>
        <p:txBody>
          <a:bodyPr wrap="square" lIns="0" tIns="0" rIns="0" bIns="0" rtlCol="0" anchor="ctr"/>
          <a:lstStyle/>
          <a:p>
            <a:endParaRPr lang="zh-CN" altLang="en-US" sz="2400" dirty="0"/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71809F39-884F-ECEC-E31B-FEEC2A4831B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26447" y="3395040"/>
            <a:ext cx="7159923" cy="386003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4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一些前沿的大模型训练技巧（了解）</a:t>
            </a: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D58E51A1-55D7-C8E3-289E-ADD659C8631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356329" y="3356400"/>
            <a:ext cx="170180" cy="447558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spc="1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800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0B32EF46-1597-2965-0016-651D711ADC4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040321" y="2323029"/>
            <a:ext cx="773789" cy="707560"/>
          </a:xfrm>
          <a:custGeom>
            <a:avLst/>
            <a:gdLst/>
            <a:ahLst/>
            <a:cxnLst/>
            <a:rect l="l" t="t" r="r" b="b"/>
            <a:pathLst>
              <a:path w="734694" h="497204">
                <a:moveTo>
                  <a:pt x="734568" y="0"/>
                </a:moveTo>
                <a:lnTo>
                  <a:pt x="82296" y="0"/>
                </a:lnTo>
                <a:lnTo>
                  <a:pt x="50139" y="6667"/>
                </a:lnTo>
                <a:lnTo>
                  <a:pt x="24003" y="24765"/>
                </a:lnTo>
                <a:lnTo>
                  <a:pt x="6426" y="51435"/>
                </a:lnTo>
                <a:lnTo>
                  <a:pt x="0" y="83820"/>
                </a:lnTo>
                <a:lnTo>
                  <a:pt x="0" y="413004"/>
                </a:lnTo>
                <a:lnTo>
                  <a:pt x="6426" y="445389"/>
                </a:lnTo>
                <a:lnTo>
                  <a:pt x="24003" y="472059"/>
                </a:lnTo>
                <a:lnTo>
                  <a:pt x="50139" y="490156"/>
                </a:lnTo>
                <a:lnTo>
                  <a:pt x="82296" y="496824"/>
                </a:lnTo>
                <a:lnTo>
                  <a:pt x="734568" y="496824"/>
                </a:lnTo>
                <a:lnTo>
                  <a:pt x="734568" y="0"/>
                </a:lnTo>
                <a:close/>
              </a:path>
            </a:pathLst>
          </a:custGeom>
          <a:solidFill>
            <a:srgbClr val="D6DBE4"/>
          </a:solidFill>
        </p:spPr>
        <p:txBody>
          <a:bodyPr wrap="square" lIns="0" tIns="0" rIns="0" bIns="0" rtlCol="0" anchor="ctr"/>
          <a:lstStyle/>
          <a:p>
            <a:endParaRPr sz="2000"/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CD9416FB-BD15-3234-9C29-37D35A3B6EC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34116" y="2319759"/>
            <a:ext cx="7252253" cy="707559"/>
          </a:xfrm>
          <a:custGeom>
            <a:avLst/>
            <a:gdLst/>
            <a:ahLst/>
            <a:cxnLst/>
            <a:rect l="l" t="t" r="r" b="b"/>
            <a:pathLst>
              <a:path w="4895215" h="497204">
                <a:moveTo>
                  <a:pt x="4812791" y="496823"/>
                </a:moveTo>
                <a:lnTo>
                  <a:pt x="0" y="496823"/>
                </a:lnTo>
                <a:lnTo>
                  <a:pt x="0" y="0"/>
                </a:lnTo>
                <a:lnTo>
                  <a:pt x="4812791" y="0"/>
                </a:lnTo>
                <a:lnTo>
                  <a:pt x="4844938" y="6667"/>
                </a:lnTo>
                <a:lnTo>
                  <a:pt x="4871084" y="24764"/>
                </a:lnTo>
                <a:lnTo>
                  <a:pt x="4888658" y="51434"/>
                </a:lnTo>
                <a:lnTo>
                  <a:pt x="4895087" y="83819"/>
                </a:lnTo>
                <a:lnTo>
                  <a:pt x="4895087" y="413003"/>
                </a:lnTo>
                <a:lnTo>
                  <a:pt x="4888658" y="445388"/>
                </a:lnTo>
                <a:lnTo>
                  <a:pt x="4871084" y="472058"/>
                </a:lnTo>
                <a:lnTo>
                  <a:pt x="4844938" y="490156"/>
                </a:lnTo>
                <a:lnTo>
                  <a:pt x="4812791" y="496823"/>
                </a:lnTo>
                <a:close/>
              </a:path>
            </a:pathLst>
          </a:custGeom>
          <a:solidFill>
            <a:srgbClr val="D6DBE4"/>
          </a:solidFill>
        </p:spPr>
        <p:txBody>
          <a:bodyPr wrap="square" lIns="0" tIns="0" rIns="0" bIns="0" rtlCol="0" anchor="ctr"/>
          <a:lstStyle/>
          <a:p>
            <a:endParaRPr sz="2000" dirty="0"/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5E35436A-8C38-EA5C-39E0-01CF33921EB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347140" y="2428943"/>
            <a:ext cx="170180" cy="386003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400" b="1" spc="15" dirty="0">
                <a:solidFill>
                  <a:srgbClr val="001F6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CA333B27-D81C-705E-3D15-7DBE76DACA3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011612" y="2452270"/>
            <a:ext cx="7174757" cy="386003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400" b="1" spc="5" dirty="0">
                <a:solidFill>
                  <a:srgbClr val="001F60"/>
                </a:solidFill>
                <a:latin typeface="Times New Roman" panose="02020603050405020304"/>
                <a:cs typeface="Times New Roman" panose="02020603050405020304"/>
              </a:rPr>
              <a:t>一个完整的大模型训练流程</a:t>
            </a:r>
            <a:endParaRPr lang="en-US" altLang="zh-CN" sz="2400" b="1" spc="5" dirty="0">
              <a:solidFill>
                <a:srgbClr val="001F6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02872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44F7FF-701B-D7E6-57DA-39304ADC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pc="5" dirty="0">
                <a:cs typeface="Times New Roman" panose="02020603050405020304"/>
              </a:rPr>
              <a:t>一些前沿的大模型训练技巧（了解）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B6AA4-2B01-6DC7-9B25-35186A7C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9296B82-4461-CB93-A18E-B93BB744A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69"/>
            <a:ext cx="6372108" cy="5732232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903031-DDE4-B356-D58E-1D4644141C80}"/>
              </a:ext>
            </a:extLst>
          </p:cNvPr>
          <p:cNvSpPr txBox="1"/>
          <p:nvPr/>
        </p:nvSpPr>
        <p:spPr>
          <a:xfrm>
            <a:off x="6776580" y="996366"/>
            <a:ext cx="51356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层正则化：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LayerNorm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RMSNorm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激活函数：</a:t>
            </a:r>
            <a:endParaRPr lang="en-US" altLang="zh-CN" dirty="0"/>
          </a:p>
          <a:p>
            <a:r>
              <a:rPr lang="en-US" altLang="zh-CN" dirty="0"/>
              <a:t>RELU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GELU:</a:t>
            </a:r>
          </a:p>
          <a:p>
            <a:endParaRPr lang="en-US" altLang="zh-CN" dirty="0"/>
          </a:p>
          <a:p>
            <a:r>
              <a:rPr lang="en-US" altLang="zh-CN" dirty="0" err="1"/>
              <a:t>GeGLU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SwiGLU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5A107BF-10BA-6163-64B5-82D8B4F1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7" y="1359458"/>
            <a:ext cx="3062615" cy="8571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2DF87CB-8A72-C60A-EEE4-A91B657B0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639" y="2448480"/>
            <a:ext cx="2291552" cy="98052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4980D5F-2375-4857-321F-A580A0703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296" y="4811897"/>
            <a:ext cx="4296276" cy="3656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A679C0-D2DC-F40F-0A7F-D408BE4D1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1874" y="3835281"/>
            <a:ext cx="2369655" cy="24711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203B615-79BF-FAF3-9DEB-A96BD3C32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8491" y="4364422"/>
            <a:ext cx="1985784" cy="42800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61500EE-612A-CDEE-7544-FD3A6441A6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7842" y="5689568"/>
            <a:ext cx="5304158" cy="36133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BFCEF99-4FF0-28BE-702D-C03AD82068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3905" y="6024325"/>
            <a:ext cx="2596016" cy="32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6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B0996C-27E8-7D50-4004-483B14DF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词汇表大小</a:t>
            </a:r>
            <a:endParaRPr lang="en-US" altLang="zh-CN" dirty="0"/>
          </a:p>
          <a:p>
            <a:pPr lvl="1"/>
            <a:r>
              <a:rPr lang="zh-CN" altLang="en-US" dirty="0"/>
              <a:t>多语言大模型的词汇表大小一般</a:t>
            </a:r>
            <a:r>
              <a:rPr lang="zh-CN" altLang="en-US" b="1" dirty="0"/>
              <a:t>大于</a:t>
            </a:r>
            <a:r>
              <a:rPr lang="zh-CN" altLang="en-US" dirty="0"/>
              <a:t>单语言大模型的词汇表大小。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15C2C3F-7F0C-1905-D407-CB9CC10C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一些前沿的大模型训练技巧（了解）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A7EB32-E606-D357-818D-6FA39F43B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B6F424-DECC-1299-959C-1D8EC8173C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248"/>
          <a:stretch>
            <a:fillRect/>
          </a:stretch>
        </p:blipFill>
        <p:spPr>
          <a:xfrm>
            <a:off x="1209938" y="1835063"/>
            <a:ext cx="9772123" cy="40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03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9A3AD1-347E-8192-EE53-6D3802EF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dropout</a:t>
            </a:r>
            <a:r>
              <a:rPr lang="zh-CN" altLang="en-US" dirty="0"/>
              <a:t>和</a:t>
            </a:r>
            <a:r>
              <a:rPr lang="en-US" altLang="zh-CN" dirty="0"/>
              <a:t>weight decay</a:t>
            </a:r>
          </a:p>
          <a:p>
            <a:pPr lvl="1"/>
            <a:r>
              <a:rPr lang="zh-CN" altLang="en-US" dirty="0"/>
              <a:t>很多现代大模型已经</a:t>
            </a:r>
            <a:r>
              <a:rPr lang="zh-CN" altLang="en-US" b="1" dirty="0"/>
              <a:t>不采用</a:t>
            </a:r>
            <a:r>
              <a:rPr lang="en-US" altLang="zh-CN" b="1" dirty="0"/>
              <a:t>dropout</a:t>
            </a:r>
            <a:r>
              <a:rPr lang="zh-CN" altLang="en-US" dirty="0"/>
              <a:t>，只采用权重衰减（</a:t>
            </a:r>
            <a:r>
              <a:rPr lang="en-US" altLang="zh-CN" dirty="0"/>
              <a:t>weight decay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5BBE953-5118-5967-7CD2-A24DB3CB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一些前沿的大模型训练技巧（了解）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9452FD-0F4C-4A20-4BC2-7D509949F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7CB492-00E7-1744-2055-D4D17C834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930" y="1841326"/>
            <a:ext cx="4527510" cy="43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53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926D08E-DD76-3162-5352-D8736CEA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混合专家（</a:t>
            </a:r>
            <a:r>
              <a:rPr lang="en-US" altLang="zh-CN" dirty="0"/>
              <a:t>Mixture of Experts, </a:t>
            </a:r>
            <a:r>
              <a:rPr lang="en-US" altLang="zh-CN" dirty="0" err="1"/>
              <a:t>MoE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混合专家是最近几年流行的一种模型架构，</a:t>
            </a:r>
            <a:r>
              <a:rPr lang="zh-CN" altLang="en-US" b="1" dirty="0"/>
              <a:t>包括</a:t>
            </a:r>
            <a:r>
              <a:rPr lang="en-US" altLang="zh-CN" b="1" dirty="0"/>
              <a:t>DeepSeek</a:t>
            </a:r>
            <a:r>
              <a:rPr lang="zh-CN" altLang="en-US" b="1" dirty="0"/>
              <a:t>、</a:t>
            </a:r>
            <a:r>
              <a:rPr lang="en-US" altLang="zh-CN" b="1" dirty="0"/>
              <a:t>Qwen</a:t>
            </a:r>
            <a:r>
              <a:rPr lang="zh-CN" altLang="en-US" b="1" dirty="0"/>
              <a:t>、</a:t>
            </a:r>
            <a:r>
              <a:rPr lang="en-US" altLang="zh-CN" b="1" dirty="0"/>
              <a:t>Grok</a:t>
            </a:r>
            <a:r>
              <a:rPr lang="zh-CN" altLang="en-US" b="1" dirty="0"/>
              <a:t>、</a:t>
            </a:r>
            <a:r>
              <a:rPr lang="en-US" altLang="zh-CN" b="1" dirty="0"/>
              <a:t>LlaMa4</a:t>
            </a:r>
            <a:r>
              <a:rPr lang="zh-CN" altLang="en-US" b="1" dirty="0"/>
              <a:t>在内的许多大模型都采用了混合专家架构。</a:t>
            </a:r>
            <a:endParaRPr lang="en-US" altLang="zh-CN" b="1" dirty="0"/>
          </a:p>
          <a:p>
            <a:pPr lvl="1"/>
            <a:r>
              <a:rPr lang="zh-CN" altLang="en-US" dirty="0"/>
              <a:t>混合专家的思想是</a:t>
            </a:r>
            <a:r>
              <a:rPr lang="zh-CN" altLang="en-US" b="1" dirty="0"/>
              <a:t>将</a:t>
            </a:r>
            <a:r>
              <a:rPr lang="en-US" altLang="zh-CN" b="1" dirty="0"/>
              <a:t>Transformer</a:t>
            </a:r>
            <a:r>
              <a:rPr lang="zh-CN" altLang="en-US" b="1" dirty="0"/>
              <a:t>架构中的</a:t>
            </a:r>
            <a:r>
              <a:rPr lang="en-US" altLang="zh-CN" b="1" dirty="0"/>
              <a:t>FFN</a:t>
            </a:r>
            <a:r>
              <a:rPr lang="zh-CN" altLang="en-US" b="1" dirty="0"/>
              <a:t>层分割成多份</a:t>
            </a:r>
            <a:r>
              <a:rPr lang="zh-CN" altLang="en-US" dirty="0"/>
              <a:t>，每份称为一个专家（</a:t>
            </a:r>
            <a:r>
              <a:rPr lang="en-US" altLang="zh-CN" dirty="0"/>
              <a:t>Expert</a:t>
            </a:r>
            <a:r>
              <a:rPr lang="zh-CN" altLang="en-US" dirty="0"/>
              <a:t>），并通过</a:t>
            </a:r>
            <a:r>
              <a:rPr lang="zh-CN" altLang="en-US" b="1" dirty="0"/>
              <a:t>路由（</a:t>
            </a:r>
            <a:r>
              <a:rPr lang="en-US" altLang="zh-CN" b="1" dirty="0"/>
              <a:t>Router</a:t>
            </a:r>
            <a:r>
              <a:rPr lang="zh-CN" altLang="en-US" b="1" dirty="0"/>
              <a:t>）</a:t>
            </a:r>
            <a:r>
              <a:rPr lang="zh-CN" altLang="en-US" dirty="0"/>
              <a:t>网络来决定输入词元由哪些专家负责处理。</a:t>
            </a:r>
            <a:endParaRPr lang="en-US" altLang="zh-CN" dirty="0"/>
          </a:p>
          <a:p>
            <a:pPr lvl="1"/>
            <a:r>
              <a:rPr lang="zh-CN" altLang="en-US" dirty="0"/>
              <a:t>混合专家的好处是，假设混合专家模型中的每一个“专家”的大小都与稠密模型中的</a:t>
            </a:r>
            <a:r>
              <a:rPr lang="en-US" altLang="zh-CN" dirty="0"/>
              <a:t>FFN</a:t>
            </a:r>
            <a:r>
              <a:rPr lang="zh-CN" altLang="en-US" dirty="0"/>
              <a:t>层大小相同，且每次只选择一个专家，那么两者的浮点运算次数是相同的，但混合专家明显有更多的参数，（直觉上讲）对于模型的表达能力有天然的优势。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6BFDB0-A566-7853-33F2-20F35606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一些前沿的大模型训练技巧（了解）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2E0D90-C333-D2DA-6CC8-31D817B4D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7D8A2E-81D5-F179-4962-853C04743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00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6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3D44EC-BADC-EFDA-3FB1-3CF88BD4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混合专家（</a:t>
            </a:r>
            <a:r>
              <a:rPr lang="en-US" altLang="zh-CN" dirty="0"/>
              <a:t>Mixture of Experts, </a:t>
            </a:r>
            <a:r>
              <a:rPr lang="en-US" altLang="zh-CN" dirty="0" err="1"/>
              <a:t>MoE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混合专家的缺点也很明显，越多的专家会占用越多的内存。但是也正因如此，</a:t>
            </a:r>
            <a:r>
              <a:rPr lang="en-US" altLang="zh-CN" b="1" dirty="0" err="1"/>
              <a:t>MoE</a:t>
            </a:r>
            <a:r>
              <a:rPr lang="zh-CN" altLang="en-US" b="1" dirty="0"/>
              <a:t>的多个专家可以分别放到不同的设备上进行训练</a:t>
            </a:r>
            <a:r>
              <a:rPr lang="zh-CN" altLang="en-US" dirty="0"/>
              <a:t>，在路由时只需要把数据路由到不同设备上，便可以实现设备级并行，也称为专家并行。这种并行对于训练传统</a:t>
            </a:r>
            <a:r>
              <a:rPr lang="en-US" altLang="zh-CN" dirty="0"/>
              <a:t>Transformer</a:t>
            </a:r>
            <a:r>
              <a:rPr lang="zh-CN" altLang="en-US" dirty="0"/>
              <a:t>架构的大模型来说是不容易的。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69419EF-E104-55E6-316A-FE089B36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一些前沿的大模型训练技巧（了解）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FE59B6-F315-8F82-2BDA-17BCCF5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79B420-E035-09AE-1DE4-BC95D376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24" y="2202074"/>
            <a:ext cx="5206841" cy="430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98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0DB69F-F8CB-E1A5-BE31-E4428229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混合专家（</a:t>
            </a:r>
            <a:r>
              <a:rPr lang="en-US" altLang="zh-CN" dirty="0"/>
              <a:t>Mixture of Experts, </a:t>
            </a:r>
            <a:r>
              <a:rPr lang="en-US" altLang="zh-CN" dirty="0" err="1"/>
              <a:t>MoE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MOE</a:t>
            </a:r>
            <a:r>
              <a:rPr lang="zh-CN" altLang="en-US" dirty="0"/>
              <a:t>没有成为目前所有大模型的主流架构的原因是</a:t>
            </a:r>
            <a:r>
              <a:rPr lang="zh-CN" altLang="en-US" b="1" dirty="0"/>
              <a:t>训练这个路由网络实际上相当困难</a:t>
            </a:r>
            <a:r>
              <a:rPr lang="zh-CN" altLang="en-US" dirty="0"/>
              <a:t>，因为路由决策是不可微分的，因为必须选择交给特定的专家，这极其依赖于选用的</a:t>
            </a:r>
            <a:r>
              <a:rPr lang="zh-CN" altLang="en-US" b="1" dirty="0"/>
              <a:t>路由算法</a:t>
            </a:r>
            <a:r>
              <a:rPr lang="zh-CN" altLang="en-US" dirty="0"/>
              <a:t>（</a:t>
            </a:r>
            <a:r>
              <a:rPr lang="en-US" altLang="zh-CN" dirty="0" err="1"/>
              <a:t>topk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zh-CN" altLang="en-US" dirty="0"/>
              <a:t>如果更深入的研究，还有专家负载均衡等问题，例如</a:t>
            </a:r>
            <a:r>
              <a:rPr lang="en-US" altLang="zh-CN" dirty="0"/>
              <a:t>DeepSeekV3</a:t>
            </a:r>
            <a:r>
              <a:rPr lang="zh-CN" altLang="en-US" dirty="0"/>
              <a:t>使用一种</a:t>
            </a:r>
            <a:r>
              <a:rPr lang="en-US" altLang="zh-CN" dirty="0"/>
              <a:t>auxiliary loss free balancing</a:t>
            </a:r>
            <a:r>
              <a:rPr lang="zh-CN" altLang="en-US" dirty="0"/>
              <a:t>，效果很好。另外，</a:t>
            </a:r>
            <a:r>
              <a:rPr lang="en-US" altLang="zh-CN" dirty="0" err="1"/>
              <a:t>MoE</a:t>
            </a:r>
            <a:r>
              <a:rPr lang="zh-CN" altLang="en-US" dirty="0"/>
              <a:t>也被用于微调领域的研究。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28EAB41-901F-C26A-D7A4-F021EE91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一些前沿的大模型训练技巧（了解）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9CE74E-BB49-6C5E-ED78-1A09F6364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864E3D-5E1F-702D-9B15-BDB8CE96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0043"/>
            <a:ext cx="12192000" cy="36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410018-FCF9-D3B2-916B-9B0B5D84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D983F4-1F64-A074-AF4C-E9786C304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AAB90BF9-4BA1-1D25-6ABD-D95D69E9E39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45696" y="2331133"/>
            <a:ext cx="781814" cy="704848"/>
          </a:xfrm>
          <a:custGeom>
            <a:avLst/>
            <a:gdLst/>
            <a:ahLst/>
            <a:cxnLst/>
            <a:rect l="l" t="t" r="r" b="b"/>
            <a:pathLst>
              <a:path w="742314" h="495300">
                <a:moveTo>
                  <a:pt x="742188" y="495299"/>
                </a:moveTo>
                <a:lnTo>
                  <a:pt x="82296" y="495299"/>
                </a:lnTo>
                <a:lnTo>
                  <a:pt x="50149" y="488870"/>
                </a:lnTo>
                <a:lnTo>
                  <a:pt x="24003" y="471296"/>
                </a:lnTo>
                <a:lnTo>
                  <a:pt x="6429" y="445150"/>
                </a:lnTo>
                <a:lnTo>
                  <a:pt x="0" y="413003"/>
                </a:lnTo>
                <a:lnTo>
                  <a:pt x="0" y="82295"/>
                </a:lnTo>
                <a:lnTo>
                  <a:pt x="6429" y="50149"/>
                </a:lnTo>
                <a:lnTo>
                  <a:pt x="24003" y="24002"/>
                </a:lnTo>
                <a:lnTo>
                  <a:pt x="50149" y="6429"/>
                </a:lnTo>
                <a:lnTo>
                  <a:pt x="82296" y="0"/>
                </a:lnTo>
                <a:lnTo>
                  <a:pt x="742188" y="0"/>
                </a:lnTo>
                <a:lnTo>
                  <a:pt x="742188" y="495299"/>
                </a:lnTo>
                <a:close/>
              </a:path>
            </a:pathLst>
          </a:custGeom>
          <a:solidFill>
            <a:srgbClr val="2F5497"/>
          </a:solidFill>
        </p:spPr>
        <p:txBody>
          <a:bodyPr wrap="square" lIns="0" tIns="0" rIns="0" bIns="0" rtlCol="0" anchor="ctr"/>
          <a:lstStyle/>
          <a:p>
            <a:endParaRPr sz="2400"/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851B1C0D-F1E7-B7A3-F0A2-8C4DF626E73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929228" y="2327875"/>
            <a:ext cx="7252254" cy="704848"/>
          </a:xfrm>
          <a:custGeom>
            <a:avLst/>
            <a:gdLst/>
            <a:ahLst/>
            <a:cxnLst/>
            <a:rect l="l" t="t" r="r" b="b"/>
            <a:pathLst>
              <a:path w="4947284" h="495300">
                <a:moveTo>
                  <a:pt x="4864608" y="495299"/>
                </a:moveTo>
                <a:lnTo>
                  <a:pt x="0" y="495299"/>
                </a:lnTo>
                <a:lnTo>
                  <a:pt x="0" y="0"/>
                </a:lnTo>
                <a:lnTo>
                  <a:pt x="4864608" y="0"/>
                </a:lnTo>
                <a:lnTo>
                  <a:pt x="4896754" y="6429"/>
                </a:lnTo>
                <a:lnTo>
                  <a:pt x="4922901" y="24002"/>
                </a:lnTo>
                <a:lnTo>
                  <a:pt x="4940474" y="50149"/>
                </a:lnTo>
                <a:lnTo>
                  <a:pt x="4946904" y="82295"/>
                </a:lnTo>
                <a:lnTo>
                  <a:pt x="4946904" y="413003"/>
                </a:lnTo>
                <a:lnTo>
                  <a:pt x="4940474" y="445150"/>
                </a:lnTo>
                <a:lnTo>
                  <a:pt x="4922901" y="471296"/>
                </a:lnTo>
                <a:lnTo>
                  <a:pt x="4896754" y="488870"/>
                </a:lnTo>
                <a:lnTo>
                  <a:pt x="4864608" y="495299"/>
                </a:lnTo>
                <a:close/>
              </a:path>
            </a:pathLst>
          </a:custGeom>
          <a:solidFill>
            <a:srgbClr val="2F5497"/>
          </a:solidFill>
        </p:spPr>
        <p:txBody>
          <a:bodyPr wrap="square" lIns="0" tIns="0" rIns="0" bIns="0" rtlCol="0" anchor="ctr"/>
          <a:lstStyle/>
          <a:p>
            <a:endParaRPr sz="2400" dirty="0"/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D2167D7E-DB3C-B383-0C29-FC7BB9E0D7F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21559" y="2464895"/>
            <a:ext cx="7159923" cy="385445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4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一个完整的大模型训练流程</a:t>
            </a: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FEDB8538-F666-19D3-A844-114FB8A59C0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351441" y="2425976"/>
            <a:ext cx="170180" cy="447558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spc="1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800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4F68440A-2533-51CF-7362-A9AD1F118CC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053721" y="3228575"/>
            <a:ext cx="773789" cy="707560"/>
          </a:xfrm>
          <a:custGeom>
            <a:avLst/>
            <a:gdLst/>
            <a:ahLst/>
            <a:cxnLst/>
            <a:rect l="l" t="t" r="r" b="b"/>
            <a:pathLst>
              <a:path w="734694" h="497204">
                <a:moveTo>
                  <a:pt x="734568" y="0"/>
                </a:moveTo>
                <a:lnTo>
                  <a:pt x="82296" y="0"/>
                </a:lnTo>
                <a:lnTo>
                  <a:pt x="50139" y="6667"/>
                </a:lnTo>
                <a:lnTo>
                  <a:pt x="24003" y="24765"/>
                </a:lnTo>
                <a:lnTo>
                  <a:pt x="6426" y="51435"/>
                </a:lnTo>
                <a:lnTo>
                  <a:pt x="0" y="83820"/>
                </a:lnTo>
                <a:lnTo>
                  <a:pt x="0" y="413004"/>
                </a:lnTo>
                <a:lnTo>
                  <a:pt x="6426" y="445389"/>
                </a:lnTo>
                <a:lnTo>
                  <a:pt x="24003" y="472059"/>
                </a:lnTo>
                <a:lnTo>
                  <a:pt x="50139" y="490156"/>
                </a:lnTo>
                <a:lnTo>
                  <a:pt x="82296" y="496824"/>
                </a:lnTo>
                <a:lnTo>
                  <a:pt x="734568" y="496824"/>
                </a:lnTo>
                <a:lnTo>
                  <a:pt x="734568" y="0"/>
                </a:lnTo>
                <a:close/>
              </a:path>
            </a:pathLst>
          </a:custGeom>
          <a:solidFill>
            <a:srgbClr val="D6DBE4"/>
          </a:solidFill>
        </p:spPr>
        <p:txBody>
          <a:bodyPr wrap="square" lIns="0" tIns="0" rIns="0" bIns="0" rtlCol="0" anchor="ctr"/>
          <a:lstStyle/>
          <a:p>
            <a:endParaRPr sz="2000"/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13B829D9-C151-AA1E-0B60-F8751B48BE3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47516" y="3225305"/>
            <a:ext cx="7252253" cy="707559"/>
          </a:xfrm>
          <a:custGeom>
            <a:avLst/>
            <a:gdLst/>
            <a:ahLst/>
            <a:cxnLst/>
            <a:rect l="l" t="t" r="r" b="b"/>
            <a:pathLst>
              <a:path w="4895215" h="497204">
                <a:moveTo>
                  <a:pt x="4812791" y="496823"/>
                </a:moveTo>
                <a:lnTo>
                  <a:pt x="0" y="496823"/>
                </a:lnTo>
                <a:lnTo>
                  <a:pt x="0" y="0"/>
                </a:lnTo>
                <a:lnTo>
                  <a:pt x="4812791" y="0"/>
                </a:lnTo>
                <a:lnTo>
                  <a:pt x="4844938" y="6667"/>
                </a:lnTo>
                <a:lnTo>
                  <a:pt x="4871084" y="24764"/>
                </a:lnTo>
                <a:lnTo>
                  <a:pt x="4888658" y="51434"/>
                </a:lnTo>
                <a:lnTo>
                  <a:pt x="4895087" y="83819"/>
                </a:lnTo>
                <a:lnTo>
                  <a:pt x="4895087" y="413003"/>
                </a:lnTo>
                <a:lnTo>
                  <a:pt x="4888658" y="445388"/>
                </a:lnTo>
                <a:lnTo>
                  <a:pt x="4871084" y="472058"/>
                </a:lnTo>
                <a:lnTo>
                  <a:pt x="4844938" y="490156"/>
                </a:lnTo>
                <a:lnTo>
                  <a:pt x="4812791" y="496823"/>
                </a:lnTo>
                <a:close/>
              </a:path>
            </a:pathLst>
          </a:custGeom>
          <a:solidFill>
            <a:srgbClr val="D6DBE4"/>
          </a:solidFill>
        </p:spPr>
        <p:txBody>
          <a:bodyPr wrap="square" lIns="0" tIns="0" rIns="0" bIns="0" rtlCol="0" anchor="ctr"/>
          <a:lstStyle/>
          <a:p>
            <a:endParaRPr sz="2000" dirty="0"/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0DB0C8DE-28AB-6EB7-9967-83ECF7F2025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360540" y="3334489"/>
            <a:ext cx="170180" cy="386003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400" b="1" spc="15" dirty="0">
                <a:solidFill>
                  <a:srgbClr val="001F6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722BE6A2-4AF3-EAFF-47AD-7A843022498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025012" y="3358095"/>
            <a:ext cx="7174757" cy="385445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zh-CN" altLang="en-US" sz="2400" b="1" spc="10" dirty="0">
                <a:solidFill>
                  <a:srgbClr val="001F60"/>
                </a:solidFill>
                <a:cs typeface="Times New Roman" panose="02020603050405020304"/>
              </a:rPr>
              <a:t>一些前沿的大模型训练技巧（了解）</a:t>
            </a:r>
            <a:endParaRPr lang="zh-CN" altLang="en-US" sz="2400" dirty="0">
              <a:solidFill>
                <a:srgbClr val="001F60"/>
              </a:solidFill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85469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913092" y="6543964"/>
            <a:ext cx="2743200" cy="342034"/>
          </a:xfrm>
          <a:prstGeom prst="rect">
            <a:avLst/>
          </a:prstGeom>
        </p:spPr>
        <p:txBody>
          <a:bodyPr/>
          <a:lstStyle/>
          <a:p>
            <a:fld id="{40659071-15B3-479E-AE44-A4E7BB5803F4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80" y="2371725"/>
            <a:ext cx="1046163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443479" y="4860925"/>
            <a:ext cx="7205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F9A1DD3-C481-EEA1-B7FA-46C95CCC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DA1AD8-E785-62F3-AF16-394D9B476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FD76CEA8-239B-E966-39E4-7CF776120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1652374"/>
            <a:ext cx="11896725" cy="3553252"/>
          </a:xfrm>
        </p:spPr>
      </p:pic>
    </p:spTree>
    <p:extLst>
      <p:ext uri="{BB962C8B-B14F-4D97-AF65-F5344CB8AC3E}">
        <p14:creationId xmlns:p14="http://schemas.microsoft.com/office/powerpoint/2010/main" val="158949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F6BE65-3439-58AC-9BDC-9BDFA8C57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  <a:endParaRPr lang="en-US" altLang="zh-CN" dirty="0"/>
          </a:p>
          <a:p>
            <a:pPr lvl="1"/>
            <a:r>
              <a:rPr lang="zh-CN" altLang="en-US" dirty="0"/>
              <a:t>第一步：搜集数据</a:t>
            </a:r>
            <a:endParaRPr lang="en-US" altLang="zh-CN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dirty="0"/>
              <a:t>数据准备的第一步是在互联网上搜集大量数据，这些数据也被称作原始文本（</a:t>
            </a:r>
            <a:r>
              <a:rPr lang="en-US" altLang="zh-CN" dirty="0"/>
              <a:t>raw text</a:t>
            </a:r>
            <a:r>
              <a:rPr lang="zh-CN" altLang="en-US" dirty="0"/>
              <a:t>）。“原始”指的是这些数据只是普通的文本，没有附加任何标注信息。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7BA18C-FFA6-9E79-998B-C0BE2BA0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2D1D42-8269-2FFF-F07B-42BE912F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C614F0-0F56-70A0-0C58-91B6E63FA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32" y="3030164"/>
            <a:ext cx="9081936" cy="23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2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D00CF26-4D40-6369-5A1C-A4572D6E3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  <a:endParaRPr lang="en-US" altLang="zh-CN" dirty="0"/>
          </a:p>
          <a:p>
            <a:pPr lvl="1"/>
            <a:r>
              <a:rPr lang="zh-CN" altLang="en-US" dirty="0"/>
              <a:t>第二步：构建从文本到嵌入的映射（左图）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使用分词器（如</a:t>
            </a:r>
            <a:r>
              <a:rPr lang="en-US" altLang="zh-CN" dirty="0"/>
              <a:t>BPE</a:t>
            </a:r>
            <a:r>
              <a:rPr lang="zh-CN" altLang="en-US" dirty="0"/>
              <a:t>）</a:t>
            </a:r>
            <a:r>
              <a:rPr lang="zh-CN" altLang="en-US" b="1" dirty="0"/>
              <a:t>将输入文本划分为词元</a:t>
            </a:r>
            <a:endParaRPr lang="en-US" altLang="zh-CN" b="1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根据分词器的划分，</a:t>
            </a:r>
            <a:r>
              <a:rPr lang="zh-CN" altLang="en-US" b="1" dirty="0"/>
              <a:t>构建词元到词元</a:t>
            </a:r>
            <a:r>
              <a:rPr lang="en-US" altLang="zh-CN" b="1" dirty="0"/>
              <a:t>ID</a:t>
            </a:r>
            <a:r>
              <a:rPr lang="zh-CN" altLang="en-US" b="1" dirty="0"/>
              <a:t>的双向映射</a:t>
            </a:r>
            <a:r>
              <a:rPr lang="zh-CN" altLang="en-US" dirty="0"/>
              <a:t>（字典）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b="1" dirty="0"/>
              <a:t>将词元</a:t>
            </a:r>
            <a:r>
              <a:rPr lang="en-US" altLang="zh-CN" b="1" dirty="0"/>
              <a:t>ID</a:t>
            </a:r>
            <a:r>
              <a:rPr lang="zh-CN" altLang="en-US" b="1" dirty="0"/>
              <a:t>转换为嵌入向量</a:t>
            </a:r>
            <a:r>
              <a:rPr lang="zh-CN" altLang="en-US" dirty="0"/>
              <a:t>，本质上是查找操作，可以通过</a:t>
            </a:r>
            <a:r>
              <a:rPr lang="en-US" altLang="zh-CN" dirty="0" err="1"/>
              <a:t>torch.nn.Embedding</a:t>
            </a:r>
            <a:r>
              <a:rPr lang="en-US" altLang="zh-CN" dirty="0"/>
              <a:t>(</a:t>
            </a:r>
            <a:r>
              <a:rPr lang="en-US" altLang="zh-CN" dirty="0" err="1"/>
              <a:t>vocab_size</a:t>
            </a:r>
            <a:r>
              <a:rPr lang="en-US" altLang="zh-CN" dirty="0"/>
              <a:t>, </a:t>
            </a:r>
            <a:r>
              <a:rPr lang="en-US" altLang="zh-CN" dirty="0" err="1"/>
              <a:t>emb_dim</a:t>
            </a:r>
            <a:r>
              <a:rPr lang="en-US" altLang="zh-CN" dirty="0"/>
              <a:t>)</a:t>
            </a:r>
            <a:r>
              <a:rPr lang="zh-CN" altLang="en-US" dirty="0"/>
              <a:t>来实现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使用位置编码，</a:t>
            </a:r>
            <a:r>
              <a:rPr lang="zh-CN" altLang="en-US" b="1" dirty="0"/>
              <a:t>嵌入位置信息</a:t>
            </a:r>
            <a:r>
              <a:rPr lang="zh-CN" altLang="en-US" dirty="0"/>
              <a:t>（绝对位置编码、相对位置编码、</a:t>
            </a:r>
            <a:r>
              <a:rPr lang="en-US" altLang="zh-CN" dirty="0" err="1"/>
              <a:t>RoPE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89DBE19-58D9-9E0A-C885-B0A0D990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1F5D64-D870-D2C7-A36E-814E2D55F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3289DA-1C61-5B4F-293B-ADED0961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36" y="3151761"/>
            <a:ext cx="4534792" cy="33505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267285-9550-D196-0689-00A2FC2E8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3123091"/>
            <a:ext cx="5494135" cy="33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95A5BFB-CEC2-1A52-02ED-9F1575FE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8" y="905163"/>
            <a:ext cx="7076430" cy="5569528"/>
          </a:xfrm>
        </p:spPr>
        <p:txBody>
          <a:bodyPr/>
          <a:lstStyle/>
          <a:p>
            <a:r>
              <a:rPr lang="zh-CN" altLang="en-US" dirty="0"/>
              <a:t>模型架构设计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该图展示了 </a:t>
            </a:r>
            <a:r>
              <a:rPr lang="en-US" altLang="zh-CN" dirty="0"/>
              <a:t>GPT-2 124M</a:t>
            </a:r>
            <a:r>
              <a:rPr lang="zh-CN" altLang="en-US" dirty="0"/>
              <a:t>模型的数据流。从底部开始，词元化文本首先被转换成词元嵌入，然后用位置嵌入进行增强。这些组合信息形成一个张量，然后通过中间所示的一系列 </a:t>
            </a:r>
            <a:r>
              <a:rPr lang="en-US" altLang="zh-CN" dirty="0"/>
              <a:t>Transformer </a:t>
            </a:r>
            <a:r>
              <a:rPr lang="zh-CN" altLang="en-US" dirty="0"/>
              <a:t>块（每个块都包含多头注意力和前馈神经网络层，并带有</a:t>
            </a:r>
            <a:r>
              <a:rPr lang="en-US" altLang="zh-CN" dirty="0"/>
              <a:t>dropout</a:t>
            </a:r>
            <a:r>
              <a:rPr lang="zh-CN" altLang="en-US" dirty="0"/>
              <a:t>和层归一化功能），这些块相互堆叠并重复</a:t>
            </a:r>
            <a:r>
              <a:rPr lang="en-US" altLang="zh-CN" dirty="0"/>
              <a:t>12</a:t>
            </a:r>
            <a:r>
              <a:rPr lang="zh-CN" altLang="en-US" dirty="0"/>
              <a:t>次。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因此可以说</a:t>
            </a:r>
            <a:r>
              <a:rPr lang="zh-CN" altLang="en-US" b="1" dirty="0"/>
              <a:t>实现了</a:t>
            </a:r>
            <a:r>
              <a:rPr lang="en-US" altLang="zh-CN" b="1" dirty="0"/>
              <a:t>Transformer</a:t>
            </a:r>
            <a:r>
              <a:rPr lang="zh-CN" altLang="en-US" b="1" dirty="0"/>
              <a:t>块，就几乎实现了</a:t>
            </a:r>
            <a:r>
              <a:rPr lang="en-US" altLang="zh-CN" b="1" dirty="0"/>
              <a:t>GPT-2</a:t>
            </a:r>
            <a:r>
              <a:rPr lang="zh-CN" altLang="en-US" b="1" dirty="0"/>
              <a:t>的架构</a:t>
            </a:r>
            <a:r>
              <a:rPr lang="zh-CN" altLang="en-US" dirty="0"/>
              <a:t>，不同参数级的</a:t>
            </a:r>
            <a:r>
              <a:rPr lang="en-US" altLang="zh-CN" dirty="0"/>
              <a:t>GPT-2</a:t>
            </a:r>
            <a:r>
              <a:rPr lang="zh-CN" altLang="en-US" dirty="0"/>
              <a:t>模型区别只是</a:t>
            </a:r>
            <a:r>
              <a:rPr lang="en-US" altLang="zh-CN" dirty="0"/>
              <a:t>Transformer</a:t>
            </a:r>
            <a:r>
              <a:rPr lang="zh-CN" altLang="en-US" dirty="0"/>
              <a:t>块堆叠数量的不同。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1B2365F-93E1-EC3B-974A-B01ABB69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60E2F2-D61D-8F36-9779-67491249D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15C690-677C-D8AA-989D-2BA08F704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816841"/>
            <a:ext cx="4876800" cy="57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8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2E26D0-A36B-C102-F7B4-0D6F8B40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" y="905163"/>
            <a:ext cx="6424677" cy="5569528"/>
          </a:xfrm>
        </p:spPr>
        <p:txBody>
          <a:bodyPr/>
          <a:lstStyle/>
          <a:p>
            <a:r>
              <a:rPr lang="zh-CN" altLang="en-US" dirty="0"/>
              <a:t>模型架构设计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 err="1"/>
              <a:t>LayerNorm</a:t>
            </a:r>
            <a:endParaRPr lang="en-US" altLang="zh-CN" b="1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思想：调整神经网络层的激活（输出），使其均值为 </a:t>
            </a:r>
            <a:r>
              <a:rPr lang="en-US" altLang="zh-CN" dirty="0"/>
              <a:t>0</a:t>
            </a:r>
            <a:r>
              <a:rPr lang="zh-CN" altLang="en-US" dirty="0"/>
              <a:t>且方差为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作用：有助于加速权重的有效收敛，并确保训练过程的一致性和可靠性。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公式：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根据</a:t>
            </a:r>
            <a:r>
              <a:rPr lang="en-US" altLang="zh-CN" dirty="0" err="1"/>
              <a:t>LayerNorm</a:t>
            </a:r>
            <a:r>
              <a:rPr lang="zh-CN" altLang="en-US" dirty="0"/>
              <a:t>位置的不同可以分为</a:t>
            </a:r>
            <a:r>
              <a:rPr lang="en-US" altLang="zh-CN" dirty="0" err="1"/>
              <a:t>PreNorm</a:t>
            </a:r>
            <a:r>
              <a:rPr lang="zh-CN" altLang="en-US" dirty="0"/>
              <a:t>和</a:t>
            </a:r>
            <a:r>
              <a:rPr lang="en-US" altLang="zh-CN" dirty="0" err="1"/>
              <a:t>PostNorm</a:t>
            </a:r>
            <a:r>
              <a:rPr lang="zh-CN" altLang="en-US" dirty="0"/>
              <a:t>，目前以</a:t>
            </a:r>
            <a:r>
              <a:rPr lang="en-US" altLang="zh-CN" dirty="0" err="1"/>
              <a:t>PreNorm</a:t>
            </a:r>
            <a:r>
              <a:rPr lang="zh-CN" altLang="en-US" dirty="0"/>
              <a:t>为主流（包括</a:t>
            </a:r>
            <a:r>
              <a:rPr lang="en-US" altLang="zh-CN" dirty="0"/>
              <a:t>GPT-2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最新的大模型几乎都使用</a:t>
            </a:r>
            <a:r>
              <a:rPr lang="en-US" altLang="zh-CN" dirty="0" err="1"/>
              <a:t>RMSNorm</a:t>
            </a:r>
            <a:r>
              <a:rPr lang="zh-CN" altLang="en-US" dirty="0"/>
              <a:t>替代</a:t>
            </a:r>
            <a:r>
              <a:rPr lang="en-US" altLang="zh-CN" dirty="0" err="1"/>
              <a:t>LayerNorm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C561796-42D1-749E-200D-0ED7892B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BAB5D3-708A-C01A-BDB7-1C540780E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1A36CB-6C39-AD80-E9A1-F411268C8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35" y="2391362"/>
            <a:ext cx="5570638" cy="31144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56B66A-EB5D-720C-DA23-84A88193D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348" y="3689927"/>
            <a:ext cx="3000000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5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61B3622-F93E-27A1-F6AB-6A2B072BE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127" y="905163"/>
                <a:ext cx="6012874" cy="5569528"/>
              </a:xfrm>
            </p:spPr>
            <p:txBody>
              <a:bodyPr/>
              <a:lstStyle/>
              <a:p>
                <a:r>
                  <a:rPr lang="zh-CN" altLang="en-US" dirty="0"/>
                  <a:t>模型架构设计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b="1" dirty="0"/>
                  <a:t>GELU</a:t>
                </a:r>
                <a:r>
                  <a:rPr lang="zh-CN" altLang="en-US" b="1" dirty="0"/>
                  <a:t>激活函数</a:t>
                </a:r>
                <a:endParaRPr lang="en-US" altLang="zh-CN" b="1" dirty="0"/>
              </a:p>
              <a:p>
                <a:pPr lvl="2">
                  <a:lnSpc>
                    <a:spcPct val="100000"/>
                  </a:lnSpc>
                </a:pPr>
                <a:r>
                  <a:rPr lang="en-US" altLang="zh-CN" dirty="0"/>
                  <a:t>GPT-2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FFN</a:t>
                </a:r>
                <a:r>
                  <a:rPr lang="zh-CN" altLang="en-US" dirty="0"/>
                  <a:t>层使用</a:t>
                </a:r>
                <a:r>
                  <a:rPr lang="en-US" altLang="zh-CN" dirty="0"/>
                  <a:t>GELU</a:t>
                </a:r>
                <a:r>
                  <a:rPr lang="zh-CN" altLang="en-US" dirty="0"/>
                  <a:t>激活函数。</a:t>
                </a:r>
                <a:endParaRPr lang="en-US" altLang="zh-CN" dirty="0"/>
              </a:p>
              <a:p>
                <a:pPr lvl="2">
                  <a:lnSpc>
                    <a:spcPct val="100000"/>
                  </a:lnSpc>
                </a:pPr>
                <a:r>
                  <a:rPr lang="en-US" altLang="zh-CN" dirty="0"/>
                  <a:t>GELU</a:t>
                </a:r>
                <a:r>
                  <a:rPr lang="zh-CN" altLang="en-US" dirty="0"/>
                  <a:t>可以看做是</a:t>
                </a:r>
                <a:r>
                  <a:rPr lang="en-US" altLang="zh-CN" dirty="0" err="1"/>
                  <a:t>ReLU</a:t>
                </a:r>
                <a:r>
                  <a:rPr lang="zh-CN" altLang="en-US" dirty="0"/>
                  <a:t>的一种变体，能够提升深度学习模型的性能。</a:t>
                </a:r>
                <a:endParaRPr lang="en-US" altLang="zh-CN" dirty="0"/>
              </a:p>
              <a:p>
                <a:pPr lvl="2">
                  <a:lnSpc>
                    <a:spcPct val="100000"/>
                  </a:lnSpc>
                </a:pPr>
                <a:r>
                  <a:rPr lang="zh-CN" altLang="en-US" dirty="0"/>
                  <a:t>公式：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𝐺𝐸𝐿𝑈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标准高斯分布的累积分布函数。</a:t>
                </a:r>
                <a:endParaRPr lang="en-US" altLang="zh-CN" dirty="0"/>
              </a:p>
              <a:p>
                <a:pPr lvl="2">
                  <a:lnSpc>
                    <a:spcPct val="100000"/>
                  </a:lnSpc>
                </a:pPr>
                <a:r>
                  <a:rPr lang="zh-CN" altLang="en-US" dirty="0"/>
                  <a:t>最新的大模型更倾向于采用</a:t>
                </a:r>
                <a:r>
                  <a:rPr lang="en-US" altLang="zh-CN" dirty="0" err="1"/>
                  <a:t>SwiGLU</a:t>
                </a:r>
                <a:r>
                  <a:rPr lang="zh-CN" altLang="en-US" dirty="0"/>
                  <a:t>和</a:t>
                </a:r>
                <a:r>
                  <a:rPr lang="en-US" altLang="zh-CN" dirty="0" err="1"/>
                  <a:t>GeGLU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b="1" dirty="0"/>
                  <a:t>FFN</a:t>
                </a:r>
                <a:r>
                  <a:rPr lang="zh-CN" altLang="en-US" b="1" dirty="0"/>
                  <a:t>层</a:t>
                </a:r>
                <a:endParaRPr lang="en-US" altLang="zh-CN" b="1" dirty="0"/>
              </a:p>
              <a:p>
                <a:pPr lvl="2">
                  <a:lnSpc>
                    <a:spcPct val="100000"/>
                  </a:lnSpc>
                </a:pPr>
                <a:r>
                  <a:rPr lang="zh-CN" altLang="en-US" dirty="0"/>
                  <a:t>由两个线性层和一个</a:t>
                </a:r>
                <a:r>
                  <a:rPr lang="en-US" altLang="zh-CN" dirty="0"/>
                  <a:t>GELU</a:t>
                </a:r>
                <a:r>
                  <a:rPr lang="zh-CN" altLang="en-US" dirty="0"/>
                  <a:t>激活函数组成</a:t>
                </a:r>
                <a:endParaRPr lang="en-US" altLang="zh-CN" dirty="0"/>
              </a:p>
              <a:p>
                <a:pPr lvl="2">
                  <a:lnSpc>
                    <a:spcPct val="100000"/>
                  </a:lnSpc>
                </a:pPr>
                <a:r>
                  <a:rPr lang="zh-CN" altLang="en-US" dirty="0"/>
                  <a:t>通常来讲</a:t>
                </a:r>
                <a:r>
                  <a:rPr lang="en-US" altLang="zh-CN" dirty="0"/>
                  <a:t>FFN</a:t>
                </a:r>
                <a:r>
                  <a:rPr lang="zh-CN" altLang="en-US" dirty="0"/>
                  <a:t>层的维度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𝑓𝑓𝑛</m:t>
                        </m:r>
                      </m:sub>
                    </m:sSub>
                  </m:oMath>
                </a14:m>
                <a:r>
                  <a:rPr lang="zh-CN" altLang="en-US" dirty="0"/>
                  <a:t>设为模型维度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倍，即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𝑓𝑓𝑛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zh-CN" altLang="en-US" dirty="0"/>
                  <a:t>（业界共识），当使用</a:t>
                </a:r>
                <a:r>
                  <a:rPr lang="en-US" altLang="zh-CN" dirty="0"/>
                  <a:t>*GLU</a:t>
                </a:r>
                <a:r>
                  <a:rPr lang="zh-CN" altLang="en-US" dirty="0"/>
                  <a:t>变体时，一般设为</a:t>
                </a:r>
                <a:r>
                  <a:rPr lang="en-US" altLang="zh-CN" dirty="0"/>
                  <a:t>2.66</a:t>
                </a:r>
                <a:r>
                  <a:rPr lang="zh-CN" altLang="en-US" dirty="0"/>
                  <a:t>倍，即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𝑓𝑓𝑛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2.66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>
                  <a:lnSpc>
                    <a:spcPct val="100000"/>
                  </a:lnSpc>
                </a:pPr>
                <a:r>
                  <a:rPr lang="zh-CN" altLang="en-US" dirty="0"/>
                  <a:t>本质上就是将输入映射到一个高维子空间，然后应用激活函数令其能够充分表达，最后再映射回原来的空间中。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61B3622-F93E-27A1-F6AB-6A2B072BE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127" y="905163"/>
                <a:ext cx="6012874" cy="5569528"/>
              </a:xfrm>
              <a:blipFill>
                <a:blip r:embed="rId3"/>
                <a:stretch>
                  <a:fillRect l="-1420" t="-1532" r="-4564" b="-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3CCF6078-D021-D1A3-49A5-BAED576E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CC43E9-4839-8895-7CA6-C686717B1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DB72A4-C287-D089-3697-4E5298DBA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226" y="1433555"/>
            <a:ext cx="5129732" cy="18139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50C911-56E1-9BB3-69FB-54E50E72D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85" y="3354394"/>
            <a:ext cx="4332343" cy="316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0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570633F-179F-1E8F-EC27-0E7B6AD9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模型架构设计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快捷连接</a:t>
            </a:r>
            <a:r>
              <a:rPr lang="en-US" altLang="zh-CN" b="1" dirty="0"/>
              <a:t>(short-cut connection)</a:t>
            </a:r>
            <a:endParaRPr lang="zh-CN" altLang="en-US" b="1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训练的反向传播过程中会有梯度消失的问题。快捷连接通过将上一层的输入加到下一层的输出，减缓了梯度衰减速度。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F1E993-49E4-2A12-5211-7B247803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4D153D-8A33-DEDC-74BF-D54C08A29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AD46BF-1DC4-E6F8-CE18-5345089E0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94" y="2268207"/>
            <a:ext cx="4788207" cy="42757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43C48F-F1E1-1524-FABE-AFAEFB2CE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4" t="10232" r="28946"/>
          <a:stretch>
            <a:fillRect/>
          </a:stretch>
        </p:blipFill>
        <p:spPr>
          <a:xfrm>
            <a:off x="7789547" y="2278562"/>
            <a:ext cx="2247090" cy="41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00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Microsoft YaHei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1475</Words>
  <Application>Microsoft Office PowerPoint</Application>
  <PresentationFormat>宽屏</PresentationFormat>
  <Paragraphs>140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Arial</vt:lpstr>
      <vt:lpstr>Cambria Math</vt:lpstr>
      <vt:lpstr>Times New Roman</vt:lpstr>
      <vt:lpstr>Wingdings</vt:lpstr>
      <vt:lpstr>Office 主题​​</vt:lpstr>
      <vt:lpstr>PowerPoint 演示文稿</vt:lpstr>
      <vt:lpstr>Outline</vt:lpstr>
      <vt:lpstr>一个完整的大模型训练流程</vt:lpstr>
      <vt:lpstr>一个完整的大模型训练流程</vt:lpstr>
      <vt:lpstr>一个完整的大模型训练流程</vt:lpstr>
      <vt:lpstr>一个完整的大模型训练流程</vt:lpstr>
      <vt:lpstr>一个完整的大模型训练流程</vt:lpstr>
      <vt:lpstr>一个完整的大模型训练流程</vt:lpstr>
      <vt:lpstr>一个完整的大模型训练流程</vt:lpstr>
      <vt:lpstr>一个完整的大模型训练流程</vt:lpstr>
      <vt:lpstr>一个完整的大模型训练流程</vt:lpstr>
      <vt:lpstr>一个完整的大模型训练流程</vt:lpstr>
      <vt:lpstr>Outline</vt:lpstr>
      <vt:lpstr>一些前沿的大模型训练技巧（了解）</vt:lpstr>
      <vt:lpstr>一些前沿的大模型训练技巧（了解）</vt:lpstr>
      <vt:lpstr>一些前沿的大模型训练技巧（了解）</vt:lpstr>
      <vt:lpstr>一些前沿的大模型训练技巧（了解）</vt:lpstr>
      <vt:lpstr>一些前沿的大模型训练技巧（了解）</vt:lpstr>
      <vt:lpstr>一些前沿的大模型训练技巧（了解）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kervias</dc:creator>
  <cp:lastModifiedBy>钰轩 张</cp:lastModifiedBy>
  <cp:revision>1528</cp:revision>
  <dcterms:created xsi:type="dcterms:W3CDTF">2023-04-05T15:47:00Z</dcterms:created>
  <dcterms:modified xsi:type="dcterms:W3CDTF">2025-09-19T11:56:58Z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44348EEEADCE4D65B3CDF2A8C3B8C357_13</vt:lpwstr>
  </property>
  <property fmtid="{D5CDD505-2E9C-101B-9397-08002B2CF9AE}" pid="3" name="KSOProductBuildVer">
    <vt:lpwstr>2052-12.1.0.17827</vt:lpwstr>
  </property>
</Properties>
</file>