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sldIdLst>
    <p:sldId id="1474" r:id="rId3"/>
    <p:sldId id="1476" r:id="rId4"/>
    <p:sldId id="1488" r:id="rId5"/>
    <p:sldId id="1508" r:id="rId7"/>
    <p:sldId id="1487" r:id="rId8"/>
    <p:sldId id="1511" r:id="rId9"/>
    <p:sldId id="1512" r:id="rId10"/>
    <p:sldId id="1513" r:id="rId11"/>
    <p:sldId id="1518" r:id="rId12"/>
    <p:sldId id="1514" r:id="rId13"/>
    <p:sldId id="1515" r:id="rId14"/>
    <p:sldId id="1516" r:id="rId15"/>
    <p:sldId id="1517" r:id="rId16"/>
    <p:sldId id="1519" r:id="rId17"/>
    <p:sldId id="1521" r:id="rId18"/>
    <p:sldId id="1520" r:id="rId19"/>
    <p:sldId id="134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永晖 杨" initials="永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BE4"/>
    <a:srgbClr val="927DFB"/>
    <a:srgbClr val="F2F2F2"/>
    <a:srgbClr val="2F5497"/>
    <a:srgbClr val="001F60"/>
    <a:srgbClr val="4472C4"/>
    <a:srgbClr val="8FAADC"/>
    <a:srgbClr val="F23A3A"/>
    <a:srgbClr val="FFE6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9987" autoAdjust="0"/>
  </p:normalViewPr>
  <p:slideViewPr>
    <p:cSldViewPr snapToGrid="0">
      <p:cViewPr varScale="1">
        <p:scale>
          <a:sx n="123" d="100"/>
          <a:sy n="123" d="100"/>
        </p:scale>
        <p:origin x="8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98B5D-7C7F-4542-8EE1-EC0CCE5F19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805BA-8FEB-47AE-B9E4-3F2A484E82F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05BA-8FEB-47AE-B9E4-3F2A484E82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7164" y="1927874"/>
            <a:ext cx="11397672" cy="776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1F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645747"/>
            <a:ext cx="9144000" cy="434253"/>
          </a:xfrm>
        </p:spPr>
        <p:txBody>
          <a:bodyPr>
            <a:noAutofit/>
          </a:bodyPr>
          <a:lstStyle>
            <a:lvl1pPr marL="0" indent="0" algn="ctr">
              <a:buNone/>
              <a:defRPr lang="zh-CN" altLang="en-US" sz="2400" b="1" kern="1200" dirty="0">
                <a:solidFill>
                  <a:srgbClr val="001F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3" y="53513"/>
            <a:ext cx="4136265" cy="77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7164" y="1927874"/>
            <a:ext cx="11397672" cy="776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1F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645747"/>
            <a:ext cx="9144000" cy="434253"/>
          </a:xfrm>
        </p:spPr>
        <p:txBody>
          <a:bodyPr>
            <a:noAutofit/>
          </a:bodyPr>
          <a:lstStyle>
            <a:lvl1pPr marL="0" indent="0" algn="ctr">
              <a:buNone/>
              <a:defRPr lang="zh-CN" altLang="en-US" sz="2400" b="1" kern="1200" dirty="0">
                <a:solidFill>
                  <a:srgbClr val="001F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3" y="53513"/>
            <a:ext cx="4136265" cy="776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6096001" y="6543964"/>
            <a:ext cx="6096000" cy="318655"/>
          </a:xfrm>
          <a:prstGeom prst="rect">
            <a:avLst/>
          </a:prstGeom>
          <a:solidFill>
            <a:srgbClr val="99B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736702" y="6543964"/>
            <a:ext cx="4359297" cy="318655"/>
          </a:xfrm>
          <a:prstGeom prst="rect">
            <a:avLst/>
          </a:prstGeom>
          <a:solidFill>
            <a:srgbClr val="608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Hefei University of Technology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27" y="905163"/>
            <a:ext cx="11896436" cy="556952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p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18724"/>
            <a:ext cx="12192000" cy="775351"/>
          </a:xfrm>
          <a:prstGeom prst="rect">
            <a:avLst/>
          </a:prstGeom>
          <a:solidFill>
            <a:srgbClr val="2F54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724"/>
            <a:ext cx="11804073" cy="77535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096001" y="6543964"/>
            <a:ext cx="6096000" cy="318655"/>
          </a:xfrm>
          <a:prstGeom prst="rect">
            <a:avLst/>
          </a:prstGeom>
          <a:solidFill>
            <a:srgbClr val="99B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13092" y="6543964"/>
            <a:ext cx="2743200" cy="342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40659071-15B3-479E-AE44-A4E7BB5803F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6543964"/>
            <a:ext cx="6096000" cy="318655"/>
          </a:xfrm>
          <a:prstGeom prst="rect">
            <a:avLst/>
          </a:prstGeom>
          <a:solidFill>
            <a:srgbClr val="608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Hefei University of Technology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09" y="37449"/>
            <a:ext cx="11804073" cy="77535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27" y="905163"/>
            <a:ext cx="11896436" cy="5569528"/>
          </a:xfrm>
        </p:spPr>
        <p:txBody>
          <a:bodyPr>
            <a:normAutofit/>
          </a:bodyPr>
          <a:lstStyle>
            <a:lvl1pPr marL="342900" indent="-342900">
              <a:buSzPct val="80000"/>
              <a:buFont typeface="Wingdings" panose="05000000000000000000" pitchFamily="2" charset="2"/>
              <a:buChar char="p"/>
              <a:defRPr sz="2800">
                <a:latin typeface="+mj-lt"/>
              </a:defRPr>
            </a:lvl1pPr>
            <a:lvl2pPr marL="685800" indent="-228600">
              <a:buFont typeface="Times New Roman" panose="02020603050405020304" pitchFamily="18" charset="0"/>
              <a:buChar char="─"/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18724"/>
            <a:ext cx="12192000" cy="775351"/>
          </a:xfrm>
          <a:prstGeom prst="rect">
            <a:avLst/>
          </a:prstGeom>
          <a:solidFill>
            <a:srgbClr val="2F54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/>
          <p:nvPr userDrawn="1"/>
        </p:nvSpPr>
        <p:spPr>
          <a:xfrm>
            <a:off x="0" y="18724"/>
            <a:ext cx="11804073" cy="77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6096001" y="6543964"/>
            <a:ext cx="6096000" cy="318655"/>
          </a:xfrm>
          <a:prstGeom prst="rect">
            <a:avLst/>
          </a:prstGeom>
          <a:solidFill>
            <a:srgbClr val="99B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13092" y="6543964"/>
            <a:ext cx="2743200" cy="342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40659071-15B3-479E-AE44-A4E7BB5803F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6543964"/>
            <a:ext cx="6096000" cy="318655"/>
          </a:xfrm>
          <a:prstGeom prst="rect">
            <a:avLst/>
          </a:prstGeom>
          <a:solidFill>
            <a:srgbClr val="608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Hefei University of Technology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309" y="37449"/>
            <a:ext cx="11804073" cy="798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09" y="1219199"/>
            <a:ext cx="11896436" cy="5301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zh-CN" altLang="en-US" dirty="0"/>
          </a:p>
          <a:p>
            <a:pPr lvl="1"/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zh-CN" altLang="en-US" dirty="0"/>
          </a:p>
          <a:p>
            <a:pPr lvl="2"/>
            <a:r>
              <a:rPr lang="en-US" altLang="zh-CN" dirty="0"/>
              <a:t>Level 3</a:t>
            </a:r>
            <a:endParaRPr lang="zh-CN" altLang="en-US" dirty="0"/>
          </a:p>
          <a:p>
            <a:pPr lvl="3"/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zh-CN" altLang="en-US" dirty="0"/>
          </a:p>
          <a:p>
            <a:pPr lvl="4"/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微软雅黑" panose="020B0503020204020204" pitchFamily="34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Times New Roman" panose="02020603050405020304" pitchFamily="18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2"/>
          <p:cNvGraphicFramePr>
            <a:graphicFrameLocks noGrp="1"/>
          </p:cNvGraphicFramePr>
          <p:nvPr/>
        </p:nvGraphicFramePr>
        <p:xfrm>
          <a:off x="2032000" y="4598301"/>
          <a:ext cx="8128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赵麟敖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2025.09.26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397164" y="2820079"/>
            <a:ext cx="11397672" cy="776000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从零构建大模型学习汇报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spcBef>
                <a:spcPts val="130"/>
              </a:spcBef>
            </a:pPr>
            <a:r>
              <a:rPr lang="zh-CN" altLang="en-US" sz="3600" b="1" spc="5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实验</a:t>
            </a:r>
            <a:r>
              <a:rPr lang="zh-CN" altLang="en-US" sz="3600" b="1" spc="5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二</a:t>
            </a:r>
            <a:endParaRPr lang="zh-CN" altLang="en-US" sz="3600" b="1" spc="5" dirty="0">
              <a:solidFill>
                <a:schemeClr val="bg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0" y="794385"/>
            <a:ext cx="12287250" cy="556958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实验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2.1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结果</a:t>
            </a:r>
            <a:r>
              <a:rPr lang="en-US" altLang="zh-CN" dirty="0">
                <a:sym typeface="Wingdings" panose="05000000000000000000" pitchFamily="2" charset="2"/>
              </a:rPr>
              <a:t>(Compiled)</a:t>
            </a:r>
            <a:endParaRPr lang="zh-CN" alt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pic>
        <p:nvPicPr>
          <p:cNvPr id="2" name="图片 1" descr="compil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7785" y="1230630"/>
            <a:ext cx="6608445" cy="52247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spcBef>
                <a:spcPts val="130"/>
              </a:spcBef>
            </a:pPr>
            <a:r>
              <a:rPr lang="zh-CN" altLang="en-US" sz="3600" b="1" spc="5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实验</a:t>
            </a:r>
            <a:r>
              <a:rPr lang="zh-CN" altLang="en-US" sz="3600" b="1" spc="5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二</a:t>
            </a:r>
            <a:endParaRPr lang="zh-CN" altLang="en-US" sz="3600" b="1" spc="5" dirty="0">
              <a:solidFill>
                <a:schemeClr val="bg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0" y="794385"/>
            <a:ext cx="12287250" cy="556958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实验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2.1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结果</a:t>
            </a:r>
            <a:r>
              <a:rPr lang="en-US" altLang="zh-CN" dirty="0">
                <a:sym typeface="Wingdings" panose="05000000000000000000" pitchFamily="2" charset="2"/>
              </a:rPr>
              <a:t>(Compiled)</a:t>
            </a:r>
            <a:endParaRPr lang="zh-CN" alt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136650" y="1322070"/>
          <a:ext cx="957453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755"/>
                <a:gridCol w="1595755"/>
                <a:gridCol w="1595755"/>
                <a:gridCol w="1595755"/>
                <a:gridCol w="1595755"/>
                <a:gridCol w="1595755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d_model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seq_len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forward(ms)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backward(ms)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forward(GB)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backward(GB)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256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0.0105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0.0211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1024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0.23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1.01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0.0496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0.0837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4096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1.36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9.47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0.5259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1.0374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8192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5.1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39.76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2.0359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4.0588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16384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23.68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153.57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8.0559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16.1018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1136650" y="3932555"/>
          <a:ext cx="957453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755"/>
                <a:gridCol w="1595755"/>
                <a:gridCol w="1595755"/>
                <a:gridCol w="1595755"/>
                <a:gridCol w="1595755"/>
                <a:gridCol w="1595755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d_model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seq_len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forward(ms)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backward(ms)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forward(GB)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backward(GB)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256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0.17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0.0191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0.0225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1024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1.07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0.0521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0.0891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4096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1.98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10.87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0.5356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1.0588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8192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8.3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41.27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2.0554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4.1018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16384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OOM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OOM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OOM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OOM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spcBef>
                <a:spcPts val="130"/>
              </a:spcBef>
            </a:pPr>
            <a:r>
              <a:rPr lang="zh-CN" altLang="en-US" sz="3600" b="1" spc="5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实验</a:t>
            </a:r>
            <a:r>
              <a:rPr lang="zh-CN" altLang="en-US" sz="3600" b="1" spc="5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二</a:t>
            </a:r>
            <a:endParaRPr lang="zh-CN" altLang="en-US" sz="3600" b="1" spc="5" dirty="0">
              <a:solidFill>
                <a:schemeClr val="bg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0" y="794385"/>
            <a:ext cx="12287250" cy="556958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实验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2.1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结果</a:t>
            </a:r>
            <a:r>
              <a:rPr lang="en-US" altLang="zh-CN" dirty="0">
                <a:sym typeface="Wingdings" panose="05000000000000000000" pitchFamily="2" charset="2"/>
              </a:rPr>
              <a:t>(Compiled)</a:t>
            </a:r>
            <a:endParaRPr lang="zh-CN" alt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136650" y="1322070"/>
          <a:ext cx="957453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755"/>
                <a:gridCol w="1595755"/>
                <a:gridCol w="1595755"/>
                <a:gridCol w="1595755"/>
                <a:gridCol w="1595755"/>
                <a:gridCol w="1595755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d_model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seq_len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forward(ms)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backward(ms)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forward(GB)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backward(GB)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256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0.48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0.0203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0.0251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1024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1.49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1.09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0.0569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0.0999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64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4096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6.32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11.21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0.5552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1.1018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64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8192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15.0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42.61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2.0945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4.1877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64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16384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OOM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OOM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OOM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OOM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1136650" y="3927475"/>
          <a:ext cx="9574530" cy="2205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755"/>
                <a:gridCol w="1595755"/>
                <a:gridCol w="1595755"/>
                <a:gridCol w="1595755"/>
                <a:gridCol w="1595755"/>
                <a:gridCol w="1595755"/>
              </a:tblGrid>
              <a:tr h="3765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d_model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seq_len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forward(ms)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backward(ms)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forward(GB)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backward(GB)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256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0.49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0.0227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0.0305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1024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1.56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0.0667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0.1213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4096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7.24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12.32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0.5942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1.1877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8192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18.77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46.75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2.1726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4.3596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16384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OOM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OOM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OOM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OOM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spcBef>
                <a:spcPts val="130"/>
              </a:spcBef>
            </a:pPr>
            <a:r>
              <a:rPr lang="zh-CN" altLang="en-US" sz="3600" b="1" spc="5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实验</a:t>
            </a:r>
            <a:r>
              <a:rPr lang="zh-CN" altLang="en-US" sz="3600" b="1" spc="5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二</a:t>
            </a:r>
            <a:endParaRPr lang="zh-CN" altLang="en-US" sz="3600" b="1" spc="5" dirty="0">
              <a:solidFill>
                <a:schemeClr val="bg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0" y="794385"/>
            <a:ext cx="12287250" cy="556958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实验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2.2-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在端到端基准测试脚本中编译整个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Transformer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模型</a:t>
            </a:r>
            <a:endParaRPr lang="zh-CN" alt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zh-CN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实验要求：</a:t>
            </a:r>
            <a:endParaRPr lang="zh-CN" alt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批次大小固定为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8</a:t>
            </a:r>
            <a:endParaRPr lang="zh-CN" altLang="en-US" sz="1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使用这些输入计时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100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次前向传播。</a:t>
            </a:r>
            <a:endParaRPr lang="zh-CN" alt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测量反向传播开始前的内存使用量，并计时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100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次反向传播。</a:t>
            </a:r>
            <a:endParaRPr lang="zh-CN" alt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确保进行预热，并在每次前向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/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反向传播后调用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torch.cuda.synchronize()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。</a:t>
            </a:r>
            <a:endParaRPr lang="zh-CN" alt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代码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  <a:endParaRPr lang="en-US" altLang="zh-CN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645" y="3287395"/>
            <a:ext cx="5176520" cy="23806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06375" y="904875"/>
            <a:ext cx="11708765" cy="5405755"/>
          </a:xfrm>
        </p:spPr>
        <p:txBody>
          <a:bodyPr/>
          <a:lstStyle/>
          <a:p>
            <a:pPr lvl="0"/>
            <a:r>
              <a:rPr lang="zh-CN" altLang="en-US" dirty="0">
                <a:sym typeface="Wingdings" panose="05000000000000000000" pitchFamily="2" charset="2"/>
              </a:rPr>
              <a:t>对照</a:t>
            </a:r>
            <a:endParaRPr lang="zh-CN" altLang="en-US" dirty="0">
              <a:sym typeface="Wingdings" panose="05000000000000000000" pitchFamily="2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zh-CN" altLang="en-US" sz="3600" b="1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实验</a:t>
            </a:r>
            <a:r>
              <a:rPr lang="zh-CN" altLang="en-US" sz="3600" b="1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二</a:t>
            </a:r>
            <a:endParaRPr lang="zh-CN" altLang="en-US" sz="3600" b="1" spc="10" dirty="0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内容占位符 1"/>
          <p:cNvSpPr>
            <a:spLocks noGrp="1"/>
          </p:cNvSpPr>
          <p:nvPr/>
        </p:nvSpPr>
        <p:spPr>
          <a:xfrm>
            <a:off x="6115685" y="904875"/>
            <a:ext cx="6076315" cy="5405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zh-CN" altLang="en-US" dirty="0">
              <a:sym typeface="Wingdings" panose="05000000000000000000" pitchFamily="2" charset="2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283210" y="1320800"/>
          <a:ext cx="11744325" cy="4989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205"/>
                <a:gridCol w="1620520"/>
                <a:gridCol w="1620520"/>
                <a:gridCol w="1620520"/>
                <a:gridCol w="1620520"/>
                <a:gridCol w="1620520"/>
                <a:gridCol w="1620520"/>
              </a:tblGrid>
              <a:tr h="454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模型</a:t>
                      </a:r>
                      <a:endParaRPr lang="zh-CN" altLang="en-US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混合精度</a:t>
                      </a:r>
                      <a:endParaRPr lang="zh-CN" altLang="en-US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前向传播</a:t>
                      </a:r>
                      <a:r>
                        <a:rPr lang="zh-CN" altLang="en-US"/>
                        <a:t>时间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(ms)</a:t>
                      </a:r>
                      <a:endParaRPr lang="en-US" altLang="zh-CN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前向传播</a:t>
                      </a:r>
                      <a:r>
                        <a:rPr lang="zh-CN" altLang="en-US"/>
                        <a:t>内存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(GB)</a:t>
                      </a:r>
                      <a:endParaRPr lang="en-US" altLang="zh-CN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反向传播</a:t>
                      </a:r>
                      <a:r>
                        <a:rPr lang="zh-CN" altLang="en-US"/>
                        <a:t>时间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(ms)</a:t>
                      </a:r>
                      <a:endParaRPr lang="en-US" altLang="zh-CN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反向传播</a:t>
                      </a:r>
                      <a:r>
                        <a:rPr lang="zh-CN" altLang="en-US"/>
                        <a:t>内存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(GB)</a:t>
                      </a:r>
                      <a:endParaRPr lang="en-US" altLang="zh-CN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总时间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(ms)</a:t>
                      </a:r>
                      <a:endParaRPr lang="en-US" altLang="zh-CN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778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</a:t>
                      </a:r>
                      <a:r>
                        <a:rPr lang="en-US" altLang="zh-CN"/>
                        <a:t>mall</a:t>
                      </a:r>
                      <a:endParaRPr lang="en-US" altLang="zh-CN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r>
                        <a:rPr lang="en-US" altLang="zh-CN"/>
                        <a:t>alse</a:t>
                      </a:r>
                      <a:endParaRPr lang="en-US" altLang="zh-CN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27.29</a:t>
                      </a:r>
                      <a:endParaRPr lang="en-US" altLang="zh-CN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3.31</a:t>
                      </a:r>
                      <a:endParaRPr lang="en-US" altLang="zh-CN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68.67</a:t>
                      </a:r>
                      <a:endParaRPr lang="en-US" altLang="zh-CN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3.27</a:t>
                      </a:r>
                      <a:endParaRPr lang="en-US" altLang="zh-CN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95.96</a:t>
                      </a:r>
                      <a:endParaRPr lang="en-US" altLang="zh-CN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3778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Small</a:t>
                      </a:r>
                      <a:endParaRPr lang="zh-CN" altLang="en-US"/>
                    </a:p>
                  </a:txBody>
                  <a:tcPr anchor="ctr" anchorCtr="0"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r>
                        <a:rPr lang="en-US" altLang="zh-CN"/>
                        <a:t>rue</a:t>
                      </a:r>
                      <a:endParaRPr lang="en-US" altLang="zh-CN"/>
                    </a:p>
                  </a:txBody>
                  <a:tcPr anchor="ctr" anchorCtr="0"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28.38</a:t>
                      </a:r>
                      <a:endParaRPr lang="en-US" altLang="zh-CN"/>
                    </a:p>
                  </a:txBody>
                  <a:tcPr anchor="ctr" anchorCtr="0"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3.08</a:t>
                      </a:r>
                      <a:endParaRPr lang="en-US" altLang="zh-CN"/>
                    </a:p>
                  </a:txBody>
                  <a:tcPr anchor="ctr" anchorCtr="0"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75.82</a:t>
                      </a:r>
                      <a:endParaRPr lang="en-US" altLang="zh-CN"/>
                    </a:p>
                  </a:txBody>
                  <a:tcPr anchor="ctr" anchorCtr="0"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3.06</a:t>
                      </a:r>
                      <a:endParaRPr lang="en-US" altLang="zh-CN"/>
                    </a:p>
                  </a:txBody>
                  <a:tcPr anchor="ctr" anchorCtr="0"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104.2</a:t>
                      </a:r>
                      <a:endParaRPr lang="en-US" altLang="zh-CN"/>
                    </a:p>
                  </a:txBody>
                  <a:tcPr anchor="ctr" anchorCtr="0">
                    <a:lnB>
                      <a:noFill/>
                    </a:lnB>
                  </a:tcPr>
                </a:tc>
              </a:tr>
              <a:tr h="3771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Small+Complie</a:t>
                      </a:r>
                      <a:endParaRPr lang="en-US" altLang="zh-CN"/>
                    </a:p>
                  </a:txBody>
                  <a:tcPr anchor="ctr" anchorCtr="0"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r>
                        <a:rPr lang="en-US" altLang="zh-CN"/>
                        <a:t>alse</a:t>
                      </a:r>
                      <a:endParaRPr lang="en-US" altLang="zh-CN"/>
                    </a:p>
                  </a:txBody>
                  <a:tcPr anchor="ctr" anchorCtr="0"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0" i="0"/>
                        <a:t>16.17</a:t>
                      </a:r>
                      <a:endParaRPr lang="en-US" altLang="zh-CN" sz="1800" b="0" i="0"/>
                    </a:p>
                  </a:txBody>
                  <a:tcPr marL="7937" marR="7937" marT="7937" marB="0" anchor="ctr" anchorCtr="0"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0" i="0"/>
                        <a:t>2.91</a:t>
                      </a:r>
                      <a:endParaRPr lang="en-US" altLang="zh-CN" sz="1800" b="0" i="0"/>
                    </a:p>
                  </a:txBody>
                  <a:tcPr marL="7937" marR="7937" marT="7937" marB="0" anchor="ctr" anchorCtr="0"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0" i="0"/>
                        <a:t>55.79</a:t>
                      </a:r>
                      <a:endParaRPr lang="en-US" altLang="zh-CN" sz="1800" b="0" i="0"/>
                    </a:p>
                  </a:txBody>
                  <a:tcPr marL="7937" marR="7937" marT="7937" marB="0" anchor="ctr" anchorCtr="0"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0" i="0"/>
                        <a:t>2.87</a:t>
                      </a:r>
                      <a:endParaRPr lang="en-US" altLang="zh-CN" sz="1800" b="0" i="0"/>
                    </a:p>
                  </a:txBody>
                  <a:tcPr marL="7937" marR="7937" marT="7937" marB="0" anchor="ctr" anchorCtr="0"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0" i="0"/>
                        <a:t>71.96</a:t>
                      </a:r>
                      <a:endParaRPr lang="en-US" altLang="zh-CN" sz="1800" b="0" i="0"/>
                    </a:p>
                  </a:txBody>
                  <a:tcPr marL="7937" marR="7937" marT="7937" marB="0" anchor="ctr" anchorCtr="0"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84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Small+Complie</a:t>
                      </a:r>
                      <a:endParaRPr lang="zh-CN" altLang="en-US"/>
                    </a:p>
                  </a:txBody>
                  <a:tcPr anchor="ctr" anchorCtr="0">
                    <a:lnT>
                      <a:noFill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r>
                        <a:rPr lang="en-US" altLang="zh-CN"/>
                        <a:t>rue</a:t>
                      </a:r>
                      <a:endParaRPr lang="en-US" altLang="zh-CN"/>
                    </a:p>
                  </a:txBody>
                  <a:tcPr anchor="ctr" anchorCtr="0">
                    <a:lnT>
                      <a:noFill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1" i="0"/>
                        <a:t>7.73</a:t>
                      </a:r>
                      <a:endParaRPr lang="en-US" altLang="zh-CN" sz="1800" b="1" i="0"/>
                    </a:p>
                  </a:txBody>
                  <a:tcPr marL="7937" marR="7937" marT="7937" marB="0" anchor="ctr" anchorCtr="0">
                    <a:lnT>
                      <a:noFill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1" i="0"/>
                        <a:t>2.74</a:t>
                      </a:r>
                      <a:endParaRPr lang="en-US" altLang="zh-CN" sz="1800" b="1" i="0"/>
                    </a:p>
                  </a:txBody>
                  <a:tcPr marL="7937" marR="7937" marT="7937" marB="0" anchor="ctr" anchorCtr="0">
                    <a:lnT>
                      <a:noFill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1" i="0"/>
                        <a:t>37.84</a:t>
                      </a:r>
                      <a:endParaRPr lang="en-US" altLang="zh-CN" sz="1800" b="1" i="0"/>
                    </a:p>
                  </a:txBody>
                  <a:tcPr marL="7937" marR="7937" marT="7937" marB="0" anchor="ctr" anchorCtr="0">
                    <a:lnT>
                      <a:noFill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1" i="0"/>
                        <a:t>2.72</a:t>
                      </a:r>
                      <a:endParaRPr lang="en-US" altLang="zh-CN" sz="1800" b="1" i="0"/>
                    </a:p>
                  </a:txBody>
                  <a:tcPr marL="7937" marR="7937" marT="7937" marB="0" anchor="ctr" anchorCtr="0">
                    <a:lnT>
                      <a:noFill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1" i="0"/>
                        <a:t>45.57</a:t>
                      </a:r>
                      <a:endParaRPr lang="en-US" altLang="zh-CN" sz="1800" b="1" i="0"/>
                    </a:p>
                  </a:txBody>
                  <a:tcPr marL="7937" marR="7937" marT="7937" marB="0" anchor="ctr" anchorCtr="0">
                    <a:lnT>
                      <a:noFill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771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</a:t>
                      </a:r>
                      <a:r>
                        <a:rPr lang="en-US" altLang="zh-CN"/>
                        <a:t>edium</a:t>
                      </a:r>
                      <a:endParaRPr lang="en-US" altLang="zh-CN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r>
                        <a:rPr lang="en-US" altLang="zh-CN"/>
                        <a:t>alse</a:t>
                      </a:r>
                      <a:endParaRPr lang="en-US" altLang="zh-CN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68.5</a:t>
                      </a:r>
                      <a:endParaRPr lang="en-US" altLang="zh-CN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9.61</a:t>
                      </a:r>
                      <a:endParaRPr lang="en-US" altLang="zh-CN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200.95</a:t>
                      </a:r>
                      <a:endParaRPr lang="en-US" altLang="zh-CN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9.57</a:t>
                      </a:r>
                      <a:endParaRPr lang="en-US" altLang="zh-CN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269.45</a:t>
                      </a:r>
                      <a:endParaRPr lang="en-US" altLang="zh-CN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3784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</a:t>
                      </a:r>
                      <a:r>
                        <a:rPr lang="en-US" altLang="zh-CN"/>
                        <a:t>edium</a:t>
                      </a:r>
                      <a:endParaRPr lang="en-US" altLang="zh-CN"/>
                    </a:p>
                  </a:txBody>
                  <a:tcPr anchor="ctr" anchorCtr="0"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r>
                        <a:rPr lang="en-US" altLang="zh-CN"/>
                        <a:t>rue</a:t>
                      </a:r>
                      <a:endParaRPr lang="en-US" altLang="zh-CN"/>
                    </a:p>
                  </a:txBody>
                  <a:tcPr anchor="ctr" anchorCtr="0"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i="0"/>
                        <a:t>56.94</a:t>
                      </a:r>
                      <a:endParaRPr lang="en-US" altLang="zh-CN" sz="1800" i="0"/>
                    </a:p>
                  </a:txBody>
                  <a:tcPr marL="7937" marR="7937" marT="7937" marB="0" anchor="ctr" anchorCtr="0"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i="0"/>
                        <a:t>9.17</a:t>
                      </a:r>
                      <a:endParaRPr lang="en-US" altLang="zh-CN" sz="1800" i="0"/>
                    </a:p>
                  </a:txBody>
                  <a:tcPr marL="7937" marR="7937" marT="7937" marB="0" anchor="ctr" anchorCtr="0"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i="0"/>
                        <a:t>175.11</a:t>
                      </a:r>
                      <a:endParaRPr lang="en-US" altLang="zh-CN" sz="1800" i="0"/>
                    </a:p>
                  </a:txBody>
                  <a:tcPr marL="7937" marR="7937" marT="7937" marB="0" anchor="ctr" anchorCtr="0"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i="0"/>
                        <a:t>9.15</a:t>
                      </a:r>
                      <a:endParaRPr lang="en-US" altLang="zh-CN" sz="1800" i="0"/>
                    </a:p>
                  </a:txBody>
                  <a:tcPr marL="7937" marR="7937" marT="7937" marB="0" anchor="ctr" anchorCtr="0"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i="0"/>
                        <a:t>232.04</a:t>
                      </a:r>
                      <a:endParaRPr lang="en-US" altLang="zh-CN" sz="1800" i="0"/>
                    </a:p>
                  </a:txBody>
                  <a:tcPr marL="7937" marR="7937" marT="7937" marB="0" anchor="ctr" anchorCtr="0">
                    <a:lnB>
                      <a:noFill/>
                    </a:lnB>
                  </a:tcPr>
                </a:tc>
              </a:tr>
              <a:tr h="3784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Medium</a:t>
                      </a:r>
                      <a:r>
                        <a:rPr lang="en-US" altLang="zh-CN"/>
                        <a:t>+Complie</a:t>
                      </a:r>
                      <a:endParaRPr lang="en-US" altLang="zh-CN"/>
                    </a:p>
                  </a:txBody>
                  <a:tcPr anchor="ctr" anchorCtr="0"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r>
                        <a:rPr lang="en-US" altLang="zh-CN"/>
                        <a:t>alse</a:t>
                      </a:r>
                      <a:endParaRPr lang="en-US" altLang="zh-CN"/>
                    </a:p>
                  </a:txBody>
                  <a:tcPr anchor="ctr" anchorCtr="0"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0" i="0"/>
                        <a:t>51.33</a:t>
                      </a:r>
                      <a:endParaRPr lang="en-US" altLang="zh-CN" sz="1800" b="0" i="0"/>
                    </a:p>
                  </a:txBody>
                  <a:tcPr marL="7937" marR="7937" marT="7937" marB="0" anchor="ctr" anchorCtr="0"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0" i="0"/>
                        <a:t>8.67</a:t>
                      </a:r>
                      <a:endParaRPr lang="en-US" altLang="zh-CN" sz="1800" b="0" i="0"/>
                    </a:p>
                  </a:txBody>
                  <a:tcPr marL="7937" marR="7937" marT="7937" marB="0" anchor="ctr" anchorCtr="0"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0" i="0"/>
                        <a:t>179.65</a:t>
                      </a:r>
                      <a:endParaRPr lang="en-US" altLang="zh-CN" sz="1800" b="0" i="0"/>
                    </a:p>
                  </a:txBody>
                  <a:tcPr marL="7937" marR="7937" marT="7937" marB="0" anchor="ctr" anchorCtr="0"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0" i="0"/>
                        <a:t>8.63</a:t>
                      </a:r>
                      <a:endParaRPr lang="en-US" altLang="zh-CN" sz="1800" b="0" i="0"/>
                    </a:p>
                  </a:txBody>
                  <a:tcPr marL="7937" marR="7937" marT="7937" marB="0" anchor="ctr" anchorCtr="0"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0" i="0"/>
                        <a:t>230.99</a:t>
                      </a:r>
                      <a:endParaRPr lang="en-US" altLang="zh-CN" sz="1800" b="0" i="0"/>
                    </a:p>
                  </a:txBody>
                  <a:tcPr marL="7937" marR="7937" marT="7937" marB="0" anchor="ctr" anchorCtr="0"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84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Medium</a:t>
                      </a:r>
                      <a:r>
                        <a:rPr lang="en-US" altLang="zh-CN" sz="1800">
                          <a:sym typeface="+mn-ea"/>
                        </a:rPr>
                        <a:t>+Complie</a:t>
                      </a:r>
                      <a:endParaRPr lang="zh-CN" altLang="en-US"/>
                    </a:p>
                  </a:txBody>
                  <a:tcPr anchor="ctr" anchorCtr="0">
                    <a:lnT>
                      <a:noFill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r>
                        <a:rPr lang="en-US" altLang="zh-CN"/>
                        <a:t>rue</a:t>
                      </a:r>
                      <a:endParaRPr lang="en-US" altLang="zh-CN"/>
                    </a:p>
                  </a:txBody>
                  <a:tcPr anchor="ctr" anchorCtr="0">
                    <a:lnT>
                      <a:noFill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1" i="0"/>
                        <a:t>22.06</a:t>
                      </a:r>
                      <a:endParaRPr lang="en-US" altLang="zh-CN" sz="1800" b="1" i="0"/>
                    </a:p>
                  </a:txBody>
                  <a:tcPr marL="7937" marR="7937" marT="7937" marB="0" anchor="ctr" anchorCtr="0">
                    <a:lnT>
                      <a:noFill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1" i="0"/>
                        <a:t>8.37</a:t>
                      </a:r>
                      <a:endParaRPr lang="en-US" altLang="zh-CN" sz="1800" b="1" i="0"/>
                    </a:p>
                  </a:txBody>
                  <a:tcPr marL="7937" marR="7937" marT="7937" marB="0" anchor="ctr" anchorCtr="0">
                    <a:lnT>
                      <a:noFill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1" i="0"/>
                        <a:t>119.45</a:t>
                      </a:r>
                      <a:endParaRPr lang="en-US" altLang="zh-CN" sz="1800" b="1" i="0"/>
                    </a:p>
                  </a:txBody>
                  <a:tcPr marL="7937" marR="7937" marT="7937" marB="0" anchor="ctr" anchorCtr="0">
                    <a:lnT>
                      <a:noFill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1" i="0"/>
                        <a:t>8.35</a:t>
                      </a:r>
                      <a:endParaRPr lang="en-US" altLang="zh-CN" sz="1800" b="1" i="0"/>
                    </a:p>
                  </a:txBody>
                  <a:tcPr marL="7937" marR="7937" marT="7937" marB="0" anchor="ctr" anchorCtr="0">
                    <a:lnT>
                      <a:noFill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1" i="0"/>
                        <a:t>141.51</a:t>
                      </a:r>
                      <a:endParaRPr lang="en-US" altLang="zh-CN" sz="1800" b="1" i="0"/>
                    </a:p>
                  </a:txBody>
                  <a:tcPr marL="7937" marR="7937" marT="7937" marB="0" anchor="ctr" anchorCtr="0">
                    <a:lnT>
                      <a:noFill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778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</a:t>
                      </a:r>
                      <a:r>
                        <a:rPr lang="en-US" altLang="zh-CN"/>
                        <a:t>arge</a:t>
                      </a:r>
                      <a:endParaRPr lang="en-US" altLang="zh-CN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r>
                        <a:rPr lang="en-US" altLang="zh-CN"/>
                        <a:t>alse</a:t>
                      </a:r>
                      <a:endParaRPr lang="en-US" altLang="zh-CN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0" i="0"/>
                        <a:t>132.32</a:t>
                      </a:r>
                      <a:endParaRPr lang="en-US" altLang="zh-CN" sz="1800" b="0" i="0"/>
                    </a:p>
                  </a:txBody>
                  <a:tcPr marL="7937" marR="7937" marT="7937" marB="0"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0" i="0"/>
                        <a:t>20.96</a:t>
                      </a:r>
                      <a:endParaRPr lang="en-US" altLang="zh-CN" sz="1800" b="0" i="0"/>
                    </a:p>
                  </a:txBody>
                  <a:tcPr marL="7937" marR="7937" marT="7937" marB="0"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0" i="0"/>
                        <a:t>434.04</a:t>
                      </a:r>
                      <a:endParaRPr lang="en-US" altLang="zh-CN" sz="1800" b="0" i="0"/>
                    </a:p>
                  </a:txBody>
                  <a:tcPr marL="7937" marR="7937" marT="7937" marB="0"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0" i="0"/>
                        <a:t>20.92</a:t>
                      </a:r>
                      <a:endParaRPr lang="en-US" altLang="zh-CN" sz="1800" b="0" i="0"/>
                    </a:p>
                  </a:txBody>
                  <a:tcPr marL="7937" marR="7937" marT="7937" marB="0"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0" i="0"/>
                        <a:t>566.36</a:t>
                      </a:r>
                      <a:endParaRPr lang="en-US" altLang="zh-CN" sz="1800" b="0" i="0"/>
                    </a:p>
                  </a:txBody>
                  <a:tcPr marL="7937" marR="7937" marT="7937" marB="0"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3778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</a:t>
                      </a:r>
                      <a:r>
                        <a:rPr lang="en-US" altLang="zh-CN"/>
                        <a:t>arge</a:t>
                      </a:r>
                      <a:endParaRPr lang="en-US" altLang="zh-CN"/>
                    </a:p>
                  </a:txBody>
                  <a:tcPr anchor="ctr" anchorCtr="0"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r>
                        <a:rPr lang="en-US" altLang="zh-CN"/>
                        <a:t>rue</a:t>
                      </a:r>
                      <a:endParaRPr lang="en-US" altLang="zh-CN"/>
                    </a:p>
                  </a:txBody>
                  <a:tcPr anchor="ctr" anchorCtr="0"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i="0"/>
                        <a:t>90.53</a:t>
                      </a:r>
                      <a:endParaRPr lang="en-US" altLang="zh-CN" sz="1800" i="0"/>
                    </a:p>
                  </a:txBody>
                  <a:tcPr marL="7937" marR="7937" marT="7937" marB="0" anchor="ctr" anchorCtr="0"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i="0"/>
                        <a:t>20.57</a:t>
                      </a:r>
                      <a:endParaRPr lang="en-US" altLang="zh-CN" sz="1800" i="0"/>
                    </a:p>
                  </a:txBody>
                  <a:tcPr marL="7937" marR="7937" marT="7937" marB="0" anchor="ctr" anchorCtr="0"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i="0"/>
                        <a:t>339.86</a:t>
                      </a:r>
                      <a:endParaRPr lang="en-US" altLang="zh-CN" sz="1800" i="0"/>
                    </a:p>
                  </a:txBody>
                  <a:tcPr marL="7937" marR="7937" marT="7937" marB="0" anchor="ctr" anchorCtr="0"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i="0"/>
                        <a:t>20.54</a:t>
                      </a:r>
                      <a:endParaRPr lang="en-US" altLang="zh-CN" sz="1800" i="0"/>
                    </a:p>
                  </a:txBody>
                  <a:tcPr marL="7937" marR="7937" marT="7937" marB="0" anchor="ctr" anchorCtr="0"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i="0"/>
                        <a:t>430.39</a:t>
                      </a:r>
                      <a:endParaRPr lang="en-US" altLang="zh-CN" sz="1800" i="0"/>
                    </a:p>
                  </a:txBody>
                  <a:tcPr marL="7937" marR="7937" marT="7937" marB="0" anchor="ctr" anchorCtr="0">
                    <a:lnB>
                      <a:noFill/>
                    </a:lnB>
                  </a:tcPr>
                </a:tc>
              </a:tr>
              <a:tr h="3778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Large</a:t>
                      </a:r>
                      <a:r>
                        <a:rPr lang="en-US" altLang="zh-CN"/>
                        <a:t>+Complie</a:t>
                      </a:r>
                      <a:endParaRPr lang="en-US" altLang="zh-CN"/>
                    </a:p>
                  </a:txBody>
                  <a:tcPr anchor="ctr" anchorCtr="0"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r>
                        <a:rPr lang="en-US" altLang="zh-CN"/>
                        <a:t>alse</a:t>
                      </a:r>
                      <a:endParaRPr lang="en-US" altLang="zh-CN"/>
                    </a:p>
                  </a:txBody>
                  <a:tcPr anchor="ctr" anchorCtr="0"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0" i="0"/>
                        <a:t>114</a:t>
                      </a:r>
                      <a:endParaRPr lang="en-US" altLang="zh-CN" sz="1800" b="0" i="0"/>
                    </a:p>
                  </a:txBody>
                  <a:tcPr marL="7937" marR="7937" marT="7937" marB="0" anchor="ctr" anchorCtr="0"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0" i="0"/>
                        <a:t>19.17</a:t>
                      </a:r>
                      <a:endParaRPr lang="en-US" altLang="zh-CN" sz="1800" b="0" i="0"/>
                    </a:p>
                  </a:txBody>
                  <a:tcPr marL="7937" marR="7937" marT="7937" marB="0" anchor="ctr" anchorCtr="0"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0" i="0"/>
                        <a:t>390.64</a:t>
                      </a:r>
                      <a:endParaRPr lang="en-US" altLang="zh-CN" sz="1800" b="0" i="0"/>
                    </a:p>
                  </a:txBody>
                  <a:tcPr marL="7937" marR="7937" marT="7937" marB="0" anchor="ctr" anchorCtr="0"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0" i="0"/>
                        <a:t>19.13</a:t>
                      </a:r>
                      <a:endParaRPr lang="en-US" altLang="zh-CN" sz="1800" b="0" i="0"/>
                    </a:p>
                  </a:txBody>
                  <a:tcPr marL="7937" marR="7937" marT="7937" marB="0" anchor="ctr" anchorCtr="0"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0" i="0"/>
                        <a:t>504.64</a:t>
                      </a:r>
                      <a:endParaRPr lang="en-US" altLang="zh-CN" sz="1800" b="0" i="0"/>
                    </a:p>
                  </a:txBody>
                  <a:tcPr marL="7937" marR="7937" marT="7937" marB="0" anchor="ctr" anchorCtr="0"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78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Large</a:t>
                      </a:r>
                      <a:r>
                        <a:rPr lang="en-US" altLang="zh-CN" sz="1800">
                          <a:sym typeface="+mn-ea"/>
                        </a:rPr>
                        <a:t>+Complie</a:t>
                      </a:r>
                      <a:endParaRPr lang="zh-CN" altLang="en-US"/>
                    </a:p>
                  </a:txBody>
                  <a:tcPr anchor="ctr" anchorCtr="0">
                    <a:lnT>
                      <a:noFill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r>
                        <a:rPr lang="en-US" altLang="zh-CN"/>
                        <a:t>rue</a:t>
                      </a:r>
                      <a:endParaRPr lang="en-US" altLang="zh-CN"/>
                    </a:p>
                  </a:txBody>
                  <a:tcPr anchor="ctr" anchorCtr="0">
                    <a:lnT>
                      <a:noFill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1" i="0"/>
                        <a:t>43.18</a:t>
                      </a:r>
                      <a:endParaRPr lang="en-US" altLang="zh-CN" sz="1800" b="1" i="0"/>
                    </a:p>
                  </a:txBody>
                  <a:tcPr marL="7937" marR="7937" marT="7937" marB="0" anchor="ctr" anchorCtr="0">
                    <a:lnT>
                      <a:noFill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1" i="0"/>
                        <a:t>19.01</a:t>
                      </a:r>
                      <a:endParaRPr lang="en-US" altLang="zh-CN" sz="1800" b="1" i="0"/>
                    </a:p>
                  </a:txBody>
                  <a:tcPr marL="7937" marR="7937" marT="7937" marB="0" anchor="ctr" anchorCtr="0">
                    <a:lnT>
                      <a:noFill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1" i="0"/>
                        <a:t>269.39</a:t>
                      </a:r>
                      <a:endParaRPr lang="en-US" altLang="zh-CN" sz="1800" b="1" i="0"/>
                    </a:p>
                  </a:txBody>
                  <a:tcPr marL="7937" marR="7937" marT="7937" marB="0" anchor="ctr" anchorCtr="0">
                    <a:lnT>
                      <a:noFill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1" i="0"/>
                        <a:t>18.99</a:t>
                      </a:r>
                      <a:endParaRPr lang="en-US" altLang="zh-CN" sz="1800" b="1" i="0"/>
                    </a:p>
                  </a:txBody>
                  <a:tcPr marL="7937" marR="7937" marT="7937" marB="0" anchor="ctr" anchorCtr="0">
                    <a:lnT>
                      <a:noFill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1" i="0"/>
                        <a:t>312.57</a:t>
                      </a:r>
                      <a:endParaRPr lang="en-US" altLang="zh-CN" sz="1800" b="1" i="0"/>
                    </a:p>
                  </a:txBody>
                  <a:tcPr marL="7937" marR="7937" marT="7937" marB="0" anchor="ctr" anchorCtr="0">
                    <a:lnT>
                      <a:noFill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注意力两大乘法的</a:t>
            </a:r>
            <a:r>
              <a:rPr lang="en-US" altLang="zh-CN"/>
              <a:t> FLOPs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en-US" altLang="zh-CN"/>
              <a:t>FLOPs(QK_T)=O(B⋅H⋅L^2⋅d_head)</a:t>
            </a:r>
            <a:endParaRPr lang="en-US" altLang="zh-CN"/>
          </a:p>
          <a:p>
            <a:pPr lvl="1"/>
            <a:r>
              <a:rPr lang="en-US" altLang="zh-CN"/>
              <a:t>FLOPs(softmax(S)V)=O(B⋅H⋅L^2⋅d_head)</a:t>
            </a:r>
            <a:endParaRPr lang="en-US" altLang="zh-CN"/>
          </a:p>
          <a:p>
            <a:pPr marL="0" indent="457200">
              <a:buNone/>
            </a:pPr>
            <a:r>
              <a:rPr lang="zh-CN" altLang="en-US"/>
              <a:t>这部分显存几乎都是由</a:t>
            </a:r>
            <a:r>
              <a:rPr lang="en-US" altLang="zh-CN"/>
              <a:t>LxL (</a:t>
            </a:r>
            <a:r>
              <a:rPr lang="zh-CN" altLang="en-US"/>
              <a:t>例如从</a:t>
            </a:r>
            <a:r>
              <a:rPr lang="en-US" altLang="zh-CN"/>
              <a:t>4096→8192)</a:t>
            </a:r>
            <a:r>
              <a:rPr lang="zh-CN" altLang="en-US"/>
              <a:t>决定的，提升</a:t>
            </a:r>
            <a:r>
              <a:rPr lang="en-US" altLang="zh-CN"/>
              <a:t> d_model(64</a:t>
            </a:r>
            <a:r>
              <a:rPr lang="en-US" altLang="zh-CN"/>
              <a:t>→128) </a:t>
            </a:r>
            <a:r>
              <a:rPr lang="zh-CN" altLang="en-US"/>
              <a:t>带来的</a:t>
            </a:r>
            <a:r>
              <a:rPr lang="en-US" altLang="zh-CN"/>
              <a:t>O(B·L·d) </a:t>
            </a:r>
            <a:r>
              <a:rPr lang="zh-CN" altLang="en-US"/>
              <a:t>级激活增长会被</a:t>
            </a:r>
            <a:r>
              <a:rPr lang="en-US" altLang="zh-CN"/>
              <a:t>O(LxL)</a:t>
            </a:r>
            <a:r>
              <a:rPr lang="zh-CN" altLang="en-US"/>
              <a:t>吞没，看起来显存几乎不变。</a:t>
            </a:r>
            <a:endParaRPr lang="zh-CN" altLang="en-US"/>
          </a:p>
          <a:p>
            <a:pPr marL="0" lvl="0" indent="0"/>
            <a:r>
              <a:rPr lang="en-US" altLang="zh-CN"/>
              <a:t>torch.compile()</a:t>
            </a:r>
            <a:r>
              <a:rPr lang="zh-CN" altLang="en-US"/>
              <a:t>函数和混合精度计算能有效减少传播时间和占用</a:t>
            </a:r>
            <a:r>
              <a:rPr lang="zh-CN" altLang="en-US"/>
              <a:t>内存</a:t>
            </a:r>
            <a:endParaRPr lang="zh-CN" altLang="en-US"/>
          </a:p>
          <a:p>
            <a:pPr marL="0" lvl="0" indent="0"/>
            <a:r>
              <a:rPr lang="zh-CN" altLang="en-US"/>
              <a:t>配置</a:t>
            </a:r>
            <a:r>
              <a:rPr lang="en-US" altLang="zh-CN"/>
              <a:t>2.7B.yaml</a:t>
            </a:r>
            <a:r>
              <a:rPr lang="zh-CN" altLang="en-US"/>
              <a:t>运行过程中占用的显存大概是</a:t>
            </a:r>
            <a:r>
              <a:rPr lang="en-US" altLang="zh-CN"/>
              <a:t>27GB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r>
              <a:rPr lang="zh-CN" altLang="en-US"/>
              <a:t>结论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0659071-15B3-479E-AE44-A4E7BB5803F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06375" y="904875"/>
            <a:ext cx="11708765" cy="5405755"/>
          </a:xfrm>
        </p:spPr>
        <p:txBody>
          <a:bodyPr/>
          <a:lstStyle/>
          <a:p>
            <a:pPr lvl="0"/>
            <a:r>
              <a:rPr lang="zh-CN" altLang="en-US" dirty="0">
                <a:sym typeface="Wingdings" panose="05000000000000000000" pitchFamily="2" charset="2"/>
              </a:rPr>
              <a:t>主要</a:t>
            </a:r>
            <a:r>
              <a:rPr lang="zh-CN" altLang="en-US" dirty="0">
                <a:sym typeface="Wingdings" panose="05000000000000000000" pitchFamily="2" charset="2"/>
              </a:rPr>
              <a:t>思想</a:t>
            </a:r>
            <a:endParaRPr lang="zh-CN" alt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zh-CN" altLang="en-US" dirty="0">
                <a:sym typeface="Wingdings" panose="05000000000000000000" pitchFamily="2" charset="2"/>
              </a:rPr>
              <a:t>与</a:t>
            </a:r>
            <a:r>
              <a:rPr lang="en-US" altLang="zh-CN" dirty="0">
                <a:sym typeface="Wingdings" panose="05000000000000000000" pitchFamily="2" charset="2"/>
              </a:rPr>
              <a:t>Transformer</a:t>
            </a:r>
            <a:r>
              <a:rPr lang="zh-CN" altLang="en-US" dirty="0">
                <a:sym typeface="Wingdings" panose="05000000000000000000" pitchFamily="2" charset="2"/>
              </a:rPr>
              <a:t>中标准</a:t>
            </a:r>
            <a:r>
              <a:rPr lang="zh-CN" altLang="en-US" dirty="0">
                <a:sym typeface="Wingdings" panose="05000000000000000000" pitchFamily="2" charset="2"/>
              </a:rPr>
              <a:t>注意力保持数学上完全相同的结果，但</a:t>
            </a:r>
            <a:r>
              <a:rPr lang="zh-CN" altLang="en-US" b="1" dirty="0">
                <a:sym typeface="Wingdings" panose="05000000000000000000" pitchFamily="2" charset="2"/>
              </a:rPr>
              <a:t>重写计算路径</a:t>
            </a:r>
            <a:r>
              <a:rPr lang="zh-CN" altLang="en-US" dirty="0">
                <a:sym typeface="Wingdings" panose="05000000000000000000" pitchFamily="2" charset="2"/>
              </a:rPr>
              <a:t>以减少显存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带宽开销与</a:t>
            </a:r>
            <a:r>
              <a:rPr lang="en-US" altLang="zh-CN" dirty="0">
                <a:sym typeface="Wingdings" panose="05000000000000000000" pitchFamily="2" charset="2"/>
              </a:rPr>
              <a:t> kernel </a:t>
            </a:r>
            <a:r>
              <a:rPr lang="zh-CN" altLang="en-US" dirty="0">
                <a:sym typeface="Wingdings" panose="05000000000000000000" pitchFamily="2" charset="2"/>
              </a:rPr>
              <a:t>次数。</a:t>
            </a:r>
            <a:endParaRPr lang="zh-CN" altLang="en-US" dirty="0">
              <a:sym typeface="Wingdings" panose="05000000000000000000" pitchFamily="2" charset="2"/>
            </a:endParaRPr>
          </a:p>
          <a:p>
            <a:pPr marL="342900" lvl="0" indent="-342900"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核心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技术</a:t>
            </a:r>
            <a:endParaRPr lang="zh-CN" alt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分块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(tiling)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加载到片上存储</a:t>
            </a:r>
            <a:endParaRPr lang="en-US" altLang="zh-CN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914400" lvl="2" indent="0" algn="l"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把 K/V 分成小块加载到片上，Q 也以小块遍历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;每次只在片上完成该块的矩阵操作，归一化等，不把整张 𝑁×𝑁的</a:t>
            </a:r>
            <a:r>
              <a:rPr lang="zh-CN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 𝑆落到显存</a:t>
            </a:r>
            <a:endParaRPr lang="zh-CN" alt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在线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 softmax(online softmax)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与数值稳定</a:t>
            </a:r>
            <a:endParaRPr lang="zh-CN" alt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对于一行注意力，按块维护当前的行最大值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𝑚与归一化常数𝑙，每扫到一个新块就增量更新。</a:t>
            </a:r>
            <a:endParaRPr lang="zh-CN" alt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必要时重计算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(recompute)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而不是写回显存</a:t>
            </a:r>
            <a:endParaRPr lang="zh-CN" alt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反向传播不保存完整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𝑁</a:t>
            </a: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×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𝑁的注意力矩阵，需要时再按块重算，以时间换内存，极大降低峰值显存。</a:t>
            </a:r>
            <a:endParaRPr lang="zh-CN" alt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算子融合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/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并行度设计</a:t>
            </a:r>
            <a:endParaRPr lang="zh-CN" alt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将多个小算子融合成更少的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 kernel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，减少启动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/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同步开销与内存往返；</a:t>
            </a:r>
            <a:endParaRPr lang="zh-CN" alt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在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 GPU 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上合理划分线程块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/warp 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的工作（如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“split-Q”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策略、跨序列维度并行），提升占用率与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 FLOP 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利用率。</a:t>
            </a:r>
            <a:endParaRPr lang="zh-CN" altLang="en-US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altLang="zh-CN" sz="3600" b="1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3600" b="1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lashAttention-2</a:t>
            </a:r>
            <a:endParaRPr lang="en-US" altLang="zh-CN" sz="3600" b="1" spc="10" dirty="0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内容占位符 1"/>
          <p:cNvSpPr>
            <a:spLocks noGrp="1"/>
          </p:cNvSpPr>
          <p:nvPr/>
        </p:nvSpPr>
        <p:spPr>
          <a:xfrm>
            <a:off x="6115685" y="904875"/>
            <a:ext cx="6076315" cy="5405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zh-CN" altLang="en-US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913092" y="6543964"/>
            <a:ext cx="2743200" cy="342034"/>
          </a:xfrm>
          <a:prstGeom prst="rect">
            <a:avLst/>
          </a:prstGeom>
        </p:spPr>
        <p:txBody>
          <a:bodyPr/>
          <a:lstStyle/>
          <a:p>
            <a:fld id="{40659071-15B3-479E-AE44-A4E7BB5803F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880" y="2371725"/>
            <a:ext cx="1046163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443479" y="4860925"/>
            <a:ext cx="72053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Thanks</a:t>
            </a:r>
            <a:endParaRPr lang="en-US" altLang="zh-CN" sz="4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  <a:endParaRPr lang="zh-CN" altLang="en-US" dirty="0"/>
          </a:p>
          <a:p>
            <a:pPr marL="457200" lvl="1" indent="0" fontAlgn="auto">
              <a:lnSpc>
                <a:spcPct val="140000"/>
              </a:lnSpc>
              <a:spcAft>
                <a:spcPts val="600"/>
              </a:spcAft>
              <a:buNone/>
            </a:pPr>
            <a:r>
              <a:rPr lang="en-US" altLang="zh-CN" b="1" dirty="0">
                <a:sym typeface="Wingdings" panose="05000000000000000000" pitchFamily="2" charset="2"/>
              </a:rPr>
              <a:t>Assignment 2:</a:t>
            </a:r>
            <a:r>
              <a:rPr lang="zh-CN" altLang="en-US" dirty="0">
                <a:sym typeface="Wingdings" panose="05000000000000000000" pitchFamily="2" charset="2"/>
              </a:rPr>
              <a:t>研究如何优化</a:t>
            </a:r>
            <a:r>
              <a:rPr lang="en-US" altLang="zh-CN" dirty="0">
                <a:sym typeface="Wingdings" panose="05000000000000000000" pitchFamily="2" charset="2"/>
              </a:rPr>
              <a:t> Transformer </a:t>
            </a:r>
            <a:r>
              <a:rPr lang="zh-CN" altLang="en-US" dirty="0">
                <a:sym typeface="Wingdings" panose="05000000000000000000" pitchFamily="2" charset="2"/>
              </a:rPr>
              <a:t>模型的性能，以更高效地使用</a:t>
            </a:r>
            <a:r>
              <a:rPr lang="en-US" altLang="zh-CN" dirty="0">
                <a:sym typeface="Wingdings" panose="05000000000000000000" pitchFamily="2" charset="2"/>
              </a:rPr>
              <a:t> GPU</a:t>
            </a:r>
            <a:r>
              <a:rPr lang="zh-CN" altLang="en-US" dirty="0">
                <a:sym typeface="Wingdings" panose="05000000000000000000" pitchFamily="2" charset="2"/>
              </a:rPr>
              <a:t>。了解在前向与反向传播过程中，程序资源消耗的具体位置（如时间和显存）。并对比序列长度，模型维度等对训练时长和内存占用的</a:t>
            </a:r>
            <a:r>
              <a:rPr lang="zh-CN" altLang="en-US" dirty="0">
                <a:sym typeface="Wingdings" panose="05000000000000000000" pitchFamily="2" charset="2"/>
              </a:rPr>
              <a:t>影响。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实验配置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dirty="0">
                <a:sym typeface="Wingdings" panose="05000000000000000000" pitchFamily="2" charset="2"/>
              </a:rPr>
              <a:t>设备：</a:t>
            </a:r>
            <a:r>
              <a:rPr lang="en-US" altLang="zh-CN" dirty="0">
                <a:sym typeface="Wingdings" panose="05000000000000000000" pitchFamily="2" charset="2"/>
              </a:rPr>
              <a:t>NVIDIA RTX 3090 24GB</a:t>
            </a:r>
            <a:r>
              <a:rPr lang="zh-CN" altLang="en-US" dirty="0">
                <a:sym typeface="Wingdings" panose="05000000000000000000" pitchFamily="2" charset="2"/>
              </a:rPr>
              <a:t>显存</a:t>
            </a:r>
            <a:endParaRPr lang="zh-CN" altLang="en-US" dirty="0">
              <a:sym typeface="Wingdings" panose="05000000000000000000" pitchFamily="2" charset="2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dirty="0">
                <a:sym typeface="Wingdings" panose="05000000000000000000" pitchFamily="2" charset="2"/>
              </a:rPr>
              <a:t>模型：</a:t>
            </a:r>
            <a:r>
              <a:rPr lang="en-US" altLang="zh-CN" dirty="0">
                <a:sym typeface="Wingdings" panose="05000000000000000000" pitchFamily="2" charset="2"/>
              </a:rPr>
              <a:t>Assignment 1</a:t>
            </a:r>
            <a:r>
              <a:rPr lang="zh-CN" altLang="en-US" dirty="0">
                <a:sym typeface="Wingdings" panose="05000000000000000000" pitchFamily="2" charset="2"/>
              </a:rPr>
              <a:t>所构建的简单</a:t>
            </a:r>
            <a:r>
              <a:rPr lang="en-US" altLang="zh-CN" dirty="0">
                <a:sym typeface="Wingdings" panose="05000000000000000000" pitchFamily="2" charset="2"/>
              </a:rPr>
              <a:t>Transformer</a:t>
            </a:r>
            <a:r>
              <a:rPr lang="zh-CN" altLang="en-US" dirty="0">
                <a:sym typeface="Wingdings" panose="05000000000000000000" pitchFamily="2" charset="2"/>
              </a:rPr>
              <a:t>模型</a:t>
            </a:r>
            <a:r>
              <a:rPr lang="en-US" altLang="zh-CN" dirty="0">
                <a:sym typeface="Wingdings" panose="05000000000000000000" pitchFamily="2" charset="2"/>
              </a:rPr>
              <a:t>(RoPE)</a:t>
            </a:r>
            <a:endParaRPr lang="zh-CN" altLang="en-US" dirty="0">
              <a:sym typeface="Wingdings" panose="05000000000000000000" pitchFamily="2" charset="2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dirty="0">
                <a:sym typeface="Wingdings" panose="05000000000000000000" pitchFamily="2" charset="2"/>
              </a:rPr>
              <a:t>模型参数：</a:t>
            </a:r>
            <a:endParaRPr lang="zh-CN" altLang="en-US" dirty="0">
              <a:sym typeface="Wingdings" panose="05000000000000000000" pitchFamily="2" charset="2"/>
            </a:endParaRPr>
          </a:p>
          <a:p>
            <a:pPr lvl="1">
              <a:buFont typeface="Wingdings" panose="05000000000000000000" charset="0"/>
              <a:buChar char="Ø"/>
            </a:pPr>
            <a:endParaRPr lang="zh-CN" altLang="en-US" dirty="0">
              <a:sym typeface="Wingdings" panose="05000000000000000000" pitchFamily="2" charset="2"/>
            </a:endParaRPr>
          </a:p>
          <a:p>
            <a:pPr lvl="2">
              <a:buFont typeface="Wingdings" panose="05000000000000000000" charset="0"/>
              <a:buChar char="Ø"/>
            </a:pPr>
            <a:endParaRPr lang="zh-CN" altLang="en-US" dirty="0">
              <a:sym typeface="Wingdings" panose="05000000000000000000" pitchFamily="2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zh-CN" altLang="en-US" sz="3600" dirty="0">
                <a:latin typeface="Times New Roman" panose="02020603050405020304"/>
                <a:cs typeface="Times New Roman" panose="02020603050405020304"/>
              </a:rPr>
              <a:t>作业</a:t>
            </a:r>
            <a:r>
              <a:rPr lang="zh-CN" altLang="en-US" sz="3600" dirty="0">
                <a:latin typeface="Times New Roman" panose="02020603050405020304"/>
                <a:cs typeface="Times New Roman" panose="02020603050405020304"/>
              </a:rPr>
              <a:t>介绍</a:t>
            </a:r>
            <a:endParaRPr lang="zh-CN" altLang="en-US" sz="36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1965" y="4362450"/>
            <a:ext cx="5760720" cy="16992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sym typeface="Wingdings" panose="05000000000000000000" pitchFamily="2" charset="2"/>
              </a:rPr>
              <a:t>数据精度对训练时间和占用内存的影响</a:t>
            </a:r>
            <a:endParaRPr lang="zh-CN" altLang="en-US" dirty="0">
              <a:sym typeface="Wingdings" panose="05000000000000000000" pitchFamily="2" charset="2"/>
            </a:endParaRPr>
          </a:p>
          <a:p>
            <a:pPr marL="0" lvl="0" indent="457200">
              <a:buNone/>
            </a:pPr>
            <a:r>
              <a:rPr lang="zh-CN" altLang="en-US" sz="2000" dirty="0">
                <a:sym typeface="Wingdings" panose="05000000000000000000" pitchFamily="2" charset="2"/>
              </a:rPr>
              <a:t>通常默认情况下，实验都是</a:t>
            </a:r>
            <a:r>
              <a:rPr lang="zh-CN" altLang="en-US" sz="2000" b="1" dirty="0">
                <a:sym typeface="Wingdings" panose="05000000000000000000" pitchFamily="2" charset="2"/>
              </a:rPr>
              <a:t>FP32（单精度浮点数）</a:t>
            </a:r>
            <a:r>
              <a:rPr lang="zh-CN" altLang="en-US" sz="2000" dirty="0">
                <a:sym typeface="Wingdings" panose="05000000000000000000" pitchFamily="2" charset="2"/>
              </a:rPr>
              <a:t> 进行计算，所有模型参数和激活值的数据类型均为 torch.float32。现代 GPU（如 NVIDIA Ampere、Volta、Turing 系列）在 FP16 计算上有专门的加速单元。FP16 的运算速度通常是 FP32 的 </a:t>
            </a:r>
            <a:r>
              <a:rPr lang="zh-CN" altLang="en-US" sz="2000" b="1" dirty="0">
                <a:sym typeface="Wingdings" panose="05000000000000000000" pitchFamily="2" charset="2"/>
              </a:rPr>
              <a:t>2～8 倍</a:t>
            </a:r>
            <a:r>
              <a:rPr lang="zh-CN" altLang="en-US" sz="2000" dirty="0">
                <a:sym typeface="Wingdings" panose="05000000000000000000" pitchFamily="2" charset="2"/>
              </a:rPr>
              <a:t>。</a:t>
            </a:r>
            <a:endParaRPr lang="zh-CN" altLang="en-US" sz="2000" dirty="0">
              <a:sym typeface="Wingdings" panose="05000000000000000000" pitchFamily="2" charset="2"/>
            </a:endParaRPr>
          </a:p>
          <a:p>
            <a:pPr marL="0" lvl="0" indent="457200">
              <a:buNone/>
            </a:pPr>
            <a:r>
              <a:rPr lang="zh-CN" altLang="en-US" sz="2000" dirty="0">
                <a:sym typeface="Wingdings" panose="05000000000000000000" pitchFamily="2" charset="2"/>
              </a:rPr>
              <a:t>但是简单地将模型强制转换为低精度格式可能会降低模型精度，为了充分利用低精度数据类型的加速优势，通常会采用</a:t>
            </a:r>
            <a:r>
              <a:rPr lang="zh-CN" altLang="en-US" sz="2000" b="1" dirty="0">
                <a:sym typeface="Wingdings" panose="05000000000000000000" pitchFamily="2" charset="2"/>
              </a:rPr>
              <a:t>混合精度训练</a:t>
            </a:r>
            <a:r>
              <a:rPr lang="zh-CN" altLang="en-US" sz="2000" dirty="0">
                <a:sym typeface="Wingdings" panose="05000000000000000000" pitchFamily="2" charset="2"/>
              </a:rPr>
              <a:t>（</a:t>
            </a:r>
            <a:r>
              <a:rPr lang="en-US" altLang="zh-CN" sz="2000" b="1" dirty="0">
                <a:sym typeface="Wingdings" panose="05000000000000000000" pitchFamily="2" charset="2"/>
              </a:rPr>
              <a:t>mixed-precision training</a:t>
            </a:r>
            <a:r>
              <a:rPr lang="zh-CN" altLang="en-US" sz="2000" dirty="0">
                <a:sym typeface="Wingdings" panose="05000000000000000000" pitchFamily="2" charset="2"/>
              </a:rPr>
              <a:t>）</a:t>
            </a:r>
            <a:r>
              <a:rPr lang="zh-CN" altLang="en-US" sz="2000" dirty="0">
                <a:sym typeface="Wingdings" panose="05000000000000000000" pitchFamily="2" charset="2"/>
              </a:rPr>
              <a:t>。</a:t>
            </a:r>
            <a:endParaRPr lang="zh-CN" altLang="en-US" sz="2000" dirty="0">
              <a:sym typeface="Wingdings" panose="05000000000000000000" pitchFamily="2" charset="2"/>
            </a:endParaRPr>
          </a:p>
          <a:p>
            <a:pPr marL="0" lvl="0" indent="0"/>
            <a:r>
              <a:rPr lang="zh-CN" altLang="en-US" sz="2000" dirty="0">
                <a:sym typeface="Wingdings" panose="05000000000000000000" pitchFamily="2" charset="2"/>
              </a:rPr>
              <a:t>代码</a:t>
            </a:r>
            <a:endParaRPr lang="zh-CN" altLang="en-US" sz="2000" dirty="0">
              <a:sym typeface="Wingdings" panose="05000000000000000000" pitchFamily="2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spcBef>
                <a:spcPts val="130"/>
              </a:spcBef>
            </a:pPr>
            <a:r>
              <a:rPr lang="zh-CN" altLang="en-US" sz="3600" b="1" spc="5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实验</a:t>
            </a:r>
            <a:r>
              <a:rPr lang="zh-CN" altLang="en-US" sz="3600" b="1" spc="5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一</a:t>
            </a:r>
            <a:endParaRPr lang="zh-CN" altLang="en-US" sz="3600" b="1" spc="5" dirty="0">
              <a:solidFill>
                <a:schemeClr val="bg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747895" y="17360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170" y="3458845"/>
            <a:ext cx="7813675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06375" y="904875"/>
            <a:ext cx="11708765" cy="5405755"/>
          </a:xfrm>
        </p:spPr>
        <p:txBody>
          <a:bodyPr/>
          <a:lstStyle/>
          <a:p>
            <a:pPr lvl="0"/>
            <a:r>
              <a:rPr lang="zh-CN" altLang="en-US" dirty="0">
                <a:sym typeface="Wingdings" panose="05000000000000000000" pitchFamily="2" charset="2"/>
              </a:rPr>
              <a:t>实验结果</a:t>
            </a:r>
            <a:endParaRPr lang="zh-CN" altLang="en-US" dirty="0">
              <a:sym typeface="Wingdings" panose="05000000000000000000" pitchFamily="2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zh-CN" altLang="en-US" sz="3600" b="1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实验</a:t>
            </a:r>
            <a:r>
              <a:rPr lang="zh-CN" altLang="en-US" sz="3600" b="1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一</a:t>
            </a:r>
            <a:endParaRPr lang="zh-CN" altLang="en-US" sz="3600" b="1" spc="10" dirty="0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内容占位符 1"/>
          <p:cNvSpPr>
            <a:spLocks noGrp="1"/>
          </p:cNvSpPr>
          <p:nvPr/>
        </p:nvSpPr>
        <p:spPr>
          <a:xfrm>
            <a:off x="6115685" y="904875"/>
            <a:ext cx="6076315" cy="5405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zh-CN" altLang="en-US" dirty="0">
              <a:sym typeface="Wingdings" panose="05000000000000000000" pitchFamily="2" charset="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379730" y="1507490"/>
          <a:ext cx="11361420" cy="3843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060"/>
                <a:gridCol w="1623060"/>
                <a:gridCol w="1623060"/>
                <a:gridCol w="1623060"/>
                <a:gridCol w="1623060"/>
                <a:gridCol w="1623060"/>
                <a:gridCol w="1623060"/>
              </a:tblGrid>
              <a:tr h="641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模型</a:t>
                      </a:r>
                      <a:endParaRPr lang="zh-CN" altLang="en-US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混合精度</a:t>
                      </a:r>
                      <a:endParaRPr lang="zh-CN" altLang="en-US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前向传播</a:t>
                      </a:r>
                      <a:r>
                        <a:rPr lang="zh-CN" altLang="en-US"/>
                        <a:t>时间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(ms)</a:t>
                      </a:r>
                      <a:endParaRPr lang="en-US" altLang="zh-CN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前向传播</a:t>
                      </a:r>
                      <a:r>
                        <a:rPr lang="zh-CN" altLang="en-US"/>
                        <a:t>内存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(GB)</a:t>
                      </a:r>
                      <a:endParaRPr lang="en-US" altLang="zh-CN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反向传播</a:t>
                      </a:r>
                      <a:r>
                        <a:rPr lang="zh-CN" altLang="en-US"/>
                        <a:t>时间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(ms)</a:t>
                      </a:r>
                      <a:endParaRPr lang="zh-CN" altLang="en-US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反向传播</a:t>
                      </a:r>
                      <a:r>
                        <a:rPr lang="zh-CN" altLang="en-US"/>
                        <a:t>内存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(GB)</a:t>
                      </a:r>
                      <a:endParaRPr lang="en-US" altLang="zh-CN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总时间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(ms)</a:t>
                      </a:r>
                      <a:endParaRPr lang="zh-CN" altLang="en-US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</a:t>
                      </a:r>
                      <a:r>
                        <a:rPr lang="en-US" altLang="zh-CN"/>
                        <a:t>mall</a:t>
                      </a:r>
                      <a:endParaRPr lang="en-US" altLang="zh-CN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r>
                        <a:rPr lang="en-US" altLang="zh-CN"/>
                        <a:t>alse</a:t>
                      </a:r>
                      <a:endParaRPr lang="en-US" altLang="zh-CN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27.29</a:t>
                      </a:r>
                      <a:endParaRPr lang="en-US" altLang="zh-CN" b="1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3.31</a:t>
                      </a:r>
                      <a:endParaRPr lang="en-US" altLang="zh-CN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68.67</a:t>
                      </a:r>
                      <a:endParaRPr lang="en-US" altLang="zh-CN" b="1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3.27</a:t>
                      </a:r>
                      <a:endParaRPr lang="en-US" altLang="zh-CN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95.96</a:t>
                      </a:r>
                      <a:endParaRPr lang="en-US" altLang="zh-CN" b="1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533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Small</a:t>
                      </a:r>
                      <a:endParaRPr lang="zh-CN" altLang="en-US"/>
                    </a:p>
                  </a:txBody>
                  <a:tcPr anchor="ctr" anchorCtr="0"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r>
                        <a:rPr lang="en-US" altLang="zh-CN"/>
                        <a:t>rue</a:t>
                      </a:r>
                      <a:endParaRPr lang="en-US" altLang="zh-CN"/>
                    </a:p>
                  </a:txBody>
                  <a:tcPr anchor="ctr" anchorCtr="0"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28.38</a:t>
                      </a:r>
                      <a:endParaRPr lang="en-US" altLang="zh-CN"/>
                    </a:p>
                  </a:txBody>
                  <a:tcPr anchor="ctr" anchorCtr="0"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3.08</a:t>
                      </a:r>
                      <a:endParaRPr lang="en-US" altLang="zh-CN" b="1"/>
                    </a:p>
                  </a:txBody>
                  <a:tcPr anchor="ctr" anchorCtr="0"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75.82</a:t>
                      </a:r>
                      <a:endParaRPr lang="en-US" altLang="zh-CN"/>
                    </a:p>
                  </a:txBody>
                  <a:tcPr anchor="ctr" anchorCtr="0"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3.06</a:t>
                      </a:r>
                      <a:endParaRPr lang="en-US" altLang="zh-CN" b="1"/>
                    </a:p>
                  </a:txBody>
                  <a:tcPr anchor="ctr" anchorCtr="0"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104.2</a:t>
                      </a:r>
                      <a:endParaRPr lang="en-US" altLang="zh-CN"/>
                    </a:p>
                  </a:txBody>
                  <a:tcPr anchor="ctr" anchorCtr="0"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</a:t>
                      </a:r>
                      <a:r>
                        <a:rPr lang="en-US" altLang="zh-CN"/>
                        <a:t>edium</a:t>
                      </a:r>
                      <a:endParaRPr lang="en-US" altLang="zh-CN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r>
                        <a:rPr lang="en-US" altLang="zh-CN"/>
                        <a:t>alse</a:t>
                      </a:r>
                      <a:endParaRPr lang="en-US" altLang="zh-CN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68.5</a:t>
                      </a:r>
                      <a:endParaRPr lang="en-US" altLang="zh-CN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9.61</a:t>
                      </a:r>
                      <a:endParaRPr lang="en-US" altLang="zh-CN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200.95</a:t>
                      </a:r>
                      <a:endParaRPr lang="en-US" altLang="zh-CN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9.57</a:t>
                      </a:r>
                      <a:endParaRPr lang="en-US" altLang="zh-CN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269.45</a:t>
                      </a:r>
                      <a:endParaRPr lang="en-US" altLang="zh-CN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5340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</a:t>
                      </a:r>
                      <a:r>
                        <a:rPr lang="en-US" altLang="zh-CN"/>
                        <a:t>edium</a:t>
                      </a:r>
                      <a:endParaRPr lang="en-US" altLang="zh-CN"/>
                    </a:p>
                  </a:txBody>
                  <a:tcPr anchor="ctr" anchorCtr="0"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r>
                        <a:rPr lang="en-US" altLang="zh-CN"/>
                        <a:t>rue</a:t>
                      </a:r>
                      <a:endParaRPr lang="en-US" altLang="zh-CN"/>
                    </a:p>
                  </a:txBody>
                  <a:tcPr anchor="ctr" anchorCtr="0"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1" i="0"/>
                        <a:t>56.94</a:t>
                      </a:r>
                      <a:endParaRPr lang="en-US" altLang="zh-CN" sz="1800" b="1" i="0"/>
                    </a:p>
                  </a:txBody>
                  <a:tcPr marL="7937" marR="7937" marT="7937" marB="0" anchor="ctr" anchorCtr="0"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1" i="0"/>
                        <a:t>9.17</a:t>
                      </a:r>
                      <a:endParaRPr lang="en-US" altLang="zh-CN" sz="1800" b="1" i="0"/>
                    </a:p>
                  </a:txBody>
                  <a:tcPr marL="7937" marR="7937" marT="7937" marB="0" anchor="ctr" anchorCtr="0"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1" i="0"/>
                        <a:t>175.11</a:t>
                      </a:r>
                      <a:endParaRPr lang="en-US" altLang="zh-CN" sz="1800" b="1" i="0"/>
                    </a:p>
                  </a:txBody>
                  <a:tcPr marL="7937" marR="7937" marT="7937" marB="0" anchor="ctr" anchorCtr="0"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1" i="0"/>
                        <a:t>9.15</a:t>
                      </a:r>
                      <a:endParaRPr lang="en-US" altLang="zh-CN" sz="1800" b="1" i="0"/>
                    </a:p>
                  </a:txBody>
                  <a:tcPr marL="7937" marR="7937" marT="7937" marB="0" anchor="ctr" anchorCtr="0"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1" i="0"/>
                        <a:t>232.04</a:t>
                      </a:r>
                      <a:endParaRPr lang="en-US" altLang="zh-CN" sz="1800" b="1" i="0"/>
                    </a:p>
                  </a:txBody>
                  <a:tcPr marL="7937" marR="7937" marT="7937" marB="0" anchor="ctr" anchorCtr="0"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</a:t>
                      </a:r>
                      <a:r>
                        <a:rPr lang="en-US" altLang="zh-CN"/>
                        <a:t>arge</a:t>
                      </a:r>
                      <a:endParaRPr lang="en-US" altLang="zh-CN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r>
                        <a:rPr lang="en-US" altLang="zh-CN"/>
                        <a:t>alse</a:t>
                      </a:r>
                      <a:endParaRPr lang="en-US" altLang="zh-CN"/>
                    </a:p>
                  </a:txBody>
                  <a:tcPr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0" i="0"/>
                        <a:t>132.32</a:t>
                      </a:r>
                      <a:endParaRPr lang="en-US" altLang="zh-CN" sz="1800" b="0" i="0"/>
                    </a:p>
                  </a:txBody>
                  <a:tcPr marL="7937" marR="7937" marT="7937" marB="0"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0" i="0"/>
                        <a:t>20.96</a:t>
                      </a:r>
                      <a:endParaRPr lang="en-US" altLang="zh-CN" sz="1800" b="0" i="0"/>
                    </a:p>
                  </a:txBody>
                  <a:tcPr marL="7937" marR="7937" marT="7937" marB="0"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0" i="0"/>
                        <a:t>434.04</a:t>
                      </a:r>
                      <a:endParaRPr lang="en-US" altLang="zh-CN" sz="1800" b="0" i="0"/>
                    </a:p>
                  </a:txBody>
                  <a:tcPr marL="7937" marR="7937" marT="7937" marB="0"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0" i="0"/>
                        <a:t>20.92</a:t>
                      </a:r>
                      <a:endParaRPr lang="en-US" altLang="zh-CN" sz="1800" b="0" i="0"/>
                    </a:p>
                  </a:txBody>
                  <a:tcPr marL="7937" marR="7937" marT="7937" marB="0"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0" i="0"/>
                        <a:t>566.36</a:t>
                      </a:r>
                      <a:endParaRPr lang="en-US" altLang="zh-CN" sz="1800" b="0" i="0"/>
                    </a:p>
                  </a:txBody>
                  <a:tcPr marL="7937" marR="7937" marT="7937" marB="0"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533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</a:t>
                      </a:r>
                      <a:r>
                        <a:rPr lang="en-US" altLang="zh-CN"/>
                        <a:t>arge</a:t>
                      </a:r>
                      <a:endParaRPr lang="en-US" altLang="zh-CN"/>
                    </a:p>
                  </a:txBody>
                  <a:tcPr anchor="ctr" anchorCtr="0"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r>
                        <a:rPr lang="en-US" altLang="zh-CN"/>
                        <a:t>rue</a:t>
                      </a:r>
                      <a:endParaRPr lang="en-US" altLang="zh-CN"/>
                    </a:p>
                  </a:txBody>
                  <a:tcPr anchor="ctr" anchorCtr="0"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1" i="0"/>
                        <a:t>90.53</a:t>
                      </a:r>
                      <a:endParaRPr lang="en-US" altLang="zh-CN" sz="1800" b="1" i="0"/>
                    </a:p>
                  </a:txBody>
                  <a:tcPr marL="7937" marR="7937" marT="7937" marB="0" anchor="ctr" anchorCtr="0"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1" i="0"/>
                        <a:t>20.57</a:t>
                      </a:r>
                      <a:endParaRPr lang="en-US" altLang="zh-CN" sz="1800" b="1" i="0"/>
                    </a:p>
                  </a:txBody>
                  <a:tcPr marL="7937" marR="7937" marT="7937" marB="0" anchor="ctr" anchorCtr="0"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1" i="0"/>
                        <a:t>339.86</a:t>
                      </a:r>
                      <a:endParaRPr lang="en-US" altLang="zh-CN" sz="1800" b="1" i="0"/>
                    </a:p>
                  </a:txBody>
                  <a:tcPr marL="7937" marR="7937" marT="7937" marB="0" anchor="ctr" anchorCtr="0"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1" i="0"/>
                        <a:t>20.54</a:t>
                      </a:r>
                      <a:endParaRPr lang="en-US" altLang="zh-CN" sz="1800" b="1" i="0"/>
                    </a:p>
                  </a:txBody>
                  <a:tcPr marL="7937" marR="7937" marT="7937" marB="0" anchor="ctr" anchorCtr="0"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1" i="0"/>
                        <a:t>430.39</a:t>
                      </a:r>
                      <a:endParaRPr lang="en-US" altLang="zh-CN" sz="1800" b="1" i="0"/>
                    </a:p>
                  </a:txBody>
                  <a:tcPr marL="7937" marR="7937" marT="7937" marB="0" anchor="ctr" anchorCtr="0"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spcBef>
                <a:spcPts val="130"/>
              </a:spcBef>
            </a:pPr>
            <a:r>
              <a:rPr lang="zh-CN" altLang="en-US" sz="3600" b="1" spc="5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实验</a:t>
            </a:r>
            <a:r>
              <a:rPr lang="zh-CN" altLang="en-US" sz="3600" b="1" spc="5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二</a:t>
            </a:r>
            <a:endParaRPr lang="zh-CN" altLang="en-US" sz="3600" b="1" spc="5" dirty="0">
              <a:solidFill>
                <a:schemeClr val="bg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0" y="794385"/>
            <a:ext cx="12287250" cy="5569585"/>
          </a:xfrm>
        </p:spPr>
        <p:txBody>
          <a:bodyPr/>
          <a:lstStyle/>
          <a:p>
            <a:r>
              <a:rPr lang="en-US" altLang="zh-CN" dirty="0">
                <a:sym typeface="Wingdings" panose="05000000000000000000" pitchFamily="2" charset="2"/>
              </a:rPr>
              <a:t>Pytorch</a:t>
            </a:r>
            <a:r>
              <a:rPr lang="zh-CN" altLang="en-US" dirty="0">
                <a:sym typeface="Wingdings" panose="05000000000000000000" pitchFamily="2" charset="2"/>
              </a:rPr>
              <a:t>即时编译器</a:t>
            </a:r>
            <a:r>
              <a:rPr lang="en-US" altLang="zh-CN" dirty="0">
                <a:sym typeface="Wingdings" panose="05000000000000000000" pitchFamily="2" charset="2"/>
              </a:rPr>
              <a:t>JIT</a:t>
            </a:r>
            <a:r>
              <a:rPr lang="zh-CN" altLang="en-US" dirty="0">
                <a:sym typeface="Wingdings" panose="05000000000000000000" pitchFamily="2" charset="2"/>
              </a:rPr>
              <a:t>的</a:t>
            </a:r>
            <a:r>
              <a:rPr lang="zh-CN" altLang="en-US" dirty="0">
                <a:sym typeface="Wingdings" panose="05000000000000000000" pitchFamily="2" charset="2"/>
              </a:rPr>
              <a:t>影响</a:t>
            </a:r>
            <a:endParaRPr lang="zh-CN" alt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JIT</a:t>
            </a:r>
            <a:r>
              <a:rPr lang="zh-CN" altLang="en-US" dirty="0">
                <a:sym typeface="Wingdings" panose="05000000000000000000" pitchFamily="2" charset="2"/>
              </a:rPr>
              <a:t>自动对</a:t>
            </a:r>
            <a:r>
              <a:rPr lang="en-US" altLang="zh-CN" dirty="0">
                <a:sym typeface="Wingdings" panose="05000000000000000000" pitchFamily="2" charset="2"/>
              </a:rPr>
              <a:t>PyTorch</a:t>
            </a:r>
            <a:r>
              <a:rPr lang="zh-CN" altLang="en-US" dirty="0">
                <a:sym typeface="Wingdings" panose="05000000000000000000" pitchFamily="2" charset="2"/>
              </a:rPr>
              <a:t>函数应用多种优化。编译器会通过动态分析计算图，尝试自动生成融合的</a:t>
            </a:r>
            <a:r>
              <a:rPr lang="en-US" altLang="zh-CN" dirty="0">
                <a:sym typeface="Wingdings" panose="05000000000000000000" pitchFamily="2" charset="2"/>
              </a:rPr>
              <a:t>Triton</a:t>
            </a:r>
            <a:r>
              <a:rPr lang="zh-CN" altLang="en-US" dirty="0">
                <a:sym typeface="Wingdings" panose="05000000000000000000" pitchFamily="2" charset="2"/>
              </a:rPr>
              <a:t>内核。</a:t>
            </a:r>
            <a:endParaRPr lang="zh-CN" alt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zh-CN" altLang="en-US" dirty="0">
                <a:sym typeface="Wingdings" panose="05000000000000000000" pitchFamily="2" charset="2"/>
              </a:rPr>
              <a:t>工作流程：捕获</a:t>
            </a:r>
            <a:r>
              <a:rPr lang="en-US" altLang="zh-CN" dirty="0">
                <a:sym typeface="Wingdings" panose="05000000000000000000" pitchFamily="2" charset="2"/>
              </a:rPr>
              <a:t> Python </a:t>
            </a:r>
            <a:r>
              <a:rPr lang="zh-CN" altLang="en-US" dirty="0">
                <a:sym typeface="Wingdings" panose="05000000000000000000" pitchFamily="2" charset="2"/>
              </a:rPr>
              <a:t>中的逐算子执行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en-US" dirty="0">
                <a:sym typeface="Wingdings" panose="05000000000000000000" pitchFamily="2" charset="2"/>
              </a:rPr>
              <a:t>→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zh-CN" altLang="en-US" dirty="0">
                <a:sym typeface="Wingdings" panose="05000000000000000000" pitchFamily="2" charset="2"/>
              </a:rPr>
              <a:t>变成可优化的计算图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en-US" dirty="0">
                <a:sym typeface="Wingdings" panose="05000000000000000000" pitchFamily="2" charset="2"/>
              </a:rPr>
              <a:t>→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zh-CN" altLang="en-US" dirty="0">
                <a:sym typeface="Wingdings" panose="05000000000000000000" pitchFamily="2" charset="2"/>
              </a:rPr>
              <a:t>生成高效内核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en-US" dirty="0">
                <a:sym typeface="Wingdings" panose="05000000000000000000" pitchFamily="2" charset="2"/>
              </a:rPr>
              <a:t>→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zh-CN" altLang="en-US" dirty="0">
                <a:sym typeface="Wingdings" panose="05000000000000000000" pitchFamily="2" charset="2"/>
              </a:rPr>
              <a:t>运行并缓存复用。</a:t>
            </a:r>
            <a:endParaRPr lang="zh-CN" altLang="en-US" dirty="0">
              <a:sym typeface="Wingdings" panose="05000000000000000000" pitchFamily="2" charset="2"/>
            </a:endParaRPr>
          </a:p>
          <a:p>
            <a:pPr marL="342900" lvl="0" indent="-342900"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代码</a:t>
            </a:r>
            <a:endParaRPr lang="zh-CN" altLang="en-US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2479675"/>
            <a:ext cx="8231505" cy="29406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spcBef>
                <a:spcPts val="130"/>
              </a:spcBef>
            </a:pPr>
            <a:r>
              <a:rPr lang="zh-CN" altLang="en-US" sz="3600" b="1" spc="5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实验</a:t>
            </a:r>
            <a:r>
              <a:rPr lang="zh-CN" altLang="en-US" sz="3600" b="1" spc="5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二</a:t>
            </a:r>
            <a:endParaRPr lang="zh-CN" altLang="en-US" sz="3600" b="1" spc="5" dirty="0">
              <a:solidFill>
                <a:schemeClr val="bg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0" y="794385"/>
            <a:ext cx="12287250" cy="556958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实验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2.1-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在不同规模下对注意力实现进行基准测试</a:t>
            </a:r>
            <a:endParaRPr lang="zh-CN" alt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zh-CN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实验要求：</a:t>
            </a:r>
            <a:endParaRPr lang="zh-CN" alt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批次大小固定为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8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，不使用多头注意力</a:t>
            </a:r>
            <a:endParaRPr lang="zh-CN" altLang="en-US" sz="1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遍历头嵌入维度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d_model​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的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[16, 32, 64, 128]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和序列长度的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[256, 1024, 4096, 8192, 16384]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的笛卡尔积。</a:t>
            </a:r>
            <a:endParaRPr lang="zh-CN" alt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使用这些输入计时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100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次前向传播。</a:t>
            </a:r>
            <a:endParaRPr lang="zh-CN" alt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测量反向传播开始前的内存使用量，并计时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100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次反向传播。</a:t>
            </a:r>
            <a:endParaRPr lang="zh-CN" alt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确保进行预热，并在每次前向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/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反向传播后调用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torch.cuda.synchronize()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。</a:t>
            </a:r>
            <a:endParaRPr lang="zh-CN" alt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代码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  <a:endParaRPr lang="en-US" altLang="zh-CN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005" y="3613785"/>
            <a:ext cx="4808220" cy="1866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410" y="3429000"/>
            <a:ext cx="5278755" cy="28333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spcBef>
                <a:spcPts val="130"/>
              </a:spcBef>
            </a:pPr>
            <a:r>
              <a:rPr lang="zh-CN" altLang="en-US" sz="3600" b="1" spc="5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实验</a:t>
            </a:r>
            <a:r>
              <a:rPr lang="zh-CN" altLang="en-US" sz="3600" b="1" spc="5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二</a:t>
            </a:r>
            <a:endParaRPr lang="zh-CN" altLang="en-US" sz="3600" b="1" spc="5" dirty="0">
              <a:solidFill>
                <a:schemeClr val="bg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0" y="794385"/>
            <a:ext cx="12287250" cy="556958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实验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2.1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结果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(N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ot-compiled)</a:t>
            </a:r>
            <a:endParaRPr lang="zh-CN" alt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pic>
        <p:nvPicPr>
          <p:cNvPr id="2" name="图片 1" descr="Not-compil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700" y="1181735"/>
            <a:ext cx="6698615" cy="52952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spcBef>
                <a:spcPts val="130"/>
              </a:spcBef>
            </a:pPr>
            <a:r>
              <a:rPr lang="zh-CN" altLang="en-US" sz="3600" b="1" spc="5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实验</a:t>
            </a:r>
            <a:r>
              <a:rPr lang="zh-CN" altLang="en-US" sz="3600" b="1" spc="5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二</a:t>
            </a:r>
            <a:endParaRPr lang="zh-CN" altLang="en-US" sz="3600" b="1" spc="5" dirty="0">
              <a:solidFill>
                <a:schemeClr val="bg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0" y="794385"/>
            <a:ext cx="12287250" cy="556958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实验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2.1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结果</a:t>
            </a:r>
            <a:r>
              <a:rPr lang="en-US" altLang="zh-CN" dirty="0">
                <a:sym typeface="Wingdings" panose="05000000000000000000" pitchFamily="2" charset="2"/>
              </a:rPr>
              <a:t>(Not-compiled)</a:t>
            </a:r>
            <a:endParaRPr lang="zh-CN" alt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136650" y="1286510"/>
          <a:ext cx="957453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755"/>
                <a:gridCol w="1595755"/>
                <a:gridCol w="1595755"/>
                <a:gridCol w="1595755"/>
                <a:gridCol w="1595755"/>
                <a:gridCol w="1595755"/>
              </a:tblGrid>
              <a:tr h="401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d_model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seq_len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forward(ms)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backward(ms)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forward(GB)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backward(GB)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256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0.12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0.78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0.0125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0.0248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1024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0.27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1.09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0.0808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0.1453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4096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3.26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12.91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1.0256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2.0334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8192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12.71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50.1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4.0354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8.051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16384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OOM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OOM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OOM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OOM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1136650" y="3933190"/>
          <a:ext cx="957453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755"/>
                <a:gridCol w="1595755"/>
                <a:gridCol w="1595755"/>
                <a:gridCol w="1595755"/>
                <a:gridCol w="1595755"/>
                <a:gridCol w="1595755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d_model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seq_len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forward(ms)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backward(ms)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forward(GB)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backward(GB)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256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0.12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0.79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0.021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0.0259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1024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0.28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1.08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0.0833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0.1497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4096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3.44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13.2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1.0354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2.051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8192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13.46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51.17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4.0549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8.0862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16384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OOM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OOM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OOM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OOM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spcBef>
                <a:spcPts val="130"/>
              </a:spcBef>
            </a:pPr>
            <a:r>
              <a:rPr lang="zh-CN" altLang="en-US" sz="3600" b="1" spc="5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实验</a:t>
            </a:r>
            <a:r>
              <a:rPr lang="zh-CN" altLang="en-US" sz="3600" b="1" spc="5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二</a:t>
            </a:r>
            <a:endParaRPr lang="zh-CN" altLang="en-US" sz="3600" b="1" spc="5" dirty="0">
              <a:solidFill>
                <a:schemeClr val="bg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0" y="794385"/>
            <a:ext cx="12287250" cy="556958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实验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2.1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结果</a:t>
            </a:r>
            <a:r>
              <a:rPr lang="en-US" altLang="zh-CN" dirty="0">
                <a:sym typeface="Wingdings" panose="05000000000000000000" pitchFamily="2" charset="2"/>
              </a:rPr>
              <a:t>(Not-compiled)</a:t>
            </a:r>
            <a:endParaRPr lang="zh-CN" alt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136650" y="1354455"/>
          <a:ext cx="957453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755"/>
                <a:gridCol w="1595755"/>
                <a:gridCol w="1595755"/>
                <a:gridCol w="1595755"/>
                <a:gridCol w="1595755"/>
                <a:gridCol w="1595755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d_model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seq_len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forward(ms)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backward(ms)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forward(GB)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backward(GB)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256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0.16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0.79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0.0222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0.0281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1024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1.08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0.0881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0.1584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64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4096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3.66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13.55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1.0549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2.0862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64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8192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14.17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52.52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4.094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8.1565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64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16384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OOM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OOM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OOM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OOM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1136650" y="3949065"/>
          <a:ext cx="957453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755"/>
                <a:gridCol w="1595755"/>
                <a:gridCol w="1595755"/>
                <a:gridCol w="1595755"/>
                <a:gridCol w="1595755"/>
                <a:gridCol w="1595755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d_model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seq_len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forward(ms)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backward(ms)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forward(GB)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backward(GB)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256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0.13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0.79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0.0247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0.0325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1024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1.09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0.0979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0.176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4096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4.53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14.65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1.094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2.1565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8192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17.6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56.44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4.1721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8.2971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16384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OOM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OOM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OOM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OOM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49*302"/>
  <p:tag name="TABLE_ENDDRAG_RECT" val="67*123*849*302"/>
</p:tagLst>
</file>

<file path=ppt/tags/tag10.xml><?xml version="1.0" encoding="utf-8"?>
<p:tagLst xmlns:p="http://schemas.openxmlformats.org/presentationml/2006/main">
  <p:tag name="TABLE_ENDDRAG_ORIGIN_RECT" val="893*273"/>
  <p:tag name="TABLE_ENDDRAG_RECT" val="29*118*893*273"/>
</p:tagLst>
</file>

<file path=ppt/tags/tag2.xml><?xml version="1.0" encoding="utf-8"?>
<p:tagLst xmlns:p="http://schemas.openxmlformats.org/presentationml/2006/main">
  <p:tag name="TABLE_ENDDRAG_ORIGIN_RECT" val="753*195"/>
  <p:tag name="TABLE_ENDDRAG_RECT" val="89*101*753*195"/>
</p:tagLst>
</file>

<file path=ppt/tags/tag3.xml><?xml version="1.0" encoding="utf-8"?>
<p:tagLst xmlns:p="http://schemas.openxmlformats.org/presentationml/2006/main">
  <p:tag name="TABLE_ENDDRAG_ORIGIN_RECT" val="753*195"/>
  <p:tag name="TABLE_ENDDRAG_RECT" val="89*101*753*195"/>
</p:tagLst>
</file>

<file path=ppt/tags/tag4.xml><?xml version="1.0" encoding="utf-8"?>
<p:tagLst xmlns:p="http://schemas.openxmlformats.org/presentationml/2006/main">
  <p:tag name="TABLE_ENDDRAG_ORIGIN_RECT" val="753*195"/>
  <p:tag name="TABLE_ENDDRAG_RECT" val="89*101*753*195"/>
</p:tagLst>
</file>

<file path=ppt/tags/tag5.xml><?xml version="1.0" encoding="utf-8"?>
<p:tagLst xmlns:p="http://schemas.openxmlformats.org/presentationml/2006/main">
  <p:tag name="TABLE_ENDDRAG_ORIGIN_RECT" val="753*195"/>
  <p:tag name="TABLE_ENDDRAG_RECT" val="89*101*753*195"/>
</p:tagLst>
</file>

<file path=ppt/tags/tag6.xml><?xml version="1.0" encoding="utf-8"?>
<p:tagLst xmlns:p="http://schemas.openxmlformats.org/presentationml/2006/main">
  <p:tag name="TABLE_ENDDRAG_ORIGIN_RECT" val="753*195"/>
  <p:tag name="TABLE_ENDDRAG_RECT" val="89*101*753*195"/>
</p:tagLst>
</file>

<file path=ppt/tags/tag7.xml><?xml version="1.0" encoding="utf-8"?>
<p:tagLst xmlns:p="http://schemas.openxmlformats.org/presentationml/2006/main">
  <p:tag name="TABLE_ENDDRAG_ORIGIN_RECT" val="753*195"/>
  <p:tag name="TABLE_ENDDRAG_RECT" val="89*101*753*195"/>
</p:tagLst>
</file>

<file path=ppt/tags/tag8.xml><?xml version="1.0" encoding="utf-8"?>
<p:tagLst xmlns:p="http://schemas.openxmlformats.org/presentationml/2006/main">
  <p:tag name="TABLE_ENDDRAG_ORIGIN_RECT" val="753*195"/>
  <p:tag name="TABLE_ENDDRAG_RECT" val="89*101*753*195"/>
</p:tagLst>
</file>

<file path=ppt/tags/tag9.xml><?xml version="1.0" encoding="utf-8"?>
<p:tagLst xmlns:p="http://schemas.openxmlformats.org/presentationml/2006/main">
  <p:tag name="TABLE_ENDDRAG_ORIGIN_RECT" val="753*195"/>
  <p:tag name="TABLE_ENDDRAG_RECT" val="89*101*753*19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Times New Roman"/>
        <a:ea typeface="Microsoft YaHei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4047</Words>
  <Application>WPS 演示</Application>
  <PresentationFormat>宽屏</PresentationFormat>
  <Paragraphs>1014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Times New Roman</vt:lpstr>
      <vt:lpstr>Wingdings</vt:lpstr>
      <vt:lpstr>Times New Roman</vt:lpstr>
      <vt:lpstr>Arial Unicode MS</vt:lpstr>
      <vt:lpstr>等线</vt:lpstr>
      <vt:lpstr>BatangChe</vt:lpstr>
      <vt:lpstr>Segoe Print</vt:lpstr>
      <vt:lpstr>Office 主题​​</vt:lpstr>
      <vt:lpstr>从零构建大模型学习汇报</vt:lpstr>
      <vt:lpstr>作业介绍</vt:lpstr>
      <vt:lpstr>实验一</vt:lpstr>
      <vt:lpstr>实验一</vt:lpstr>
      <vt:lpstr>实验二</vt:lpstr>
      <vt:lpstr>实验二</vt:lpstr>
      <vt:lpstr>实验二</vt:lpstr>
      <vt:lpstr>实验二</vt:lpstr>
      <vt:lpstr>实验二</vt:lpstr>
      <vt:lpstr>实验二</vt:lpstr>
      <vt:lpstr>实验二</vt:lpstr>
      <vt:lpstr>实验二</vt:lpstr>
      <vt:lpstr>实验二</vt:lpstr>
      <vt:lpstr>实验二</vt:lpstr>
      <vt:lpstr>实验结论</vt:lpstr>
      <vt:lpstr>FlashAttention-2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kervias</dc:creator>
  <cp:lastModifiedBy>炽</cp:lastModifiedBy>
  <cp:revision>579</cp:revision>
  <dcterms:created xsi:type="dcterms:W3CDTF">2023-04-05T15:47:00Z</dcterms:created>
  <dcterms:modified xsi:type="dcterms:W3CDTF">2025-10-09T08:03:38Z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1286F5C15FB544928E1F513DFDE274DC_13</vt:lpwstr>
  </property>
  <property fmtid="{D5CDD505-2E9C-101B-9397-08002B2CF9AE}" pid="3" name="KSOProductBuildVer">
    <vt:lpwstr>2052-12.1.0.23125</vt:lpwstr>
  </property>
</Properties>
</file>