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260" r:id="rId3"/>
    <p:sldId id="261" r:id="rId4"/>
    <p:sldId id="262" r:id="rId5"/>
    <p:sldId id="314" r:id="rId6"/>
    <p:sldId id="327" r:id="rId7"/>
    <p:sldId id="316" r:id="rId8"/>
    <p:sldId id="317" r:id="rId9"/>
    <p:sldId id="318" r:id="rId10"/>
    <p:sldId id="319" r:id="rId11"/>
    <p:sldId id="320" r:id="rId12"/>
    <p:sldId id="321" r:id="rId13"/>
    <p:sldId id="323" r:id="rId14"/>
    <p:sldId id="325" r:id="rId15"/>
    <p:sldId id="326" r:id="rId16"/>
    <p:sldId id="328" r:id="rId17"/>
  </p:sldIdLst>
  <p:sldSz cx="9144000" cy="5143500" type="screen16x9"/>
  <p:notesSz cx="6858000" cy="9144000"/>
  <p:embeddedFontLst>
    <p:embeddedFont>
      <p:font typeface="Arimo" panose="020B0604020202020204" charset="0"/>
      <p:regular r:id="rId19"/>
      <p:bold r:id="rId20"/>
      <p:italic r:id="rId21"/>
      <p:boldItalic r:id="rId22"/>
    </p:embeddedFont>
    <p:embeddedFont>
      <p:font typeface="Bebas Neue" panose="020B0606020202050201" pitchFamily="3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6EBC"/>
    <a:srgbClr val="EA92E2"/>
    <a:srgbClr val="768E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221E1-EFB8-484B-A09A-EC858D0E83D2}">
  <a:tblStyle styleId="{7E7221E1-EFB8-484B-A09A-EC858D0E83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139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360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1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514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077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407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28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404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91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317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13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1.xm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slide" Target="slide1.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
              <a:schemeClr val="dk2">
                <a:lumMod val="90000"/>
                <a:lumOff val="10000"/>
              </a:schemeClr>
            </a:gs>
            <a:gs pos="100000">
              <a:schemeClr val="lt1">
                <a:alpha val="99000"/>
              </a:schemeClr>
            </a:gs>
          </a:gsLst>
          <a:lin ang="8100019" scaled="0"/>
        </a:gradFill>
        <a:effectLst/>
      </p:bgPr>
    </p:bg>
    <p:spTree>
      <p:nvGrpSpPr>
        <p:cNvPr id="1" name="Shape 237"/>
        <p:cNvGrpSpPr/>
        <p:nvPr/>
      </p:nvGrpSpPr>
      <p:grpSpPr>
        <a:xfrm>
          <a:off x="0" y="0"/>
          <a:ext cx="0" cy="0"/>
          <a:chOff x="0" y="0"/>
          <a:chExt cx="0" cy="0"/>
        </a:xfrm>
      </p:grpSpPr>
      <p:sp>
        <p:nvSpPr>
          <p:cNvPr id="238" name="Google Shape;238;p34"/>
          <p:cNvSpPr/>
          <p:nvPr/>
        </p:nvSpPr>
        <p:spPr>
          <a:xfrm>
            <a:off x="253638" y="3308182"/>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483477" y="838495"/>
            <a:ext cx="5254651" cy="24108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latin typeface="Arimo" panose="020B0604020202020204" charset="0"/>
                <a:ea typeface="Arimo" panose="020B0604020202020204" charset="0"/>
                <a:cs typeface="Arimo" panose="020B0604020202020204" charset="0"/>
              </a:rPr>
              <a:t>Customer Lifetime Value Prediction in Vehicle insurance by Machine Learning</a:t>
            </a:r>
            <a:endParaRPr sz="4000" b="1" dirty="0">
              <a:latin typeface="Arimo" panose="020B0604020202020204" charset="0"/>
              <a:ea typeface="Arimo" panose="020B0604020202020204" charset="0"/>
              <a:cs typeface="Arimo" panose="020B0604020202020204" charset="0"/>
            </a:endParaRPr>
          </a:p>
        </p:txBody>
      </p:sp>
      <p:sp>
        <p:nvSpPr>
          <p:cNvPr id="240" name="Google Shape;240;p34"/>
          <p:cNvSpPr txBox="1">
            <a:spLocks noGrp="1"/>
          </p:cNvSpPr>
          <p:nvPr>
            <p:ph type="subTitle" idx="1"/>
          </p:nvPr>
        </p:nvSpPr>
        <p:spPr>
          <a:xfrm>
            <a:off x="427638" y="3446632"/>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Lê Thị Hương Lan – Nhóm 3 – DA34</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24087"/>
            <a:ext cx="504598" cy="50453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81470" y="-133523"/>
            <a:ext cx="8648054" cy="924766"/>
          </a:xfrm>
          <a:prstGeom prst="rect">
            <a:avLst/>
          </a:prstGeom>
        </p:spPr>
        <p:txBody>
          <a:bodyPr spcFirstLastPara="1" wrap="square" lIns="91425" tIns="91425" rIns="91425" bIns="91425" anchor="ctr" anchorCtr="0">
            <a:noAutofit/>
          </a:bodyPr>
          <a:lstStyle/>
          <a:p>
            <a:r>
              <a:rPr lang="en-US" sz="2800" b="1" dirty="0" err="1">
                <a:latin typeface="Times New Roman" panose="02020603050405020304" pitchFamily="18" charset="0"/>
                <a:cs typeface="Times New Roman" panose="02020603050405020304" pitchFamily="18" charset="0"/>
              </a:rPr>
              <a:t>Xây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dựng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đánh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endParaRPr lang="en-US" sz="2800" b="1" dirty="0">
              <a:latin typeface="Times New Roman" panose="02020603050405020304" pitchFamily="18" charset="0"/>
              <a:cs typeface="Times New Roman" panose="02020603050405020304" pitchFamily="18" charset="0"/>
            </a:endParaRPr>
          </a:p>
        </p:txBody>
      </p:sp>
      <p:sp>
        <p:nvSpPr>
          <p:cNvPr id="648" name="Google Shape;648;p40"/>
          <p:cNvSpPr txBox="1">
            <a:spLocks noGrp="1"/>
          </p:cNvSpPr>
          <p:nvPr>
            <p:ph type="title" idx="2"/>
          </p:nvPr>
        </p:nvSpPr>
        <p:spPr>
          <a:xfrm>
            <a:off x="714297" y="36392"/>
            <a:ext cx="916144" cy="50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03</a:t>
            </a:r>
            <a:endParaRPr sz="2400" b="1" dirty="0">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Rounded Corners 3">
            <a:extLst>
              <a:ext uri="{FF2B5EF4-FFF2-40B4-BE49-F238E27FC236}">
                <a16:creationId xmlns:a16="http://schemas.microsoft.com/office/drawing/2014/main" id="{618CF253-0A4D-576C-02F1-D12BCB1F9E81}"/>
              </a:ext>
            </a:extLst>
          </p:cNvPr>
          <p:cNvSpPr/>
          <p:nvPr/>
        </p:nvSpPr>
        <p:spPr>
          <a:xfrm>
            <a:off x="0" y="870855"/>
            <a:ext cx="2644927"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Arimo" panose="020B0604020202020204" charset="0"/>
                <a:ea typeface="Arimo" panose="020B0604020202020204" charset="0"/>
                <a:cs typeface="Arimo" panose="020B0604020202020204" charset="0"/>
              </a:rPr>
              <a:t>Phân</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loại</a:t>
            </a:r>
            <a:r>
              <a:rPr lang="en-US" sz="1600" b="1" dirty="0">
                <a:latin typeface="Arimo" panose="020B0604020202020204" charset="0"/>
                <a:ea typeface="Arimo" panose="020B0604020202020204" charset="0"/>
                <a:cs typeface="Arimo" panose="020B0604020202020204" charset="0"/>
              </a:rPr>
              <a:t> X, Y</a:t>
            </a:r>
          </a:p>
        </p:txBody>
      </p:sp>
      <p:sp>
        <p:nvSpPr>
          <p:cNvPr id="5" name="Rectangle: Rounded Corners 4">
            <a:extLst>
              <a:ext uri="{FF2B5EF4-FFF2-40B4-BE49-F238E27FC236}">
                <a16:creationId xmlns:a16="http://schemas.microsoft.com/office/drawing/2014/main" id="{23E23CB8-8599-977D-C3A4-E5EC7F8A0C86}"/>
              </a:ext>
            </a:extLst>
          </p:cNvPr>
          <p:cNvSpPr/>
          <p:nvPr/>
        </p:nvSpPr>
        <p:spPr>
          <a:xfrm>
            <a:off x="0" y="1745497"/>
            <a:ext cx="2718652" cy="7925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mo" panose="020B0604020202020204" charset="0"/>
                <a:ea typeface="Arimo" panose="020B0604020202020204" charset="0"/>
                <a:cs typeface="Arimo" panose="020B0604020202020204" charset="0"/>
              </a:rPr>
              <a:t>Chia </a:t>
            </a:r>
            <a:r>
              <a:rPr lang="en-US" sz="1600" b="1" dirty="0" err="1">
                <a:latin typeface="Arimo" panose="020B0604020202020204" charset="0"/>
                <a:ea typeface="Arimo" panose="020B0604020202020204" charset="0"/>
                <a:cs typeface="Arimo" panose="020B0604020202020204" charset="0"/>
              </a:rPr>
              <a:t>dữ</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liệu</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thành</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tập</a:t>
            </a:r>
            <a:r>
              <a:rPr lang="en-US" sz="1600" b="1" dirty="0">
                <a:latin typeface="Arimo" panose="020B0604020202020204" charset="0"/>
                <a:ea typeface="Arimo" panose="020B0604020202020204" charset="0"/>
                <a:cs typeface="Arimo" panose="020B0604020202020204" charset="0"/>
              </a:rPr>
              <a:t> train </a:t>
            </a:r>
            <a:r>
              <a:rPr lang="en-US" sz="1600" b="1" dirty="0" err="1">
                <a:latin typeface="Arimo" panose="020B0604020202020204" charset="0"/>
                <a:ea typeface="Arimo" panose="020B0604020202020204" charset="0"/>
                <a:cs typeface="Arimo" panose="020B0604020202020204" charset="0"/>
              </a:rPr>
              <a:t>và</a:t>
            </a:r>
            <a:r>
              <a:rPr lang="en-US" sz="1600" b="1" dirty="0">
                <a:latin typeface="Arimo" panose="020B0604020202020204" charset="0"/>
                <a:ea typeface="Arimo" panose="020B0604020202020204" charset="0"/>
                <a:cs typeface="Arimo" panose="020B0604020202020204" charset="0"/>
              </a:rPr>
              <a:t> test </a:t>
            </a:r>
            <a:r>
              <a:rPr lang="en-US" sz="1600" b="1" dirty="0" err="1">
                <a:latin typeface="Arimo" panose="020B0604020202020204" charset="0"/>
                <a:ea typeface="Arimo" panose="020B0604020202020204" charset="0"/>
                <a:cs typeface="Arimo" panose="020B0604020202020204" charset="0"/>
              </a:rPr>
              <a:t>theo</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tỉ</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lệ</a:t>
            </a:r>
            <a:r>
              <a:rPr lang="en-US" sz="1600" b="1" dirty="0">
                <a:latin typeface="Arimo" panose="020B0604020202020204" charset="0"/>
                <a:ea typeface="Arimo" panose="020B0604020202020204" charset="0"/>
                <a:cs typeface="Arimo" panose="020B0604020202020204" charset="0"/>
              </a:rPr>
              <a:t> 80/20</a:t>
            </a:r>
          </a:p>
        </p:txBody>
      </p:sp>
      <p:sp>
        <p:nvSpPr>
          <p:cNvPr id="6" name="Rectangle: Rounded Corners 5">
            <a:extLst>
              <a:ext uri="{FF2B5EF4-FFF2-40B4-BE49-F238E27FC236}">
                <a16:creationId xmlns:a16="http://schemas.microsoft.com/office/drawing/2014/main" id="{9361727F-698D-22FB-AD41-4EFD6966C23F}"/>
              </a:ext>
            </a:extLst>
          </p:cNvPr>
          <p:cNvSpPr/>
          <p:nvPr/>
        </p:nvSpPr>
        <p:spPr>
          <a:xfrm>
            <a:off x="0" y="3124052"/>
            <a:ext cx="2717315" cy="568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Arimo" panose="020B0604020202020204" charset="0"/>
                <a:ea typeface="Arimo" panose="020B0604020202020204" charset="0"/>
                <a:cs typeface="Arimo" panose="020B0604020202020204" charset="0"/>
              </a:rPr>
              <a:t>Chuẩn</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hóa</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dữ</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liệu</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trên</a:t>
            </a:r>
            <a:r>
              <a:rPr lang="en-US" sz="1600" b="1" dirty="0">
                <a:latin typeface="Arimo" panose="020B0604020202020204" charset="0"/>
                <a:ea typeface="Arimo" panose="020B0604020202020204" charset="0"/>
                <a:cs typeface="Arimo" panose="020B0604020202020204" charset="0"/>
              </a:rPr>
              <a:t> </a:t>
            </a:r>
            <a:r>
              <a:rPr lang="en-US" sz="1600" b="1" dirty="0" err="1">
                <a:latin typeface="Arimo" panose="020B0604020202020204" charset="0"/>
                <a:ea typeface="Arimo" panose="020B0604020202020204" charset="0"/>
                <a:cs typeface="Arimo" panose="020B0604020202020204" charset="0"/>
              </a:rPr>
              <a:t>tập</a:t>
            </a:r>
            <a:r>
              <a:rPr lang="en-US" sz="1600" b="1" dirty="0">
                <a:latin typeface="Arimo" panose="020B0604020202020204" charset="0"/>
                <a:ea typeface="Arimo" panose="020B0604020202020204" charset="0"/>
                <a:cs typeface="Arimo" panose="020B0604020202020204" charset="0"/>
              </a:rPr>
              <a:t> train </a:t>
            </a:r>
            <a:r>
              <a:rPr lang="en-US" sz="1600" b="1" dirty="0" err="1">
                <a:latin typeface="Arimo" panose="020B0604020202020204" charset="0"/>
                <a:ea typeface="Arimo" panose="020B0604020202020204" charset="0"/>
                <a:cs typeface="Arimo" panose="020B0604020202020204" charset="0"/>
              </a:rPr>
              <a:t>và</a:t>
            </a:r>
            <a:r>
              <a:rPr lang="en-US" sz="1600" b="1" dirty="0">
                <a:latin typeface="Arimo" panose="020B0604020202020204" charset="0"/>
                <a:ea typeface="Arimo" panose="020B0604020202020204" charset="0"/>
                <a:cs typeface="Arimo" panose="020B0604020202020204" charset="0"/>
              </a:rPr>
              <a:t> test</a:t>
            </a:r>
          </a:p>
        </p:txBody>
      </p:sp>
      <p:sp>
        <p:nvSpPr>
          <p:cNvPr id="7" name="Arrow: Right 6">
            <a:extLst>
              <a:ext uri="{FF2B5EF4-FFF2-40B4-BE49-F238E27FC236}">
                <a16:creationId xmlns:a16="http://schemas.microsoft.com/office/drawing/2014/main" id="{51CFD5D8-ADF6-02C7-B9A1-42649FC23973}"/>
              </a:ext>
            </a:extLst>
          </p:cNvPr>
          <p:cNvSpPr/>
          <p:nvPr/>
        </p:nvSpPr>
        <p:spPr>
          <a:xfrm>
            <a:off x="2898159" y="1007868"/>
            <a:ext cx="930053" cy="245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BDCEAE2-634A-5140-9991-5A2CF5717D11}"/>
              </a:ext>
            </a:extLst>
          </p:cNvPr>
          <p:cNvPicPr>
            <a:picLocks noChangeAspect="1"/>
          </p:cNvPicPr>
          <p:nvPr/>
        </p:nvPicPr>
        <p:blipFill>
          <a:blip r:embed="rId4"/>
          <a:stretch>
            <a:fillRect/>
          </a:stretch>
        </p:blipFill>
        <p:spPr>
          <a:xfrm>
            <a:off x="4937773" y="908915"/>
            <a:ext cx="3086100" cy="457200"/>
          </a:xfrm>
          <a:prstGeom prst="rect">
            <a:avLst/>
          </a:prstGeom>
        </p:spPr>
      </p:pic>
      <p:pic>
        <p:nvPicPr>
          <p:cNvPr id="11" name="Picture 10">
            <a:extLst>
              <a:ext uri="{FF2B5EF4-FFF2-40B4-BE49-F238E27FC236}">
                <a16:creationId xmlns:a16="http://schemas.microsoft.com/office/drawing/2014/main" id="{2095B263-BD59-9F21-958D-447271CD9420}"/>
              </a:ext>
            </a:extLst>
          </p:cNvPr>
          <p:cNvPicPr>
            <a:picLocks noChangeAspect="1"/>
          </p:cNvPicPr>
          <p:nvPr/>
        </p:nvPicPr>
        <p:blipFill>
          <a:blip r:embed="rId5"/>
          <a:stretch>
            <a:fillRect/>
          </a:stretch>
        </p:blipFill>
        <p:spPr>
          <a:xfrm>
            <a:off x="4668944" y="2724379"/>
            <a:ext cx="4229100" cy="1390650"/>
          </a:xfrm>
          <a:prstGeom prst="rect">
            <a:avLst/>
          </a:prstGeom>
        </p:spPr>
      </p:pic>
      <p:pic>
        <p:nvPicPr>
          <p:cNvPr id="15" name="Picture 14">
            <a:extLst>
              <a:ext uri="{FF2B5EF4-FFF2-40B4-BE49-F238E27FC236}">
                <a16:creationId xmlns:a16="http://schemas.microsoft.com/office/drawing/2014/main" id="{602519C4-A02F-D832-8DF8-54B7B156840F}"/>
              </a:ext>
            </a:extLst>
          </p:cNvPr>
          <p:cNvPicPr>
            <a:picLocks noChangeAspect="1"/>
          </p:cNvPicPr>
          <p:nvPr/>
        </p:nvPicPr>
        <p:blipFill>
          <a:blip r:embed="rId6"/>
          <a:stretch>
            <a:fillRect/>
          </a:stretch>
        </p:blipFill>
        <p:spPr>
          <a:xfrm>
            <a:off x="3884422" y="1933518"/>
            <a:ext cx="5259578" cy="342011"/>
          </a:xfrm>
          <a:prstGeom prst="rect">
            <a:avLst/>
          </a:prstGeom>
        </p:spPr>
      </p:pic>
      <p:sp>
        <p:nvSpPr>
          <p:cNvPr id="17" name="Arrow: Right 16">
            <a:extLst>
              <a:ext uri="{FF2B5EF4-FFF2-40B4-BE49-F238E27FC236}">
                <a16:creationId xmlns:a16="http://schemas.microsoft.com/office/drawing/2014/main" id="{0A8238A8-50A6-4B8E-0B08-358D69FDC39D}"/>
              </a:ext>
            </a:extLst>
          </p:cNvPr>
          <p:cNvSpPr/>
          <p:nvPr/>
        </p:nvSpPr>
        <p:spPr>
          <a:xfrm>
            <a:off x="2911701" y="1960739"/>
            <a:ext cx="930053" cy="245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0DE2845-7F2C-7379-06DE-20C0009430E4}"/>
              </a:ext>
            </a:extLst>
          </p:cNvPr>
          <p:cNvSpPr/>
          <p:nvPr/>
        </p:nvSpPr>
        <p:spPr>
          <a:xfrm>
            <a:off x="2921897" y="3236941"/>
            <a:ext cx="930053" cy="245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69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47911"/>
            <a:ext cx="468058" cy="46573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34434" y="-186030"/>
            <a:ext cx="8648054" cy="924766"/>
          </a:xfrm>
          <a:prstGeom prst="rect">
            <a:avLst/>
          </a:prstGeom>
        </p:spPr>
        <p:txBody>
          <a:bodyPr spcFirstLastPara="1" wrap="square" lIns="91425" tIns="91425" rIns="91425" bIns="91425" anchor="ctr" anchorCtr="0">
            <a:noAutofit/>
          </a:bodyPr>
          <a:lstStyle/>
          <a:p>
            <a:r>
              <a:rPr lang="en-US" sz="3600" b="1" i="0" dirty="0">
                <a:solidFill>
                  <a:schemeClr val="tx1"/>
                </a:solidFill>
                <a:effectLst/>
                <a:latin typeface="Times New Roman" panose="02020603050405020304" pitchFamily="18" charset="0"/>
                <a:cs typeface="Times New Roman" panose="02020603050405020304" pitchFamily="18" charset="0"/>
              </a:rPr>
              <a:t> Polynomial Model</a:t>
            </a:r>
            <a:endParaRPr lang="en-US" sz="11500" b="1" dirty="0">
              <a:solidFill>
                <a:schemeClr val="tx1"/>
              </a:solidFill>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Picture 15">
            <a:extLst>
              <a:ext uri="{FF2B5EF4-FFF2-40B4-BE49-F238E27FC236}">
                <a16:creationId xmlns:a16="http://schemas.microsoft.com/office/drawing/2014/main" id="{79FA2053-FC3B-AB18-3A09-AA65EEE51D5E}"/>
              </a:ext>
            </a:extLst>
          </p:cNvPr>
          <p:cNvPicPr>
            <a:picLocks noChangeAspect="1"/>
          </p:cNvPicPr>
          <p:nvPr/>
        </p:nvPicPr>
        <p:blipFill>
          <a:blip r:embed="rId4"/>
          <a:stretch>
            <a:fillRect/>
          </a:stretch>
        </p:blipFill>
        <p:spPr>
          <a:xfrm>
            <a:off x="4480859" y="3094904"/>
            <a:ext cx="3778550" cy="775403"/>
          </a:xfrm>
          <a:prstGeom prst="rect">
            <a:avLst/>
          </a:prstGeom>
        </p:spPr>
      </p:pic>
      <p:pic>
        <p:nvPicPr>
          <p:cNvPr id="1026" name="Picture 2">
            <a:extLst>
              <a:ext uri="{FF2B5EF4-FFF2-40B4-BE49-F238E27FC236}">
                <a16:creationId xmlns:a16="http://schemas.microsoft.com/office/drawing/2014/main" id="{CF0FF7E2-E5E0-2C2E-6C41-2296C8CE44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8026" y="530593"/>
            <a:ext cx="4339473" cy="246005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6;p39">
            <a:extLst>
              <a:ext uri="{FF2B5EF4-FFF2-40B4-BE49-F238E27FC236}">
                <a16:creationId xmlns:a16="http://schemas.microsoft.com/office/drawing/2014/main" id="{69E1D9BA-5D40-DB4F-2B1A-3EA34DA3FE28}"/>
              </a:ext>
            </a:extLst>
          </p:cNvPr>
          <p:cNvSpPr txBox="1">
            <a:spLocks noGrp="1"/>
          </p:cNvSpPr>
          <p:nvPr>
            <p:ph type="subTitle" idx="1"/>
          </p:nvPr>
        </p:nvSpPr>
        <p:spPr>
          <a:xfrm>
            <a:off x="295870" y="3899560"/>
            <a:ext cx="7963539" cy="95506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400" dirty="0">
                <a:solidFill>
                  <a:schemeClr val="tx1"/>
                </a:solidFill>
              </a:rPr>
              <a:t>Mô hình Polynomial mặc dù có các chỉ số MSE, MAE, RMSE thấp nhưng R2_score lại khá thấp ( chưa đến 20%)</a:t>
            </a:r>
          </a:p>
          <a:p>
            <a:pPr marL="0" lvl="0" indent="0" algn="l" rtl="0">
              <a:spcBef>
                <a:spcPts val="0"/>
              </a:spcBef>
              <a:spcAft>
                <a:spcPts val="0"/>
              </a:spcAft>
            </a:pPr>
            <a:r>
              <a:rPr lang="en" sz="1400" dirty="0">
                <a:solidFill>
                  <a:schemeClr val="tx1"/>
                </a:solidFill>
                <a:sym typeface="Wingdings" panose="05000000000000000000" pitchFamily="2" charset="2"/>
              </a:rPr>
              <a:t></a:t>
            </a:r>
            <a:r>
              <a:rPr lang="vi-VN" sz="1400" dirty="0">
                <a:solidFill>
                  <a:schemeClr val="tx1"/>
                </a:solidFill>
              </a:rPr>
              <a:t> chỉ giải thích được 20% phương sai của dữ liệ</a:t>
            </a:r>
            <a:r>
              <a:rPr lang="en-US" sz="1400" dirty="0">
                <a:solidFill>
                  <a:schemeClr val="tx1"/>
                </a:solidFill>
              </a:rPr>
              <a:t>u</a:t>
            </a: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p:txBody>
      </p:sp>
      <p:pic>
        <p:nvPicPr>
          <p:cNvPr id="5" name="Picture 4">
            <a:extLst>
              <a:ext uri="{FF2B5EF4-FFF2-40B4-BE49-F238E27FC236}">
                <a16:creationId xmlns:a16="http://schemas.microsoft.com/office/drawing/2014/main" id="{2AA3151C-F8A5-EE83-524A-4149A1474C45}"/>
              </a:ext>
            </a:extLst>
          </p:cNvPr>
          <p:cNvPicPr>
            <a:picLocks noChangeAspect="1"/>
          </p:cNvPicPr>
          <p:nvPr/>
        </p:nvPicPr>
        <p:blipFill>
          <a:blip r:embed="rId6"/>
          <a:stretch>
            <a:fillRect/>
          </a:stretch>
        </p:blipFill>
        <p:spPr>
          <a:xfrm>
            <a:off x="0" y="2935745"/>
            <a:ext cx="3469718" cy="887602"/>
          </a:xfrm>
          <a:prstGeom prst="rect">
            <a:avLst/>
          </a:prstGeom>
        </p:spPr>
      </p:pic>
      <p:pic>
        <p:nvPicPr>
          <p:cNvPr id="4" name="Picture 3">
            <a:extLst>
              <a:ext uri="{FF2B5EF4-FFF2-40B4-BE49-F238E27FC236}">
                <a16:creationId xmlns:a16="http://schemas.microsoft.com/office/drawing/2014/main" id="{7A283A92-201C-6A1A-22EB-7C7F2C24C767}"/>
              </a:ext>
            </a:extLst>
          </p:cNvPr>
          <p:cNvPicPr>
            <a:picLocks noChangeAspect="1"/>
          </p:cNvPicPr>
          <p:nvPr/>
        </p:nvPicPr>
        <p:blipFill>
          <a:blip r:embed="rId7"/>
          <a:stretch>
            <a:fillRect/>
          </a:stretch>
        </p:blipFill>
        <p:spPr>
          <a:xfrm>
            <a:off x="0" y="767989"/>
            <a:ext cx="4181475" cy="1514475"/>
          </a:xfrm>
          <a:prstGeom prst="rect">
            <a:avLst/>
          </a:prstGeom>
        </p:spPr>
      </p:pic>
    </p:spTree>
    <p:extLst>
      <p:ext uri="{BB962C8B-B14F-4D97-AF65-F5344CB8AC3E}">
        <p14:creationId xmlns:p14="http://schemas.microsoft.com/office/powerpoint/2010/main" val="354263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47911"/>
            <a:ext cx="468058" cy="46573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34434" y="-186030"/>
            <a:ext cx="8648054" cy="924766"/>
          </a:xfrm>
          <a:prstGeom prst="rect">
            <a:avLst/>
          </a:prstGeom>
        </p:spPr>
        <p:txBody>
          <a:bodyPr spcFirstLastPara="1" wrap="square" lIns="91425" tIns="91425" rIns="91425" bIns="91425" anchor="ctr" anchorCtr="0">
            <a:noAutofit/>
          </a:bodyPr>
          <a:lstStyle/>
          <a:p>
            <a:r>
              <a:rPr lang="en-US" sz="3600" b="1" i="0" dirty="0">
                <a:solidFill>
                  <a:schemeClr val="tx1"/>
                </a:solidFill>
                <a:effectLst/>
                <a:latin typeface="Times New Roman" panose="02020603050405020304" pitchFamily="18" charset="0"/>
                <a:cs typeface="Times New Roman" panose="02020603050405020304" pitchFamily="18" charset="0"/>
              </a:rPr>
              <a:t> Random Forest</a:t>
            </a:r>
            <a:endParaRPr lang="en-US" sz="11500" b="1" dirty="0">
              <a:solidFill>
                <a:schemeClr val="tx1"/>
              </a:solidFill>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4F9C648-4E45-091F-9804-355C03B91FB1}"/>
              </a:ext>
            </a:extLst>
          </p:cNvPr>
          <p:cNvPicPr>
            <a:picLocks noChangeAspect="1"/>
          </p:cNvPicPr>
          <p:nvPr/>
        </p:nvPicPr>
        <p:blipFill>
          <a:blip r:embed="rId4"/>
          <a:stretch>
            <a:fillRect/>
          </a:stretch>
        </p:blipFill>
        <p:spPr>
          <a:xfrm>
            <a:off x="4474896" y="3182711"/>
            <a:ext cx="4213335" cy="732232"/>
          </a:xfrm>
          <a:prstGeom prst="rect">
            <a:avLst/>
          </a:prstGeom>
        </p:spPr>
      </p:pic>
      <p:pic>
        <p:nvPicPr>
          <p:cNvPr id="3074" name="Picture 2">
            <a:extLst>
              <a:ext uri="{FF2B5EF4-FFF2-40B4-BE49-F238E27FC236}">
                <a16:creationId xmlns:a16="http://schemas.microsoft.com/office/drawing/2014/main" id="{0CAD855B-C34A-BBBE-296A-0E34C12685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4896" y="562721"/>
            <a:ext cx="4505067" cy="255392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56;p39">
            <a:extLst>
              <a:ext uri="{FF2B5EF4-FFF2-40B4-BE49-F238E27FC236}">
                <a16:creationId xmlns:a16="http://schemas.microsoft.com/office/drawing/2014/main" id="{9ABC2C05-A6B8-53D7-B36D-9D3054CE0845}"/>
              </a:ext>
            </a:extLst>
          </p:cNvPr>
          <p:cNvSpPr txBox="1">
            <a:spLocks noGrp="1"/>
          </p:cNvSpPr>
          <p:nvPr>
            <p:ph type="subTitle" idx="1"/>
          </p:nvPr>
        </p:nvSpPr>
        <p:spPr>
          <a:xfrm>
            <a:off x="129473" y="4060191"/>
            <a:ext cx="8439993" cy="8603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400" dirty="0">
                <a:solidFill>
                  <a:schemeClr val="tx1"/>
                </a:solidFill>
              </a:rPr>
              <a:t>Mô hình </a:t>
            </a:r>
            <a:r>
              <a:rPr lang="en-US" sz="1400" dirty="0">
                <a:solidFill>
                  <a:schemeClr val="tx1"/>
                </a:solidFill>
              </a:rPr>
              <a:t>Random Forest </a:t>
            </a:r>
            <a:r>
              <a:rPr lang="en-US" sz="1400" dirty="0" err="1">
                <a:solidFill>
                  <a:schemeClr val="tx1"/>
                </a:solidFill>
              </a:rPr>
              <a:t>có</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chỉ</a:t>
            </a:r>
            <a:r>
              <a:rPr lang="en-US" sz="1400" dirty="0">
                <a:solidFill>
                  <a:schemeClr val="tx1"/>
                </a:solidFill>
              </a:rPr>
              <a:t> </a:t>
            </a:r>
            <a:r>
              <a:rPr lang="en-US" sz="1400" dirty="0" err="1">
                <a:solidFill>
                  <a:schemeClr val="tx1"/>
                </a:solidFill>
              </a:rPr>
              <a:t>số</a:t>
            </a:r>
            <a:r>
              <a:rPr lang="en-US" sz="1400" dirty="0">
                <a:solidFill>
                  <a:schemeClr val="tx1"/>
                </a:solidFill>
              </a:rPr>
              <a:t> </a:t>
            </a:r>
            <a:r>
              <a:rPr lang="en-US" sz="1400" dirty="0" err="1">
                <a:solidFill>
                  <a:schemeClr val="tx1"/>
                </a:solidFill>
              </a:rPr>
              <a:t>khá</a:t>
            </a:r>
            <a:r>
              <a:rPr lang="en-US" sz="1400" dirty="0">
                <a:solidFill>
                  <a:schemeClr val="tx1"/>
                </a:solidFill>
              </a:rPr>
              <a:t> </a:t>
            </a:r>
            <a:r>
              <a:rPr lang="en-US" sz="1400" dirty="0" err="1">
                <a:solidFill>
                  <a:schemeClr val="tx1"/>
                </a:solidFill>
              </a:rPr>
              <a:t>tốt</a:t>
            </a:r>
            <a:r>
              <a:rPr lang="en-US" sz="1400" dirty="0">
                <a:solidFill>
                  <a:schemeClr val="tx1"/>
                </a:solidFill>
              </a:rPr>
              <a:t>.</a:t>
            </a:r>
          </a:p>
          <a:p>
            <a:pPr marL="285750" lvl="0" indent="-285750" algn="l" rtl="0">
              <a:spcBef>
                <a:spcPts val="0"/>
              </a:spcBef>
              <a:spcAft>
                <a:spcPts val="0"/>
              </a:spcAft>
              <a:buFont typeface="Arial" panose="020B0604020202020204" pitchFamily="34" charset="0"/>
              <a:buChar char="•"/>
            </a:pPr>
            <a:r>
              <a:rPr lang="en-US" sz="1400" dirty="0" err="1">
                <a:solidFill>
                  <a:schemeClr val="tx1"/>
                </a:solidFill>
              </a:rPr>
              <a:t>Mô</a:t>
            </a:r>
            <a:r>
              <a:rPr lang="en-US" sz="1400" dirty="0">
                <a:solidFill>
                  <a:schemeClr val="tx1"/>
                </a:solidFill>
              </a:rPr>
              <a:t> </a:t>
            </a:r>
            <a:r>
              <a:rPr lang="en-US" sz="1400" dirty="0" err="1">
                <a:solidFill>
                  <a:schemeClr val="tx1"/>
                </a:solidFill>
              </a:rPr>
              <a:t>hình</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khả</a:t>
            </a:r>
            <a:r>
              <a:rPr lang="en-US" sz="1400" dirty="0">
                <a:solidFill>
                  <a:schemeClr val="tx1"/>
                </a:solidFill>
              </a:rPr>
              <a:t> </a:t>
            </a:r>
            <a:r>
              <a:rPr lang="en-US" sz="1400" dirty="0" err="1">
                <a:solidFill>
                  <a:schemeClr val="tx1"/>
                </a:solidFill>
              </a:rPr>
              <a:t>năng</a:t>
            </a:r>
            <a:r>
              <a:rPr lang="en-US" sz="1400" dirty="0">
                <a:solidFill>
                  <a:schemeClr val="tx1"/>
                </a:solidFill>
              </a:rPr>
              <a:t> </a:t>
            </a:r>
            <a:r>
              <a:rPr lang="en-US" sz="1400" dirty="0" err="1">
                <a:solidFill>
                  <a:schemeClr val="tx1"/>
                </a:solidFill>
              </a:rPr>
              <a:t>giải</a:t>
            </a:r>
            <a:r>
              <a:rPr lang="en-US" sz="1400" dirty="0">
                <a:solidFill>
                  <a:schemeClr val="tx1"/>
                </a:solidFill>
              </a:rPr>
              <a:t> </a:t>
            </a:r>
            <a:r>
              <a:rPr lang="en-US" sz="1400" dirty="0" err="1">
                <a:solidFill>
                  <a:schemeClr val="tx1"/>
                </a:solidFill>
              </a:rPr>
              <a:t>thích</a:t>
            </a:r>
            <a:r>
              <a:rPr lang="en-US" sz="1400" dirty="0">
                <a:solidFill>
                  <a:schemeClr val="tx1"/>
                </a:solidFill>
              </a:rPr>
              <a:t> </a:t>
            </a:r>
            <a:r>
              <a:rPr lang="en-US" sz="1400" dirty="0" err="1">
                <a:solidFill>
                  <a:schemeClr val="tx1"/>
                </a:solidFill>
              </a:rPr>
              <a:t>khoảng</a:t>
            </a:r>
            <a:r>
              <a:rPr lang="en-US" sz="1400" dirty="0">
                <a:solidFill>
                  <a:schemeClr val="tx1"/>
                </a:solidFill>
              </a:rPr>
              <a:t> 69% </a:t>
            </a:r>
            <a:r>
              <a:rPr lang="en-US" sz="1400" dirty="0" err="1">
                <a:solidFill>
                  <a:schemeClr val="tx1"/>
                </a:solidFill>
              </a:rPr>
              <a:t>mức</a:t>
            </a:r>
            <a:r>
              <a:rPr lang="en-US" sz="1400" dirty="0">
                <a:solidFill>
                  <a:schemeClr val="tx1"/>
                </a:solidFill>
              </a:rPr>
              <a:t> </a:t>
            </a:r>
            <a:r>
              <a:rPr lang="en-US" sz="1400" dirty="0" err="1">
                <a:solidFill>
                  <a:schemeClr val="tx1"/>
                </a:solidFill>
              </a:rPr>
              <a:t>độ</a:t>
            </a:r>
            <a:r>
              <a:rPr lang="en-US" sz="1400" dirty="0">
                <a:solidFill>
                  <a:schemeClr val="tx1"/>
                </a:solidFill>
              </a:rPr>
              <a:t> </a:t>
            </a:r>
            <a:r>
              <a:rPr lang="en-US" sz="1400" dirty="0" err="1">
                <a:solidFill>
                  <a:schemeClr val="tx1"/>
                </a:solidFill>
              </a:rPr>
              <a:t>phụ</a:t>
            </a:r>
            <a:r>
              <a:rPr lang="en-US" sz="1400" dirty="0">
                <a:solidFill>
                  <a:schemeClr val="tx1"/>
                </a:solidFill>
              </a:rPr>
              <a:t> </a:t>
            </a:r>
            <a:r>
              <a:rPr lang="en-US" sz="1400" dirty="0" err="1">
                <a:solidFill>
                  <a:schemeClr val="tx1"/>
                </a:solidFill>
              </a:rPr>
              <a:t>thuộc</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biến</a:t>
            </a:r>
            <a:r>
              <a:rPr lang="en-US" sz="1400" dirty="0">
                <a:solidFill>
                  <a:schemeClr val="tx1"/>
                </a:solidFill>
              </a:rPr>
              <a:t> </a:t>
            </a:r>
            <a:r>
              <a:rPr lang="en-US" sz="1400" dirty="0" err="1">
                <a:solidFill>
                  <a:schemeClr val="tx1"/>
                </a:solidFill>
              </a:rPr>
              <a:t>tới</a:t>
            </a:r>
            <a:r>
              <a:rPr lang="en-US" sz="1400" dirty="0">
                <a:solidFill>
                  <a:schemeClr val="tx1"/>
                </a:solidFill>
              </a:rPr>
              <a:t> </a:t>
            </a:r>
            <a:r>
              <a:rPr lang="en-US" sz="1400" dirty="0" err="1">
                <a:solidFill>
                  <a:schemeClr val="tx1"/>
                </a:solidFill>
              </a:rPr>
              <a:t>biến</a:t>
            </a:r>
            <a:r>
              <a:rPr lang="en-US" sz="1400" dirty="0">
                <a:solidFill>
                  <a:schemeClr val="tx1"/>
                </a:solidFill>
              </a:rPr>
              <a:t> </a:t>
            </a:r>
            <a:r>
              <a:rPr lang="en-US" sz="1400" dirty="0" err="1">
                <a:solidFill>
                  <a:schemeClr val="tx1"/>
                </a:solidFill>
              </a:rPr>
              <a:t>mục</a:t>
            </a:r>
            <a:r>
              <a:rPr lang="en-US" sz="1400" dirty="0">
                <a:solidFill>
                  <a:schemeClr val="tx1"/>
                </a:solidFill>
              </a:rPr>
              <a:t> </a:t>
            </a:r>
            <a:r>
              <a:rPr lang="en-US" sz="1400" dirty="0" err="1">
                <a:solidFill>
                  <a:schemeClr val="tx1"/>
                </a:solidFill>
              </a:rPr>
              <a:t>tiêu</a:t>
            </a: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p:txBody>
      </p:sp>
      <p:pic>
        <p:nvPicPr>
          <p:cNvPr id="9" name="Picture 8">
            <a:extLst>
              <a:ext uri="{FF2B5EF4-FFF2-40B4-BE49-F238E27FC236}">
                <a16:creationId xmlns:a16="http://schemas.microsoft.com/office/drawing/2014/main" id="{163D9330-8D7E-5E41-66D8-EB00C07DF4EE}"/>
              </a:ext>
            </a:extLst>
          </p:cNvPr>
          <p:cNvPicPr>
            <a:picLocks noChangeAspect="1"/>
          </p:cNvPicPr>
          <p:nvPr/>
        </p:nvPicPr>
        <p:blipFill>
          <a:blip r:embed="rId6"/>
          <a:stretch>
            <a:fillRect/>
          </a:stretch>
        </p:blipFill>
        <p:spPr>
          <a:xfrm>
            <a:off x="-5948" y="2925310"/>
            <a:ext cx="4333333" cy="961905"/>
          </a:xfrm>
          <a:prstGeom prst="rect">
            <a:avLst/>
          </a:prstGeom>
        </p:spPr>
      </p:pic>
      <p:pic>
        <p:nvPicPr>
          <p:cNvPr id="4" name="Picture 3">
            <a:extLst>
              <a:ext uri="{FF2B5EF4-FFF2-40B4-BE49-F238E27FC236}">
                <a16:creationId xmlns:a16="http://schemas.microsoft.com/office/drawing/2014/main" id="{747ADFFB-97FA-85DB-207A-549E378FE933}"/>
              </a:ext>
            </a:extLst>
          </p:cNvPr>
          <p:cNvPicPr>
            <a:picLocks noChangeAspect="1"/>
          </p:cNvPicPr>
          <p:nvPr/>
        </p:nvPicPr>
        <p:blipFill>
          <a:blip r:embed="rId7"/>
          <a:stretch>
            <a:fillRect/>
          </a:stretch>
        </p:blipFill>
        <p:spPr>
          <a:xfrm>
            <a:off x="0" y="775183"/>
            <a:ext cx="4089772" cy="1604706"/>
          </a:xfrm>
          <a:prstGeom prst="rect">
            <a:avLst/>
          </a:prstGeom>
        </p:spPr>
      </p:pic>
    </p:spTree>
    <p:extLst>
      <p:ext uri="{BB962C8B-B14F-4D97-AF65-F5344CB8AC3E}">
        <p14:creationId xmlns:p14="http://schemas.microsoft.com/office/powerpoint/2010/main" val="355739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47911"/>
            <a:ext cx="468058" cy="46573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34434" y="-186030"/>
            <a:ext cx="8648054" cy="924766"/>
          </a:xfrm>
          <a:prstGeom prst="rect">
            <a:avLst/>
          </a:prstGeom>
        </p:spPr>
        <p:txBody>
          <a:bodyPr spcFirstLastPara="1" wrap="square" lIns="91425" tIns="91425" rIns="91425" bIns="91425" anchor="ctr" anchorCtr="0">
            <a:noAutofit/>
          </a:bodyPr>
          <a:lstStyle/>
          <a:p>
            <a:r>
              <a:rPr lang="en-US" sz="3600" b="1" i="0" dirty="0">
                <a:solidFill>
                  <a:schemeClr val="tx1"/>
                </a:solidFill>
                <a:effectLst/>
                <a:latin typeface="Times New Roman" panose="02020603050405020304" pitchFamily="18" charset="0"/>
                <a:cs typeface="Times New Roman" panose="02020603050405020304" pitchFamily="18" charset="0"/>
              </a:rPr>
              <a:t> Gradient Boosting</a:t>
            </a:r>
            <a:endParaRPr lang="en-US" sz="11500" b="1" dirty="0">
              <a:solidFill>
                <a:schemeClr val="tx1"/>
              </a:solidFill>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6;p39">
            <a:extLst>
              <a:ext uri="{FF2B5EF4-FFF2-40B4-BE49-F238E27FC236}">
                <a16:creationId xmlns:a16="http://schemas.microsoft.com/office/drawing/2014/main" id="{9ABC2C05-A6B8-53D7-B36D-9D3054CE0845}"/>
              </a:ext>
            </a:extLst>
          </p:cNvPr>
          <p:cNvSpPr txBox="1">
            <a:spLocks noGrp="1"/>
          </p:cNvSpPr>
          <p:nvPr>
            <p:ph type="subTitle" idx="1"/>
          </p:nvPr>
        </p:nvSpPr>
        <p:spPr>
          <a:xfrm>
            <a:off x="609618" y="3986750"/>
            <a:ext cx="7385899" cy="94400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dirty="0" err="1">
                <a:solidFill>
                  <a:schemeClr val="tx1"/>
                </a:solidFill>
              </a:rPr>
              <a:t>Tương</a:t>
            </a:r>
            <a:r>
              <a:rPr lang="en-US" sz="1400" dirty="0">
                <a:solidFill>
                  <a:schemeClr val="tx1"/>
                </a:solidFill>
              </a:rPr>
              <a:t> </a:t>
            </a:r>
            <a:r>
              <a:rPr lang="en-US" sz="1400" dirty="0" err="1">
                <a:solidFill>
                  <a:schemeClr val="tx1"/>
                </a:solidFill>
              </a:rPr>
              <a:t>tự</a:t>
            </a:r>
            <a:r>
              <a:rPr lang="en-US" sz="1400" dirty="0">
                <a:solidFill>
                  <a:schemeClr val="tx1"/>
                </a:solidFill>
              </a:rPr>
              <a:t> RF </a:t>
            </a:r>
            <a:r>
              <a:rPr lang="en-US" sz="1400" dirty="0" err="1">
                <a:solidFill>
                  <a:schemeClr val="tx1"/>
                </a:solidFill>
              </a:rPr>
              <a:t>thì</a:t>
            </a:r>
            <a:r>
              <a:rPr lang="en-US" sz="1400" dirty="0">
                <a:solidFill>
                  <a:schemeClr val="tx1"/>
                </a:solidFill>
              </a:rPr>
              <a:t> GB </a:t>
            </a:r>
            <a:r>
              <a:rPr lang="en-US" sz="1400" dirty="0" err="1">
                <a:solidFill>
                  <a:schemeClr val="tx1"/>
                </a:solidFill>
              </a:rPr>
              <a:t>cũng</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khả</a:t>
            </a:r>
            <a:r>
              <a:rPr lang="en-US" sz="1400" dirty="0">
                <a:solidFill>
                  <a:schemeClr val="tx1"/>
                </a:solidFill>
              </a:rPr>
              <a:t> </a:t>
            </a:r>
            <a:r>
              <a:rPr lang="en-US" sz="1400" dirty="0" err="1">
                <a:solidFill>
                  <a:schemeClr val="tx1"/>
                </a:solidFill>
              </a:rPr>
              <a:t>năng</a:t>
            </a:r>
            <a:r>
              <a:rPr lang="en-US" sz="1400" dirty="0">
                <a:solidFill>
                  <a:schemeClr val="tx1"/>
                </a:solidFill>
              </a:rPr>
              <a:t> </a:t>
            </a:r>
            <a:r>
              <a:rPr lang="en-US" sz="1400" dirty="0" err="1">
                <a:solidFill>
                  <a:schemeClr val="tx1"/>
                </a:solidFill>
              </a:rPr>
              <a:t>dự</a:t>
            </a:r>
            <a:r>
              <a:rPr lang="en-US" sz="1400" dirty="0">
                <a:solidFill>
                  <a:schemeClr val="tx1"/>
                </a:solidFill>
              </a:rPr>
              <a:t> </a:t>
            </a:r>
            <a:r>
              <a:rPr lang="en-US" sz="1400" dirty="0" err="1">
                <a:solidFill>
                  <a:schemeClr val="tx1"/>
                </a:solidFill>
              </a:rPr>
              <a:t>báo</a:t>
            </a:r>
            <a:r>
              <a:rPr lang="en-US" sz="1400" dirty="0">
                <a:solidFill>
                  <a:schemeClr val="tx1"/>
                </a:solidFill>
              </a:rPr>
              <a:t> </a:t>
            </a:r>
            <a:r>
              <a:rPr lang="en-US" sz="1400" dirty="0" err="1">
                <a:solidFill>
                  <a:schemeClr val="tx1"/>
                </a:solidFill>
              </a:rPr>
              <a:t>khá</a:t>
            </a:r>
            <a:r>
              <a:rPr lang="en-US" sz="1400" dirty="0">
                <a:solidFill>
                  <a:schemeClr val="tx1"/>
                </a:solidFill>
              </a:rPr>
              <a:t> </a:t>
            </a:r>
            <a:r>
              <a:rPr lang="en-US" sz="1400" dirty="0" err="1">
                <a:solidFill>
                  <a:schemeClr val="tx1"/>
                </a:solidFill>
              </a:rPr>
              <a:t>tốt</a:t>
            </a:r>
            <a:r>
              <a:rPr lang="en-US" sz="1400" dirty="0">
                <a:solidFill>
                  <a:schemeClr val="tx1"/>
                </a:solidFill>
              </a:rPr>
              <a:t>, </a:t>
            </a:r>
            <a:r>
              <a:rPr lang="en-US" sz="1400" dirty="0" err="1">
                <a:solidFill>
                  <a:schemeClr val="tx1"/>
                </a:solidFill>
              </a:rPr>
              <a:t>khoảng</a:t>
            </a:r>
            <a:r>
              <a:rPr lang="en-US" sz="1400" dirty="0">
                <a:solidFill>
                  <a:schemeClr val="tx1"/>
                </a:solidFill>
              </a:rPr>
              <a:t> 70%. </a:t>
            </a:r>
            <a:r>
              <a:rPr lang="en-US" sz="1400" dirty="0" err="1">
                <a:solidFill>
                  <a:schemeClr val="tx1"/>
                </a:solidFill>
              </a:rPr>
              <a:t>Tuy</a:t>
            </a:r>
            <a:r>
              <a:rPr lang="en-US" sz="1400" dirty="0">
                <a:solidFill>
                  <a:schemeClr val="tx1"/>
                </a:solidFill>
              </a:rPr>
              <a:t> </a:t>
            </a:r>
            <a:r>
              <a:rPr lang="en-US" sz="1400" dirty="0" err="1">
                <a:solidFill>
                  <a:schemeClr val="tx1"/>
                </a:solidFill>
              </a:rPr>
              <a:t>nhiên</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thể</a:t>
            </a:r>
            <a:r>
              <a:rPr lang="en-US" sz="1400" dirty="0">
                <a:solidFill>
                  <a:schemeClr val="tx1"/>
                </a:solidFill>
              </a:rPr>
              <a:t> </a:t>
            </a:r>
            <a:r>
              <a:rPr lang="en-US" sz="1400" dirty="0" err="1">
                <a:solidFill>
                  <a:schemeClr val="tx1"/>
                </a:solidFill>
              </a:rPr>
              <a:t>thấy</a:t>
            </a:r>
            <a:r>
              <a:rPr lang="en-US" sz="1400" dirty="0">
                <a:solidFill>
                  <a:schemeClr val="tx1"/>
                </a:solidFill>
              </a:rPr>
              <a:t> </a:t>
            </a:r>
            <a:r>
              <a:rPr lang="en-US" sz="1400" dirty="0" err="1">
                <a:solidFill>
                  <a:schemeClr val="tx1"/>
                </a:solidFill>
              </a:rPr>
              <a:t>đường</a:t>
            </a:r>
            <a:r>
              <a:rPr lang="en-US" sz="1400" dirty="0">
                <a:solidFill>
                  <a:schemeClr val="tx1"/>
                </a:solidFill>
              </a:rPr>
              <a:t> </a:t>
            </a:r>
            <a:r>
              <a:rPr lang="en-US" sz="1400" dirty="0" err="1">
                <a:solidFill>
                  <a:schemeClr val="tx1"/>
                </a:solidFill>
              </a:rPr>
              <a:t>dự</a:t>
            </a:r>
            <a:r>
              <a:rPr lang="en-US" sz="1400" dirty="0">
                <a:solidFill>
                  <a:schemeClr val="tx1"/>
                </a:solidFill>
              </a:rPr>
              <a:t> </a:t>
            </a:r>
            <a:r>
              <a:rPr lang="en-US" sz="1400" dirty="0" err="1">
                <a:solidFill>
                  <a:schemeClr val="tx1"/>
                </a:solidFill>
              </a:rPr>
              <a:t>báo</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sự</a:t>
            </a:r>
            <a:r>
              <a:rPr lang="en-US" sz="1400" dirty="0">
                <a:solidFill>
                  <a:schemeClr val="tx1"/>
                </a:solidFill>
              </a:rPr>
              <a:t> </a:t>
            </a:r>
            <a:r>
              <a:rPr lang="en-US" sz="1400" dirty="0" err="1">
                <a:solidFill>
                  <a:schemeClr val="tx1"/>
                </a:solidFill>
              </a:rPr>
              <a:t>chênh</a:t>
            </a:r>
            <a:r>
              <a:rPr lang="en-US" sz="1400" dirty="0">
                <a:solidFill>
                  <a:schemeClr val="tx1"/>
                </a:solidFill>
              </a:rPr>
              <a:t> </a:t>
            </a:r>
            <a:r>
              <a:rPr lang="en-US" sz="1400" dirty="0" err="1">
                <a:solidFill>
                  <a:schemeClr val="tx1"/>
                </a:solidFill>
              </a:rPr>
              <a:t>lệch</a:t>
            </a:r>
            <a:r>
              <a:rPr lang="en-US" sz="1400" dirty="0">
                <a:solidFill>
                  <a:schemeClr val="tx1"/>
                </a:solidFill>
              </a:rPr>
              <a:t> </a:t>
            </a:r>
            <a:r>
              <a:rPr lang="en-US" sz="1400" dirty="0" err="1">
                <a:solidFill>
                  <a:schemeClr val="tx1"/>
                </a:solidFill>
              </a:rPr>
              <a:t>nhiều</a:t>
            </a:r>
            <a:r>
              <a:rPr lang="en-US" sz="1400" dirty="0">
                <a:solidFill>
                  <a:schemeClr val="tx1"/>
                </a:solidFill>
              </a:rPr>
              <a:t> </a:t>
            </a:r>
            <a:r>
              <a:rPr lang="en-US" sz="1400" dirty="0" err="1">
                <a:solidFill>
                  <a:schemeClr val="tx1"/>
                </a:solidFill>
              </a:rPr>
              <a:t>hơn</a:t>
            </a:r>
            <a:r>
              <a:rPr lang="en-US" sz="1400" dirty="0">
                <a:solidFill>
                  <a:schemeClr val="tx1"/>
                </a:solidFill>
              </a:rPr>
              <a:t> so </a:t>
            </a:r>
            <a:r>
              <a:rPr lang="en-US" sz="1400" dirty="0" err="1">
                <a:solidFill>
                  <a:schemeClr val="tx1"/>
                </a:solidFill>
              </a:rPr>
              <a:t>với</a:t>
            </a:r>
            <a:r>
              <a:rPr lang="en-US" sz="1400" dirty="0">
                <a:solidFill>
                  <a:schemeClr val="tx1"/>
                </a:solidFill>
              </a:rPr>
              <a:t> </a:t>
            </a:r>
            <a:r>
              <a:rPr lang="en-US" sz="1400" dirty="0" err="1">
                <a:solidFill>
                  <a:schemeClr val="tx1"/>
                </a:solidFill>
              </a:rPr>
              <a:t>giá</a:t>
            </a:r>
            <a:r>
              <a:rPr lang="en-US" sz="1400" dirty="0">
                <a:solidFill>
                  <a:schemeClr val="tx1"/>
                </a:solidFill>
              </a:rPr>
              <a:t> </a:t>
            </a:r>
            <a:r>
              <a:rPr lang="en-US" sz="1400" dirty="0" err="1">
                <a:solidFill>
                  <a:schemeClr val="tx1"/>
                </a:solidFill>
              </a:rPr>
              <a:t>trị</a:t>
            </a:r>
            <a:r>
              <a:rPr lang="en-US" sz="1400" dirty="0">
                <a:solidFill>
                  <a:schemeClr val="tx1"/>
                </a:solidFill>
              </a:rPr>
              <a:t> </a:t>
            </a:r>
            <a:r>
              <a:rPr lang="en-US" sz="1400" dirty="0" err="1">
                <a:solidFill>
                  <a:schemeClr val="tx1"/>
                </a:solidFill>
              </a:rPr>
              <a:t>thực</a:t>
            </a:r>
            <a:r>
              <a:rPr lang="en-US" sz="1400" dirty="0">
                <a:solidFill>
                  <a:schemeClr val="tx1"/>
                </a:solidFill>
              </a:rPr>
              <a:t> </a:t>
            </a:r>
            <a:r>
              <a:rPr lang="en-US" sz="1400" dirty="0" err="1">
                <a:solidFill>
                  <a:schemeClr val="tx1"/>
                </a:solidFill>
              </a:rPr>
              <a:t>tế</a:t>
            </a:r>
            <a:r>
              <a:rPr lang="en-US" sz="1400" dirty="0">
                <a:solidFill>
                  <a:schemeClr val="tx1"/>
                </a:solidFill>
              </a:rPr>
              <a:t>.</a:t>
            </a: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a:p>
            <a:pPr marL="285750" lvl="0" indent="-285750" algn="l" rtl="0">
              <a:spcBef>
                <a:spcPts val="0"/>
              </a:spcBef>
              <a:spcAft>
                <a:spcPts val="0"/>
              </a:spcAft>
              <a:buFont typeface="Arial" panose="020B0604020202020204" pitchFamily="34" charset="0"/>
              <a:buChar char="•"/>
            </a:pPr>
            <a:endParaRPr lang="en" sz="1400" dirty="0">
              <a:solidFill>
                <a:schemeClr val="tx1"/>
              </a:solidFill>
            </a:endParaRPr>
          </a:p>
        </p:txBody>
      </p:sp>
      <p:pic>
        <p:nvPicPr>
          <p:cNvPr id="4" name="Picture 3">
            <a:extLst>
              <a:ext uri="{FF2B5EF4-FFF2-40B4-BE49-F238E27FC236}">
                <a16:creationId xmlns:a16="http://schemas.microsoft.com/office/drawing/2014/main" id="{841B7773-8938-C098-C8F7-5D4D88F2F07D}"/>
              </a:ext>
            </a:extLst>
          </p:cNvPr>
          <p:cNvPicPr>
            <a:picLocks noChangeAspect="1"/>
          </p:cNvPicPr>
          <p:nvPr/>
        </p:nvPicPr>
        <p:blipFill>
          <a:blip r:embed="rId4"/>
          <a:stretch>
            <a:fillRect/>
          </a:stretch>
        </p:blipFill>
        <p:spPr>
          <a:xfrm>
            <a:off x="4690202" y="3114196"/>
            <a:ext cx="4234278" cy="787772"/>
          </a:xfrm>
          <a:prstGeom prst="rect">
            <a:avLst/>
          </a:prstGeom>
        </p:spPr>
      </p:pic>
      <p:pic>
        <p:nvPicPr>
          <p:cNvPr id="7" name="Picture 6">
            <a:extLst>
              <a:ext uri="{FF2B5EF4-FFF2-40B4-BE49-F238E27FC236}">
                <a16:creationId xmlns:a16="http://schemas.microsoft.com/office/drawing/2014/main" id="{F8F6A751-9759-664E-0831-6CA034ECDF2B}"/>
              </a:ext>
            </a:extLst>
          </p:cNvPr>
          <p:cNvPicPr>
            <a:picLocks noChangeAspect="1"/>
          </p:cNvPicPr>
          <p:nvPr/>
        </p:nvPicPr>
        <p:blipFill>
          <a:blip r:embed="rId5"/>
          <a:stretch>
            <a:fillRect/>
          </a:stretch>
        </p:blipFill>
        <p:spPr>
          <a:xfrm>
            <a:off x="0" y="3003707"/>
            <a:ext cx="4266667" cy="638095"/>
          </a:xfrm>
          <a:prstGeom prst="rect">
            <a:avLst/>
          </a:prstGeom>
        </p:spPr>
      </p:pic>
      <p:pic>
        <p:nvPicPr>
          <p:cNvPr id="1026" name="Picture 2">
            <a:extLst>
              <a:ext uri="{FF2B5EF4-FFF2-40B4-BE49-F238E27FC236}">
                <a16:creationId xmlns:a16="http://schemas.microsoft.com/office/drawing/2014/main" id="{DA5F7D0B-A983-9BD3-EEE0-F7A0B73296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7847" y="598431"/>
            <a:ext cx="3849652" cy="21823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2252F68-CDD2-C37D-DF25-2085A8215A82}"/>
              </a:ext>
            </a:extLst>
          </p:cNvPr>
          <p:cNvPicPr>
            <a:picLocks noChangeAspect="1"/>
          </p:cNvPicPr>
          <p:nvPr/>
        </p:nvPicPr>
        <p:blipFill>
          <a:blip r:embed="rId7"/>
          <a:stretch>
            <a:fillRect/>
          </a:stretch>
        </p:blipFill>
        <p:spPr>
          <a:xfrm>
            <a:off x="-2492" y="575841"/>
            <a:ext cx="4506182" cy="1615203"/>
          </a:xfrm>
          <a:prstGeom prst="rect">
            <a:avLst/>
          </a:prstGeom>
        </p:spPr>
      </p:pic>
    </p:spTree>
    <p:extLst>
      <p:ext uri="{BB962C8B-B14F-4D97-AF65-F5344CB8AC3E}">
        <p14:creationId xmlns:p14="http://schemas.microsoft.com/office/powerpoint/2010/main" val="170605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47911"/>
            <a:ext cx="468058" cy="46573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34434" y="-186030"/>
            <a:ext cx="8648054" cy="924766"/>
          </a:xfrm>
          <a:prstGeom prst="rect">
            <a:avLst/>
          </a:prstGeom>
        </p:spPr>
        <p:txBody>
          <a:bodyPr spcFirstLastPara="1" wrap="square" lIns="91425" tIns="91425" rIns="91425" bIns="91425" anchor="ctr" anchorCtr="0">
            <a:noAutofit/>
          </a:bodyPr>
          <a:lstStyle/>
          <a:p>
            <a:pPr algn="l"/>
            <a:r>
              <a:rPr lang="vi-VN" sz="2400" b="1" i="0" dirty="0">
                <a:solidFill>
                  <a:schemeClr val="tx1"/>
                </a:solidFill>
                <a:effectLst/>
                <a:latin typeface="Arimo" panose="020B0604020202020204" charset="0"/>
                <a:ea typeface="Arimo" panose="020B0604020202020204" charset="0"/>
                <a:cs typeface="Arimo" panose="020B0604020202020204" charset="0"/>
              </a:rPr>
              <a:t>Đánh giá sự ảnh hưởng của các Feature</a:t>
            </a: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a:extLst>
              <a:ext uri="{FF2B5EF4-FFF2-40B4-BE49-F238E27FC236}">
                <a16:creationId xmlns:a16="http://schemas.microsoft.com/office/drawing/2014/main" id="{B6A23121-A097-64A8-B07C-1F67567EA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0" y="738736"/>
            <a:ext cx="5095272" cy="395039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56;p39">
            <a:extLst>
              <a:ext uri="{FF2B5EF4-FFF2-40B4-BE49-F238E27FC236}">
                <a16:creationId xmlns:a16="http://schemas.microsoft.com/office/drawing/2014/main" id="{729D200F-AE44-97E7-E6B5-FC9CB346CEBD}"/>
              </a:ext>
            </a:extLst>
          </p:cNvPr>
          <p:cNvSpPr txBox="1">
            <a:spLocks noGrp="1"/>
          </p:cNvSpPr>
          <p:nvPr>
            <p:ph type="subTitle" idx="1"/>
          </p:nvPr>
        </p:nvSpPr>
        <p:spPr>
          <a:xfrm>
            <a:off x="5356927" y="1897120"/>
            <a:ext cx="3623036" cy="216850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solidFill>
                  <a:schemeClr val="tx1"/>
                </a:solidFill>
              </a:rPr>
              <a:t>Các</a:t>
            </a:r>
            <a:r>
              <a:rPr lang="en-US" dirty="0">
                <a:solidFill>
                  <a:schemeClr val="tx1"/>
                </a:solidFill>
              </a:rPr>
              <a:t> </a:t>
            </a:r>
            <a:r>
              <a:rPr lang="en-US" dirty="0" err="1">
                <a:solidFill>
                  <a:schemeClr val="tx1"/>
                </a:solidFill>
              </a:rPr>
              <a:t>biến</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mức</a:t>
            </a:r>
            <a:r>
              <a:rPr lang="en-US" dirty="0">
                <a:solidFill>
                  <a:schemeClr val="tx1"/>
                </a:solidFill>
              </a:rPr>
              <a:t> </a:t>
            </a:r>
            <a:r>
              <a:rPr lang="en-US" dirty="0" err="1">
                <a:solidFill>
                  <a:schemeClr val="tx1"/>
                </a:solidFill>
              </a:rPr>
              <a:t>độ</a:t>
            </a:r>
            <a:r>
              <a:rPr lang="en-US" dirty="0">
                <a:solidFill>
                  <a:schemeClr val="tx1"/>
                </a:solidFill>
              </a:rPr>
              <a:t> </a:t>
            </a:r>
            <a:r>
              <a:rPr lang="en-US" dirty="0" err="1">
                <a:solidFill>
                  <a:schemeClr val="tx1"/>
                </a:solidFill>
              </a:rPr>
              <a:t>ảnh</a:t>
            </a:r>
            <a:r>
              <a:rPr lang="en-US" dirty="0">
                <a:solidFill>
                  <a:schemeClr val="tx1"/>
                </a:solidFill>
              </a:rPr>
              <a:t> </a:t>
            </a:r>
            <a:r>
              <a:rPr lang="en-US" dirty="0" err="1">
                <a:solidFill>
                  <a:schemeClr val="tx1"/>
                </a:solidFill>
              </a:rPr>
              <a:t>hưởng</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tới</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dự</a:t>
            </a:r>
            <a:r>
              <a:rPr lang="en-US" dirty="0">
                <a:solidFill>
                  <a:schemeClr val="tx1"/>
                </a:solidFill>
              </a:rPr>
              <a:t> </a:t>
            </a:r>
            <a:r>
              <a:rPr lang="en-US" dirty="0" err="1">
                <a:solidFill>
                  <a:schemeClr val="tx1"/>
                </a:solidFill>
              </a:rPr>
              <a:t>báo</a:t>
            </a:r>
            <a:r>
              <a:rPr lang="en-US" dirty="0">
                <a:solidFill>
                  <a:schemeClr val="tx1"/>
                </a:solidFill>
              </a:rPr>
              <a:t> CLV </a:t>
            </a:r>
            <a:r>
              <a:rPr lang="en-US" dirty="0" err="1">
                <a:solidFill>
                  <a:schemeClr val="tx1"/>
                </a:solidFill>
              </a:rPr>
              <a:t>là</a:t>
            </a:r>
            <a:r>
              <a:rPr lang="en-US" dirty="0">
                <a:solidFill>
                  <a:schemeClr val="tx1"/>
                </a:solidFill>
              </a:rPr>
              <a:t> Income , Monthly Premium Auto, Months Since Last Claim, Months Since Policy Inception, Total Claim Amount, Number of Policies</a:t>
            </a: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p:txBody>
      </p:sp>
      <p:pic>
        <p:nvPicPr>
          <p:cNvPr id="3" name="Picture 2">
            <a:extLst>
              <a:ext uri="{FF2B5EF4-FFF2-40B4-BE49-F238E27FC236}">
                <a16:creationId xmlns:a16="http://schemas.microsoft.com/office/drawing/2014/main" id="{CAC64BEC-5576-8D48-070F-543794ACACA0}"/>
              </a:ext>
            </a:extLst>
          </p:cNvPr>
          <p:cNvPicPr>
            <a:picLocks noChangeAspect="1"/>
          </p:cNvPicPr>
          <p:nvPr/>
        </p:nvPicPr>
        <p:blipFill>
          <a:blip r:embed="rId5"/>
          <a:stretch>
            <a:fillRect/>
          </a:stretch>
        </p:blipFill>
        <p:spPr>
          <a:xfrm>
            <a:off x="5225376" y="608365"/>
            <a:ext cx="3918624" cy="979656"/>
          </a:xfrm>
          <a:prstGeom prst="rect">
            <a:avLst/>
          </a:prstGeom>
        </p:spPr>
      </p:pic>
    </p:spTree>
    <p:extLst>
      <p:ext uri="{BB962C8B-B14F-4D97-AF65-F5344CB8AC3E}">
        <p14:creationId xmlns:p14="http://schemas.microsoft.com/office/powerpoint/2010/main" val="52986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47911"/>
            <a:ext cx="468058" cy="46573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bg1">
                    <a:lumMod val="50000"/>
                  </a:schemeClr>
                </a:solidFill>
                <a:latin typeface="Arimo" panose="020B0604020202020204" charset="0"/>
                <a:ea typeface="Arimo" panose="020B0604020202020204" charset="0"/>
                <a:cs typeface="Arimo" panose="020B0604020202020204" charset="0"/>
              </a:rPr>
              <a:t>04</a:t>
            </a:r>
            <a:endParaRPr sz="1800" b="1" dirty="0">
              <a:solidFill>
                <a:schemeClr val="bg1">
                  <a:lumMod val="50000"/>
                </a:schemeClr>
              </a:solidFill>
              <a:latin typeface="Arimo" panose="020B0604020202020204" charset="0"/>
              <a:ea typeface="Arimo" panose="020B0604020202020204" charset="0"/>
              <a:cs typeface="Arimo" panose="020B0604020202020204" charset="0"/>
            </a:endParaRPr>
          </a:p>
        </p:txBody>
      </p:sp>
      <p:sp>
        <p:nvSpPr>
          <p:cNvPr id="646" name="Google Shape;646;p40"/>
          <p:cNvSpPr txBox="1">
            <a:spLocks noGrp="1"/>
          </p:cNvSpPr>
          <p:nvPr>
            <p:ph type="title"/>
          </p:nvPr>
        </p:nvSpPr>
        <p:spPr>
          <a:xfrm>
            <a:off x="1434434" y="-186030"/>
            <a:ext cx="8648054" cy="924766"/>
          </a:xfrm>
          <a:prstGeom prst="rect">
            <a:avLst/>
          </a:prstGeom>
        </p:spPr>
        <p:txBody>
          <a:bodyPr spcFirstLastPara="1" wrap="square" lIns="91425" tIns="91425" rIns="91425" bIns="91425" anchor="ctr" anchorCtr="0">
            <a:noAutofit/>
          </a:bodyPr>
          <a:lstStyle/>
          <a:p>
            <a:pPr algn="l"/>
            <a:r>
              <a:rPr lang="en-US" sz="2400" b="1" i="0" dirty="0" err="1">
                <a:solidFill>
                  <a:schemeClr val="tx1"/>
                </a:solidFill>
                <a:effectLst/>
                <a:latin typeface="Arimo" panose="020B0604020202020204" charset="0"/>
                <a:ea typeface="Arimo" panose="020B0604020202020204" charset="0"/>
                <a:cs typeface="Arimo" panose="020B0604020202020204" charset="0"/>
              </a:rPr>
              <a:t>Kết</a:t>
            </a:r>
            <a:r>
              <a:rPr lang="en-US" sz="2400" b="1" i="0" dirty="0">
                <a:solidFill>
                  <a:schemeClr val="tx1"/>
                </a:solidFill>
                <a:effectLst/>
                <a:latin typeface="Arimo" panose="020B0604020202020204" charset="0"/>
                <a:ea typeface="Arimo" panose="020B0604020202020204" charset="0"/>
                <a:cs typeface="Arimo" panose="020B0604020202020204" charset="0"/>
              </a:rPr>
              <a:t> </a:t>
            </a:r>
            <a:r>
              <a:rPr lang="en-US" sz="2400" b="1" i="0" dirty="0" err="1">
                <a:solidFill>
                  <a:schemeClr val="tx1"/>
                </a:solidFill>
                <a:effectLst/>
                <a:latin typeface="Arimo" panose="020B0604020202020204" charset="0"/>
                <a:ea typeface="Arimo" panose="020B0604020202020204" charset="0"/>
                <a:cs typeface="Arimo" panose="020B0604020202020204" charset="0"/>
              </a:rPr>
              <a:t>Luận</a:t>
            </a:r>
            <a:endParaRPr lang="vi-VN" sz="2400" b="1" i="0" dirty="0">
              <a:solidFill>
                <a:schemeClr val="tx1"/>
              </a:solidFill>
              <a:effectLst/>
              <a:latin typeface="Arimo" panose="020B0604020202020204" charset="0"/>
              <a:ea typeface="Arimo" panose="020B0604020202020204" charset="0"/>
              <a:cs typeface="Arimo" panose="020B0604020202020204"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Table 6">
            <a:extLst>
              <a:ext uri="{FF2B5EF4-FFF2-40B4-BE49-F238E27FC236}">
                <a16:creationId xmlns:a16="http://schemas.microsoft.com/office/drawing/2014/main" id="{E346BA7F-9407-A858-9DF6-F93DF675CCC2}"/>
              </a:ext>
            </a:extLst>
          </p:cNvPr>
          <p:cNvGraphicFramePr>
            <a:graphicFrameLocks noGrp="1"/>
          </p:cNvGraphicFramePr>
          <p:nvPr>
            <p:extLst>
              <p:ext uri="{D42A27DB-BD31-4B8C-83A1-F6EECF244321}">
                <p14:modId xmlns:p14="http://schemas.microsoft.com/office/powerpoint/2010/main" val="2640168216"/>
              </p:ext>
            </p:extLst>
          </p:nvPr>
        </p:nvGraphicFramePr>
        <p:xfrm>
          <a:off x="1397894" y="743968"/>
          <a:ext cx="5988775" cy="1397560"/>
        </p:xfrm>
        <a:graphic>
          <a:graphicData uri="http://schemas.openxmlformats.org/drawingml/2006/table">
            <a:tbl>
              <a:tblPr firstRow="1" bandRow="1">
                <a:tableStyleId>{073A0DAA-6AF3-43AB-8588-CEC1D06C72B9}</a:tableStyleId>
              </a:tblPr>
              <a:tblGrid>
                <a:gridCol w="433313">
                  <a:extLst>
                    <a:ext uri="{9D8B030D-6E8A-4147-A177-3AD203B41FA5}">
                      <a16:colId xmlns:a16="http://schemas.microsoft.com/office/drawing/2014/main" val="599466183"/>
                    </a:ext>
                  </a:extLst>
                </a:gridCol>
                <a:gridCol w="1562946">
                  <a:extLst>
                    <a:ext uri="{9D8B030D-6E8A-4147-A177-3AD203B41FA5}">
                      <a16:colId xmlns:a16="http://schemas.microsoft.com/office/drawing/2014/main" val="731155156"/>
                    </a:ext>
                  </a:extLst>
                </a:gridCol>
                <a:gridCol w="998129">
                  <a:extLst>
                    <a:ext uri="{9D8B030D-6E8A-4147-A177-3AD203B41FA5}">
                      <a16:colId xmlns:a16="http://schemas.microsoft.com/office/drawing/2014/main" val="2753511543"/>
                    </a:ext>
                  </a:extLst>
                </a:gridCol>
                <a:gridCol w="998129">
                  <a:extLst>
                    <a:ext uri="{9D8B030D-6E8A-4147-A177-3AD203B41FA5}">
                      <a16:colId xmlns:a16="http://schemas.microsoft.com/office/drawing/2014/main" val="3826591546"/>
                    </a:ext>
                  </a:extLst>
                </a:gridCol>
                <a:gridCol w="998129">
                  <a:extLst>
                    <a:ext uri="{9D8B030D-6E8A-4147-A177-3AD203B41FA5}">
                      <a16:colId xmlns:a16="http://schemas.microsoft.com/office/drawing/2014/main" val="2754947157"/>
                    </a:ext>
                  </a:extLst>
                </a:gridCol>
                <a:gridCol w="998129">
                  <a:extLst>
                    <a:ext uri="{9D8B030D-6E8A-4147-A177-3AD203B41FA5}">
                      <a16:colId xmlns:a16="http://schemas.microsoft.com/office/drawing/2014/main" val="3336681153"/>
                    </a:ext>
                  </a:extLst>
                </a:gridCol>
              </a:tblGrid>
              <a:tr h="349390">
                <a:tc>
                  <a:txBody>
                    <a:bodyPr/>
                    <a:lstStyle/>
                    <a:p>
                      <a:endParaRPr lang="en-US">
                        <a:solidFill>
                          <a:sysClr val="windowText" lastClr="000000"/>
                        </a:solidFill>
                      </a:endParaRPr>
                    </a:p>
                  </a:txBody>
                  <a:tcPr/>
                </a:tc>
                <a:tc>
                  <a:txBody>
                    <a:bodyPr/>
                    <a:lstStyle/>
                    <a:p>
                      <a:r>
                        <a:rPr lang="en-US" dirty="0">
                          <a:solidFill>
                            <a:sysClr val="windowText" lastClr="000000"/>
                          </a:solidFill>
                        </a:rPr>
                        <a:t>Model</a:t>
                      </a:r>
                    </a:p>
                  </a:txBody>
                  <a:tcPr/>
                </a:tc>
                <a:tc>
                  <a:txBody>
                    <a:bodyPr/>
                    <a:lstStyle/>
                    <a:p>
                      <a:r>
                        <a:rPr lang="en-US" dirty="0">
                          <a:solidFill>
                            <a:sysClr val="windowText" lastClr="000000"/>
                          </a:solidFill>
                        </a:rPr>
                        <a:t>R2</a:t>
                      </a:r>
                    </a:p>
                  </a:txBody>
                  <a:tcPr/>
                </a:tc>
                <a:tc>
                  <a:txBody>
                    <a:bodyPr/>
                    <a:lstStyle/>
                    <a:p>
                      <a:r>
                        <a:rPr lang="en-US" dirty="0">
                          <a:solidFill>
                            <a:sysClr val="windowText" lastClr="000000"/>
                          </a:solidFill>
                        </a:rPr>
                        <a:t>MSE</a:t>
                      </a:r>
                    </a:p>
                  </a:txBody>
                  <a:tcPr/>
                </a:tc>
                <a:tc>
                  <a:txBody>
                    <a:bodyPr/>
                    <a:lstStyle/>
                    <a:p>
                      <a:r>
                        <a:rPr lang="en-US" dirty="0">
                          <a:solidFill>
                            <a:sysClr val="windowText" lastClr="000000"/>
                          </a:solidFill>
                        </a:rPr>
                        <a:t>MAE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ysClr val="windowText" lastClr="000000"/>
                          </a:solidFill>
                        </a:rPr>
                        <a:t>RMSE</a:t>
                      </a:r>
                    </a:p>
                  </a:txBody>
                  <a:tcPr/>
                </a:tc>
                <a:extLst>
                  <a:ext uri="{0D108BD9-81ED-4DB2-BD59-A6C34878D82A}">
                    <a16:rowId xmlns:a16="http://schemas.microsoft.com/office/drawing/2014/main" val="3649084700"/>
                  </a:ext>
                </a:extLst>
              </a:tr>
              <a:tr h="349390">
                <a:tc>
                  <a:txBody>
                    <a:bodyPr/>
                    <a:lstStyle/>
                    <a:p>
                      <a:r>
                        <a:rPr lang="en-US" dirty="0">
                          <a:solidFill>
                            <a:sysClr val="windowText" lastClr="000000"/>
                          </a:solidFill>
                        </a:rPr>
                        <a:t>1</a:t>
                      </a:r>
                    </a:p>
                  </a:txBody>
                  <a:tcPr/>
                </a:tc>
                <a:tc>
                  <a:txBody>
                    <a:bodyPr/>
                    <a:lstStyle/>
                    <a:p>
                      <a:r>
                        <a:rPr lang="en-US" dirty="0">
                          <a:solidFill>
                            <a:sysClr val="windowText" lastClr="000000"/>
                          </a:solidFill>
                        </a:rPr>
                        <a:t>Poly</a:t>
                      </a:r>
                    </a:p>
                  </a:txBody>
                  <a:tcPr/>
                </a:tc>
                <a:tc>
                  <a:txBody>
                    <a:bodyPr/>
                    <a:lstStyle/>
                    <a:p>
                      <a:pPr algn="r"/>
                      <a:r>
                        <a:rPr lang="en-US" dirty="0">
                          <a:solidFill>
                            <a:sysClr val="windowText" lastClr="000000"/>
                          </a:solidFill>
                          <a:effectLst/>
                        </a:rPr>
                        <a:t>0.192399</a:t>
                      </a:r>
                    </a:p>
                  </a:txBody>
                  <a:tcPr anchor="ctr"/>
                </a:tc>
                <a:tc>
                  <a:txBody>
                    <a:bodyPr/>
                    <a:lstStyle/>
                    <a:p>
                      <a:pPr algn="r"/>
                      <a:r>
                        <a:rPr lang="en-US">
                          <a:solidFill>
                            <a:sysClr val="windowText" lastClr="000000"/>
                          </a:solidFill>
                          <a:effectLst/>
                        </a:rPr>
                        <a:t>0.006277</a:t>
                      </a:r>
                    </a:p>
                  </a:txBody>
                  <a:tcPr anchor="ctr"/>
                </a:tc>
                <a:tc>
                  <a:txBody>
                    <a:bodyPr/>
                    <a:lstStyle/>
                    <a:p>
                      <a:pPr algn="r"/>
                      <a:r>
                        <a:rPr lang="en-US">
                          <a:solidFill>
                            <a:sysClr val="windowText" lastClr="000000"/>
                          </a:solidFill>
                          <a:effectLst/>
                        </a:rPr>
                        <a:t>0.048985</a:t>
                      </a:r>
                    </a:p>
                  </a:txBody>
                  <a:tcPr anchor="ctr"/>
                </a:tc>
                <a:tc>
                  <a:txBody>
                    <a:bodyPr/>
                    <a:lstStyle/>
                    <a:p>
                      <a:pPr algn="r"/>
                      <a:r>
                        <a:rPr lang="en-US" dirty="0">
                          <a:solidFill>
                            <a:sysClr val="windowText" lastClr="000000"/>
                          </a:solidFill>
                          <a:effectLst/>
                        </a:rPr>
                        <a:t>0.079229</a:t>
                      </a:r>
                    </a:p>
                  </a:txBody>
                  <a:tcPr anchor="ctr"/>
                </a:tc>
                <a:extLst>
                  <a:ext uri="{0D108BD9-81ED-4DB2-BD59-A6C34878D82A}">
                    <a16:rowId xmlns:a16="http://schemas.microsoft.com/office/drawing/2014/main" val="4213108964"/>
                  </a:ext>
                </a:extLst>
              </a:tr>
              <a:tr h="349390">
                <a:tc>
                  <a:txBody>
                    <a:bodyPr/>
                    <a:lstStyle/>
                    <a:p>
                      <a:r>
                        <a:rPr lang="en-US" dirty="0">
                          <a:solidFill>
                            <a:sysClr val="windowText" lastClr="000000"/>
                          </a:solidFill>
                        </a:rPr>
                        <a:t>2</a:t>
                      </a:r>
                    </a:p>
                  </a:txBody>
                  <a:tcPr/>
                </a:tc>
                <a:tc>
                  <a:txBody>
                    <a:bodyPr/>
                    <a:lstStyle/>
                    <a:p>
                      <a:r>
                        <a:rPr lang="en-US" dirty="0">
                          <a:solidFill>
                            <a:sysClr val="windowText" lastClr="000000"/>
                          </a:solidFill>
                        </a:rPr>
                        <a:t>Random Forest</a:t>
                      </a:r>
                    </a:p>
                  </a:txBody>
                  <a:tcPr/>
                </a:tc>
                <a:tc>
                  <a:txBody>
                    <a:bodyPr/>
                    <a:lstStyle/>
                    <a:p>
                      <a:pPr algn="r"/>
                      <a:r>
                        <a:rPr lang="en-US" dirty="0">
                          <a:solidFill>
                            <a:srgbClr val="FF0000"/>
                          </a:solidFill>
                          <a:effectLst/>
                        </a:rPr>
                        <a:t>0.691459</a:t>
                      </a:r>
                    </a:p>
                  </a:txBody>
                  <a:tcPr anchor="ctr"/>
                </a:tc>
                <a:tc>
                  <a:txBody>
                    <a:bodyPr/>
                    <a:lstStyle/>
                    <a:p>
                      <a:pPr algn="r"/>
                      <a:r>
                        <a:rPr lang="en-US" dirty="0">
                          <a:solidFill>
                            <a:srgbClr val="FF0000"/>
                          </a:solidFill>
                          <a:effectLst/>
                        </a:rPr>
                        <a:t>0.002398</a:t>
                      </a:r>
                    </a:p>
                  </a:txBody>
                  <a:tcPr anchor="ctr"/>
                </a:tc>
                <a:tc>
                  <a:txBody>
                    <a:bodyPr/>
                    <a:lstStyle/>
                    <a:p>
                      <a:pPr algn="r"/>
                      <a:r>
                        <a:rPr lang="en-US" dirty="0">
                          <a:solidFill>
                            <a:srgbClr val="FF0000"/>
                          </a:solidFill>
                          <a:effectLst/>
                        </a:rPr>
                        <a:t>0.018198</a:t>
                      </a:r>
                    </a:p>
                  </a:txBody>
                  <a:tcPr anchor="ctr"/>
                </a:tc>
                <a:tc>
                  <a:txBody>
                    <a:bodyPr/>
                    <a:lstStyle/>
                    <a:p>
                      <a:pPr algn="r"/>
                      <a:r>
                        <a:rPr lang="en-US" dirty="0">
                          <a:solidFill>
                            <a:srgbClr val="FF0000"/>
                          </a:solidFill>
                          <a:effectLst/>
                        </a:rPr>
                        <a:t>0.048971</a:t>
                      </a:r>
                    </a:p>
                  </a:txBody>
                  <a:tcPr anchor="ctr"/>
                </a:tc>
                <a:extLst>
                  <a:ext uri="{0D108BD9-81ED-4DB2-BD59-A6C34878D82A}">
                    <a16:rowId xmlns:a16="http://schemas.microsoft.com/office/drawing/2014/main" val="2711926942"/>
                  </a:ext>
                </a:extLst>
              </a:tr>
              <a:tr h="349390">
                <a:tc>
                  <a:txBody>
                    <a:bodyPr/>
                    <a:lstStyle/>
                    <a:p>
                      <a:r>
                        <a:rPr lang="en-US" dirty="0">
                          <a:solidFill>
                            <a:sysClr val="windowText" lastClr="000000"/>
                          </a:solidFill>
                        </a:rPr>
                        <a:t>3</a:t>
                      </a:r>
                    </a:p>
                  </a:txBody>
                  <a:tcPr/>
                </a:tc>
                <a:tc>
                  <a:txBody>
                    <a:bodyPr/>
                    <a:lstStyle/>
                    <a:p>
                      <a:r>
                        <a:rPr lang="en-US" dirty="0">
                          <a:solidFill>
                            <a:sysClr val="windowText" lastClr="000000"/>
                          </a:solidFill>
                        </a:rPr>
                        <a:t>GBM</a:t>
                      </a:r>
                    </a:p>
                  </a:txBody>
                  <a:tcPr/>
                </a:tc>
                <a:tc>
                  <a:txBody>
                    <a:bodyPr/>
                    <a:lstStyle/>
                    <a:p>
                      <a:pPr algn="r"/>
                      <a:r>
                        <a:rPr lang="en-US" dirty="0">
                          <a:solidFill>
                            <a:sysClr val="windowText" lastClr="000000"/>
                          </a:solidFill>
                          <a:effectLst/>
                        </a:rPr>
                        <a:t>0.691459</a:t>
                      </a:r>
                    </a:p>
                  </a:txBody>
                  <a:tcPr anchor="ctr"/>
                </a:tc>
                <a:tc>
                  <a:txBody>
                    <a:bodyPr/>
                    <a:lstStyle/>
                    <a:p>
                      <a:pPr algn="r"/>
                      <a:r>
                        <a:rPr lang="en-US">
                          <a:solidFill>
                            <a:sysClr val="windowText" lastClr="000000"/>
                          </a:solidFill>
                          <a:effectLst/>
                        </a:rPr>
                        <a:t>0.002593</a:t>
                      </a:r>
                    </a:p>
                  </a:txBody>
                  <a:tcPr anchor="ctr"/>
                </a:tc>
                <a:tc>
                  <a:txBody>
                    <a:bodyPr/>
                    <a:lstStyle/>
                    <a:p>
                      <a:pPr algn="r"/>
                      <a:r>
                        <a:rPr lang="en-US">
                          <a:solidFill>
                            <a:sysClr val="windowText" lastClr="000000"/>
                          </a:solidFill>
                          <a:effectLst/>
                        </a:rPr>
                        <a:t>0.021578</a:t>
                      </a:r>
                    </a:p>
                  </a:txBody>
                  <a:tcPr anchor="ctr"/>
                </a:tc>
                <a:tc>
                  <a:txBody>
                    <a:bodyPr/>
                    <a:lstStyle/>
                    <a:p>
                      <a:pPr algn="r"/>
                      <a:r>
                        <a:rPr lang="en-US" dirty="0">
                          <a:solidFill>
                            <a:sysClr val="windowText" lastClr="000000"/>
                          </a:solidFill>
                          <a:effectLst/>
                        </a:rPr>
                        <a:t>0.050926</a:t>
                      </a:r>
                    </a:p>
                  </a:txBody>
                  <a:tcPr anchor="ctr"/>
                </a:tc>
                <a:extLst>
                  <a:ext uri="{0D108BD9-81ED-4DB2-BD59-A6C34878D82A}">
                    <a16:rowId xmlns:a16="http://schemas.microsoft.com/office/drawing/2014/main" val="1277370732"/>
                  </a:ext>
                </a:extLst>
              </a:tr>
            </a:tbl>
          </a:graphicData>
        </a:graphic>
      </p:graphicFrame>
      <p:sp>
        <p:nvSpPr>
          <p:cNvPr id="2" name="Google Shape;556;p39">
            <a:extLst>
              <a:ext uri="{FF2B5EF4-FFF2-40B4-BE49-F238E27FC236}">
                <a16:creationId xmlns:a16="http://schemas.microsoft.com/office/drawing/2014/main" id="{294EA229-BD8B-99A8-C673-5A0E256CC682}"/>
              </a:ext>
            </a:extLst>
          </p:cNvPr>
          <p:cNvSpPr txBox="1">
            <a:spLocks noGrp="1"/>
          </p:cNvSpPr>
          <p:nvPr>
            <p:ph type="subTitle" idx="1"/>
          </p:nvPr>
        </p:nvSpPr>
        <p:spPr>
          <a:xfrm>
            <a:off x="262148" y="2261476"/>
            <a:ext cx="8051575" cy="21685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solidFill>
                  <a:schemeClr val="bg1">
                    <a:lumMod val="75000"/>
                  </a:schemeClr>
                </a:solidFill>
                <a:sym typeface="Wingdings" panose="05000000000000000000" pitchFamily="2" charset="2"/>
              </a:rPr>
              <a:t> </a:t>
            </a:r>
            <a:r>
              <a:rPr lang="en-US" dirty="0" err="1">
                <a:solidFill>
                  <a:schemeClr val="tx1"/>
                </a:solidFill>
              </a:rPr>
              <a:t>Mô</a:t>
            </a:r>
            <a:r>
              <a:rPr lang="en-US" dirty="0">
                <a:solidFill>
                  <a:schemeClr val="tx1"/>
                </a:solidFill>
              </a:rPr>
              <a:t> </a:t>
            </a:r>
            <a:r>
              <a:rPr lang="en-US" dirty="0" err="1">
                <a:solidFill>
                  <a:schemeClr val="tx1"/>
                </a:solidFill>
              </a:rPr>
              <a:t>hình</a:t>
            </a:r>
            <a:r>
              <a:rPr lang="en-US" dirty="0">
                <a:solidFill>
                  <a:schemeClr val="tx1"/>
                </a:solidFill>
              </a:rPr>
              <a:t> Random Forest </a:t>
            </a:r>
            <a:r>
              <a:rPr lang="en-US" dirty="0" err="1">
                <a:solidFill>
                  <a:schemeClr val="tx1"/>
                </a:solidFill>
              </a:rPr>
              <a:t>có</a:t>
            </a:r>
            <a:r>
              <a:rPr lang="en-US" dirty="0">
                <a:solidFill>
                  <a:schemeClr val="tx1"/>
                </a:solidFill>
              </a:rPr>
              <a:t> </a:t>
            </a:r>
            <a:r>
              <a:rPr lang="en-US" dirty="0" err="1">
                <a:solidFill>
                  <a:schemeClr val="tx1"/>
                </a:solidFill>
              </a:rPr>
              <a:t>khả</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dự</a:t>
            </a:r>
            <a:r>
              <a:rPr lang="en-US" dirty="0">
                <a:solidFill>
                  <a:schemeClr val="tx1"/>
                </a:solidFill>
              </a:rPr>
              <a:t> </a:t>
            </a:r>
            <a:r>
              <a:rPr lang="en-US" dirty="0" err="1">
                <a:solidFill>
                  <a:schemeClr val="tx1"/>
                </a:solidFill>
              </a:rPr>
              <a:t>báo</a:t>
            </a:r>
            <a:r>
              <a:rPr lang="en-US" dirty="0">
                <a:solidFill>
                  <a:schemeClr val="tx1"/>
                </a:solidFill>
              </a:rPr>
              <a:t> </a:t>
            </a:r>
            <a:r>
              <a:rPr lang="en-US" dirty="0" err="1">
                <a:solidFill>
                  <a:schemeClr val="tx1"/>
                </a:solidFill>
              </a:rPr>
              <a:t>tốt</a:t>
            </a:r>
            <a:r>
              <a:rPr lang="en-US" dirty="0">
                <a:solidFill>
                  <a:schemeClr val="tx1"/>
                </a:solidFill>
              </a:rPr>
              <a:t> </a:t>
            </a:r>
            <a:r>
              <a:rPr lang="en-US" dirty="0" err="1">
                <a:solidFill>
                  <a:schemeClr val="tx1"/>
                </a:solidFill>
              </a:rPr>
              <a:t>nhất</a:t>
            </a:r>
            <a:r>
              <a:rPr lang="en-US" dirty="0">
                <a:solidFill>
                  <a:schemeClr val="tx1"/>
                </a:solidFill>
              </a:rPr>
              <a:t>.</a:t>
            </a:r>
          </a:p>
          <a:p>
            <a:pPr marL="0" lvl="0" indent="0" algn="l" rtl="0">
              <a:spcBef>
                <a:spcPts val="0"/>
              </a:spcBef>
              <a:spcAft>
                <a:spcPts val="0"/>
              </a:spcAft>
            </a:pPr>
            <a:endParaRPr lang="en-US" dirty="0">
              <a:solidFill>
                <a:schemeClr val="tx1"/>
              </a:solidFill>
            </a:endParaRPr>
          </a:p>
          <a:p>
            <a:pPr marL="0" indent="0" algn="l"/>
            <a:r>
              <a:rPr lang="en-US" dirty="0">
                <a:solidFill>
                  <a:schemeClr val="bg1">
                    <a:lumMod val="75000"/>
                  </a:schemeClr>
                </a:solidFill>
                <a:sym typeface="Wingdings" panose="05000000000000000000" pitchFamily="2" charset="2"/>
              </a:rPr>
              <a:t> </a:t>
            </a:r>
            <a:r>
              <a:rPr lang="en-US" dirty="0" err="1">
                <a:solidFill>
                  <a:schemeClr val="tx1"/>
                </a:solidFill>
              </a:rPr>
              <a:t>Nhóm</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biến</a:t>
            </a:r>
            <a:r>
              <a:rPr lang="en-US" dirty="0">
                <a:solidFill>
                  <a:schemeClr val="tx1"/>
                </a:solidFill>
              </a:rPr>
              <a:t> Monthly Premium Auto, Total Claim Amount, Number of Policies</a:t>
            </a:r>
            <a:r>
              <a:rPr lang="en" dirty="0">
                <a:solidFill>
                  <a:schemeClr val="tx1"/>
                </a:solidFill>
              </a:rPr>
              <a:t> có ảnh hưởng nhiều nhất đến CLV </a:t>
            </a:r>
            <a:r>
              <a:rPr lang="en" dirty="0">
                <a:solidFill>
                  <a:schemeClr val="tx1"/>
                </a:solidFill>
                <a:sym typeface="Wingdings" panose="05000000000000000000" pitchFamily="2" charset="2"/>
              </a:rPr>
              <a:t> Các doanh nghiệp cần lưu ý điều chỉnh lại tỉ lệ phí cho phù hợp, xem xét mở rộng các điều khoản trong hợp đồng,cải thiện quy trình giải quyết bồi thường đảm bảo nhanh, đúng và đủ để nâng cao sự hài lòng của khách hàng.</a:t>
            </a: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p:txBody>
      </p:sp>
    </p:spTree>
    <p:extLst>
      <p:ext uri="{BB962C8B-B14F-4D97-AF65-F5344CB8AC3E}">
        <p14:creationId xmlns:p14="http://schemas.microsoft.com/office/powerpoint/2010/main" val="127967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
              <a:schemeClr val="dk2">
                <a:lumMod val="90000"/>
                <a:lumOff val="10000"/>
              </a:schemeClr>
            </a:gs>
            <a:gs pos="100000">
              <a:schemeClr val="lt1">
                <a:alpha val="99000"/>
              </a:schemeClr>
            </a:gs>
          </a:gsLst>
          <a:lin ang="8100019" scaled="0"/>
        </a:gradFill>
        <a:effectLst/>
      </p:bgPr>
    </p:bg>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488550" y="1460737"/>
            <a:ext cx="5254651" cy="14178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b="1" dirty="0">
                <a:latin typeface="Arimo" panose="020B0604020202020204" charset="0"/>
                <a:ea typeface="Arimo" panose="020B0604020202020204" charset="0"/>
                <a:cs typeface="Arimo" panose="020B0604020202020204" charset="0"/>
              </a:rPr>
              <a:t>THANK YOU FOR YOUR LISTENING</a:t>
            </a:r>
            <a:endParaRPr sz="4400" b="1" dirty="0">
              <a:latin typeface="Arimo" panose="020B0604020202020204" charset="0"/>
              <a:ea typeface="Arimo" panose="020B0604020202020204" charset="0"/>
              <a:cs typeface="Arimo" panose="020B0604020202020204" charset="0"/>
            </a:endParaRPr>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54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4" name="Google Shape;504;p38"/>
          <p:cNvSpPr/>
          <p:nvPr/>
        </p:nvSpPr>
        <p:spPr>
          <a:xfrm>
            <a:off x="1113243" y="1046342"/>
            <a:ext cx="571762" cy="54633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86908" y="-13602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rimo" panose="020B0604020202020204" charset="0"/>
                <a:ea typeface="Arimo" panose="020B0604020202020204" charset="0"/>
                <a:cs typeface="Arimo" panose="020B0604020202020204" charset="0"/>
              </a:rPr>
              <a:t>Nội dung</a:t>
            </a:r>
            <a:endParaRPr b="1" dirty="0">
              <a:latin typeface="Arimo" panose="020B0604020202020204" charset="0"/>
              <a:ea typeface="Arimo" panose="020B0604020202020204" charset="0"/>
              <a:cs typeface="Arimo" panose="020B0604020202020204" charset="0"/>
            </a:endParaRPr>
          </a:p>
        </p:txBody>
      </p:sp>
      <p:sp>
        <p:nvSpPr>
          <p:cNvPr id="506" name="Google Shape;506;p38"/>
          <p:cNvSpPr txBox="1">
            <a:spLocks noGrp="1"/>
          </p:cNvSpPr>
          <p:nvPr>
            <p:ph type="title"/>
          </p:nvPr>
        </p:nvSpPr>
        <p:spPr>
          <a:xfrm>
            <a:off x="1797600" y="1019586"/>
            <a:ext cx="2040840" cy="443400"/>
          </a:xfrm>
          <a:prstGeom prst="rect">
            <a:avLst/>
          </a:prstGeom>
        </p:spPr>
        <p:txBody>
          <a:bodyPr spcFirstLastPara="1" wrap="square" lIns="91425" tIns="91425" rIns="91425" bIns="91425" anchor="t" anchorCtr="0">
            <a:noAutofit/>
          </a:bodyPr>
          <a:lstStyle/>
          <a:p>
            <a:r>
              <a:rPr lang="en-US" sz="2800" b="1" dirty="0" err="1">
                <a:solidFill>
                  <a:schemeClr val="tx1"/>
                </a:solidFill>
                <a:latin typeface="Arimo" panose="020B0604020202020204" charset="0"/>
                <a:ea typeface="Arimo" panose="020B0604020202020204" charset="0"/>
                <a:cs typeface="Arimo" panose="020B0604020202020204" charset="0"/>
              </a:rPr>
              <a:t>Giới</a:t>
            </a:r>
            <a:r>
              <a:rPr lang="en-US" sz="2800" b="1" dirty="0">
                <a:solidFill>
                  <a:schemeClr val="tx1"/>
                </a:solidFill>
                <a:latin typeface="Arimo" panose="020B0604020202020204" charset="0"/>
                <a:ea typeface="Arimo" panose="020B0604020202020204" charset="0"/>
                <a:cs typeface="Arimo" panose="020B0604020202020204" charset="0"/>
              </a:rPr>
              <a:t> </a:t>
            </a:r>
            <a:r>
              <a:rPr lang="en-US" sz="2800" b="1" dirty="0" err="1">
                <a:solidFill>
                  <a:schemeClr val="tx1"/>
                </a:solidFill>
                <a:latin typeface="Arimo" panose="020B0604020202020204" charset="0"/>
                <a:ea typeface="Arimo" panose="020B0604020202020204" charset="0"/>
                <a:cs typeface="Arimo" panose="020B0604020202020204" charset="0"/>
              </a:rPr>
              <a:t>thiệu</a:t>
            </a:r>
            <a:endParaRPr lang="en-US" sz="2800" b="1" dirty="0">
              <a:solidFill>
                <a:schemeClr val="tx1"/>
              </a:solidFill>
              <a:latin typeface="Arimo" panose="020B0604020202020204" charset="0"/>
              <a:ea typeface="Arimo" panose="020B0604020202020204" charset="0"/>
              <a:cs typeface="Arimo" panose="020B0604020202020204" charset="0"/>
            </a:endParaRPr>
          </a:p>
        </p:txBody>
      </p:sp>
      <p:sp>
        <p:nvSpPr>
          <p:cNvPr id="508" name="Google Shape;508;p38"/>
          <p:cNvSpPr txBox="1">
            <a:spLocks noGrp="1"/>
          </p:cNvSpPr>
          <p:nvPr>
            <p:ph type="title" idx="2"/>
          </p:nvPr>
        </p:nvSpPr>
        <p:spPr>
          <a:xfrm>
            <a:off x="1113243" y="1159174"/>
            <a:ext cx="571762"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Arimo" panose="020B0604020202020204" charset="0"/>
                <a:ea typeface="Arimo" panose="020B0604020202020204" charset="0"/>
                <a:cs typeface="Arimo" panose="020B0604020202020204" charset="0"/>
              </a:rPr>
              <a:t>01</a:t>
            </a:r>
            <a:endParaRPr sz="2000" b="1" dirty="0">
              <a:latin typeface="Arimo" panose="020B0604020202020204" charset="0"/>
              <a:ea typeface="Arimo" panose="020B0604020202020204" charset="0"/>
              <a:cs typeface="Arimo" panose="020B0604020202020204" charset="0"/>
            </a:endParaRPr>
          </a:p>
        </p:txBody>
      </p:sp>
      <p:cxnSp>
        <p:nvCxnSpPr>
          <p:cNvPr id="509" name="Google Shape;509;p38"/>
          <p:cNvCxnSpPr/>
          <p:nvPr/>
        </p:nvCxnSpPr>
        <p:spPr>
          <a:xfrm>
            <a:off x="1873204" y="1579673"/>
            <a:ext cx="2186400" cy="0"/>
          </a:xfrm>
          <a:prstGeom prst="straightConnector1">
            <a:avLst/>
          </a:prstGeom>
          <a:noFill/>
          <a:ln w="9525" cap="flat" cmpd="sng">
            <a:solidFill>
              <a:schemeClr val="dk1"/>
            </a:solidFill>
            <a:prstDash val="solid"/>
            <a:round/>
            <a:headEnd type="none" w="med" len="med"/>
            <a:tailEnd type="none" w="med" len="med"/>
          </a:ln>
        </p:spPr>
      </p:cxn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Arimo" panose="020B0604020202020204" charset="0"/>
                <a:cs typeface="Arimo" panose="020B0604020202020204" charset="0"/>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408412" y="306118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407842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4;p38">
            <a:extLst>
              <a:ext uri="{FF2B5EF4-FFF2-40B4-BE49-F238E27FC236}">
                <a16:creationId xmlns:a16="http://schemas.microsoft.com/office/drawing/2014/main" id="{69F80F79-6CAA-B5CA-2ED2-435AFD50277B}"/>
              </a:ext>
            </a:extLst>
          </p:cNvPr>
          <p:cNvSpPr/>
          <p:nvPr/>
        </p:nvSpPr>
        <p:spPr>
          <a:xfrm>
            <a:off x="1099760" y="1803106"/>
            <a:ext cx="571762" cy="54633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p38">
            <a:extLst>
              <a:ext uri="{FF2B5EF4-FFF2-40B4-BE49-F238E27FC236}">
                <a16:creationId xmlns:a16="http://schemas.microsoft.com/office/drawing/2014/main" id="{93DCFA00-800C-580E-A458-58B0A9012A80}"/>
              </a:ext>
            </a:extLst>
          </p:cNvPr>
          <p:cNvSpPr txBox="1">
            <a:spLocks/>
          </p:cNvSpPr>
          <p:nvPr/>
        </p:nvSpPr>
        <p:spPr>
          <a:xfrm>
            <a:off x="1784116" y="1776350"/>
            <a:ext cx="3795319"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US" sz="2800" b="1" dirty="0" err="1">
                <a:latin typeface="Arimo" panose="020B0604020202020204" charset="0"/>
                <a:ea typeface="Arimo" panose="020B0604020202020204" charset="0"/>
                <a:cs typeface="Arimo" panose="020B0604020202020204" charset="0"/>
              </a:rPr>
              <a:t>Khai</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phá</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dữ</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liệu</a:t>
            </a:r>
            <a:endParaRPr lang="en-US" sz="2800" b="1" dirty="0">
              <a:latin typeface="Arimo" panose="020B0604020202020204" charset="0"/>
              <a:ea typeface="Arimo" panose="020B0604020202020204" charset="0"/>
              <a:cs typeface="Arimo" panose="020B0604020202020204" charset="0"/>
            </a:endParaRPr>
          </a:p>
        </p:txBody>
      </p:sp>
      <p:sp>
        <p:nvSpPr>
          <p:cNvPr id="12" name="Google Shape;508;p38">
            <a:extLst>
              <a:ext uri="{FF2B5EF4-FFF2-40B4-BE49-F238E27FC236}">
                <a16:creationId xmlns:a16="http://schemas.microsoft.com/office/drawing/2014/main" id="{BC3C1794-C838-B195-E142-8D6ECA8C71B5}"/>
              </a:ext>
            </a:extLst>
          </p:cNvPr>
          <p:cNvSpPr txBox="1">
            <a:spLocks/>
          </p:cNvSpPr>
          <p:nvPr/>
        </p:nvSpPr>
        <p:spPr>
          <a:xfrm>
            <a:off x="1099760" y="1915938"/>
            <a:ext cx="571762"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sz="2000" b="1" dirty="0">
                <a:latin typeface="Arimo" panose="020B0604020202020204" charset="0"/>
                <a:ea typeface="Arimo" panose="020B0604020202020204" charset="0"/>
                <a:cs typeface="Arimo" panose="020B0604020202020204" charset="0"/>
              </a:rPr>
              <a:t>02</a:t>
            </a:r>
          </a:p>
        </p:txBody>
      </p:sp>
      <p:cxnSp>
        <p:nvCxnSpPr>
          <p:cNvPr id="13" name="Google Shape;509;p38">
            <a:extLst>
              <a:ext uri="{FF2B5EF4-FFF2-40B4-BE49-F238E27FC236}">
                <a16:creationId xmlns:a16="http://schemas.microsoft.com/office/drawing/2014/main" id="{AE79BC7F-B4F2-ACFA-5B59-94138C60D8C2}"/>
              </a:ext>
            </a:extLst>
          </p:cNvPr>
          <p:cNvCxnSpPr/>
          <p:nvPr/>
        </p:nvCxnSpPr>
        <p:spPr>
          <a:xfrm>
            <a:off x="1859721" y="2336437"/>
            <a:ext cx="2186400" cy="0"/>
          </a:xfrm>
          <a:prstGeom prst="straightConnector1">
            <a:avLst/>
          </a:prstGeom>
          <a:noFill/>
          <a:ln w="9525" cap="flat" cmpd="sng">
            <a:solidFill>
              <a:schemeClr val="dk1"/>
            </a:solidFill>
            <a:prstDash val="solid"/>
            <a:round/>
            <a:headEnd type="none" w="med" len="med"/>
            <a:tailEnd type="none" w="med" len="med"/>
          </a:ln>
        </p:spPr>
      </p:cxnSp>
      <p:sp>
        <p:nvSpPr>
          <p:cNvPr id="18" name="Google Shape;504;p38">
            <a:extLst>
              <a:ext uri="{FF2B5EF4-FFF2-40B4-BE49-F238E27FC236}">
                <a16:creationId xmlns:a16="http://schemas.microsoft.com/office/drawing/2014/main" id="{1B5CA0FA-0058-4481-05F2-51EE2F449B2D}"/>
              </a:ext>
            </a:extLst>
          </p:cNvPr>
          <p:cNvSpPr/>
          <p:nvPr/>
        </p:nvSpPr>
        <p:spPr>
          <a:xfrm>
            <a:off x="1081388" y="2656116"/>
            <a:ext cx="571762" cy="54633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6;p38">
            <a:extLst>
              <a:ext uri="{FF2B5EF4-FFF2-40B4-BE49-F238E27FC236}">
                <a16:creationId xmlns:a16="http://schemas.microsoft.com/office/drawing/2014/main" id="{8ABDA991-5FFB-E748-20CB-856127398645}"/>
              </a:ext>
            </a:extLst>
          </p:cNvPr>
          <p:cNvSpPr txBox="1">
            <a:spLocks/>
          </p:cNvSpPr>
          <p:nvPr/>
        </p:nvSpPr>
        <p:spPr>
          <a:xfrm>
            <a:off x="1841349" y="2667772"/>
            <a:ext cx="5454629"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2800" b="1" dirty="0" err="1">
                <a:latin typeface="Arimo" panose="020B0604020202020204" charset="0"/>
                <a:ea typeface="Arimo" panose="020B0604020202020204" charset="0"/>
                <a:cs typeface="Arimo" panose="020B0604020202020204" charset="0"/>
              </a:rPr>
              <a:t>Xây</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dựng</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và</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đánh</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giá</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mô</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hình</a:t>
            </a:r>
            <a:endParaRPr lang="en-US" sz="2800" b="1" dirty="0">
              <a:latin typeface="Arimo" panose="020B0604020202020204" charset="0"/>
              <a:ea typeface="Arimo" panose="020B0604020202020204" charset="0"/>
              <a:cs typeface="Arimo" panose="020B0604020202020204" charset="0"/>
            </a:endParaRPr>
          </a:p>
          <a:p>
            <a:pPr marL="0" lvl="0" indent="0" algn="l" rtl="0">
              <a:spcBef>
                <a:spcPts val="0"/>
              </a:spcBef>
              <a:spcAft>
                <a:spcPts val="0"/>
              </a:spcAft>
              <a:buNone/>
            </a:pPr>
            <a:endParaRPr lang="en-US" sz="2800" b="1" dirty="0">
              <a:latin typeface="Arimo" panose="020B0604020202020204" charset="0"/>
              <a:ea typeface="Arimo" panose="020B0604020202020204" charset="0"/>
              <a:cs typeface="Arimo" panose="020B0604020202020204" charset="0"/>
            </a:endParaRPr>
          </a:p>
        </p:txBody>
      </p:sp>
      <p:sp>
        <p:nvSpPr>
          <p:cNvPr id="20" name="Google Shape;508;p38">
            <a:extLst>
              <a:ext uri="{FF2B5EF4-FFF2-40B4-BE49-F238E27FC236}">
                <a16:creationId xmlns:a16="http://schemas.microsoft.com/office/drawing/2014/main" id="{D05E23F6-88A6-A424-69E4-6F121DFC57B7}"/>
              </a:ext>
            </a:extLst>
          </p:cNvPr>
          <p:cNvSpPr txBox="1">
            <a:spLocks/>
          </p:cNvSpPr>
          <p:nvPr/>
        </p:nvSpPr>
        <p:spPr>
          <a:xfrm>
            <a:off x="1081388" y="2768948"/>
            <a:ext cx="571762"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sz="2000" b="1" dirty="0">
                <a:latin typeface="Arimo" panose="020B0604020202020204" charset="0"/>
                <a:ea typeface="Arimo" panose="020B0604020202020204" charset="0"/>
                <a:cs typeface="Arimo" panose="020B0604020202020204" charset="0"/>
              </a:rPr>
              <a:t>03</a:t>
            </a:r>
          </a:p>
        </p:txBody>
      </p:sp>
      <p:cxnSp>
        <p:nvCxnSpPr>
          <p:cNvPr id="21" name="Google Shape;509;p38">
            <a:extLst>
              <a:ext uri="{FF2B5EF4-FFF2-40B4-BE49-F238E27FC236}">
                <a16:creationId xmlns:a16="http://schemas.microsoft.com/office/drawing/2014/main" id="{A48CA964-30CF-9E3E-FE3B-CF00E05E6494}"/>
              </a:ext>
            </a:extLst>
          </p:cNvPr>
          <p:cNvCxnSpPr/>
          <p:nvPr/>
        </p:nvCxnSpPr>
        <p:spPr>
          <a:xfrm>
            <a:off x="1841349" y="3189447"/>
            <a:ext cx="2186400" cy="0"/>
          </a:xfrm>
          <a:prstGeom prst="straightConnector1">
            <a:avLst/>
          </a:prstGeom>
          <a:noFill/>
          <a:ln w="9525" cap="flat" cmpd="sng">
            <a:solidFill>
              <a:schemeClr val="dk1"/>
            </a:solidFill>
            <a:prstDash val="solid"/>
            <a:round/>
            <a:headEnd type="none" w="med" len="med"/>
            <a:tailEnd type="none" w="med" len="med"/>
          </a:ln>
        </p:spPr>
      </p:cxnSp>
      <p:sp>
        <p:nvSpPr>
          <p:cNvPr id="26" name="Google Shape;504;p38">
            <a:extLst>
              <a:ext uri="{FF2B5EF4-FFF2-40B4-BE49-F238E27FC236}">
                <a16:creationId xmlns:a16="http://schemas.microsoft.com/office/drawing/2014/main" id="{4CA40854-2FA8-E95A-628B-DA8AEF902B7D}"/>
              </a:ext>
            </a:extLst>
          </p:cNvPr>
          <p:cNvSpPr/>
          <p:nvPr/>
        </p:nvSpPr>
        <p:spPr>
          <a:xfrm>
            <a:off x="1091474" y="3479257"/>
            <a:ext cx="571762" cy="54633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6;p38">
            <a:extLst>
              <a:ext uri="{FF2B5EF4-FFF2-40B4-BE49-F238E27FC236}">
                <a16:creationId xmlns:a16="http://schemas.microsoft.com/office/drawing/2014/main" id="{06E9BE00-DCBF-3065-358F-36A6C8C77E45}"/>
              </a:ext>
            </a:extLst>
          </p:cNvPr>
          <p:cNvSpPr txBox="1">
            <a:spLocks/>
          </p:cNvSpPr>
          <p:nvPr/>
        </p:nvSpPr>
        <p:spPr>
          <a:xfrm>
            <a:off x="1759121" y="3054107"/>
            <a:ext cx="5625758"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endParaRPr lang="en-US" sz="2800" b="1" dirty="0">
              <a:latin typeface="Times New Roman" panose="02020603050405020304" pitchFamily="18" charset="0"/>
              <a:cs typeface="Times New Roman" panose="02020603050405020304" pitchFamily="18" charset="0"/>
            </a:endParaRPr>
          </a:p>
        </p:txBody>
      </p:sp>
      <p:sp>
        <p:nvSpPr>
          <p:cNvPr id="28" name="Google Shape;508;p38">
            <a:extLst>
              <a:ext uri="{FF2B5EF4-FFF2-40B4-BE49-F238E27FC236}">
                <a16:creationId xmlns:a16="http://schemas.microsoft.com/office/drawing/2014/main" id="{40197F15-E789-1ABB-096D-5DC34888A4D0}"/>
              </a:ext>
            </a:extLst>
          </p:cNvPr>
          <p:cNvSpPr txBox="1">
            <a:spLocks/>
          </p:cNvSpPr>
          <p:nvPr/>
        </p:nvSpPr>
        <p:spPr>
          <a:xfrm>
            <a:off x="1091474" y="3592089"/>
            <a:ext cx="571762"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sz="2000" b="1" dirty="0">
                <a:latin typeface="Arimo" panose="020B0604020202020204" charset="0"/>
                <a:ea typeface="Arimo" panose="020B0604020202020204" charset="0"/>
                <a:cs typeface="Arimo" panose="020B0604020202020204" charset="0"/>
              </a:rPr>
              <a:t>04</a:t>
            </a:r>
          </a:p>
        </p:txBody>
      </p:sp>
      <p:cxnSp>
        <p:nvCxnSpPr>
          <p:cNvPr id="29" name="Google Shape;509;p38">
            <a:extLst>
              <a:ext uri="{FF2B5EF4-FFF2-40B4-BE49-F238E27FC236}">
                <a16:creationId xmlns:a16="http://schemas.microsoft.com/office/drawing/2014/main" id="{AD4FF86A-D31E-3ECF-B067-64960B02D116}"/>
              </a:ext>
            </a:extLst>
          </p:cNvPr>
          <p:cNvCxnSpPr/>
          <p:nvPr/>
        </p:nvCxnSpPr>
        <p:spPr>
          <a:xfrm>
            <a:off x="1834726" y="3925769"/>
            <a:ext cx="2186400" cy="0"/>
          </a:xfrm>
          <a:prstGeom prst="straightConnector1">
            <a:avLst/>
          </a:prstGeom>
          <a:noFill/>
          <a:ln w="9525" cap="flat" cmpd="sng">
            <a:solidFill>
              <a:schemeClr val="dk1"/>
            </a:solidFill>
            <a:prstDash val="solid"/>
            <a:round/>
            <a:headEnd type="none" w="med" len="med"/>
            <a:tailEnd type="none" w="med" len="med"/>
          </a:ln>
        </p:spPr>
      </p:cxnSp>
      <p:sp>
        <p:nvSpPr>
          <p:cNvPr id="41" name="Google Shape;506;p38">
            <a:extLst>
              <a:ext uri="{FF2B5EF4-FFF2-40B4-BE49-F238E27FC236}">
                <a16:creationId xmlns:a16="http://schemas.microsoft.com/office/drawing/2014/main" id="{26077874-9349-D309-778E-88B9DC34F246}"/>
              </a:ext>
            </a:extLst>
          </p:cNvPr>
          <p:cNvSpPr txBox="1">
            <a:spLocks/>
          </p:cNvSpPr>
          <p:nvPr/>
        </p:nvSpPr>
        <p:spPr>
          <a:xfrm>
            <a:off x="1823908" y="3365682"/>
            <a:ext cx="3795319"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US" sz="2800" b="1" dirty="0" err="1">
                <a:latin typeface="Arimo" panose="020B0604020202020204" charset="0"/>
                <a:ea typeface="Arimo" panose="020B0604020202020204" charset="0"/>
                <a:cs typeface="Arimo" panose="020B0604020202020204" charset="0"/>
              </a:rPr>
              <a:t>Kết</a:t>
            </a:r>
            <a:r>
              <a:rPr lang="en-US" sz="2800" b="1" dirty="0">
                <a:latin typeface="Arimo" panose="020B0604020202020204" charset="0"/>
                <a:ea typeface="Arimo" panose="020B0604020202020204" charset="0"/>
                <a:cs typeface="Arimo" panose="020B0604020202020204" charset="0"/>
              </a:rPr>
              <a:t> </a:t>
            </a:r>
            <a:r>
              <a:rPr lang="en-US" sz="2800" b="1" dirty="0" err="1">
                <a:latin typeface="Arimo" panose="020B0604020202020204" charset="0"/>
                <a:ea typeface="Arimo" panose="020B0604020202020204" charset="0"/>
                <a:cs typeface="Arimo" panose="020B0604020202020204" charset="0"/>
              </a:rPr>
              <a:t>luận</a:t>
            </a:r>
            <a:endParaRPr lang="en-US" sz="2800" b="1" dirty="0">
              <a:latin typeface="Arimo" panose="020B0604020202020204" charset="0"/>
              <a:ea typeface="Arimo" panose="020B0604020202020204" charset="0"/>
              <a:cs typeface="Arimo"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20552" y="1015221"/>
            <a:ext cx="4045200" cy="7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latin typeface="Arimo" panose="020B0604020202020204" charset="0"/>
                <a:ea typeface="Arimo" panose="020B0604020202020204" charset="0"/>
                <a:cs typeface="Arimo" panose="020B0604020202020204" charset="0"/>
              </a:rPr>
              <a:t>GIỚI THIỆU</a:t>
            </a:r>
          </a:p>
        </p:txBody>
      </p:sp>
      <p:sp>
        <p:nvSpPr>
          <p:cNvPr id="556" name="Google Shape;556;p39"/>
          <p:cNvSpPr txBox="1">
            <a:spLocks noGrp="1"/>
          </p:cNvSpPr>
          <p:nvPr>
            <p:ph type="subTitle" idx="1"/>
          </p:nvPr>
        </p:nvSpPr>
        <p:spPr>
          <a:xfrm>
            <a:off x="4328525" y="2096378"/>
            <a:ext cx="4045200" cy="936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mo" panose="020B0604020202020204" charset="0"/>
                <a:ea typeface="Arimo" panose="020B0604020202020204" charset="0"/>
                <a:cs typeface="Arimo" panose="020B0604020202020204" charset="0"/>
              </a:rPr>
              <a:t>Customer Lifetime Value ( CLV) là gì? CLV có ý nghĩa quan trọng như thế nào trong kinh doanh?</a:t>
            </a:r>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Arimo" panose="020B0604020202020204" charset="0"/>
                <a:ea typeface="Arimo" panose="020B0604020202020204" charset="0"/>
                <a:cs typeface="Arimo" panose="020B0604020202020204" charset="0"/>
                <a:sym typeface="Bebas Neue"/>
              </a:rPr>
              <a:t>Data ANALYSIS</a:t>
            </a:r>
            <a:endParaRPr>
              <a:solidFill>
                <a:schemeClr val="lt2"/>
              </a:solidFill>
              <a:latin typeface="Arimo" panose="020B0604020202020204" charset="0"/>
              <a:ea typeface="Arimo" panose="020B0604020202020204" charset="0"/>
              <a:cs typeface="Arimo" panose="020B0604020202020204" charset="0"/>
            </a:endParaRPr>
          </a:p>
        </p:txBody>
      </p:sp>
      <p:cxnSp>
        <p:nvCxnSpPr>
          <p:cNvPr id="623" name="Google Shape;623;p39"/>
          <p:cNvCxnSpPr/>
          <p:nvPr/>
        </p:nvCxnSpPr>
        <p:spPr>
          <a:xfrm>
            <a:off x="4572000" y="1885491"/>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6" name="Google Shape;645;p40">
            <a:extLst>
              <a:ext uri="{FF2B5EF4-FFF2-40B4-BE49-F238E27FC236}">
                <a16:creationId xmlns:a16="http://schemas.microsoft.com/office/drawing/2014/main" id="{76D9808A-3A88-6718-4FFE-7979B913E101}"/>
              </a:ext>
            </a:extLst>
          </p:cNvPr>
          <p:cNvSpPr/>
          <p:nvPr/>
        </p:nvSpPr>
        <p:spPr>
          <a:xfrm>
            <a:off x="3595922" y="1081256"/>
            <a:ext cx="818161" cy="81805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7" name="Google Shape;648;p40">
            <a:extLst>
              <a:ext uri="{FF2B5EF4-FFF2-40B4-BE49-F238E27FC236}">
                <a16:creationId xmlns:a16="http://schemas.microsoft.com/office/drawing/2014/main" id="{8F31203A-518D-A253-05D0-C260814C2002}"/>
              </a:ext>
            </a:extLst>
          </p:cNvPr>
          <p:cNvSpPr txBox="1">
            <a:spLocks/>
          </p:cNvSpPr>
          <p:nvPr/>
        </p:nvSpPr>
        <p:spPr>
          <a:xfrm>
            <a:off x="3585918" y="1278322"/>
            <a:ext cx="818232" cy="454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bg1">
                    <a:lumMod val="75000"/>
                  </a:schemeClr>
                </a:solidFill>
                <a:latin typeface="Arimo" panose="020B0604020202020204" charset="0"/>
                <a:ea typeface="Arimo" panose="020B0604020202020204" charset="0"/>
                <a:cs typeface="Arimo" panose="020B0604020202020204" charset="0"/>
              </a:rPr>
              <a:t>01</a:t>
            </a:r>
            <a:endParaRPr lang="en" b="1" dirty="0">
              <a:solidFill>
                <a:schemeClr val="bg1">
                  <a:lumMod val="75000"/>
                </a:schemeClr>
              </a:solidFill>
              <a:latin typeface="Arimo" panose="020B0604020202020204" charset="0"/>
              <a:ea typeface="Arimo" panose="020B0604020202020204" charset="0"/>
              <a:cs typeface="Arimo" panose="020B0604020202020204" charset="0"/>
            </a:endParaRPr>
          </a:p>
        </p:txBody>
      </p:sp>
      <p:sp>
        <p:nvSpPr>
          <p:cNvPr id="8" name="Google Shape;8845;p86">
            <a:extLst>
              <a:ext uri="{FF2B5EF4-FFF2-40B4-BE49-F238E27FC236}">
                <a16:creationId xmlns:a16="http://schemas.microsoft.com/office/drawing/2014/main" id="{5DA2CBD7-4655-7220-0AF5-005DDC569B96}"/>
              </a:ext>
            </a:extLst>
          </p:cNvPr>
          <p:cNvSpPr/>
          <p:nvPr/>
        </p:nvSpPr>
        <p:spPr>
          <a:xfrm>
            <a:off x="3861638" y="2309392"/>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9" name="Google Shape;8845;p86">
            <a:extLst>
              <a:ext uri="{FF2B5EF4-FFF2-40B4-BE49-F238E27FC236}">
                <a16:creationId xmlns:a16="http://schemas.microsoft.com/office/drawing/2014/main" id="{A462FFC4-AC2C-8596-636A-C5E579CE7E30}"/>
              </a:ext>
            </a:extLst>
          </p:cNvPr>
          <p:cNvSpPr/>
          <p:nvPr/>
        </p:nvSpPr>
        <p:spPr>
          <a:xfrm>
            <a:off x="3851518" y="3213127"/>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Arimo" panose="020B0604020202020204" charset="0"/>
              <a:ea typeface="Arimo" panose="020B0604020202020204" charset="0"/>
              <a:cs typeface="Arimo" panose="020B0604020202020204" charset="0"/>
            </a:endParaRPr>
          </a:p>
        </p:txBody>
      </p:sp>
      <p:sp>
        <p:nvSpPr>
          <p:cNvPr id="10" name="Google Shape;556;p39">
            <a:extLst>
              <a:ext uri="{FF2B5EF4-FFF2-40B4-BE49-F238E27FC236}">
                <a16:creationId xmlns:a16="http://schemas.microsoft.com/office/drawing/2014/main" id="{F75C4A18-B1DA-65AF-7A23-E35F03025836}"/>
              </a:ext>
            </a:extLst>
          </p:cNvPr>
          <p:cNvSpPr txBox="1">
            <a:spLocks/>
          </p:cNvSpPr>
          <p:nvPr/>
        </p:nvSpPr>
        <p:spPr>
          <a:xfrm>
            <a:off x="4335172" y="2819399"/>
            <a:ext cx="4045200" cy="142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l"/>
            <a:endParaRPr lang="vi-VN" dirty="0">
              <a:latin typeface="Arimo" panose="020B0604020202020204" charset="0"/>
              <a:ea typeface="Arimo" panose="020B0604020202020204" charset="0"/>
              <a:cs typeface="Arimo" panose="020B0604020202020204" charset="0"/>
            </a:endParaRPr>
          </a:p>
          <a:p>
            <a:pPr marL="0" indent="0" algn="l"/>
            <a:r>
              <a:rPr lang="vi-VN" dirty="0">
                <a:latin typeface="Arimo" panose="020B0604020202020204" charset="0"/>
                <a:ea typeface="Arimo" panose="020B0604020202020204" charset="0"/>
                <a:cs typeface="Arimo" panose="020B0604020202020204" charset="0"/>
              </a:rPr>
              <a:t>Những yếu tố nào ảnh hưởng tới CLV trong Vehicel Insurance?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24087"/>
            <a:ext cx="504598" cy="50453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81470" y="-561566"/>
            <a:ext cx="8648054"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648" name="Google Shape;648;p40"/>
          <p:cNvSpPr txBox="1">
            <a:spLocks noGrp="1"/>
          </p:cNvSpPr>
          <p:nvPr>
            <p:ph type="title" idx="2"/>
          </p:nvPr>
        </p:nvSpPr>
        <p:spPr>
          <a:xfrm>
            <a:off x="714297" y="36392"/>
            <a:ext cx="916144" cy="50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02</a:t>
            </a:r>
            <a:endParaRPr sz="2400" b="1" dirty="0">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6;p39">
            <a:extLst>
              <a:ext uri="{FF2B5EF4-FFF2-40B4-BE49-F238E27FC236}">
                <a16:creationId xmlns:a16="http://schemas.microsoft.com/office/drawing/2014/main" id="{9FCA1D3E-73A8-0791-DB85-0F8BDDBA9059}"/>
              </a:ext>
            </a:extLst>
          </p:cNvPr>
          <p:cNvSpPr txBox="1">
            <a:spLocks noGrp="1"/>
          </p:cNvSpPr>
          <p:nvPr>
            <p:ph type="subTitle" idx="1"/>
          </p:nvPr>
        </p:nvSpPr>
        <p:spPr>
          <a:xfrm>
            <a:off x="4813308" y="1221701"/>
            <a:ext cx="4035430" cy="238343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solidFill>
                  <a:schemeClr val="tx1"/>
                </a:solidFill>
              </a:rPr>
              <a:t>Bộ dữ liệu gồm có 24 cột và 9134 dòng.</a:t>
            </a:r>
          </a:p>
          <a:p>
            <a:pPr marL="285750" lvl="0" indent="-285750" algn="l" rtl="0">
              <a:spcBef>
                <a:spcPts val="0"/>
              </a:spcBef>
              <a:spcAft>
                <a:spcPts val="0"/>
              </a:spcAft>
              <a:buFont typeface="Arial" panose="020B0604020202020204" pitchFamily="34" charset="0"/>
              <a:buChar char="•"/>
            </a:pPr>
            <a:r>
              <a:rPr lang="en" dirty="0">
                <a:solidFill>
                  <a:schemeClr val="tx1"/>
                </a:solidFill>
              </a:rPr>
              <a:t>1 biến kiểu datetime, 2 biến kiểu Float, 6 biến kiểu int, 15 biến kiểu object</a:t>
            </a:r>
          </a:p>
          <a:p>
            <a:pPr marL="285750" lvl="0" indent="-285750" algn="l" rtl="0">
              <a:spcBef>
                <a:spcPts val="0"/>
              </a:spcBef>
              <a:spcAft>
                <a:spcPts val="0"/>
              </a:spcAft>
              <a:buFont typeface="Arial" panose="020B0604020202020204" pitchFamily="34" charset="0"/>
              <a:buChar char="•"/>
            </a:pPr>
            <a:r>
              <a:rPr lang="en" dirty="0">
                <a:solidFill>
                  <a:schemeClr val="tx1"/>
                </a:solidFill>
              </a:rPr>
              <a:t>Target </a:t>
            </a:r>
            <a:r>
              <a:rPr lang="en" b="1" dirty="0">
                <a:solidFill>
                  <a:schemeClr val="bg1">
                    <a:lumMod val="75000"/>
                  </a:schemeClr>
                </a:solidFill>
              </a:rPr>
              <a:t>: Customer Lifetime Value</a:t>
            </a:r>
          </a:p>
          <a:p>
            <a:pPr marL="285750" lvl="0" indent="-285750" algn="l" rtl="0">
              <a:spcBef>
                <a:spcPts val="0"/>
              </a:spcBef>
              <a:spcAft>
                <a:spcPts val="0"/>
              </a:spcAft>
              <a:buFont typeface="Arial" panose="020B0604020202020204" pitchFamily="34" charset="0"/>
              <a:buChar char="•"/>
            </a:pPr>
            <a:r>
              <a:rPr lang="en" dirty="0">
                <a:solidFill>
                  <a:schemeClr val="tx1"/>
                </a:solidFill>
              </a:rPr>
              <a:t>Dữ liệu không có Null và Duplicate</a:t>
            </a: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p:txBody>
      </p:sp>
      <p:pic>
        <p:nvPicPr>
          <p:cNvPr id="11" name="Picture 10">
            <a:extLst>
              <a:ext uri="{FF2B5EF4-FFF2-40B4-BE49-F238E27FC236}">
                <a16:creationId xmlns:a16="http://schemas.microsoft.com/office/drawing/2014/main" id="{78C89C34-60C6-DD06-AD8C-BD720630EF5A}"/>
              </a:ext>
            </a:extLst>
          </p:cNvPr>
          <p:cNvPicPr>
            <a:picLocks noChangeAspect="1"/>
          </p:cNvPicPr>
          <p:nvPr/>
        </p:nvPicPr>
        <p:blipFill>
          <a:blip r:embed="rId4"/>
          <a:stretch>
            <a:fillRect/>
          </a:stretch>
        </p:blipFill>
        <p:spPr>
          <a:xfrm>
            <a:off x="164022" y="729958"/>
            <a:ext cx="4331927" cy="4165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24087"/>
            <a:ext cx="504598" cy="50453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81470" y="-561566"/>
            <a:ext cx="8648054"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648" name="Google Shape;648;p40"/>
          <p:cNvSpPr txBox="1">
            <a:spLocks noGrp="1"/>
          </p:cNvSpPr>
          <p:nvPr>
            <p:ph type="title" idx="2"/>
          </p:nvPr>
        </p:nvSpPr>
        <p:spPr>
          <a:xfrm>
            <a:off x="714297" y="36392"/>
            <a:ext cx="916144" cy="50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02</a:t>
            </a:r>
            <a:endParaRPr sz="2400" b="1" dirty="0">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454DF8FE-A576-9C29-5A5F-501D5CC6DAE0}"/>
              </a:ext>
            </a:extLst>
          </p:cNvPr>
          <p:cNvGrpSpPr/>
          <p:nvPr/>
        </p:nvGrpSpPr>
        <p:grpSpPr>
          <a:xfrm>
            <a:off x="455976" y="557822"/>
            <a:ext cx="7010803" cy="509126"/>
            <a:chOff x="514342" y="557822"/>
            <a:chExt cx="7010803" cy="509126"/>
          </a:xfrm>
        </p:grpSpPr>
        <p:sp>
          <p:nvSpPr>
            <p:cNvPr id="12" name="Google Shape;556;p39">
              <a:extLst>
                <a:ext uri="{FF2B5EF4-FFF2-40B4-BE49-F238E27FC236}">
                  <a16:creationId xmlns:a16="http://schemas.microsoft.com/office/drawing/2014/main" id="{8B39B792-1C02-122D-F60D-7A1EE266B85C}"/>
                </a:ext>
              </a:extLst>
            </p:cNvPr>
            <p:cNvSpPr txBox="1">
              <a:spLocks/>
            </p:cNvSpPr>
            <p:nvPr/>
          </p:nvSpPr>
          <p:spPr>
            <a:xfrm>
              <a:off x="690779" y="557822"/>
              <a:ext cx="6834366" cy="509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l"/>
              <a:r>
                <a:rPr lang="en" dirty="0">
                  <a:solidFill>
                    <a:schemeClr val="tx1"/>
                  </a:solidFill>
                </a:rPr>
                <a:t>Phân phối của biến mục tiêu ( Customer Lifetime Value)</a:t>
              </a:r>
            </a:p>
          </p:txBody>
        </p:sp>
        <p:sp>
          <p:nvSpPr>
            <p:cNvPr id="13" name="Google Shape;645;p40">
              <a:extLst>
                <a:ext uri="{FF2B5EF4-FFF2-40B4-BE49-F238E27FC236}">
                  <a16:creationId xmlns:a16="http://schemas.microsoft.com/office/drawing/2014/main" id="{98F50708-129F-41D8-4946-D2E843433935}"/>
                </a:ext>
              </a:extLst>
            </p:cNvPr>
            <p:cNvSpPr/>
            <p:nvPr/>
          </p:nvSpPr>
          <p:spPr>
            <a:xfrm>
              <a:off x="514342" y="679574"/>
              <a:ext cx="176437" cy="17641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C0CE1EA5-F23A-82D3-669D-A87287511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668" y="1301086"/>
            <a:ext cx="5019679" cy="285235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56;p39">
            <a:extLst>
              <a:ext uri="{FF2B5EF4-FFF2-40B4-BE49-F238E27FC236}">
                <a16:creationId xmlns:a16="http://schemas.microsoft.com/office/drawing/2014/main" id="{89712503-4AF1-1A70-BB2B-6408E71C45ED}"/>
              </a:ext>
            </a:extLst>
          </p:cNvPr>
          <p:cNvSpPr txBox="1">
            <a:spLocks noGrp="1"/>
          </p:cNvSpPr>
          <p:nvPr>
            <p:ph type="subTitle" idx="1"/>
          </p:nvPr>
        </p:nvSpPr>
        <p:spPr>
          <a:xfrm>
            <a:off x="5900467" y="1455864"/>
            <a:ext cx="2663372" cy="238343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solidFill>
                  <a:schemeClr val="tx1"/>
                </a:solidFill>
              </a:rPr>
              <a:t>CLV phân phối lệch phải, phần lớn giá trị nằm trong khoảng 2000- 10000</a:t>
            </a: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a:p>
            <a:pPr marL="285750" lvl="0" indent="-285750" algn="l" rtl="0">
              <a:spcBef>
                <a:spcPts val="0"/>
              </a:spcBef>
              <a:spcAft>
                <a:spcPts val="0"/>
              </a:spcAft>
              <a:buFont typeface="Arial" panose="020B0604020202020204" pitchFamily="34" charset="0"/>
              <a:buChar char="•"/>
            </a:pPr>
            <a:endParaRPr lang="en" dirty="0">
              <a:solidFill>
                <a:schemeClr val="tx1"/>
              </a:solidFill>
            </a:endParaRPr>
          </a:p>
        </p:txBody>
      </p:sp>
    </p:spTree>
    <p:extLst>
      <p:ext uri="{BB962C8B-B14F-4D97-AF65-F5344CB8AC3E}">
        <p14:creationId xmlns:p14="http://schemas.microsoft.com/office/powerpoint/2010/main" val="9979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24087"/>
            <a:ext cx="504598" cy="50453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81470" y="-561566"/>
            <a:ext cx="8648054"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648" name="Google Shape;648;p40"/>
          <p:cNvSpPr txBox="1">
            <a:spLocks noGrp="1"/>
          </p:cNvSpPr>
          <p:nvPr>
            <p:ph type="title" idx="2"/>
          </p:nvPr>
        </p:nvSpPr>
        <p:spPr>
          <a:xfrm>
            <a:off x="714297" y="36392"/>
            <a:ext cx="916144" cy="50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02</a:t>
            </a:r>
            <a:endParaRPr sz="2400" b="1" dirty="0">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454DF8FE-A576-9C29-5A5F-501D5CC6DAE0}"/>
              </a:ext>
            </a:extLst>
          </p:cNvPr>
          <p:cNvGrpSpPr/>
          <p:nvPr/>
        </p:nvGrpSpPr>
        <p:grpSpPr>
          <a:xfrm>
            <a:off x="399554" y="493412"/>
            <a:ext cx="7010803" cy="509126"/>
            <a:chOff x="514342" y="557822"/>
            <a:chExt cx="7010803" cy="509126"/>
          </a:xfrm>
        </p:grpSpPr>
        <p:sp>
          <p:nvSpPr>
            <p:cNvPr id="12" name="Google Shape;556;p39">
              <a:extLst>
                <a:ext uri="{FF2B5EF4-FFF2-40B4-BE49-F238E27FC236}">
                  <a16:creationId xmlns:a16="http://schemas.microsoft.com/office/drawing/2014/main" id="{8B39B792-1C02-122D-F60D-7A1EE266B85C}"/>
                </a:ext>
              </a:extLst>
            </p:cNvPr>
            <p:cNvSpPr txBox="1">
              <a:spLocks/>
            </p:cNvSpPr>
            <p:nvPr/>
          </p:nvSpPr>
          <p:spPr>
            <a:xfrm>
              <a:off x="690779" y="557822"/>
              <a:ext cx="6834366" cy="509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l"/>
              <a:r>
                <a:rPr lang="en" dirty="0">
                  <a:solidFill>
                    <a:schemeClr val="tx1"/>
                  </a:solidFill>
                </a:rPr>
                <a:t>Phân phối của biến nhóm Numerical</a:t>
              </a:r>
            </a:p>
          </p:txBody>
        </p:sp>
        <p:sp>
          <p:nvSpPr>
            <p:cNvPr id="13" name="Google Shape;645;p40">
              <a:extLst>
                <a:ext uri="{FF2B5EF4-FFF2-40B4-BE49-F238E27FC236}">
                  <a16:creationId xmlns:a16="http://schemas.microsoft.com/office/drawing/2014/main" id="{98F50708-129F-41D8-4946-D2E843433935}"/>
                </a:ext>
              </a:extLst>
            </p:cNvPr>
            <p:cNvSpPr/>
            <p:nvPr/>
          </p:nvSpPr>
          <p:spPr>
            <a:xfrm>
              <a:off x="514342" y="679574"/>
              <a:ext cx="176437" cy="17641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9283881C-BD5D-4374-088B-9EE802F1F5FB}"/>
              </a:ext>
            </a:extLst>
          </p:cNvPr>
          <p:cNvPicPr>
            <a:picLocks noChangeAspect="1"/>
          </p:cNvPicPr>
          <p:nvPr/>
        </p:nvPicPr>
        <p:blipFill>
          <a:blip r:embed="rId4"/>
          <a:stretch>
            <a:fillRect/>
          </a:stretch>
        </p:blipFill>
        <p:spPr>
          <a:xfrm>
            <a:off x="224331" y="959149"/>
            <a:ext cx="4057125" cy="1314631"/>
          </a:xfrm>
          <a:prstGeom prst="rect">
            <a:avLst/>
          </a:prstGeom>
        </p:spPr>
      </p:pic>
      <p:pic>
        <p:nvPicPr>
          <p:cNvPr id="14" name="Picture 13">
            <a:extLst>
              <a:ext uri="{FF2B5EF4-FFF2-40B4-BE49-F238E27FC236}">
                <a16:creationId xmlns:a16="http://schemas.microsoft.com/office/drawing/2014/main" id="{84C42CDF-29A8-D1FA-1C05-E0187E8B8761}"/>
              </a:ext>
            </a:extLst>
          </p:cNvPr>
          <p:cNvPicPr>
            <a:picLocks noChangeAspect="1"/>
          </p:cNvPicPr>
          <p:nvPr/>
        </p:nvPicPr>
        <p:blipFill>
          <a:blip r:embed="rId5"/>
          <a:stretch>
            <a:fillRect/>
          </a:stretch>
        </p:blipFill>
        <p:spPr>
          <a:xfrm>
            <a:off x="224331" y="2443151"/>
            <a:ext cx="4057124" cy="1227784"/>
          </a:xfrm>
          <a:prstGeom prst="rect">
            <a:avLst/>
          </a:prstGeom>
        </p:spPr>
      </p:pic>
      <p:pic>
        <p:nvPicPr>
          <p:cNvPr id="17" name="Picture 16">
            <a:extLst>
              <a:ext uri="{FF2B5EF4-FFF2-40B4-BE49-F238E27FC236}">
                <a16:creationId xmlns:a16="http://schemas.microsoft.com/office/drawing/2014/main" id="{B55926E7-7B6C-1BD4-F06A-36074859104C}"/>
              </a:ext>
            </a:extLst>
          </p:cNvPr>
          <p:cNvPicPr>
            <a:picLocks noChangeAspect="1"/>
          </p:cNvPicPr>
          <p:nvPr/>
        </p:nvPicPr>
        <p:blipFill>
          <a:blip r:embed="rId6"/>
          <a:stretch>
            <a:fillRect/>
          </a:stretch>
        </p:blipFill>
        <p:spPr>
          <a:xfrm>
            <a:off x="245592" y="3891628"/>
            <a:ext cx="4057125" cy="1227785"/>
          </a:xfrm>
          <a:prstGeom prst="rect">
            <a:avLst/>
          </a:prstGeom>
        </p:spPr>
      </p:pic>
      <p:pic>
        <p:nvPicPr>
          <p:cNvPr id="19" name="Picture 18">
            <a:extLst>
              <a:ext uri="{FF2B5EF4-FFF2-40B4-BE49-F238E27FC236}">
                <a16:creationId xmlns:a16="http://schemas.microsoft.com/office/drawing/2014/main" id="{EB967270-9E27-0821-0538-D575F54C9812}"/>
              </a:ext>
            </a:extLst>
          </p:cNvPr>
          <p:cNvPicPr>
            <a:picLocks noChangeAspect="1"/>
          </p:cNvPicPr>
          <p:nvPr/>
        </p:nvPicPr>
        <p:blipFill>
          <a:blip r:embed="rId7"/>
          <a:stretch>
            <a:fillRect/>
          </a:stretch>
        </p:blipFill>
        <p:spPr>
          <a:xfrm>
            <a:off x="4993322" y="946844"/>
            <a:ext cx="3926347" cy="1279848"/>
          </a:xfrm>
          <a:prstGeom prst="rect">
            <a:avLst/>
          </a:prstGeom>
        </p:spPr>
      </p:pic>
      <p:pic>
        <p:nvPicPr>
          <p:cNvPr id="21" name="Picture 20">
            <a:extLst>
              <a:ext uri="{FF2B5EF4-FFF2-40B4-BE49-F238E27FC236}">
                <a16:creationId xmlns:a16="http://schemas.microsoft.com/office/drawing/2014/main" id="{4B03787D-4C74-C062-E2AC-1DE9E90047C8}"/>
              </a:ext>
            </a:extLst>
          </p:cNvPr>
          <p:cNvPicPr>
            <a:picLocks noChangeAspect="1"/>
          </p:cNvPicPr>
          <p:nvPr/>
        </p:nvPicPr>
        <p:blipFill>
          <a:blip r:embed="rId8"/>
          <a:stretch>
            <a:fillRect/>
          </a:stretch>
        </p:blipFill>
        <p:spPr>
          <a:xfrm>
            <a:off x="4993322" y="2426893"/>
            <a:ext cx="3963123" cy="1227783"/>
          </a:xfrm>
          <a:prstGeom prst="rect">
            <a:avLst/>
          </a:prstGeom>
        </p:spPr>
      </p:pic>
      <p:pic>
        <p:nvPicPr>
          <p:cNvPr id="23" name="Picture 22">
            <a:extLst>
              <a:ext uri="{FF2B5EF4-FFF2-40B4-BE49-F238E27FC236}">
                <a16:creationId xmlns:a16="http://schemas.microsoft.com/office/drawing/2014/main" id="{B3A3D2B5-CAE7-A305-B2CD-BDD330CFDBE4}"/>
              </a:ext>
            </a:extLst>
          </p:cNvPr>
          <p:cNvPicPr>
            <a:picLocks noChangeAspect="1"/>
          </p:cNvPicPr>
          <p:nvPr/>
        </p:nvPicPr>
        <p:blipFill>
          <a:blip r:embed="rId9"/>
          <a:stretch>
            <a:fillRect/>
          </a:stretch>
        </p:blipFill>
        <p:spPr>
          <a:xfrm>
            <a:off x="4993322" y="3854877"/>
            <a:ext cx="3963123" cy="1252229"/>
          </a:xfrm>
          <a:prstGeom prst="rect">
            <a:avLst/>
          </a:prstGeom>
        </p:spPr>
      </p:pic>
    </p:spTree>
    <p:extLst>
      <p:ext uri="{BB962C8B-B14F-4D97-AF65-F5344CB8AC3E}">
        <p14:creationId xmlns:p14="http://schemas.microsoft.com/office/powerpoint/2010/main" val="340440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14825"/>
            <a:ext cx="504598" cy="50453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34434" y="22750"/>
            <a:ext cx="8648054" cy="520606"/>
          </a:xfrm>
          <a:prstGeom prst="rect">
            <a:avLst/>
          </a:prstGeom>
        </p:spPr>
        <p:txBody>
          <a:bodyPr spcFirstLastPara="1" wrap="square" lIns="91425" tIns="91425" rIns="91425" bIns="91425" anchor="ctr" anchorCtr="0">
            <a:noAutofit/>
          </a:bodyPr>
          <a:lstStyle/>
          <a:p>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648" name="Google Shape;648;p40"/>
          <p:cNvSpPr txBox="1">
            <a:spLocks noGrp="1"/>
          </p:cNvSpPr>
          <p:nvPr>
            <p:ph type="title" idx="2"/>
          </p:nvPr>
        </p:nvSpPr>
        <p:spPr>
          <a:xfrm>
            <a:off x="714297" y="-2520"/>
            <a:ext cx="916144" cy="50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02</a:t>
            </a:r>
            <a:endParaRPr sz="2400" b="1" dirty="0">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173837"/>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274060"/>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37613"/>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454DF8FE-A576-9C29-5A5F-501D5CC6DAE0}"/>
              </a:ext>
            </a:extLst>
          </p:cNvPr>
          <p:cNvGrpSpPr/>
          <p:nvPr/>
        </p:nvGrpSpPr>
        <p:grpSpPr>
          <a:xfrm>
            <a:off x="493063" y="449853"/>
            <a:ext cx="6973716" cy="509126"/>
            <a:chOff x="551429" y="586071"/>
            <a:chExt cx="6973716" cy="509126"/>
          </a:xfrm>
        </p:grpSpPr>
        <p:sp>
          <p:nvSpPr>
            <p:cNvPr id="12" name="Google Shape;556;p39">
              <a:extLst>
                <a:ext uri="{FF2B5EF4-FFF2-40B4-BE49-F238E27FC236}">
                  <a16:creationId xmlns:a16="http://schemas.microsoft.com/office/drawing/2014/main" id="{8B39B792-1C02-122D-F60D-7A1EE266B85C}"/>
                </a:ext>
              </a:extLst>
            </p:cNvPr>
            <p:cNvSpPr txBox="1">
              <a:spLocks/>
            </p:cNvSpPr>
            <p:nvPr/>
          </p:nvSpPr>
          <p:spPr>
            <a:xfrm>
              <a:off x="690779" y="586071"/>
              <a:ext cx="6834366" cy="509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l"/>
              <a:r>
                <a:rPr lang="en" dirty="0">
                  <a:solidFill>
                    <a:schemeClr val="tx1"/>
                  </a:solidFill>
                </a:rPr>
                <a:t>Phân tích mối quan hệ giữa các biến nhóm numerical</a:t>
              </a:r>
            </a:p>
          </p:txBody>
        </p:sp>
        <p:sp>
          <p:nvSpPr>
            <p:cNvPr id="13" name="Google Shape;645;p40">
              <a:extLst>
                <a:ext uri="{FF2B5EF4-FFF2-40B4-BE49-F238E27FC236}">
                  <a16:creationId xmlns:a16="http://schemas.microsoft.com/office/drawing/2014/main" id="{98F50708-129F-41D8-4946-D2E843433935}"/>
                </a:ext>
              </a:extLst>
            </p:cNvPr>
            <p:cNvSpPr/>
            <p:nvPr/>
          </p:nvSpPr>
          <p:spPr>
            <a:xfrm>
              <a:off x="551429" y="746832"/>
              <a:ext cx="176437" cy="17641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AAAC899E-C945-50FE-A8B4-F7CB396CC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33" y="873591"/>
            <a:ext cx="7969818" cy="427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3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5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24087"/>
            <a:ext cx="504598" cy="50453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81470" y="-561566"/>
            <a:ext cx="8648054" cy="1740900"/>
          </a:xfrm>
          <a:prstGeom prst="rect">
            <a:avLst/>
          </a:prstGeom>
        </p:spPr>
        <p:txBody>
          <a:bodyPr spcFirstLastPara="1" wrap="square" lIns="91425" tIns="91425" rIns="91425" bIns="91425" anchor="ctr" anchorCtr="0">
            <a:noAutofit/>
          </a:bodyPr>
          <a:lstStyle/>
          <a:p>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648" name="Google Shape;648;p40"/>
          <p:cNvSpPr txBox="1">
            <a:spLocks noGrp="1"/>
          </p:cNvSpPr>
          <p:nvPr>
            <p:ph type="title" idx="2"/>
          </p:nvPr>
        </p:nvSpPr>
        <p:spPr>
          <a:xfrm>
            <a:off x="714297" y="36392"/>
            <a:ext cx="916144" cy="50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02</a:t>
            </a:r>
            <a:endParaRPr sz="2400" b="1" dirty="0">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9589860" y="391071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454DF8FE-A576-9C29-5A5F-501D5CC6DAE0}"/>
              </a:ext>
            </a:extLst>
          </p:cNvPr>
          <p:cNvGrpSpPr/>
          <p:nvPr/>
        </p:nvGrpSpPr>
        <p:grpSpPr>
          <a:xfrm>
            <a:off x="455976" y="421604"/>
            <a:ext cx="7010803" cy="509126"/>
            <a:chOff x="514342" y="557822"/>
            <a:chExt cx="7010803" cy="509126"/>
          </a:xfrm>
        </p:grpSpPr>
        <p:sp>
          <p:nvSpPr>
            <p:cNvPr id="12" name="Google Shape;556;p39">
              <a:extLst>
                <a:ext uri="{FF2B5EF4-FFF2-40B4-BE49-F238E27FC236}">
                  <a16:creationId xmlns:a16="http://schemas.microsoft.com/office/drawing/2014/main" id="{8B39B792-1C02-122D-F60D-7A1EE266B85C}"/>
                </a:ext>
              </a:extLst>
            </p:cNvPr>
            <p:cNvSpPr txBox="1">
              <a:spLocks/>
            </p:cNvSpPr>
            <p:nvPr/>
          </p:nvSpPr>
          <p:spPr>
            <a:xfrm>
              <a:off x="690779" y="557822"/>
              <a:ext cx="6834366" cy="509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l"/>
              <a:r>
                <a:rPr lang="en" dirty="0">
                  <a:solidFill>
                    <a:schemeClr val="tx1"/>
                  </a:solidFill>
                </a:rPr>
                <a:t>Phân tích đặc điểm các biến trong nhóm non-numerical</a:t>
              </a:r>
            </a:p>
          </p:txBody>
        </p:sp>
        <p:sp>
          <p:nvSpPr>
            <p:cNvPr id="13" name="Google Shape;645;p40">
              <a:extLst>
                <a:ext uri="{FF2B5EF4-FFF2-40B4-BE49-F238E27FC236}">
                  <a16:creationId xmlns:a16="http://schemas.microsoft.com/office/drawing/2014/main" id="{98F50708-129F-41D8-4946-D2E843433935}"/>
                </a:ext>
              </a:extLst>
            </p:cNvPr>
            <p:cNvSpPr/>
            <p:nvPr/>
          </p:nvSpPr>
          <p:spPr>
            <a:xfrm>
              <a:off x="514342" y="679574"/>
              <a:ext cx="176437" cy="17641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a:extLst>
              <a:ext uri="{FF2B5EF4-FFF2-40B4-BE49-F238E27FC236}">
                <a16:creationId xmlns:a16="http://schemas.microsoft.com/office/drawing/2014/main" id="{443B38DA-9EEE-EB10-715A-BAFAF8F49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7" y="907742"/>
            <a:ext cx="1996479" cy="12732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996AC6F-5776-8386-C084-D049B56E0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370" y="907743"/>
            <a:ext cx="1996479" cy="127327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A16CDFF-57F0-E1D2-C01F-98C69850FE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7" y="2364193"/>
            <a:ext cx="1996479" cy="127327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7D24ADE-66C4-342C-023E-83212F689D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0864" y="907742"/>
            <a:ext cx="1996479" cy="127327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2913DC45-27DA-4AF3-7414-98B7F518A6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143" y="912279"/>
            <a:ext cx="1996479" cy="1273279"/>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7EFB9665-F9E4-678D-508D-3678AE7311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2369" y="2364192"/>
            <a:ext cx="1996479" cy="127327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33D66424-96C1-2FA7-BB2B-9E022613D60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3263" y="2358608"/>
            <a:ext cx="1996478" cy="1278863"/>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E01A2CDF-F5A1-C8D8-E857-FA305DA92CA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78" y="3875493"/>
            <a:ext cx="1996478" cy="1273278"/>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D5E4E9E8-3E15-44B0-4D29-0ACFC2482A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92143" y="2361400"/>
            <a:ext cx="1996478" cy="1273278"/>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5D9DA7DE-A617-D0EF-CD08-F0ABB5683D0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40541" y="3879044"/>
            <a:ext cx="1996478" cy="1273278"/>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a:extLst>
              <a:ext uri="{FF2B5EF4-FFF2-40B4-BE49-F238E27FC236}">
                <a16:creationId xmlns:a16="http://schemas.microsoft.com/office/drawing/2014/main" id="{A4396566-AC05-6C25-6617-E4A4DDF2C4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59165" y="3879044"/>
            <a:ext cx="1996478" cy="1273278"/>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a:extLst>
              <a:ext uri="{FF2B5EF4-FFF2-40B4-BE49-F238E27FC236}">
                <a16:creationId xmlns:a16="http://schemas.microsoft.com/office/drawing/2014/main" id="{2CE323C0-BE82-0831-7DD1-103C338864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84281" y="3863716"/>
            <a:ext cx="1996478" cy="127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1000">
              <a:srgbClr val="CE6EBC"/>
            </a:gs>
            <a:gs pos="0">
              <a:schemeClr val="accent3">
                <a:lumMod val="44000"/>
                <a:lumOff val="56000"/>
              </a:schemeClr>
            </a:gs>
            <a:gs pos="100000">
              <a:srgbClr val="768EF6"/>
            </a:gs>
          </a:gsLst>
          <a:lin ang="8100019" scaled="0"/>
        </a:gradFill>
        <a:effectLst/>
      </p:bgPr>
    </p:bg>
    <p:spTree>
      <p:nvGrpSpPr>
        <p:cNvPr id="1" name="Shape 643"/>
        <p:cNvGrpSpPr/>
        <p:nvPr/>
      </p:nvGrpSpPr>
      <p:grpSpPr>
        <a:xfrm>
          <a:off x="0" y="0"/>
          <a:ext cx="0" cy="0"/>
          <a:chOff x="0" y="0"/>
          <a:chExt cx="0" cy="0"/>
        </a:xfrm>
      </p:grpSpPr>
      <p:sp>
        <p:nvSpPr>
          <p:cNvPr id="645" name="Google Shape;645;p40"/>
          <p:cNvSpPr/>
          <p:nvPr/>
        </p:nvSpPr>
        <p:spPr>
          <a:xfrm>
            <a:off x="929836" y="-14825"/>
            <a:ext cx="504598" cy="50453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1481470" y="-561566"/>
            <a:ext cx="8648054" cy="1740900"/>
          </a:xfrm>
          <a:prstGeom prst="rect">
            <a:avLst/>
          </a:prstGeom>
        </p:spPr>
        <p:txBody>
          <a:bodyPr spcFirstLastPara="1" wrap="square" lIns="91425" tIns="91425" rIns="91425" bIns="91425" anchor="ctr" anchorCtr="0">
            <a:noAutofit/>
          </a:bodyPr>
          <a:lstStyle/>
          <a:p>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648" name="Google Shape;648;p40"/>
          <p:cNvSpPr txBox="1">
            <a:spLocks noGrp="1"/>
          </p:cNvSpPr>
          <p:nvPr>
            <p:ph type="title" idx="2"/>
          </p:nvPr>
        </p:nvSpPr>
        <p:spPr>
          <a:xfrm>
            <a:off x="714297" y="-2520"/>
            <a:ext cx="916144" cy="50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02</a:t>
            </a:r>
            <a:endParaRPr sz="2400" b="1" dirty="0">
              <a:latin typeface="Times New Roman" panose="02020603050405020304" pitchFamily="18" charset="0"/>
              <a:cs typeface="Times New Roman" panose="02020603050405020304" pitchFamily="18" charset="0"/>
            </a:endParaRPr>
          </a:p>
        </p:txBody>
      </p:sp>
      <p:sp>
        <p:nvSpPr>
          <p:cNvPr id="650" name="Google Shape;650;p40"/>
          <p:cNvSpPr txBox="1"/>
          <p:nvPr/>
        </p:nvSpPr>
        <p:spPr>
          <a:xfrm>
            <a:off x="7062300" y="173837"/>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2" name="Google Shape;652;p40"/>
          <p:cNvSpPr/>
          <p:nvPr/>
        </p:nvSpPr>
        <p:spPr>
          <a:xfrm>
            <a:off x="8717499"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979963"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739485"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274060"/>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37613"/>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454DF8FE-A576-9C29-5A5F-501D5CC6DAE0}"/>
              </a:ext>
            </a:extLst>
          </p:cNvPr>
          <p:cNvGrpSpPr/>
          <p:nvPr/>
        </p:nvGrpSpPr>
        <p:grpSpPr>
          <a:xfrm>
            <a:off x="455976" y="543356"/>
            <a:ext cx="6980659" cy="4206400"/>
            <a:chOff x="514342" y="679574"/>
            <a:chExt cx="6980659" cy="4206400"/>
          </a:xfrm>
        </p:grpSpPr>
        <p:sp>
          <p:nvSpPr>
            <p:cNvPr id="12" name="Google Shape;556;p39">
              <a:extLst>
                <a:ext uri="{FF2B5EF4-FFF2-40B4-BE49-F238E27FC236}">
                  <a16:creationId xmlns:a16="http://schemas.microsoft.com/office/drawing/2014/main" id="{8B39B792-1C02-122D-F60D-7A1EE266B85C}"/>
                </a:ext>
              </a:extLst>
            </p:cNvPr>
            <p:cNvSpPr txBox="1">
              <a:spLocks/>
            </p:cNvSpPr>
            <p:nvPr/>
          </p:nvSpPr>
          <p:spPr>
            <a:xfrm>
              <a:off x="660635" y="4376848"/>
              <a:ext cx="6834366" cy="509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l"/>
              <a:r>
                <a:rPr lang="en" dirty="0">
                  <a:solidFill>
                    <a:schemeClr val="tx1"/>
                  </a:solidFill>
                </a:rPr>
                <a:t>Dữ liệu sau khi xử lý gồm 9134 dòng và 39 cột</a:t>
              </a:r>
            </a:p>
          </p:txBody>
        </p:sp>
        <p:sp>
          <p:nvSpPr>
            <p:cNvPr id="13" name="Google Shape;645;p40">
              <a:extLst>
                <a:ext uri="{FF2B5EF4-FFF2-40B4-BE49-F238E27FC236}">
                  <a16:creationId xmlns:a16="http://schemas.microsoft.com/office/drawing/2014/main" id="{98F50708-129F-41D8-4946-D2E843433935}"/>
                </a:ext>
              </a:extLst>
            </p:cNvPr>
            <p:cNvSpPr/>
            <p:nvPr/>
          </p:nvSpPr>
          <p:spPr>
            <a:xfrm>
              <a:off x="514342" y="679574"/>
              <a:ext cx="176437" cy="17641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4A2AE00-B619-8220-73B1-0D99B50ED1FF}"/>
              </a:ext>
            </a:extLst>
          </p:cNvPr>
          <p:cNvPicPr>
            <a:picLocks noChangeAspect="1"/>
          </p:cNvPicPr>
          <p:nvPr/>
        </p:nvPicPr>
        <p:blipFill>
          <a:blip r:embed="rId4"/>
          <a:stretch>
            <a:fillRect/>
          </a:stretch>
        </p:blipFill>
        <p:spPr>
          <a:xfrm>
            <a:off x="164022" y="763799"/>
            <a:ext cx="4247041" cy="1807951"/>
          </a:xfrm>
          <a:prstGeom prst="rect">
            <a:avLst/>
          </a:prstGeom>
        </p:spPr>
      </p:pic>
      <p:pic>
        <p:nvPicPr>
          <p:cNvPr id="7" name="Picture 6">
            <a:extLst>
              <a:ext uri="{FF2B5EF4-FFF2-40B4-BE49-F238E27FC236}">
                <a16:creationId xmlns:a16="http://schemas.microsoft.com/office/drawing/2014/main" id="{8A752898-B500-10B3-9304-C386026FB88F}"/>
              </a:ext>
            </a:extLst>
          </p:cNvPr>
          <p:cNvPicPr>
            <a:picLocks noChangeAspect="1"/>
          </p:cNvPicPr>
          <p:nvPr/>
        </p:nvPicPr>
        <p:blipFill>
          <a:blip r:embed="rId5"/>
          <a:stretch>
            <a:fillRect/>
          </a:stretch>
        </p:blipFill>
        <p:spPr>
          <a:xfrm>
            <a:off x="164022" y="2960287"/>
            <a:ext cx="3790950" cy="352425"/>
          </a:xfrm>
          <a:prstGeom prst="rect">
            <a:avLst/>
          </a:prstGeom>
        </p:spPr>
      </p:pic>
      <p:pic>
        <p:nvPicPr>
          <p:cNvPr id="9" name="Picture 8">
            <a:extLst>
              <a:ext uri="{FF2B5EF4-FFF2-40B4-BE49-F238E27FC236}">
                <a16:creationId xmlns:a16="http://schemas.microsoft.com/office/drawing/2014/main" id="{17F20722-F9B1-E1D4-D84C-6C16D0769278}"/>
              </a:ext>
            </a:extLst>
          </p:cNvPr>
          <p:cNvPicPr>
            <a:picLocks noChangeAspect="1"/>
          </p:cNvPicPr>
          <p:nvPr/>
        </p:nvPicPr>
        <p:blipFill>
          <a:blip r:embed="rId6"/>
          <a:stretch>
            <a:fillRect/>
          </a:stretch>
        </p:blipFill>
        <p:spPr>
          <a:xfrm>
            <a:off x="6038161" y="631563"/>
            <a:ext cx="2796948" cy="4327909"/>
          </a:xfrm>
          <a:prstGeom prst="rect">
            <a:avLst/>
          </a:prstGeom>
        </p:spPr>
      </p:pic>
      <p:sp>
        <p:nvSpPr>
          <p:cNvPr id="10" name="Arrow: Right 9">
            <a:extLst>
              <a:ext uri="{FF2B5EF4-FFF2-40B4-BE49-F238E27FC236}">
                <a16:creationId xmlns:a16="http://schemas.microsoft.com/office/drawing/2014/main" id="{C78DC9D1-793A-C07B-2A54-B0E1EAFD099E}"/>
              </a:ext>
            </a:extLst>
          </p:cNvPr>
          <p:cNvSpPr/>
          <p:nvPr/>
        </p:nvSpPr>
        <p:spPr>
          <a:xfrm>
            <a:off x="4531540" y="2616699"/>
            <a:ext cx="930053" cy="441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A676AB1E-2D12-781C-AC48-BCFE026EB035}"/>
              </a:ext>
            </a:extLst>
          </p:cNvPr>
          <p:cNvSpPr/>
          <p:nvPr/>
        </p:nvSpPr>
        <p:spPr>
          <a:xfrm>
            <a:off x="69892" y="4495193"/>
            <a:ext cx="468391" cy="4571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430876"/>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563</Words>
  <Application>Microsoft Office PowerPoint</Application>
  <PresentationFormat>On-screen Show (16:9)</PresentationFormat>
  <Paragraphs>104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Bebas Neue</vt:lpstr>
      <vt:lpstr>Times New Roman</vt:lpstr>
      <vt:lpstr>Arimo</vt:lpstr>
      <vt:lpstr>Arial</vt:lpstr>
      <vt:lpstr>Data Analysis for Business by Slidesgo</vt:lpstr>
      <vt:lpstr>Customer Lifetime Value Prediction in Vehicle insurance by Machine Learning</vt:lpstr>
      <vt:lpstr>Nội dung</vt:lpstr>
      <vt:lpstr>GIỚI THIỆU</vt:lpstr>
      <vt:lpstr>Khai phá dữ liệu</vt:lpstr>
      <vt:lpstr>Khai phá dữ liệu</vt:lpstr>
      <vt:lpstr>Khai phá dữ liệu</vt:lpstr>
      <vt:lpstr>Khai phá dữ liệu</vt:lpstr>
      <vt:lpstr>Khai phá dữ liệu</vt:lpstr>
      <vt:lpstr>Khai phá dữ liệu</vt:lpstr>
      <vt:lpstr>Xây dựng và đánh giá mô hình</vt:lpstr>
      <vt:lpstr> Polynomial Model</vt:lpstr>
      <vt:lpstr> Random Forest</vt:lpstr>
      <vt:lpstr> Gradient Boosting</vt:lpstr>
      <vt:lpstr>Đánh giá sự ảnh hưởng của các Feature</vt:lpstr>
      <vt:lpstr>Kết Luận</vt:lpstr>
      <vt:lpstr>THANK YOU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Lifetime Value Prediction in Vehicle insurance by Machine Learning</dc:title>
  <cp:lastModifiedBy>Lê Hương Lan</cp:lastModifiedBy>
  <cp:revision>10</cp:revision>
  <dcterms:modified xsi:type="dcterms:W3CDTF">2023-11-16T13:57:12Z</dcterms:modified>
</cp:coreProperties>
</file>