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9" roundtripDataSignature="AMtx7migD5OnmmbuGfoRZdjf13g8pq3x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787B1E-4ED3-4548-A779-6C8A056AF3E8}">
  <a:tblStyle styleId="{B0787B1E-4ED3-4548-A779-6C8A056AF3E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00"/>
              <a:buNone/>
            </a:pPr>
            <a:r>
              <a:t/>
            </a:r>
            <a:endParaRPr b="0"/>
          </a:p>
          <a:p>
            <a:pPr indent="0" lvl="0" marL="0" rtl="0" algn="l">
              <a:lnSpc>
                <a:spcPct val="100000"/>
              </a:lnSpc>
              <a:spcBef>
                <a:spcPts val="360"/>
              </a:spcBef>
              <a:spcAft>
                <a:spcPts val="0"/>
              </a:spcAft>
              <a:buSzPts val="1400"/>
              <a:buNone/>
            </a:pPr>
            <a:br>
              <a:rPr lang="en-US"/>
            </a:br>
            <a:endParaRPr/>
          </a:p>
        </p:txBody>
      </p:sp>
      <p:sp>
        <p:nvSpPr>
          <p:cNvPr id="76" name="Google Shape;7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Poster">
  <p:cSld name="Blue Background Poster">
    <p:spTree>
      <p:nvGrpSpPr>
        <p:cNvPr id="10" name="Shape 10"/>
        <p:cNvGrpSpPr/>
        <p:nvPr/>
      </p:nvGrpSpPr>
      <p:grpSpPr>
        <a:xfrm>
          <a:off x="0" y="0"/>
          <a:ext cx="0" cy="0"/>
          <a:chOff x="0" y="0"/>
          <a:chExt cx="0" cy="0"/>
        </a:xfrm>
      </p:grpSpPr>
      <p:sp>
        <p:nvSpPr>
          <p:cNvPr id="11" name="Google Shape;11;p5"/>
          <p:cNvSpPr/>
          <p:nvPr/>
        </p:nvSpPr>
        <p:spPr>
          <a:xfrm>
            <a:off x="0" y="3886200"/>
            <a:ext cx="43891200" cy="29032200"/>
          </a:xfrm>
          <a:prstGeom prst="rect">
            <a:avLst/>
          </a:prstGeom>
          <a:solidFill>
            <a:schemeClr val="dk1"/>
          </a:solidFill>
          <a:ln cap="flat" cmpd="sng" w="9525">
            <a:solidFill>
              <a:srgbClr val="111D3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Arial"/>
              <a:ea typeface="Arial"/>
              <a:cs typeface="Arial"/>
              <a:sym typeface="Arial"/>
            </a:endParaRPr>
          </a:p>
        </p:txBody>
      </p:sp>
      <p:cxnSp>
        <p:nvCxnSpPr>
          <p:cNvPr id="12" name="Google Shape;12;p5"/>
          <p:cNvCxnSpPr/>
          <p:nvPr/>
        </p:nvCxnSpPr>
        <p:spPr>
          <a:xfrm>
            <a:off x="0" y="4038600"/>
            <a:ext cx="43891200" cy="0"/>
          </a:xfrm>
          <a:prstGeom prst="straightConnector1">
            <a:avLst/>
          </a:prstGeom>
          <a:noFill/>
          <a:ln cap="flat" cmpd="sng" w="381000">
            <a:solidFill>
              <a:schemeClr val="dk2"/>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14"/>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63" name="Google Shape;63;p14"/>
          <p:cNvSpPr txBox="1"/>
          <p:nvPr>
            <p:ph idx="1" type="body"/>
          </p:nvPr>
        </p:nvSpPr>
        <p:spPr>
          <a:xfrm rot="5400000">
            <a:off x="11083131" y="-1208881"/>
            <a:ext cx="21724938" cy="39503350"/>
          </a:xfrm>
          <a:prstGeom prst="rect">
            <a:avLst/>
          </a:prstGeom>
          <a:noFill/>
          <a:ln>
            <a:noFill/>
          </a:ln>
        </p:spPr>
        <p:txBody>
          <a:bodyPr anchorCtr="0" anchor="t" bIns="45700" lIns="91425" spcFirstLastPara="1" rIns="91425" wrap="square" tIns="45700">
            <a:no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64" name="Google Shape;64;p14"/>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65" name="Google Shape;65;p14"/>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66" name="Google Shape;66;p14"/>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5"/>
          <p:cNvSpPr txBox="1"/>
          <p:nvPr>
            <p:ph type="title"/>
          </p:nvPr>
        </p:nvSpPr>
        <p:spPr>
          <a:xfrm rot="5400000">
            <a:off x="109034583" y="50032922"/>
            <a:ext cx="134820662" cy="4740401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69" name="Google Shape;69;p15"/>
          <p:cNvSpPr txBox="1"/>
          <p:nvPr>
            <p:ph idx="1" type="body"/>
          </p:nvPr>
        </p:nvSpPr>
        <p:spPr>
          <a:xfrm rot="5400000">
            <a:off x="13860783" y="2994660"/>
            <a:ext cx="134820662" cy="141480542"/>
          </a:xfrm>
          <a:prstGeom prst="rect">
            <a:avLst/>
          </a:prstGeom>
          <a:noFill/>
          <a:ln>
            <a:noFill/>
          </a:ln>
        </p:spPr>
        <p:txBody>
          <a:bodyPr anchorCtr="0" anchor="t" bIns="45700" lIns="91425" spcFirstLastPara="1" rIns="91425" wrap="square" tIns="45700">
            <a:no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70" name="Google Shape;70;p15"/>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71" name="Google Shape;71;p15"/>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72" name="Google Shape;72;p15"/>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Background Poster">
  <p:cSld name="Orange Background Poster">
    <p:spTree>
      <p:nvGrpSpPr>
        <p:cNvPr id="13" name="Shape 13"/>
        <p:cNvGrpSpPr/>
        <p:nvPr/>
      </p:nvGrpSpPr>
      <p:grpSpPr>
        <a:xfrm>
          <a:off x="0" y="0"/>
          <a:ext cx="0" cy="0"/>
          <a:chOff x="0" y="0"/>
          <a:chExt cx="0" cy="0"/>
        </a:xfrm>
      </p:grpSpPr>
      <p:sp>
        <p:nvSpPr>
          <p:cNvPr id="14" name="Google Shape;14;p6"/>
          <p:cNvSpPr/>
          <p:nvPr/>
        </p:nvSpPr>
        <p:spPr>
          <a:xfrm>
            <a:off x="0" y="3886200"/>
            <a:ext cx="43891200" cy="29032200"/>
          </a:xfrm>
          <a:prstGeom prst="rect">
            <a:avLst/>
          </a:prstGeom>
          <a:solidFill>
            <a:schemeClr val="dk2"/>
          </a:solidFill>
          <a:ln cap="flat" cmpd="sng" w="9525">
            <a:solidFill>
              <a:srgbClr val="111D3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Arial"/>
              <a:ea typeface="Arial"/>
              <a:cs typeface="Arial"/>
              <a:sym typeface="Arial"/>
            </a:endParaRPr>
          </a:p>
        </p:txBody>
      </p:sp>
      <p:cxnSp>
        <p:nvCxnSpPr>
          <p:cNvPr id="15" name="Google Shape;15;p6"/>
          <p:cNvCxnSpPr/>
          <p:nvPr/>
        </p:nvCxnSpPr>
        <p:spPr>
          <a:xfrm>
            <a:off x="0" y="4038600"/>
            <a:ext cx="43891200" cy="0"/>
          </a:xfrm>
          <a:prstGeom prst="straightConnector1">
            <a:avLst/>
          </a:prstGeom>
          <a:noFill/>
          <a:ln cap="flat" cmpd="sng" w="381000">
            <a:solidFill>
              <a:schemeClr val="dk1"/>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7"/>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18" name="Google Shape;18;p7"/>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19" name="Google Shape;19;p7"/>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8"/>
          <p:cNvSpPr txBox="1"/>
          <p:nvPr>
            <p:ph type="title"/>
          </p:nvPr>
        </p:nvSpPr>
        <p:spPr>
          <a:xfrm>
            <a:off x="3467102" y="21153122"/>
            <a:ext cx="37307520" cy="65379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9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22" name="Google Shape;22;p8"/>
          <p:cNvSpPr txBox="1"/>
          <p:nvPr>
            <p:ph idx="1" type="body"/>
          </p:nvPr>
        </p:nvSpPr>
        <p:spPr>
          <a:xfrm>
            <a:off x="3467102" y="13952225"/>
            <a:ext cx="37307520" cy="720089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1920"/>
              </a:spcBef>
              <a:spcAft>
                <a:spcPts val="0"/>
              </a:spcAft>
              <a:buClr>
                <a:srgbClr val="888A8D"/>
              </a:buClr>
              <a:buSzPts val="9600"/>
              <a:buFont typeface="Arial"/>
              <a:buNone/>
              <a:defRPr b="0" i="0" sz="9600" u="none" cap="none" strike="noStrike">
                <a:solidFill>
                  <a:srgbClr val="888A8D"/>
                </a:solidFill>
                <a:latin typeface="Arial"/>
                <a:ea typeface="Arial"/>
                <a:cs typeface="Arial"/>
                <a:sym typeface="Arial"/>
              </a:defRPr>
            </a:lvl1pPr>
            <a:lvl2pPr indent="-228600" lvl="1" marL="914400" marR="0" rtl="0" algn="l">
              <a:lnSpc>
                <a:spcPct val="100000"/>
              </a:lnSpc>
              <a:spcBef>
                <a:spcPts val="1720"/>
              </a:spcBef>
              <a:spcAft>
                <a:spcPts val="0"/>
              </a:spcAft>
              <a:buClr>
                <a:srgbClr val="888A8D"/>
              </a:buClr>
              <a:buSzPts val="8600"/>
              <a:buFont typeface="Arial"/>
              <a:buNone/>
              <a:defRPr b="0" i="0" sz="8600" u="none" cap="none" strike="noStrike">
                <a:solidFill>
                  <a:srgbClr val="888A8D"/>
                </a:solidFill>
                <a:latin typeface="Arial"/>
                <a:ea typeface="Arial"/>
                <a:cs typeface="Arial"/>
                <a:sym typeface="Arial"/>
              </a:defRPr>
            </a:lvl2pPr>
            <a:lvl3pPr indent="-228600" lvl="2" marL="1371600" marR="0" rtl="0" algn="l">
              <a:lnSpc>
                <a:spcPct val="100000"/>
              </a:lnSpc>
              <a:spcBef>
                <a:spcPts val="1540"/>
              </a:spcBef>
              <a:spcAft>
                <a:spcPts val="0"/>
              </a:spcAft>
              <a:buClr>
                <a:srgbClr val="888A8D"/>
              </a:buClr>
              <a:buSzPts val="7700"/>
              <a:buFont typeface="Arial"/>
              <a:buNone/>
              <a:defRPr b="0" i="0" sz="7700" u="none" cap="none" strike="noStrike">
                <a:solidFill>
                  <a:srgbClr val="888A8D"/>
                </a:solidFill>
                <a:latin typeface="Arial"/>
                <a:ea typeface="Arial"/>
                <a:cs typeface="Arial"/>
                <a:sym typeface="Arial"/>
              </a:defRPr>
            </a:lvl3pPr>
            <a:lvl4pPr indent="-228600" lvl="3" marL="18288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4pPr>
            <a:lvl5pPr indent="-228600" lvl="4" marL="22860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5pPr>
            <a:lvl6pPr indent="-228600" lvl="5" marL="27432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6pPr>
            <a:lvl7pPr indent="-228600" lvl="6" marL="32004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7pPr>
            <a:lvl8pPr indent="-228600" lvl="7" marL="36576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8pPr>
            <a:lvl9pPr indent="-228600" lvl="8" marL="4114800" marR="0" rtl="0" algn="l">
              <a:lnSpc>
                <a:spcPct val="100000"/>
              </a:lnSpc>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9pPr>
          </a:lstStyle>
          <a:p/>
        </p:txBody>
      </p:sp>
      <p:sp>
        <p:nvSpPr>
          <p:cNvPr id="23" name="Google Shape;23;p8"/>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24" name="Google Shape;24;p8"/>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25" name="Google Shape;25;p8"/>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9"/>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28" name="Google Shape;28;p9"/>
          <p:cNvSpPr txBox="1"/>
          <p:nvPr>
            <p:ph idx="1" type="body"/>
          </p:nvPr>
        </p:nvSpPr>
        <p:spPr>
          <a:xfrm>
            <a:off x="10530842" y="36865560"/>
            <a:ext cx="94442280" cy="104279702"/>
          </a:xfrm>
          <a:prstGeom prst="rect">
            <a:avLst/>
          </a:prstGeom>
          <a:noFill/>
          <a:ln>
            <a:noFill/>
          </a:ln>
        </p:spPr>
        <p:txBody>
          <a:bodyPr anchorCtr="0" anchor="t" bIns="45700" lIns="91425" spcFirstLastPara="1" rIns="91425" wrap="square" tIns="45700">
            <a:noAutofit/>
          </a:bodyPr>
          <a:lstStyle>
            <a:lvl1pPr indent="-1079500" lvl="0" marL="4572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29" name="Google Shape;29;p9"/>
          <p:cNvSpPr txBox="1"/>
          <p:nvPr>
            <p:ph idx="2" type="body"/>
          </p:nvPr>
        </p:nvSpPr>
        <p:spPr>
          <a:xfrm>
            <a:off x="105704642" y="36865560"/>
            <a:ext cx="94442280" cy="104279702"/>
          </a:xfrm>
          <a:prstGeom prst="rect">
            <a:avLst/>
          </a:prstGeom>
          <a:noFill/>
          <a:ln>
            <a:noFill/>
          </a:ln>
        </p:spPr>
        <p:txBody>
          <a:bodyPr anchorCtr="0" anchor="t" bIns="45700" lIns="91425" spcFirstLastPara="1" rIns="91425" wrap="square" tIns="45700">
            <a:noAutofit/>
          </a:bodyPr>
          <a:lstStyle>
            <a:lvl1pPr indent="-1079500" lvl="0" marL="4572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30" name="Google Shape;30;p9"/>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31" name="Google Shape;31;p9"/>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32" name="Google Shape;32;p9"/>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0"/>
          <p:cNvSpPr txBox="1"/>
          <p:nvPr>
            <p:ph type="title"/>
          </p:nvPr>
        </p:nvSpPr>
        <p:spPr>
          <a:xfrm>
            <a:off x="2194560" y="1318262"/>
            <a:ext cx="39502080"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35" name="Google Shape;35;p10"/>
          <p:cNvSpPr txBox="1"/>
          <p:nvPr>
            <p:ph idx="1" type="body"/>
          </p:nvPr>
        </p:nvSpPr>
        <p:spPr>
          <a:xfrm>
            <a:off x="2194560" y="7368542"/>
            <a:ext cx="19392902" cy="307085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lnSpc>
                <a:spcPct val="100000"/>
              </a:lnSpc>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lnSpc>
                <a:spcPct val="100000"/>
              </a:lnSpc>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6" name="Google Shape;36;p10"/>
          <p:cNvSpPr txBox="1"/>
          <p:nvPr>
            <p:ph idx="2" type="body"/>
          </p:nvPr>
        </p:nvSpPr>
        <p:spPr>
          <a:xfrm>
            <a:off x="2194560" y="10439400"/>
            <a:ext cx="19392902" cy="18966182"/>
          </a:xfrm>
          <a:prstGeom prst="rect">
            <a:avLst/>
          </a:prstGeom>
          <a:noFill/>
          <a:ln>
            <a:noFill/>
          </a:ln>
        </p:spPr>
        <p:txBody>
          <a:bodyPr anchorCtr="0" anchor="t" bIns="45700" lIns="91425" spcFirstLastPara="1" rIns="91425" wrap="square" tIns="45700">
            <a:noAutofit/>
          </a:bodyPr>
          <a:lstStyle>
            <a:lvl1pPr indent="-958850" lvl="0" marL="4572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7" name="Google Shape;37;p10"/>
          <p:cNvSpPr txBox="1"/>
          <p:nvPr>
            <p:ph idx="3" type="body"/>
          </p:nvPr>
        </p:nvSpPr>
        <p:spPr>
          <a:xfrm>
            <a:off x="22296122" y="7368542"/>
            <a:ext cx="19400520" cy="307085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lnSpc>
                <a:spcPct val="100000"/>
              </a:lnSpc>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lnSpc>
                <a:spcPct val="100000"/>
              </a:lnSpc>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lnSpc>
                <a:spcPct val="100000"/>
              </a:lnSpc>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8" name="Google Shape;38;p10"/>
          <p:cNvSpPr txBox="1"/>
          <p:nvPr>
            <p:ph idx="4" type="body"/>
          </p:nvPr>
        </p:nvSpPr>
        <p:spPr>
          <a:xfrm>
            <a:off x="22296122" y="10439400"/>
            <a:ext cx="19400520" cy="18966182"/>
          </a:xfrm>
          <a:prstGeom prst="rect">
            <a:avLst/>
          </a:prstGeom>
          <a:noFill/>
          <a:ln>
            <a:noFill/>
          </a:ln>
        </p:spPr>
        <p:txBody>
          <a:bodyPr anchorCtr="0" anchor="t" bIns="45700" lIns="91425" spcFirstLastPara="1" rIns="91425" wrap="square" tIns="45700">
            <a:noAutofit/>
          </a:bodyPr>
          <a:lstStyle>
            <a:lvl1pPr indent="-958850" lvl="0" marL="4572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lnSpc>
                <a:spcPct val="100000"/>
              </a:lnSpc>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9" name="Google Shape;39;p10"/>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40" name="Google Shape;40;p10"/>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41" name="Google Shape;41;p10"/>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1"/>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44" name="Google Shape;44;p11"/>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45" name="Google Shape;45;p11"/>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46" name="Google Shape;46;p11"/>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12"/>
          <p:cNvSpPr txBox="1"/>
          <p:nvPr>
            <p:ph type="title"/>
          </p:nvPr>
        </p:nvSpPr>
        <p:spPr>
          <a:xfrm>
            <a:off x="2194563" y="1310640"/>
            <a:ext cx="14439902" cy="557784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9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49" name="Google Shape;49;p12"/>
          <p:cNvSpPr txBox="1"/>
          <p:nvPr>
            <p:ph idx="1" type="body"/>
          </p:nvPr>
        </p:nvSpPr>
        <p:spPr>
          <a:xfrm>
            <a:off x="17160240" y="1310643"/>
            <a:ext cx="24536400" cy="28094942"/>
          </a:xfrm>
          <a:prstGeom prst="rect">
            <a:avLst/>
          </a:prstGeom>
          <a:noFill/>
          <a:ln>
            <a:noFill/>
          </a:ln>
        </p:spPr>
        <p:txBody>
          <a:bodyPr anchorCtr="0" anchor="t" bIns="45700" lIns="91425" spcFirstLastPara="1" rIns="91425" wrap="square" tIns="45700">
            <a:no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50" name="Google Shape;50;p12"/>
          <p:cNvSpPr txBox="1"/>
          <p:nvPr>
            <p:ph idx="2" type="body"/>
          </p:nvPr>
        </p:nvSpPr>
        <p:spPr>
          <a:xfrm>
            <a:off x="2194563" y="6888483"/>
            <a:ext cx="14439902" cy="225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lnSpc>
                <a:spcPct val="100000"/>
              </a:lnSpc>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1" name="Google Shape;51;p12"/>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52" name="Google Shape;52;p12"/>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53" name="Google Shape;53;p12"/>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602982" y="23042880"/>
            <a:ext cx="26334720" cy="272034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9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
        <p:nvSpPr>
          <p:cNvPr id="56" name="Google Shape;56;p13"/>
          <p:cNvSpPr/>
          <p:nvPr>
            <p:ph idx="2" type="pic"/>
          </p:nvPr>
        </p:nvSpPr>
        <p:spPr>
          <a:xfrm>
            <a:off x="8602982" y="2941320"/>
            <a:ext cx="26334720" cy="19751040"/>
          </a:xfrm>
          <a:prstGeom prst="rect">
            <a:avLst/>
          </a:prstGeom>
          <a:noFill/>
          <a:ln>
            <a:noFill/>
          </a:ln>
        </p:spPr>
      </p:sp>
      <p:sp>
        <p:nvSpPr>
          <p:cNvPr id="57" name="Google Shape;57;p13"/>
          <p:cNvSpPr txBox="1"/>
          <p:nvPr>
            <p:ph idx="1" type="body"/>
          </p:nvPr>
        </p:nvSpPr>
        <p:spPr>
          <a:xfrm>
            <a:off x="8602982" y="25763222"/>
            <a:ext cx="26334720" cy="3863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lnSpc>
                <a:spcPct val="100000"/>
              </a:lnSpc>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lnSpc>
                <a:spcPct val="100000"/>
              </a:lnSpc>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8" name="Google Shape;58;p13"/>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59" name="Google Shape;59;p13"/>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Arial"/>
                <a:ea typeface="Arial"/>
                <a:cs typeface="Arial"/>
                <a:sym typeface="Arial"/>
              </a:defRPr>
            </a:lvl9pPr>
          </a:lstStyle>
          <a:p/>
        </p:txBody>
      </p:sp>
      <p:sp>
        <p:nvSpPr>
          <p:cNvPr id="60" name="Google Shape;60;p13"/>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600"/>
              <a:buFont typeface="Arial"/>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11"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1143000" y="2163763"/>
            <a:ext cx="41605200" cy="1354003"/>
          </a:xfrm>
          <a:prstGeom prst="rect">
            <a:avLst/>
          </a:prstGeom>
          <a:noFill/>
          <a:ln>
            <a:noFill/>
          </a:ln>
        </p:spPr>
        <p:txBody>
          <a:bodyPr anchorCtr="0" anchor="t" bIns="45600" lIns="91225" spcFirstLastPara="1" rIns="91225" wrap="square" tIns="45600">
            <a:spAutoFit/>
          </a:bodyPr>
          <a:lstStyle/>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chemeClr val="dk1"/>
                </a:solidFill>
                <a:latin typeface="Georgia"/>
                <a:ea typeface="Georgia"/>
                <a:cs typeface="Georgia"/>
                <a:sym typeface="Georgia"/>
              </a:rPr>
              <a:t>Lan Li</a:t>
            </a:r>
            <a:r>
              <a:rPr b="1" baseline="30000" i="0" lang="en-US" sz="5000" u="none" cap="none" strike="noStrike">
                <a:solidFill>
                  <a:schemeClr val="dk1"/>
                </a:solidFill>
                <a:latin typeface="Georgia"/>
                <a:ea typeface="Georgia"/>
                <a:cs typeface="Georgia"/>
                <a:sym typeface="Georgia"/>
              </a:rPr>
              <a:t>1</a:t>
            </a:r>
            <a:r>
              <a:rPr b="1" i="0" lang="en-US" sz="5000" u="none" cap="none" strike="noStrike">
                <a:solidFill>
                  <a:schemeClr val="dk1"/>
                </a:solidFill>
                <a:latin typeface="Georgia"/>
                <a:ea typeface="Georgia"/>
                <a:cs typeface="Georgia"/>
                <a:sym typeface="Georgia"/>
              </a:rPr>
              <a:t>, Liri Fang</a:t>
            </a:r>
            <a:r>
              <a:rPr b="1" baseline="30000" i="0" lang="en-US" sz="5000" u="none" cap="none" strike="noStrike">
                <a:solidFill>
                  <a:schemeClr val="dk1"/>
                </a:solidFill>
                <a:latin typeface="Georgia"/>
                <a:ea typeface="Georgia"/>
                <a:cs typeface="Georgia"/>
                <a:sym typeface="Georgia"/>
              </a:rPr>
              <a:t>1</a:t>
            </a:r>
            <a:r>
              <a:rPr b="1" i="0" lang="en-US" sz="5000" u="none" cap="none" strike="noStrike">
                <a:solidFill>
                  <a:schemeClr val="dk1"/>
                </a:solidFill>
                <a:latin typeface="Georgia"/>
                <a:ea typeface="Georgia"/>
                <a:cs typeface="Georgia"/>
                <a:sym typeface="Georgia"/>
              </a:rPr>
              <a:t>, Yiren Liu</a:t>
            </a:r>
            <a:r>
              <a:rPr b="1" baseline="30000" i="0" lang="en-US" sz="5000" u="none" cap="none" strike="noStrike">
                <a:solidFill>
                  <a:schemeClr val="dk1"/>
                </a:solidFill>
                <a:latin typeface="Georgia"/>
                <a:ea typeface="Georgia"/>
                <a:cs typeface="Georgia"/>
                <a:sym typeface="Georgia"/>
              </a:rPr>
              <a:t>2</a:t>
            </a:r>
            <a:r>
              <a:rPr b="1" i="0" lang="en-US" sz="5000" u="none" cap="none" strike="noStrike">
                <a:solidFill>
                  <a:schemeClr val="dk1"/>
                </a:solidFill>
                <a:latin typeface="Georgia"/>
                <a:ea typeface="Georgia"/>
                <a:cs typeface="Georgia"/>
                <a:sym typeface="Georgia"/>
              </a:rPr>
              <a:t>, Bertram Ludäscher</a:t>
            </a:r>
            <a:r>
              <a:rPr b="1" baseline="30000" i="0" lang="en-US" sz="5000" u="none" cap="none" strike="noStrike">
                <a:solidFill>
                  <a:schemeClr val="dk1"/>
                </a:solidFill>
                <a:latin typeface="Georgia"/>
                <a:ea typeface="Georgia"/>
                <a:cs typeface="Georgia"/>
                <a:sym typeface="Georgia"/>
              </a:rPr>
              <a:t>1</a:t>
            </a:r>
            <a:r>
              <a:rPr b="1" i="0" lang="en-US" sz="5000" u="none" cap="none" strike="noStrike">
                <a:solidFill>
                  <a:schemeClr val="dk1"/>
                </a:solidFill>
                <a:latin typeface="Georgia"/>
                <a:ea typeface="Georgia"/>
                <a:cs typeface="Georgia"/>
                <a:sym typeface="Georgia"/>
              </a:rPr>
              <a:t> </a:t>
            </a:r>
            <a:br>
              <a:rPr b="1" i="0" lang="en-US" sz="4800" u="none" cap="none" strike="noStrike">
                <a:solidFill>
                  <a:schemeClr val="dk1"/>
                </a:solidFill>
                <a:latin typeface="Georgia"/>
                <a:ea typeface="Georgia"/>
                <a:cs typeface="Georgia"/>
                <a:sym typeface="Georgia"/>
              </a:rPr>
            </a:br>
            <a:r>
              <a:rPr b="1" baseline="30000" i="0" lang="en-US" sz="4800" u="none" cap="none" strike="noStrike">
                <a:solidFill>
                  <a:schemeClr val="dk1"/>
                </a:solidFill>
                <a:latin typeface="Georgia"/>
                <a:ea typeface="Georgia"/>
                <a:cs typeface="Georgia"/>
                <a:sym typeface="Georgia"/>
              </a:rPr>
              <a:t>1</a:t>
            </a:r>
            <a:r>
              <a:rPr b="1" i="0" lang="en-US" sz="2800" u="none" cap="none" strike="noStrike">
                <a:solidFill>
                  <a:schemeClr val="dk1"/>
                </a:solidFill>
                <a:latin typeface="Georgia"/>
                <a:ea typeface="Georgia"/>
                <a:cs typeface="Georgia"/>
                <a:sym typeface="Georgia"/>
              </a:rPr>
              <a:t>School of  Information Sciences, </a:t>
            </a:r>
            <a:r>
              <a:rPr b="1" baseline="30000" i="0" lang="en-US" sz="4800" u="none" cap="none" strike="noStrike">
                <a:solidFill>
                  <a:schemeClr val="dk1"/>
                </a:solidFill>
                <a:latin typeface="Georgia"/>
                <a:ea typeface="Georgia"/>
                <a:cs typeface="Georgia"/>
                <a:sym typeface="Georgia"/>
              </a:rPr>
              <a:t>2</a:t>
            </a:r>
            <a:r>
              <a:rPr b="1" i="0" lang="en-US" sz="2800" u="none" cap="none" strike="noStrike">
                <a:solidFill>
                  <a:schemeClr val="dk1"/>
                </a:solidFill>
                <a:latin typeface="Georgia"/>
                <a:ea typeface="Georgia"/>
                <a:cs typeface="Georgia"/>
                <a:sym typeface="Georgia"/>
              </a:rPr>
              <a:t>Informatics, University of Illinois at Urbana-Champaign</a:t>
            </a:r>
            <a:endParaRPr b="0" i="0" sz="1400" u="none" cap="none" strike="noStrike">
              <a:solidFill>
                <a:srgbClr val="000000"/>
              </a:solidFill>
              <a:latin typeface="Arial"/>
              <a:ea typeface="Arial"/>
              <a:cs typeface="Arial"/>
              <a:sym typeface="Arial"/>
            </a:endParaRPr>
          </a:p>
        </p:txBody>
      </p:sp>
      <p:sp>
        <p:nvSpPr>
          <p:cNvPr id="79" name="Google Shape;79;p1"/>
          <p:cNvSpPr txBox="1"/>
          <p:nvPr/>
        </p:nvSpPr>
        <p:spPr>
          <a:xfrm>
            <a:off x="190500" y="628605"/>
            <a:ext cx="43510200" cy="130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0" i="0" lang="en-US" sz="7900" u="none" cap="none" strike="noStrike">
                <a:solidFill>
                  <a:schemeClr val="dk2"/>
                </a:solidFill>
                <a:latin typeface="Arial Black"/>
                <a:ea typeface="Arial Black"/>
                <a:cs typeface="Arial Black"/>
                <a:sym typeface="Arial Black"/>
              </a:rPr>
              <a:t>Knowledge-</a:t>
            </a:r>
            <a:r>
              <a:rPr lang="en-US" sz="7900">
                <a:solidFill>
                  <a:schemeClr val="dk2"/>
                </a:solidFill>
                <a:latin typeface="Arial Black"/>
                <a:ea typeface="Arial Black"/>
                <a:cs typeface="Arial Black"/>
                <a:sym typeface="Arial Black"/>
              </a:rPr>
              <a:t>A</a:t>
            </a:r>
            <a:r>
              <a:rPr b="0" i="0" lang="en-US" sz="7900" u="none" cap="none" strike="noStrike">
                <a:solidFill>
                  <a:schemeClr val="dk2"/>
                </a:solidFill>
                <a:latin typeface="Arial Black"/>
                <a:ea typeface="Arial Black"/>
                <a:cs typeface="Arial Black"/>
                <a:sym typeface="Arial Black"/>
              </a:rPr>
              <a:t>ugmentation Based Data Preparator </a:t>
            </a:r>
            <a:r>
              <a:rPr lang="en-US" sz="7900">
                <a:solidFill>
                  <a:schemeClr val="dk2"/>
                </a:solidFill>
                <a:latin typeface="Arial Black"/>
                <a:ea typeface="Arial Black"/>
                <a:cs typeface="Arial Black"/>
                <a:sym typeface="Arial Black"/>
              </a:rPr>
              <a:t>F</a:t>
            </a:r>
            <a:r>
              <a:rPr b="0" i="0" lang="en-US" sz="7900" u="none" cap="none" strike="noStrike">
                <a:solidFill>
                  <a:schemeClr val="dk2"/>
                </a:solidFill>
                <a:latin typeface="Arial Black"/>
                <a:ea typeface="Arial Black"/>
                <a:cs typeface="Arial Black"/>
                <a:sym typeface="Arial Black"/>
              </a:rPr>
              <a:t>or Entity Matching Problem</a:t>
            </a:r>
            <a:endParaRPr b="0" i="0" sz="1300" u="none" cap="none" strike="noStrike">
              <a:solidFill>
                <a:srgbClr val="000000"/>
              </a:solidFill>
              <a:latin typeface="Arial"/>
              <a:ea typeface="Arial"/>
              <a:cs typeface="Arial"/>
              <a:sym typeface="Arial"/>
            </a:endParaRPr>
          </a:p>
        </p:txBody>
      </p:sp>
      <p:sp>
        <p:nvSpPr>
          <p:cNvPr id="80" name="Google Shape;80;p1"/>
          <p:cNvSpPr/>
          <p:nvPr/>
        </p:nvSpPr>
        <p:spPr>
          <a:xfrm>
            <a:off x="244200" y="17830800"/>
            <a:ext cx="11079782" cy="14097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BACKGROUND</a:t>
            </a:r>
            <a:endParaRPr b="1" i="0" sz="4000" u="none" cap="none" strike="noStrike">
              <a:solidFill>
                <a:srgbClr val="CC33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Georgia"/>
                <a:ea typeface="Georgia"/>
                <a:cs typeface="Georgia"/>
                <a:sym typeface="Georgia"/>
              </a:rPr>
              <a:t>Entity Matching with Ditto</a:t>
            </a:r>
            <a:r>
              <a:rPr b="1" baseline="30000" i="0" lang="en-US" sz="2800" u="none" cap="none" strike="noStrike">
                <a:solidFill>
                  <a:schemeClr val="dk1"/>
                </a:solidFill>
                <a:latin typeface="Georgia"/>
                <a:ea typeface="Georgia"/>
                <a:cs typeface="Georgia"/>
                <a:sym typeface="Georgia"/>
              </a:rPr>
              <a:t>1</a:t>
            </a:r>
            <a:r>
              <a:rPr b="1" i="0" lang="en-US" sz="2800" u="none" cap="none" strike="noStrike">
                <a:solidFill>
                  <a:schemeClr val="dk1"/>
                </a:solidFill>
                <a:latin typeface="Georgia"/>
                <a:ea typeface="Georgia"/>
                <a:cs typeface="Georgia"/>
                <a:sym typeface="Georgi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Entity matching problem refers to determining whether two data entries refer to the same real-world entity.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Pretrained language models are typically deep neural networks with multiple transformer layers, and pre-trained on large text corpora such as Wikipedia articles in an unsupervised manner.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Ditto</a:t>
            </a:r>
            <a:r>
              <a:rPr b="0" baseline="30000" i="0" lang="en-US" sz="3200" u="none" cap="none" strike="noStrike">
                <a:solidFill>
                  <a:schemeClr val="dk1"/>
                </a:solidFill>
                <a:latin typeface="Georgia"/>
                <a:ea typeface="Georgia"/>
                <a:cs typeface="Georgia"/>
                <a:sym typeface="Georgia"/>
              </a:rPr>
              <a:t>1</a:t>
            </a:r>
            <a:r>
              <a:rPr b="0" i="0" lang="en-US" sz="2400" u="none" cap="none" strike="noStrike">
                <a:solidFill>
                  <a:schemeClr val="dk1"/>
                </a:solidFill>
                <a:latin typeface="Georgia"/>
                <a:ea typeface="Georgia"/>
                <a:cs typeface="Georgia"/>
                <a:sym typeface="Georgia"/>
              </a:rPr>
              <a:t> (see Figure 1), a state-of-the-art entity matching system, which fine-tunes a pre-trained language model for the EM task with a labeled training dataset consisting of positive and negative pairs of matching and non-matching entries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eorgia"/>
                <a:ea typeface="Georgia"/>
                <a:cs typeface="Georgia"/>
                <a:sym typeface="Georgia"/>
              </a:rPr>
              <a:t>	</a:t>
            </a:r>
            <a:r>
              <a:rPr b="0" i="0" lang="en-US" sz="2400" u="none" cap="none" strike="noStrike">
                <a:solidFill>
                  <a:schemeClr val="dk1"/>
                </a:solidFill>
                <a:latin typeface="Georgia"/>
                <a:ea typeface="Georgia"/>
                <a:cs typeface="Georgia"/>
                <a:sym typeface="Georgia"/>
              </a:rPr>
              <a:t>       Figure 1. Architecture of Ditto</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Georgia"/>
                <a:ea typeface="Georgia"/>
                <a:cs typeface="Georgia"/>
                <a:sym typeface="Georgia"/>
              </a:rPr>
              <a:t>Knowledge Augmentation with Entity Linking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Entity Linking (EL) refers to the task of identifying entity mentions with in a text sentence from a given set of entities from a knowledge base (KB)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We use, ReFinED, a state-of-the-art EL method to identify mentions of entities from Wikidata, and annotate the initial text with semantic type information of the linked entities</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44199" y="4660157"/>
            <a:ext cx="11079781" cy="12941239"/>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INTRODUCTION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We use one specific data quality issue, the mixture of information, as a use case to study how a knowledge-augmentation preparator can be introduced to the entity matching problem. We assume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1). This preparator can be reused as a module for similar datasets with data quality issue of the mixture of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2). By extracting correct information from mixed information, we could improve the data quality and entity matching performance.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t/>
            </a:r>
            <a:endParaRPr b="0" i="0" sz="2800" u="none" cap="none" strike="noStrike">
              <a:solidFill>
                <a:srgbClr val="DC4D3A"/>
              </a:solidFill>
              <a:latin typeface="Georgia"/>
              <a:ea typeface="Georgia"/>
              <a:cs typeface="Georgia"/>
              <a:sym typeface="Georgia"/>
            </a:endParaRPr>
          </a:p>
          <a:p>
            <a:pPr indent="0" lvl="0" marL="0" marR="0" rtl="0" algn="l">
              <a:lnSpc>
                <a:spcPct val="100000"/>
              </a:lnSpc>
              <a:spcBef>
                <a:spcPts val="1200"/>
              </a:spcBef>
              <a:spcAft>
                <a:spcPts val="0"/>
              </a:spcAft>
              <a:buClr>
                <a:srgbClr val="000000"/>
              </a:buClr>
              <a:buSzPts val="4000"/>
              <a:buFont typeface="Arial"/>
              <a:buNone/>
            </a:pPr>
            <a:r>
              <a:rPr b="1" i="0" lang="en-US" sz="4000" u="sng" cap="none" strike="noStrike">
                <a:solidFill>
                  <a:srgbClr val="DC4D3A"/>
                </a:solidFill>
                <a:latin typeface="Georgia"/>
                <a:ea typeface="Georgia"/>
                <a:cs typeface="Georgia"/>
                <a:sym typeface="Georgia"/>
              </a:rPr>
              <a:t>MOTIVATION</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120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br>
              <a:rPr b="0" i="0" lang="en-US" sz="800" u="none" cap="none" strike="noStrike">
                <a:solidFill>
                  <a:schemeClr val="dk1"/>
                </a:solidFill>
                <a:latin typeface="Arial"/>
                <a:ea typeface="Arial"/>
                <a:cs typeface="Arial"/>
                <a:sym typeface="Arial"/>
              </a:rPr>
            </a:br>
            <a:r>
              <a:rPr b="0" i="0" lang="en-US" sz="2800" u="none" cap="none" strike="noStrike">
                <a:solidFill>
                  <a:schemeClr val="dk1"/>
                </a:solidFill>
                <a:latin typeface="Georgia"/>
                <a:ea typeface="Georgia"/>
                <a:cs typeface="Georgia"/>
                <a:sym typeface="Georgia"/>
              </a:rPr>
              <a:t>Information extraction from the mixture of information requires a deeper understanding of the textual data. It is challenging and uneasy to use a basic data transformation to extract the correct domain/position of the information.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Knowledge augmentation method, such as entity linking, which can acquire more semantic information and provide evidence for data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A reusable data cleaning recipe can be generated on the dataset with this data quality issue of mixture information, which can save a lot of effort.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Varied Data quality of all training, testing, and valid data might affect model performance</a:t>
            </a:r>
            <a:r>
              <a:rPr b="0" baseline="30000" i="0" lang="en-US" sz="2800" u="none" cap="none" strike="noStrike">
                <a:solidFill>
                  <a:schemeClr val="dk1"/>
                </a:solidFill>
                <a:latin typeface="Georgia"/>
                <a:ea typeface="Georgia"/>
                <a:cs typeface="Georgia"/>
                <a:sym typeface="Georgia"/>
              </a:rPr>
              <a:t>2</a:t>
            </a:r>
            <a:r>
              <a:rPr b="0" i="0" lang="en-US" sz="2800" u="none" cap="none" strike="noStrike">
                <a:solidFill>
                  <a:schemeClr val="dk1"/>
                </a:solidFill>
                <a:latin typeface="Georgia"/>
                <a:ea typeface="Georgia"/>
                <a:cs typeface="Georgia"/>
                <a:sym typeface="Georgia"/>
              </a:rPr>
              <a:t>. </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p:txBody>
      </p:sp>
      <p:sp>
        <p:nvSpPr>
          <p:cNvPr id="82" name="Google Shape;82;p1"/>
          <p:cNvSpPr/>
          <p:nvPr/>
        </p:nvSpPr>
        <p:spPr>
          <a:xfrm>
            <a:off x="11553850" y="20917814"/>
            <a:ext cx="21080981" cy="11009986"/>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METHODS</a:t>
            </a:r>
            <a:endParaRPr b="1" i="0" sz="4000" u="none" cap="none" strike="noStrike">
              <a:solidFill>
                <a:srgbClr val="CC33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eorgia"/>
                <a:ea typeface="Georgia"/>
                <a:cs typeface="Georgia"/>
                <a:sym typeface="Georgia"/>
              </a:rPr>
              <a:t>Method 1/2 </a:t>
            </a:r>
            <a:r>
              <a:rPr b="0" i="0" lang="en-US" sz="2400" u="none" cap="none" strike="noStrike">
                <a:solidFill>
                  <a:schemeClr val="dk1"/>
                </a:solidFill>
                <a:latin typeface="Georgia"/>
                <a:ea typeface="Georgia"/>
                <a:cs typeface="Georgia"/>
                <a:sym typeface="Georgia"/>
              </a:rPr>
              <a:t>Evidence-Based Data cleaning: Entity Linking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eorgia"/>
                <a:ea typeface="Georgia"/>
                <a:cs typeface="Georgia"/>
                <a:sym typeface="Georgia"/>
              </a:rPr>
              <a:t>Method 2/2 </a:t>
            </a:r>
            <a:r>
              <a:rPr b="0" i="0" lang="en-US" sz="2400" u="none" cap="none" strike="noStrike">
                <a:solidFill>
                  <a:schemeClr val="dk1"/>
                </a:solidFill>
                <a:latin typeface="Georgia"/>
                <a:ea typeface="Georgia"/>
                <a:cs typeface="Georgia"/>
                <a:sym typeface="Georgia"/>
              </a:rPr>
              <a:t>Data Cleaning with OpenRefine: Pattern-based transformations </a:t>
            </a:r>
            <a:endParaRPr b="0" i="0" sz="2400" u="none" cap="none" strike="noStrike">
              <a:solidFill>
                <a:schemeClr val="dk1"/>
              </a:solidFill>
              <a:latin typeface="Arial"/>
              <a:ea typeface="Arial"/>
              <a:cs typeface="Arial"/>
              <a:sym typeface="Arial"/>
            </a:endParaRPr>
          </a:p>
        </p:txBody>
      </p:sp>
      <p:sp>
        <p:nvSpPr>
          <p:cNvPr id="83" name="Google Shape;83;p1"/>
          <p:cNvSpPr/>
          <p:nvPr/>
        </p:nvSpPr>
        <p:spPr>
          <a:xfrm>
            <a:off x="32864700" y="15108923"/>
            <a:ext cx="10782301" cy="7843886"/>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DISCUSSIONS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Georgia"/>
                <a:ea typeface="Georgia"/>
                <a:cs typeface="Georgia"/>
                <a:sym typeface="Georgia"/>
              </a:rPr>
              <a:t> Entity linking based on a pre-trained language model can be used as evidence for data cleaning processes; data cleaning processes can contribute to entity resolution tasks based on a pre-trained language model.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This can be seen as a real-world use case representing the symbiotic relationship between ML and data cleaning</a:t>
            </a:r>
            <a:r>
              <a:rPr b="0" baseline="30000" i="0" lang="en-US" sz="2800" u="none" cap="none" strike="noStrike">
                <a:solidFill>
                  <a:schemeClr val="dk1"/>
                </a:solidFill>
                <a:latin typeface="Georgia"/>
                <a:ea typeface="Georgia"/>
                <a:cs typeface="Georgia"/>
                <a:sym typeface="Georgia"/>
              </a:rPr>
              <a:t>4</a:t>
            </a:r>
            <a:r>
              <a:rPr b="0" i="0" lang="en-US" sz="2800" u="none" cap="none" strike="noStrike">
                <a:solidFill>
                  <a:schemeClr val="dk1"/>
                </a:solidFill>
                <a:latin typeface="Georgia"/>
                <a:ea typeface="Georgia"/>
                <a:cs typeface="Georgia"/>
                <a:sym typeface="Georgia"/>
              </a:rPr>
              <a:t>:</a:t>
            </a:r>
            <a:endParaRPr b="0" i="0" sz="28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In other words, from machine learning to data cleaning, and from data cleaning to machine learning.</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AutoNum type="arabicPeriod" startAt="2"/>
            </a:pPr>
            <a:r>
              <a:rPr b="0" i="0" lang="en-US" sz="2800" u="none" cap="none" strike="noStrike">
                <a:solidFill>
                  <a:schemeClr val="dk1"/>
                </a:solidFill>
                <a:latin typeface="Georgia"/>
                <a:ea typeface="Georgia"/>
                <a:cs typeface="Georgia"/>
                <a:sym typeface="Georgia"/>
              </a:rPr>
              <a:t> Data cleaning is still required even under the pre-trained language model.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AutoNum type="arabicPeriod" startAt="2"/>
            </a:pPr>
            <a:r>
              <a:rPr b="0" i="0" lang="en-US" sz="2800" u="none" cap="none" strike="noStrike">
                <a:solidFill>
                  <a:schemeClr val="dk1"/>
                </a:solidFill>
                <a:latin typeface="Georgia"/>
                <a:ea typeface="Georgia"/>
                <a:cs typeface="Georgia"/>
                <a:sym typeface="Georgia"/>
              </a:rPr>
              <a:t> How exactly and to what extent the decision-making during the data cleaning process affects the final model still requires further study.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32864700" y="4660157"/>
            <a:ext cx="10782301" cy="10210831"/>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Experiment 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Note: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Georgia"/>
              <a:buAutoNum type="arabicPeriod"/>
            </a:pPr>
            <a:r>
              <a:rPr b="0" i="0" lang="en-US" sz="2400" u="none" cap="none" strike="noStrike">
                <a:solidFill>
                  <a:schemeClr val="dk1"/>
                </a:solidFill>
                <a:latin typeface="Georgia"/>
                <a:ea typeface="Georgia"/>
                <a:cs typeface="Georgia"/>
                <a:sym typeface="Georgia"/>
              </a:rPr>
              <a:t>iTunes.Amazon.structured  dataset is provided by Ditto, and we call it “Ground” version;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Georgia"/>
              <a:buAutoNum type="arabicPeriod"/>
            </a:pPr>
            <a:r>
              <a:rPr b="0" i="0" lang="en-US" sz="2400" u="none" cap="none" strike="noStrike">
                <a:solidFill>
                  <a:schemeClr val="dk1"/>
                </a:solidFill>
                <a:latin typeface="Georgia"/>
                <a:ea typeface="Georgia"/>
                <a:cs typeface="Georgia"/>
                <a:sym typeface="Georgia"/>
              </a:rPr>
              <a:t>iTunes.Amazon.dirty dataset is generated by this dataset. In particular, “the dirty version of dataset is generated from the clean version by randomly emptying attributes and appending their values to another randomly selected attribute. ”</a:t>
            </a:r>
            <a:r>
              <a:rPr b="0" baseline="30000" i="0" lang="en-US" sz="2400" u="none" cap="none" strike="noStrike">
                <a:solidFill>
                  <a:schemeClr val="dk1"/>
                </a:solidFill>
                <a:latin typeface="Georgia"/>
                <a:ea typeface="Georgia"/>
                <a:cs typeface="Georgia"/>
                <a:sym typeface="Georgia"/>
              </a:rPr>
              <a:t>[1]</a:t>
            </a:r>
            <a:endParaRPr b="0" i="0" sz="2400" u="none" cap="none" strike="noStrike">
              <a:solidFill>
                <a:schemeClr val="dk1"/>
              </a:solidFill>
              <a:latin typeface="Georgia"/>
              <a:ea typeface="Georgia"/>
              <a:cs typeface="Georgia"/>
              <a:sym typeface="Georgia"/>
            </a:endParaRPr>
          </a:p>
          <a:p>
            <a:pPr indent="-457200" lvl="0" marL="457200" marR="0" rtl="0" algn="l">
              <a:lnSpc>
                <a:spcPct val="100000"/>
              </a:lnSpc>
              <a:spcBef>
                <a:spcPts val="0"/>
              </a:spcBef>
              <a:spcAft>
                <a:spcPts val="0"/>
              </a:spcAft>
              <a:buClr>
                <a:schemeClr val="dk1"/>
              </a:buClr>
              <a:buSzPts val="2400"/>
              <a:buFont typeface="Georgia"/>
              <a:buAutoNum type="arabicPeriod"/>
            </a:pPr>
            <a:r>
              <a:rPr b="0" i="0" lang="en-US" sz="2400" u="none" cap="none" strike="noStrike">
                <a:solidFill>
                  <a:schemeClr val="dk1"/>
                </a:solidFill>
                <a:latin typeface="Georgia"/>
                <a:ea typeface="Georgia"/>
                <a:cs typeface="Georgia"/>
                <a:sym typeface="Georgia"/>
              </a:rPr>
              <a:t>iTunes.Amazon.clean dataset is the prepared result with the proposed  methods.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Georgia"/>
              <a:buAutoNum type="arabicPeriod"/>
            </a:pPr>
            <a:r>
              <a:rPr b="0" i="0" lang="en-US" sz="2400" u="none" cap="none" strike="noStrike">
                <a:solidFill>
                  <a:schemeClr val="dk1"/>
                </a:solidFill>
                <a:latin typeface="Georgia"/>
                <a:ea typeface="Georgia"/>
                <a:cs typeface="Georgia"/>
                <a:sym typeface="Georgia"/>
              </a:rPr>
              <a:t>To ensure the quality consistency, we reuse the generated data cleaning recipe generated by OpenRefine to clean all the dataset: training, testing, and valid.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According to the experiment results, we can see a huge improvement of the F1 score  for entity matching tasks after we prepare and clean the dataset. </a:t>
            </a:r>
            <a:endParaRPr b="0" i="0" sz="1400" u="none" cap="none" strike="noStrike">
              <a:solidFill>
                <a:srgbClr val="000000"/>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35284220" y="30321886"/>
            <a:ext cx="5739956" cy="996314"/>
          </a:xfrm>
          <a:prstGeom prst="rect">
            <a:avLst/>
          </a:prstGeom>
          <a:noFill/>
          <a:ln>
            <a:noFill/>
          </a:ln>
        </p:spPr>
      </p:pic>
      <p:sp>
        <p:nvSpPr>
          <p:cNvPr id="86" name="Google Shape;86;p1"/>
          <p:cNvSpPr/>
          <p:nvPr/>
        </p:nvSpPr>
        <p:spPr>
          <a:xfrm>
            <a:off x="32864701" y="23236055"/>
            <a:ext cx="10782301" cy="6409036"/>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REFERENCES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Georgia"/>
                <a:ea typeface="Georgia"/>
                <a:cs typeface="Georgia"/>
                <a:sym typeface="Georgia"/>
              </a:rPr>
              <a:t>[1] Li, Y., Li, J., Suhara, Y., Doan, A., &amp; Tan, W. C. (2020). </a:t>
            </a:r>
            <a:r>
              <a:rPr b="1" i="0" lang="en-US" sz="2200" u="none" cap="none" strike="noStrike">
                <a:solidFill>
                  <a:schemeClr val="dk1"/>
                </a:solidFill>
                <a:latin typeface="Georgia"/>
                <a:ea typeface="Georgia"/>
                <a:cs typeface="Georgia"/>
                <a:sym typeface="Georgia"/>
              </a:rPr>
              <a:t>Deep entity matching with pre-trained language models</a:t>
            </a:r>
            <a:r>
              <a:rPr b="0" i="0" lang="en-US" sz="2200" u="none" cap="none" strike="noStrike">
                <a:solidFill>
                  <a:schemeClr val="dk1"/>
                </a:solidFill>
                <a:latin typeface="Georgia"/>
                <a:ea typeface="Georgia"/>
                <a:cs typeface="Georgia"/>
                <a:sym typeface="Georgia"/>
              </a:rPr>
              <a:t>. arXiv preprint arXiv:2004.00584.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Georgia"/>
                <a:ea typeface="Georgia"/>
                <a:cs typeface="Georgia"/>
                <a:sym typeface="Georgia"/>
              </a:rPr>
              <a:t>[2] Budach, L., Feuerpfeil, M., Ihde, N., Nathansen, A., Noack, N., Patzlaff, H., ... &amp; Naumann, F. (2022). </a:t>
            </a:r>
            <a:r>
              <a:rPr b="1" i="0" lang="en-US" sz="2200" u="none" cap="none" strike="noStrike">
                <a:solidFill>
                  <a:schemeClr val="dk1"/>
                </a:solidFill>
                <a:latin typeface="Georgia"/>
                <a:ea typeface="Georgia"/>
                <a:cs typeface="Georgia"/>
                <a:sym typeface="Georgia"/>
              </a:rPr>
              <a:t>The Effects of Data Quality on Machine Learning Performance.</a:t>
            </a:r>
            <a:r>
              <a:rPr b="0" i="0" lang="en-US" sz="2200" u="none" cap="none" strike="noStrike">
                <a:solidFill>
                  <a:schemeClr val="dk1"/>
                </a:solidFill>
                <a:latin typeface="Georgia"/>
                <a:ea typeface="Georgia"/>
                <a:cs typeface="Georgia"/>
                <a:sym typeface="Georgia"/>
              </a:rPr>
              <a:t> arXiv preprint arXiv:2207.14529.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Georgia"/>
                <a:ea typeface="Georgia"/>
                <a:cs typeface="Georgia"/>
                <a:sym typeface="Georgia"/>
              </a:rPr>
              <a:t>[3] Koumarelas, I., Jiang, L., &amp; Naumann, F. (2020). </a:t>
            </a:r>
            <a:r>
              <a:rPr b="1" i="0" lang="en-US" sz="2200" u="none" cap="none" strike="noStrike">
                <a:solidFill>
                  <a:schemeClr val="dk1"/>
                </a:solidFill>
                <a:latin typeface="Georgia"/>
                <a:ea typeface="Georgia"/>
                <a:cs typeface="Georgia"/>
                <a:sym typeface="Georgia"/>
              </a:rPr>
              <a:t>Data Preparation for Duplicate Detection.</a:t>
            </a:r>
            <a:r>
              <a:rPr b="0" i="0" lang="en-US" sz="2200" u="none" cap="none" strike="noStrike">
                <a:solidFill>
                  <a:schemeClr val="dk1"/>
                </a:solidFill>
                <a:latin typeface="Georgia"/>
                <a:ea typeface="Georgia"/>
                <a:cs typeface="Georgia"/>
                <a:sym typeface="Georgia"/>
              </a:rPr>
              <a:t> Journal of Data and Information Quality (JDIQ), 12(3), 1-24.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Georgia"/>
                <a:ea typeface="Georgia"/>
                <a:cs typeface="Georgia"/>
                <a:sym typeface="Georgia"/>
              </a:rPr>
              <a:t>[4]</a:t>
            </a:r>
            <a:r>
              <a:rPr b="0" i="0" lang="en-US" sz="2200" u="none" cap="none" strike="noStrike">
                <a:solidFill>
                  <a:srgbClr val="595959"/>
                </a:solidFill>
                <a:latin typeface="Georgia"/>
                <a:ea typeface="Georgia"/>
                <a:cs typeface="Georgia"/>
                <a:sym typeface="Georgia"/>
              </a:rPr>
              <a:t> </a:t>
            </a:r>
            <a:r>
              <a:rPr b="0" i="0" lang="en-US" sz="2200" u="none" cap="none" strike="noStrike">
                <a:solidFill>
                  <a:schemeClr val="dk1"/>
                </a:solidFill>
                <a:latin typeface="Georgia"/>
                <a:ea typeface="Georgia"/>
                <a:cs typeface="Georgia"/>
                <a:sym typeface="Georgia"/>
              </a:rPr>
              <a:t>Ilyas, I. F., &amp; Rekatsinas, T. (2022). </a:t>
            </a:r>
            <a:r>
              <a:rPr b="1" i="0" lang="en-US" sz="2200" u="none" cap="none" strike="noStrike">
                <a:solidFill>
                  <a:schemeClr val="dk1"/>
                </a:solidFill>
                <a:latin typeface="Georgia"/>
                <a:ea typeface="Georgia"/>
                <a:cs typeface="Georgia"/>
                <a:sym typeface="Georgia"/>
              </a:rPr>
              <a:t>Machine Learning and Data Cleaning: Which Serves the Other?</a:t>
            </a:r>
            <a:r>
              <a:rPr b="0" i="0" lang="en-US" sz="2200" u="none" cap="none" strike="noStrike">
                <a:solidFill>
                  <a:schemeClr val="dk1"/>
                </a:solidFill>
                <a:latin typeface="Georgia"/>
                <a:ea typeface="Georgia"/>
                <a:cs typeface="Georgia"/>
                <a:sym typeface="Georgia"/>
              </a:rPr>
              <a:t>. ACM Journal of Data and Information Quality (JDIQ), 14(3), 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Georgia"/>
                <a:ea typeface="Georgia"/>
                <a:cs typeface="Georgia"/>
                <a:sym typeface="Georgia"/>
              </a:rPr>
              <a:t>[5] Ayoola, Tom, et al. "ReFinED: An Efficient Zero-shot-capable Approach to End-to-End Entity Linking." arXiv preprint arXiv:2207.04108 (2022).</a:t>
            </a:r>
            <a:endParaRPr b="0" i="0" sz="1400" u="none" cap="none" strike="noStrike">
              <a:solidFill>
                <a:srgbClr val="000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a:off x="2077279" y="23778991"/>
            <a:ext cx="8312419" cy="2831418"/>
          </a:xfrm>
          <a:prstGeom prst="rect">
            <a:avLst/>
          </a:prstGeom>
          <a:noFill/>
          <a:ln>
            <a:noFill/>
          </a:ln>
        </p:spPr>
      </p:pic>
      <p:grpSp>
        <p:nvGrpSpPr>
          <p:cNvPr id="88" name="Google Shape;88;p1"/>
          <p:cNvGrpSpPr/>
          <p:nvPr/>
        </p:nvGrpSpPr>
        <p:grpSpPr>
          <a:xfrm>
            <a:off x="10122201" y="13732664"/>
            <a:ext cx="24239128" cy="7363656"/>
            <a:chOff x="10093688" y="5177006"/>
            <a:chExt cx="24239128" cy="7363656"/>
          </a:xfrm>
        </p:grpSpPr>
        <p:sp>
          <p:nvSpPr>
            <p:cNvPr id="89" name="Google Shape;89;p1"/>
            <p:cNvSpPr/>
            <p:nvPr/>
          </p:nvSpPr>
          <p:spPr>
            <a:xfrm>
              <a:off x="11541642" y="5177006"/>
              <a:ext cx="21080981" cy="6938794"/>
            </a:xfrm>
            <a:prstGeom prst="rect">
              <a:avLst/>
            </a:prstGeom>
            <a:solidFill>
              <a:schemeClr val="lt1"/>
            </a:solidFill>
            <a:ln>
              <a:noFill/>
            </a:ln>
          </p:spPr>
          <p:txBody>
            <a:bodyPr anchorCtr="0" anchor="t" bIns="360000" lIns="360000" spcFirstLastPara="1" rIns="360000" wrap="square" tIns="360000">
              <a:noAutofit/>
            </a:bodyPr>
            <a:lstStyle/>
            <a:p>
              <a:pPr indent="-381000" lvl="0" marL="38100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ARCHITECTURE</a:t>
              </a:r>
              <a:endParaRPr b="1" i="0" sz="4000" u="none" cap="none" strike="noStrike">
                <a:solidFill>
                  <a:srgbClr val="CC3300"/>
                </a:solidFill>
                <a:latin typeface="Georgia"/>
                <a:ea typeface="Georgia"/>
                <a:cs typeface="Georgia"/>
                <a:sym typeface="Georgia"/>
              </a:endParaRPr>
            </a:p>
            <a:p>
              <a:pPr indent="-381000" lvl="0" marL="38100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Arial"/>
                <a:ea typeface="Arial"/>
                <a:cs typeface="Arial"/>
                <a:sym typeface="Arial"/>
              </a:endParaRPr>
            </a:p>
          </p:txBody>
        </p:sp>
        <p:pic>
          <p:nvPicPr>
            <p:cNvPr id="90" name="Google Shape;90;p1"/>
            <p:cNvPicPr preferRelativeResize="0"/>
            <p:nvPr/>
          </p:nvPicPr>
          <p:blipFill rotWithShape="1">
            <a:blip r:embed="rId5">
              <a:alphaModFix/>
            </a:blip>
            <a:srcRect b="0" l="0" r="0" t="0"/>
            <a:stretch/>
          </p:blipFill>
          <p:spPr>
            <a:xfrm>
              <a:off x="12573000" y="6629400"/>
              <a:ext cx="2737576" cy="3873500"/>
            </a:xfrm>
            <a:prstGeom prst="rect">
              <a:avLst/>
            </a:prstGeom>
            <a:noFill/>
            <a:ln>
              <a:noFill/>
            </a:ln>
          </p:spPr>
        </p:pic>
        <p:sp>
          <p:nvSpPr>
            <p:cNvPr id="91" name="Google Shape;91;p1"/>
            <p:cNvSpPr txBox="1"/>
            <p:nvPr/>
          </p:nvSpPr>
          <p:spPr>
            <a:xfrm>
              <a:off x="10093688" y="10611461"/>
              <a:ext cx="7696200"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mic Sans MS"/>
                  <a:ea typeface="Comic Sans MS"/>
                  <a:cs typeface="Comic Sans MS"/>
                  <a:sym typeface="Comic Sans MS"/>
                </a:rPr>
                <a:t>Entity Resolution Task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mic Sans MS"/>
                  <a:ea typeface="Comic Sans MS"/>
                  <a:cs typeface="Comic Sans MS"/>
                  <a:sym typeface="Comic Sans MS"/>
                </a:rPr>
                <a:t>with Dirty Inputs</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pic>
          <p:nvPicPr>
            <p:cNvPr id="92" name="Google Shape;92;p1"/>
            <p:cNvPicPr preferRelativeResize="0"/>
            <p:nvPr/>
          </p:nvPicPr>
          <p:blipFill rotWithShape="1">
            <a:blip r:embed="rId6">
              <a:alphaModFix/>
            </a:blip>
            <a:srcRect b="0" l="0" r="0" t="0"/>
            <a:stretch/>
          </p:blipFill>
          <p:spPr>
            <a:xfrm>
              <a:off x="19384804" y="6987175"/>
              <a:ext cx="5473700" cy="2552700"/>
            </a:xfrm>
            <a:prstGeom prst="rect">
              <a:avLst/>
            </a:prstGeom>
            <a:noFill/>
            <a:ln>
              <a:noFill/>
            </a:ln>
          </p:spPr>
        </p:pic>
        <p:pic>
          <p:nvPicPr>
            <p:cNvPr id="93" name="Google Shape;93;p1"/>
            <p:cNvPicPr preferRelativeResize="0"/>
            <p:nvPr/>
          </p:nvPicPr>
          <p:blipFill rotWithShape="1">
            <a:blip r:embed="rId7">
              <a:alphaModFix/>
            </a:blip>
            <a:srcRect b="0" l="0" r="0" t="0"/>
            <a:stretch/>
          </p:blipFill>
          <p:spPr>
            <a:xfrm>
              <a:off x="28714112" y="6345059"/>
              <a:ext cx="3060700" cy="4330700"/>
            </a:xfrm>
            <a:prstGeom prst="rect">
              <a:avLst/>
            </a:prstGeom>
            <a:noFill/>
            <a:ln>
              <a:noFill/>
            </a:ln>
          </p:spPr>
        </p:pic>
        <p:sp>
          <p:nvSpPr>
            <p:cNvPr id="94" name="Google Shape;94;p1"/>
            <p:cNvSpPr txBox="1"/>
            <p:nvPr/>
          </p:nvSpPr>
          <p:spPr>
            <a:xfrm>
              <a:off x="17439208" y="9980443"/>
              <a:ext cx="9364892"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mic Sans MS"/>
                  <a:ea typeface="Comic Sans MS"/>
                  <a:cs typeface="Comic Sans MS"/>
                  <a:sym typeface="Comic Sans MS"/>
                </a:rPr>
                <a:t>Data Preparation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sp>
          <p:nvSpPr>
            <p:cNvPr id="95" name="Google Shape;95;p1"/>
            <p:cNvSpPr txBox="1"/>
            <p:nvPr/>
          </p:nvSpPr>
          <p:spPr>
            <a:xfrm>
              <a:off x="26156107" y="10724780"/>
              <a:ext cx="8176709"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mic Sans MS"/>
                  <a:ea typeface="Comic Sans MS"/>
                  <a:cs typeface="Comic Sans MS"/>
                  <a:sym typeface="Comic Sans MS"/>
                </a:rPr>
                <a:t>Entity Resolution Task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mic Sans MS"/>
                  <a:ea typeface="Comic Sans MS"/>
                  <a:cs typeface="Comic Sans MS"/>
                  <a:sym typeface="Comic Sans MS"/>
                </a:rPr>
                <a:t>with Clean Inputs</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sp>
          <p:nvSpPr>
            <p:cNvPr id="96" name="Google Shape;96;p1"/>
            <p:cNvSpPr/>
            <p:nvPr/>
          </p:nvSpPr>
          <p:spPr>
            <a:xfrm>
              <a:off x="25810044" y="7822673"/>
              <a:ext cx="2301373" cy="1001466"/>
            </a:xfrm>
            <a:prstGeom prst="rightArrow">
              <a:avLst>
                <a:gd fmla="val 50000" name="adj1"/>
                <a:gd fmla="val 50000" name="adj2"/>
              </a:avLst>
            </a:prstGeom>
            <a:gradFill>
              <a:gsLst>
                <a:gs pos="0">
                  <a:srgbClr val="0E1D37"/>
                </a:gs>
                <a:gs pos="24000">
                  <a:srgbClr val="B6B9C0"/>
                </a:gs>
                <a:gs pos="100000">
                  <a:srgbClr val="B6B9C0"/>
                </a:gs>
              </a:gsLst>
              <a:lin ang="16200000" scaled="0"/>
            </a:gradFill>
            <a:ln cap="flat" cmpd="sng" w="9525">
              <a:solidFill>
                <a:srgbClr val="111D3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Arial"/>
                <a:ea typeface="Arial"/>
                <a:cs typeface="Arial"/>
                <a:sym typeface="Arial"/>
              </a:endParaRPr>
            </a:p>
          </p:txBody>
        </p:sp>
        <p:sp>
          <p:nvSpPr>
            <p:cNvPr id="97" name="Google Shape;97;p1"/>
            <p:cNvSpPr/>
            <p:nvPr/>
          </p:nvSpPr>
          <p:spPr>
            <a:xfrm>
              <a:off x="15962613" y="7816597"/>
              <a:ext cx="2301373" cy="1001466"/>
            </a:xfrm>
            <a:prstGeom prst="rightArrow">
              <a:avLst>
                <a:gd fmla="val 50000" name="adj1"/>
                <a:gd fmla="val 50000" name="adj2"/>
              </a:avLst>
            </a:prstGeom>
            <a:gradFill>
              <a:gsLst>
                <a:gs pos="0">
                  <a:srgbClr val="0E1D37"/>
                </a:gs>
                <a:gs pos="24000">
                  <a:srgbClr val="B6B9C0"/>
                </a:gs>
                <a:gs pos="100000">
                  <a:srgbClr val="B6B9C0"/>
                </a:gs>
              </a:gsLst>
              <a:lin ang="16200000" scaled="0"/>
            </a:gradFill>
            <a:ln cap="flat" cmpd="sng" w="9525">
              <a:solidFill>
                <a:srgbClr val="111D3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Arial"/>
                <a:ea typeface="Arial"/>
                <a:cs typeface="Arial"/>
                <a:sym typeface="Arial"/>
              </a:endParaRPr>
            </a:p>
          </p:txBody>
        </p:sp>
      </p:grpSp>
      <p:sp>
        <p:nvSpPr>
          <p:cNvPr id="98" name="Google Shape;98;p1"/>
          <p:cNvSpPr/>
          <p:nvPr/>
        </p:nvSpPr>
        <p:spPr>
          <a:xfrm>
            <a:off x="11570155" y="4660158"/>
            <a:ext cx="21080981" cy="882615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sng" cap="none" strike="noStrike">
                <a:solidFill>
                  <a:schemeClr val="dk2"/>
                </a:solidFill>
                <a:latin typeface="Georgia"/>
                <a:ea typeface="Georgia"/>
                <a:cs typeface="Georgia"/>
                <a:sym typeface="Georgia"/>
              </a:rPr>
              <a:t>USE CASE: Example of Dirty Records and Analysis</a:t>
            </a:r>
            <a:endParaRPr b="1" i="0" sz="4000" u="none" cap="none" strike="noStrike">
              <a:solidFill>
                <a:srgbClr val="CC33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2000"/>
              </a:spcBef>
              <a:spcAft>
                <a:spcPts val="0"/>
              </a:spcAft>
              <a:buClr>
                <a:srgbClr val="000000"/>
              </a:buClr>
              <a:buSzPts val="4000"/>
              <a:buFont typeface="Arial"/>
              <a:buNone/>
            </a:pPr>
            <a:r>
              <a:t/>
            </a:r>
            <a:endParaRPr b="1" i="0" sz="4000" u="none" cap="none" strike="noStrike">
              <a:solidFill>
                <a:srgbClr val="CC3300"/>
              </a:solidFill>
              <a:latin typeface="Arial"/>
              <a:ea typeface="Arial"/>
              <a:cs typeface="Arial"/>
              <a:sym typeface="Arial"/>
            </a:endParaRPr>
          </a:p>
          <a:p>
            <a:pPr indent="0" lvl="0" marL="0" marR="0" rtl="0" algn="l">
              <a:lnSpc>
                <a:spcPct val="100000"/>
              </a:lnSpc>
              <a:spcBef>
                <a:spcPts val="2000"/>
              </a:spcBef>
              <a:spcAft>
                <a:spcPts val="0"/>
              </a:spcAft>
              <a:buClr>
                <a:srgbClr val="000000"/>
              </a:buClr>
              <a:buSzPts val="4000"/>
              <a:buFont typeface="Arial"/>
              <a:buNone/>
            </a:pPr>
            <a:r>
              <a:t/>
            </a:r>
            <a:endParaRPr b="1" i="0" sz="4000" u="none" cap="none" strike="noStrike">
              <a:solidFill>
                <a:srgbClr val="CC33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Data Quality Issues and Challenges of Data Preparation:</a:t>
            </a:r>
            <a:endParaRPr b="0" i="0" sz="2800" u="none" cap="none" strike="noStrike">
              <a:solidFill>
                <a:schemeClr val="dk1"/>
              </a:solidFill>
              <a:latin typeface="Georgia"/>
              <a:ea typeface="Georgia"/>
              <a:cs typeface="Georgia"/>
              <a:sym typeface="Georgia"/>
            </a:endParaRPr>
          </a:p>
          <a:p>
            <a:pPr indent="-514350" lvl="0" marL="5143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Data values in column </a:t>
            </a:r>
            <a:r>
              <a:rPr b="0" i="1" lang="en-US" sz="2800" u="none" cap="none" strike="noStrike">
                <a:solidFill>
                  <a:schemeClr val="dk1"/>
                </a:solidFill>
                <a:latin typeface="Consolas"/>
                <a:ea typeface="Consolas"/>
                <a:cs typeface="Consolas"/>
                <a:sym typeface="Consolas"/>
              </a:rPr>
              <a:t>Song_Name </a:t>
            </a:r>
            <a:r>
              <a:rPr b="0" i="0" lang="en-US" sz="2800" u="none" cap="none" strike="noStrike">
                <a:solidFill>
                  <a:schemeClr val="dk1"/>
                </a:solidFill>
                <a:latin typeface="Georgia"/>
                <a:ea typeface="Georgia"/>
                <a:cs typeface="Georgia"/>
                <a:sym typeface="Georgia"/>
              </a:rPr>
              <a:t>contain mixture information, i.e., the data values are inconsistent with the schema information.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       </a:t>
            </a:r>
            <a:r>
              <a:rPr b="0" i="0" lang="en-US" sz="2800" u="none" cap="none" strike="noStrike">
                <a:solidFill>
                  <a:srgbClr val="FF0000"/>
                </a:solidFill>
                <a:latin typeface="Georgia"/>
                <a:ea typeface="Georgia"/>
                <a:cs typeface="Georgia"/>
                <a:sym typeface="Georgia"/>
              </a:rPr>
              <a:t>Challenges: </a:t>
            </a:r>
            <a:r>
              <a:rPr b="0" i="0" lang="en-US" sz="2800" u="none" cap="none" strike="noStrike">
                <a:solidFill>
                  <a:schemeClr val="dk1"/>
                </a:solidFill>
                <a:latin typeface="Georgia"/>
                <a:ea typeface="Georgia"/>
                <a:cs typeface="Georgia"/>
                <a:sym typeface="Georgia"/>
              </a:rPr>
              <a:t>We can not extract the information for </a:t>
            </a:r>
            <a:r>
              <a:rPr b="0" i="1" lang="en-US" sz="2800" u="none" cap="none" strike="noStrike">
                <a:solidFill>
                  <a:schemeClr val="dk1"/>
                </a:solidFill>
                <a:latin typeface="Consolas"/>
                <a:ea typeface="Consolas"/>
                <a:cs typeface="Consolas"/>
                <a:sym typeface="Consolas"/>
              </a:rPr>
              <a:t>Song_Name </a:t>
            </a:r>
            <a:r>
              <a:rPr b="0" i="0" lang="en-US" sz="2800" u="none" cap="none" strike="noStrike">
                <a:solidFill>
                  <a:schemeClr val="dk1"/>
                </a:solidFill>
                <a:latin typeface="Georgia"/>
                <a:ea typeface="Georgia"/>
                <a:cs typeface="Georgia"/>
                <a:sym typeface="Georgia"/>
              </a:rPr>
              <a:t>simply by applying basic data transformation like “</a:t>
            </a:r>
            <a:r>
              <a:rPr b="0" i="0" lang="en-US" sz="2800" u="none" cap="none" strike="noStrike">
                <a:solidFill>
                  <a:schemeClr val="dk1"/>
                </a:solidFill>
                <a:latin typeface="Consolas"/>
                <a:ea typeface="Consolas"/>
                <a:cs typeface="Consolas"/>
                <a:sym typeface="Consolas"/>
              </a:rPr>
              <a:t>Split Attribute</a:t>
            </a:r>
            <a:r>
              <a:rPr b="0" i="0" lang="en-US" sz="2800" u="none" cap="none" strike="noStrike">
                <a:solidFill>
                  <a:schemeClr val="dk1"/>
                </a:solidFill>
                <a:latin typeface="Georgia"/>
                <a:ea typeface="Georgia"/>
                <a:cs typeface="Georgia"/>
                <a:sym typeface="Georgia"/>
              </a:rPr>
              <a:t>” with some separator.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        Hard-coding method like using the range to set up the domain of the information extraction is not reliable (proposed from [3]), because the mixed information are randomly selected from other columns.</a:t>
            </a:r>
            <a:endParaRPr b="0" i="0" sz="2800" u="none" cap="none" strike="noStrike">
              <a:solidFill>
                <a:schemeClr val="dk1"/>
              </a:solidFill>
              <a:latin typeface="Georgia"/>
              <a:ea typeface="Georgia"/>
              <a:cs typeface="Georgia"/>
              <a:sym typeface="Georgia"/>
            </a:endParaRPr>
          </a:p>
          <a:p>
            <a:pPr indent="-336550" lvl="1" marL="2708275"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Georgia"/>
              <a:ea typeface="Georgia"/>
              <a:cs typeface="Georgia"/>
              <a:sym typeface="Georgia"/>
            </a:endParaRPr>
          </a:p>
          <a:p>
            <a:pPr indent="-514350" lvl="0" marL="5143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Missing values across the column Artist_Name, Album_Name, Genre, Price, CopyRight, Time, and Released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Georgia"/>
                <a:ea typeface="Georgia"/>
                <a:cs typeface="Georgia"/>
                <a:sym typeface="Georgia"/>
              </a:rPr>
              <a:t>  Challenges:</a:t>
            </a:r>
            <a:r>
              <a:rPr b="0" i="0" lang="en-US" sz="2800" u="none" cap="none" strike="noStrike">
                <a:solidFill>
                  <a:schemeClr val="dk1"/>
                </a:solidFill>
                <a:latin typeface="Georgia"/>
                <a:ea typeface="Georgia"/>
                <a:cs typeface="Georgia"/>
                <a:sym typeface="Georgia"/>
              </a:rPr>
              <a:t> Values of these column are important and contribute to the entity matching results. Too many missing values will result in model inaccuracy and hurt the robustness of the entity matching system.  </a:t>
            </a:r>
            <a:endParaRPr b="0" i="0" sz="2800" u="none" cap="none" strike="noStrike">
              <a:solidFill>
                <a:schemeClr val="dk1"/>
              </a:solidFill>
              <a:latin typeface="Georgia"/>
              <a:ea typeface="Georgia"/>
              <a:cs typeface="Georgia"/>
              <a:sym typeface="Georgia"/>
            </a:endParaRPr>
          </a:p>
          <a:p>
            <a:pPr indent="-336550" lvl="0" marL="51435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 </a:t>
            </a:r>
            <a:br>
              <a:rPr b="0" i="0" lang="en-US" sz="800" u="none" cap="none" strike="noStrike">
                <a:solidFill>
                  <a:schemeClr val="dk1"/>
                </a:solidFill>
                <a:latin typeface="Arial"/>
                <a:ea typeface="Arial"/>
                <a:cs typeface="Arial"/>
                <a:sym typeface="Arial"/>
              </a:rPr>
            </a:br>
            <a:endParaRPr b="1" i="0" sz="4000" u="none" cap="none" strike="noStrike">
              <a:solidFill>
                <a:srgbClr val="CC3300"/>
              </a:solidFill>
              <a:latin typeface="Arial"/>
              <a:ea typeface="Arial"/>
              <a:cs typeface="Arial"/>
              <a:sym typeface="Arial"/>
            </a:endParaRPr>
          </a:p>
        </p:txBody>
      </p:sp>
      <p:pic>
        <p:nvPicPr>
          <p:cNvPr id="99" name="Google Shape;99;p1"/>
          <p:cNvPicPr preferRelativeResize="0"/>
          <p:nvPr/>
        </p:nvPicPr>
        <p:blipFill rotWithShape="1">
          <a:blip r:embed="rId8">
            <a:alphaModFix/>
          </a:blip>
          <a:srcRect b="0" l="0" r="0" t="0"/>
          <a:stretch/>
        </p:blipFill>
        <p:spPr>
          <a:xfrm>
            <a:off x="11978346" y="5967183"/>
            <a:ext cx="20320000" cy="1155700"/>
          </a:xfrm>
          <a:prstGeom prst="rect">
            <a:avLst/>
          </a:prstGeom>
          <a:noFill/>
          <a:ln>
            <a:noFill/>
          </a:ln>
        </p:spPr>
      </p:pic>
      <p:pic>
        <p:nvPicPr>
          <p:cNvPr id="100" name="Google Shape;100;p1"/>
          <p:cNvPicPr preferRelativeResize="0"/>
          <p:nvPr/>
        </p:nvPicPr>
        <p:blipFill rotWithShape="1">
          <a:blip r:embed="rId9">
            <a:alphaModFix/>
          </a:blip>
          <a:srcRect b="0" l="0" r="0" t="0"/>
          <a:stretch/>
        </p:blipFill>
        <p:spPr>
          <a:xfrm>
            <a:off x="11991914" y="7321862"/>
            <a:ext cx="20320000" cy="927100"/>
          </a:xfrm>
          <a:prstGeom prst="rect">
            <a:avLst/>
          </a:prstGeom>
          <a:noFill/>
          <a:ln>
            <a:noFill/>
          </a:ln>
        </p:spPr>
      </p:pic>
      <p:graphicFrame>
        <p:nvGraphicFramePr>
          <p:cNvPr id="101" name="Google Shape;101;p1"/>
          <p:cNvGraphicFramePr/>
          <p:nvPr/>
        </p:nvGraphicFramePr>
        <p:xfrm>
          <a:off x="33223200" y="5735508"/>
          <a:ext cx="3000000" cy="3000000"/>
        </p:xfrm>
        <a:graphic>
          <a:graphicData uri="http://schemas.openxmlformats.org/drawingml/2006/table">
            <a:tbl>
              <a:tblPr>
                <a:noFill/>
                <a:tableStyleId>{B0787B1E-4ED3-4548-A779-6C8A056AF3E8}</a:tableStyleId>
              </a:tblPr>
              <a:tblGrid>
                <a:gridCol w="1327600"/>
                <a:gridCol w="2645500"/>
                <a:gridCol w="1034100"/>
                <a:gridCol w="1502150"/>
                <a:gridCol w="2089950"/>
                <a:gridCol w="1262675"/>
              </a:tblGrid>
              <a:tr h="72967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Clean Status</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Dataset Name</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Batch Size</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Max length</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Language Model</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eorgia"/>
                          <a:ea typeface="Georgia"/>
                          <a:cs typeface="Georgia"/>
                          <a:sym typeface="Georgia"/>
                        </a:rPr>
                        <a:t>Best-F1</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742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FALSE</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iTunes.Amazon.dirty</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64</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512</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roberta</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0.667</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742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TRUE</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iTunes.Amazon.clean</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64</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512</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roberta</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highlight>
                            <a:srgbClr val="FFFF00"/>
                          </a:highlight>
                          <a:latin typeface="Arial"/>
                          <a:ea typeface="Arial"/>
                          <a:cs typeface="Arial"/>
                          <a:sym typeface="Arial"/>
                        </a:rPr>
                        <a:t>0.862</a:t>
                      </a:r>
                      <a:endParaRPr sz="8600" u="none" cap="none" strike="noStrike">
                        <a:highlight>
                          <a:srgbClr val="FFFF00"/>
                        </a:highlight>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742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Ground</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iTunes.Amazon.structured</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64</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512</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roberta</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0.852</a:t>
                      </a:r>
                      <a:endParaRPr sz="86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2" name="Google Shape;102;p1"/>
          <p:cNvSpPr/>
          <p:nvPr/>
        </p:nvSpPr>
        <p:spPr>
          <a:xfrm>
            <a:off x="15544800" y="23170794"/>
            <a:ext cx="438912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600"/>
              <a:buFont typeface="Arial"/>
              <a:buNone/>
            </a:pPr>
            <a:r>
              <a:t/>
            </a:r>
            <a:endParaRPr b="0" i="0" sz="8600" u="none" cap="none" strike="noStrike">
              <a:solidFill>
                <a:schemeClr val="dk1"/>
              </a:solidFill>
              <a:latin typeface="Arial"/>
              <a:ea typeface="Arial"/>
              <a:cs typeface="Arial"/>
              <a:sym typeface="Arial"/>
            </a:endParaRPr>
          </a:p>
        </p:txBody>
      </p:sp>
      <p:pic>
        <p:nvPicPr>
          <p:cNvPr id="103" name="Google Shape;103;p1"/>
          <p:cNvPicPr preferRelativeResize="0"/>
          <p:nvPr/>
        </p:nvPicPr>
        <p:blipFill rotWithShape="1">
          <a:blip r:embed="rId10">
            <a:alphaModFix/>
          </a:blip>
          <a:srcRect b="0" l="0" r="0" t="0"/>
          <a:stretch/>
        </p:blipFill>
        <p:spPr>
          <a:xfrm>
            <a:off x="15062154" y="22847015"/>
            <a:ext cx="13766892" cy="4083280"/>
          </a:xfrm>
          <a:prstGeom prst="rect">
            <a:avLst/>
          </a:prstGeom>
          <a:noFill/>
          <a:ln>
            <a:noFill/>
          </a:ln>
        </p:spPr>
      </p:pic>
      <p:pic>
        <p:nvPicPr>
          <p:cNvPr id="104" name="Google Shape;104;p1"/>
          <p:cNvPicPr preferRelativeResize="0"/>
          <p:nvPr/>
        </p:nvPicPr>
        <p:blipFill rotWithShape="1">
          <a:blip r:embed="rId11">
            <a:alphaModFix/>
          </a:blip>
          <a:srcRect b="0" l="0" r="0" t="0"/>
          <a:stretch/>
        </p:blipFill>
        <p:spPr>
          <a:xfrm>
            <a:off x="16226391" y="27552570"/>
            <a:ext cx="11438417" cy="41850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2022-11-01T21:13:26Z</dcterms:created>
  <dc:creator>Fang, Liri</dc:creator>
</cp:coreProperties>
</file>