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Palatino Linotype" panose="02040502050505030304" pitchFamily="18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89F033-4119-434E-B069-B4AA77A8BFF3}">
  <a:tblStyle styleId="{1C89F033-4119-434E-B069-B4AA77A8BFF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31B9EC9-DE83-4B3A-9095-4C605AF2E0B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6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ba22db54f_7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2ba22db54f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47576" y="2737660"/>
            <a:ext cx="6127800" cy="4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													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26"/>
          <p:cNvGraphicFramePr/>
          <p:nvPr/>
        </p:nvGraphicFramePr>
        <p:xfrm>
          <a:off x="3497016" y="4081355"/>
          <a:ext cx="1011600" cy="845880"/>
        </p:xfrm>
        <a:graphic>
          <a:graphicData uri="http://schemas.openxmlformats.org/drawingml/2006/table">
            <a:tbl>
              <a:tblPr firstRow="1" bandRow="1">
                <a:noFill/>
                <a:tableStyleId>{1C89F033-4119-434E-B069-B4AA77A8BFF3}</a:tableStyleId>
              </a:tblPr>
              <a:tblGrid>
                <a:gridCol w="33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Google Shape;137;p26"/>
          <p:cNvSpPr txBox="1"/>
          <p:nvPr/>
        </p:nvSpPr>
        <p:spPr>
          <a:xfrm>
            <a:off x="3415725" y="3935100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COL1</a:t>
            </a:r>
            <a:endParaRPr sz="110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798373" y="3935100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COL2</a:t>
            </a:r>
            <a:endParaRPr sz="70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172398" y="3935112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COL3</a:t>
            </a:r>
            <a:endParaRPr sz="110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099036" y="4114832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ROW1</a:t>
            </a:r>
            <a:endParaRPr sz="110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099029" y="4418022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ROW2</a:t>
            </a:r>
            <a:endParaRPr sz="110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099018" y="4721225"/>
            <a:ext cx="4089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ROW3</a:t>
            </a:r>
            <a:endParaRPr sz="110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507324" y="3650025"/>
            <a:ext cx="20961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r>
              <a:rPr lang="en" sz="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Column Semantic type augmentation </a:t>
            </a:r>
            <a:endParaRPr sz="1100" b="1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163114" y="3681263"/>
            <a:ext cx="20577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</a:t>
            </a:r>
            <a:r>
              <a:rPr lang="en" sz="800" b="1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Entity Semantic type augmentation </a:t>
            </a:r>
            <a:endParaRPr sz="800" b="1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45" name="Google Shape;145;p26" descr="A picture containing indoor, plate, dishw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2051174" y="3306561"/>
            <a:ext cx="1011600" cy="44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 descr="Wikidata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5401" y="3332239"/>
            <a:ext cx="560700" cy="3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/>
          <p:nvPr/>
        </p:nvSpPr>
        <p:spPr>
          <a:xfrm>
            <a:off x="2899663" y="2813942"/>
            <a:ext cx="530400" cy="3057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VAL</a:t>
            </a:r>
            <a:endParaRPr sz="110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3512319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1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686266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1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124999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1</a:t>
            </a:r>
            <a:endParaRPr sz="7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4737681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2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5350350" y="281589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</a:t>
            </a:r>
            <a:r>
              <a:rPr lang="en" sz="7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5963026" y="2816792"/>
            <a:ext cx="530400" cy="3000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2291770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type 1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1083488" y="2819642"/>
            <a:ext cx="527700" cy="3000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53001" y="858275"/>
            <a:ext cx="6122400" cy="1040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2915043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VAL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27718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1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724956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1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4140393" y="1534344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1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4753068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5365756" y="1534344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978418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2311793" y="1534344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type </a:t>
            </a:r>
            <a:r>
              <a:rPr lang="en" sz="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1107904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076688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E1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294888" y="790606"/>
            <a:ext cx="8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Palatino Linotype"/>
                <a:ea typeface="Palatino Linotype"/>
                <a:cs typeface="Palatino Linotype"/>
                <a:sym typeface="Palatino Linotype"/>
              </a:rPr>
              <a:t>Position Embedding</a:t>
            </a:r>
            <a:endParaRPr sz="800"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1695813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E2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2314951" y="891981"/>
            <a:ext cx="530400" cy="228600"/>
          </a:xfrm>
          <a:prstGeom prst="rect">
            <a:avLst/>
          </a:prstGeom>
          <a:solidFill>
            <a:srgbClr val="F5EDC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E3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2913850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E3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3512751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E4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4111650" y="891981"/>
            <a:ext cx="530400" cy="228600"/>
          </a:xfrm>
          <a:prstGeom prst="rect">
            <a:avLst/>
          </a:prstGeom>
          <a:solidFill>
            <a:srgbClr val="F5EDC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E5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4710551" y="891981"/>
            <a:ext cx="5304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E5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5349901" y="891981"/>
            <a:ext cx="530400" cy="228600"/>
          </a:xfrm>
          <a:prstGeom prst="rect">
            <a:avLst/>
          </a:prstGeom>
          <a:solidFill>
            <a:srgbClr val="F5EDC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E6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5963376" y="891981"/>
            <a:ext cx="5277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E7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76" name="Google Shape;176;p26"/>
          <p:cNvCxnSpPr>
            <a:stCxn id="159" idx="1"/>
            <a:endCxn id="164" idx="2"/>
          </p:cNvCxnSpPr>
          <p:nvPr/>
        </p:nvCxnSpPr>
        <p:spPr>
          <a:xfrm>
            <a:off x="1990156" y="1493176"/>
            <a:ext cx="3216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6"/>
          <p:cNvCxnSpPr>
            <a:stCxn id="158" idx="1"/>
            <a:endCxn id="160" idx="2"/>
          </p:cNvCxnSpPr>
          <p:nvPr/>
        </p:nvCxnSpPr>
        <p:spPr>
          <a:xfrm>
            <a:off x="3792918" y="1493176"/>
            <a:ext cx="3474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6"/>
          <p:cNvCxnSpPr>
            <a:stCxn id="161" idx="1"/>
            <a:endCxn id="162" idx="2"/>
          </p:cNvCxnSpPr>
          <p:nvPr/>
        </p:nvCxnSpPr>
        <p:spPr>
          <a:xfrm>
            <a:off x="5018268" y="1493176"/>
            <a:ext cx="3474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9" name="Google Shape;179;p26"/>
          <p:cNvSpPr txBox="1"/>
          <p:nvPr/>
        </p:nvSpPr>
        <p:spPr>
          <a:xfrm>
            <a:off x="55188" y="1208769"/>
            <a:ext cx="118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Palatino Linotype"/>
                <a:ea typeface="Palatino Linotype"/>
                <a:cs typeface="Palatino Linotype"/>
                <a:sym typeface="Palatino Linotype"/>
              </a:rPr>
              <a:t>Serialized Input</a:t>
            </a:r>
            <a:endParaRPr sz="800"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-116112" y="1503419"/>
            <a:ext cx="135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Palatino Linotype"/>
                <a:ea typeface="Palatino Linotype"/>
                <a:cs typeface="Palatino Linotype"/>
                <a:sym typeface="Palatino Linotype"/>
              </a:rPr>
              <a:t>Injected Knowledge</a:t>
            </a:r>
            <a:endParaRPr sz="800"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6575691" y="2817842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</a:t>
            </a:r>
            <a:r>
              <a:rPr lang="en" sz="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6574150" y="891981"/>
            <a:ext cx="527700" cy="228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alatino Linotype"/>
                <a:ea typeface="Palatino Linotype"/>
                <a:cs typeface="Palatino Linotype"/>
                <a:sym typeface="Palatino Linotype"/>
              </a:rPr>
              <a:t>E8</a:t>
            </a:r>
            <a:endParaRPr sz="1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6584551" y="1191076"/>
            <a:ext cx="530400" cy="3021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84" name="Google Shape;184;p26"/>
          <p:cNvCxnSpPr>
            <a:stCxn id="146" idx="0"/>
            <a:endCxn id="150" idx="1"/>
          </p:cNvCxnSpPr>
          <p:nvPr/>
        </p:nvCxnSpPr>
        <p:spPr>
          <a:xfrm rot="5400000" flipH="1">
            <a:off x="4576751" y="2933239"/>
            <a:ext cx="212400" cy="585600"/>
          </a:xfrm>
          <a:prstGeom prst="bentConnector3">
            <a:avLst>
              <a:gd name="adj1" fmla="val 39755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5" name="Google Shape;185;p26"/>
          <p:cNvCxnSpPr>
            <a:stCxn id="146" idx="0"/>
            <a:endCxn id="152" idx="1"/>
          </p:cNvCxnSpPr>
          <p:nvPr/>
        </p:nvCxnSpPr>
        <p:spPr>
          <a:xfrm rot="-5400000">
            <a:off x="5188601" y="2905189"/>
            <a:ext cx="214200" cy="639900"/>
          </a:xfrm>
          <a:prstGeom prst="bentConnector3">
            <a:avLst>
              <a:gd name="adj1" fmla="val 3942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6" name="Google Shape;186;p26"/>
          <p:cNvCxnSpPr>
            <a:stCxn id="145" idx="0"/>
            <a:endCxn id="154" idx="1"/>
          </p:cNvCxnSpPr>
          <p:nvPr/>
        </p:nvCxnSpPr>
        <p:spPr>
          <a:xfrm rot="10800000">
            <a:off x="2556974" y="3119961"/>
            <a:ext cx="0" cy="186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7" name="Google Shape;187;p26"/>
          <p:cNvSpPr txBox="1"/>
          <p:nvPr/>
        </p:nvSpPr>
        <p:spPr>
          <a:xfrm>
            <a:off x="976404" y="2556992"/>
            <a:ext cx="1902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(1) Prompt type I: space</a:t>
            </a:r>
            <a:endParaRPr sz="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976389" y="1928949"/>
            <a:ext cx="1902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(2) Prompt type II: slash</a:t>
            </a:r>
            <a:endParaRPr sz="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976392" y="701485"/>
            <a:ext cx="1902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(3) Prompt type III: soft positioning</a:t>
            </a:r>
            <a:endParaRPr sz="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4053701" y="2197209"/>
            <a:ext cx="915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2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91" name="Google Shape;191;p26"/>
          <p:cNvSpPr/>
          <p:nvPr/>
        </p:nvSpPr>
        <p:spPr>
          <a:xfrm>
            <a:off x="5277976" y="2197209"/>
            <a:ext cx="915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2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92" name="Google Shape;192;p26"/>
          <p:cNvSpPr/>
          <p:nvPr/>
        </p:nvSpPr>
        <p:spPr>
          <a:xfrm>
            <a:off x="1050272" y="2092959"/>
            <a:ext cx="6122400" cy="49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2902238" y="2195259"/>
            <a:ext cx="530400" cy="3057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VAL</a:t>
            </a:r>
            <a:endParaRPr sz="110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3501603" y="2197209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1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1662207" y="2207522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4156099" y="2197209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1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4734556" y="2197208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Entity 2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5365600" y="2197208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 Span 2</a:t>
            </a:r>
            <a:endParaRPr sz="6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5960948" y="2198108"/>
            <a:ext cx="527700" cy="3000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2302895" y="2197209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type</a:t>
            </a:r>
            <a:endParaRPr sz="1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1093050" y="2198109"/>
            <a:ext cx="527700" cy="3000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</a:t>
            </a:r>
            <a:endParaRPr sz="11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2202007" y="2207522"/>
            <a:ext cx="915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FFF2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03" name="Google Shape;203;p26"/>
          <p:cNvSpPr txBox="1"/>
          <p:nvPr/>
        </p:nvSpPr>
        <p:spPr>
          <a:xfrm>
            <a:off x="2163817" y="2186284"/>
            <a:ext cx="16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/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6553597" y="2197214"/>
            <a:ext cx="530400" cy="3018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Column name 2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5237114" y="2163450"/>
            <a:ext cx="16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/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4019159" y="2163450"/>
            <a:ext cx="16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/</a:t>
            </a:r>
            <a:endParaRPr dirty="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07" name="Google Shape;207;p26"/>
          <p:cNvGrpSpPr/>
          <p:nvPr/>
        </p:nvGrpSpPr>
        <p:grpSpPr>
          <a:xfrm>
            <a:off x="7887775" y="797787"/>
            <a:ext cx="1147788" cy="3082916"/>
            <a:chOff x="7892150" y="790600"/>
            <a:chExt cx="1147788" cy="3082916"/>
          </a:xfrm>
        </p:grpSpPr>
        <p:grpSp>
          <p:nvGrpSpPr>
            <p:cNvPr id="208" name="Google Shape;208;p26"/>
            <p:cNvGrpSpPr/>
            <p:nvPr/>
          </p:nvGrpSpPr>
          <p:grpSpPr>
            <a:xfrm rot="5400000">
              <a:off x="7102475" y="2381250"/>
              <a:ext cx="1807950" cy="228600"/>
              <a:chOff x="7596575" y="832126"/>
              <a:chExt cx="1807950" cy="228600"/>
            </a:xfrm>
          </p:grpSpPr>
          <p:sp>
            <p:nvSpPr>
              <p:cNvPr id="209" name="Google Shape;209;p26"/>
              <p:cNvSpPr txBox="1"/>
              <p:nvPr/>
            </p:nvSpPr>
            <p:spPr>
              <a:xfrm>
                <a:off x="8358060" y="873388"/>
                <a:ext cx="285000" cy="1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en" sz="5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[SEP]</a:t>
                </a:r>
                <a:endParaRPr sz="900" b="1" i="0" u="none" strike="noStrike" cap="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7596575" y="832126"/>
                <a:ext cx="747600" cy="2286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Entry e</a:t>
                </a:r>
                <a:r>
                  <a:rPr lang="en" sz="1100" baseline="-250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1</a:t>
                </a:r>
                <a:endParaRPr sz="1100" baseline="-25000"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8656925" y="832126"/>
                <a:ext cx="747600" cy="2286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Entry e</a:t>
                </a:r>
                <a:r>
                  <a:rPr lang="en" sz="1100" baseline="-250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2</a:t>
                </a:r>
                <a:endParaRPr sz="1100" baseline="-25000"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cxnSp>
          <p:nvCxnSpPr>
            <p:cNvPr id="212" name="Google Shape;212;p26"/>
            <p:cNvCxnSpPr/>
            <p:nvPr/>
          </p:nvCxnSpPr>
          <p:spPr>
            <a:xfrm rot="-5400000" flipH="1">
              <a:off x="8289050" y="1831722"/>
              <a:ext cx="5100" cy="29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" name="Google Shape;213;p26"/>
            <p:cNvCxnSpPr/>
            <p:nvPr/>
          </p:nvCxnSpPr>
          <p:spPr>
            <a:xfrm rot="-5400000" flipH="1">
              <a:off x="8277450" y="2883522"/>
              <a:ext cx="4200" cy="28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14" name="Google Shape;214;p26"/>
            <p:cNvGrpSpPr/>
            <p:nvPr/>
          </p:nvGrpSpPr>
          <p:grpSpPr>
            <a:xfrm>
              <a:off x="8400051" y="790600"/>
              <a:ext cx="639887" cy="3082916"/>
              <a:chOff x="8457201" y="21300"/>
              <a:chExt cx="633050" cy="4948500"/>
            </a:xfrm>
          </p:grpSpPr>
          <p:cxnSp>
            <p:nvCxnSpPr>
              <p:cNvPr id="215" name="Google Shape;215;p26"/>
              <p:cNvCxnSpPr/>
              <p:nvPr/>
            </p:nvCxnSpPr>
            <p:spPr>
              <a:xfrm rot="5400000">
                <a:off x="8016525" y="794172"/>
                <a:ext cx="1514400" cy="152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26"/>
              <p:cNvCxnSpPr/>
              <p:nvPr/>
            </p:nvCxnSpPr>
            <p:spPr>
              <a:xfrm rot="-5400000" flipH="1">
                <a:off x="8016500" y="789447"/>
                <a:ext cx="1524000" cy="152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26"/>
              <p:cNvCxnSpPr/>
              <p:nvPr/>
            </p:nvCxnSpPr>
            <p:spPr>
              <a:xfrm rot="5400000">
                <a:off x="7955896" y="4048245"/>
                <a:ext cx="1645200" cy="152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26"/>
              <p:cNvCxnSpPr/>
              <p:nvPr/>
            </p:nvCxnSpPr>
            <p:spPr>
              <a:xfrm rot="-5400000" flipH="1">
                <a:off x="7959375" y="4042197"/>
                <a:ext cx="1638300" cy="162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9" name="Google Shape;219;p26"/>
              <p:cNvCxnSpPr/>
              <p:nvPr/>
            </p:nvCxnSpPr>
            <p:spPr>
              <a:xfrm rot="5400000">
                <a:off x="7942650" y="2382447"/>
                <a:ext cx="1671600" cy="162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26"/>
              <p:cNvCxnSpPr/>
              <p:nvPr/>
            </p:nvCxnSpPr>
            <p:spPr>
              <a:xfrm rot="-5400000" flipH="1">
                <a:off x="7940300" y="2384897"/>
                <a:ext cx="1671600" cy="147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26"/>
              <p:cNvCxnSpPr>
                <a:cxnSpLocks/>
              </p:cNvCxnSpPr>
              <p:nvPr/>
            </p:nvCxnSpPr>
            <p:spPr>
              <a:xfrm flipH="1">
                <a:off x="8697449" y="1647996"/>
                <a:ext cx="1620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2" name="Google Shape;222;p26"/>
              <p:cNvCxnSpPr>
                <a:cxnSpLocks/>
              </p:cNvCxnSpPr>
              <p:nvPr/>
            </p:nvCxnSpPr>
            <p:spPr>
              <a:xfrm flipH="1">
                <a:off x="8697449" y="3294497"/>
                <a:ext cx="16200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3" name="Google Shape;223;p26"/>
              <p:cNvSpPr/>
              <p:nvPr/>
            </p:nvSpPr>
            <p:spPr>
              <a:xfrm rot="5400000">
                <a:off x="6097251" y="2381250"/>
                <a:ext cx="4948500" cy="228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Transformer Layer</a:t>
                </a:r>
                <a:endParaRPr sz="1200"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 rot="5400000">
                <a:off x="6501701" y="2381250"/>
                <a:ext cx="4948500" cy="2286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Transformer Layer</a:t>
                </a:r>
                <a:endParaRPr sz="1200"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cxnSp>
            <p:nvCxnSpPr>
              <p:cNvPr id="225" name="Google Shape;225;p26"/>
              <p:cNvCxnSpPr>
                <a:cxnSpLocks/>
              </p:cNvCxnSpPr>
              <p:nvPr/>
            </p:nvCxnSpPr>
            <p:spPr>
              <a:xfrm flipH="1">
                <a:off x="8697449" y="118391"/>
                <a:ext cx="15245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26"/>
              <p:cNvCxnSpPr>
                <a:cxnSpLocks/>
              </p:cNvCxnSpPr>
              <p:nvPr/>
            </p:nvCxnSpPr>
            <p:spPr>
              <a:xfrm flipH="1">
                <a:off x="8697449" y="4908198"/>
                <a:ext cx="15245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27" name="Google Shape;227;p26"/>
          <p:cNvCxnSpPr>
            <a:stCxn id="137" idx="0"/>
            <a:endCxn id="149" idx="1"/>
          </p:cNvCxnSpPr>
          <p:nvPr/>
        </p:nvCxnSpPr>
        <p:spPr>
          <a:xfrm rot="5400000" flipH="1">
            <a:off x="2378325" y="2693250"/>
            <a:ext cx="815100" cy="1668600"/>
          </a:xfrm>
          <a:prstGeom prst="bentConnector3">
            <a:avLst>
              <a:gd name="adj1" fmla="val 7367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28" name="Google Shape;228;p26"/>
          <p:cNvCxnSpPr/>
          <p:nvPr/>
        </p:nvCxnSpPr>
        <p:spPr>
          <a:xfrm>
            <a:off x="7201850" y="1606175"/>
            <a:ext cx="55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29" name="Google Shape;229;p26"/>
          <p:cNvCxnSpPr>
            <a:stCxn id="192" idx="3"/>
          </p:cNvCxnSpPr>
          <p:nvPr/>
        </p:nvCxnSpPr>
        <p:spPr>
          <a:xfrm rot="10800000" flipH="1">
            <a:off x="7172672" y="2336259"/>
            <a:ext cx="6039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30" name="Google Shape;230;p26"/>
          <p:cNvCxnSpPr/>
          <p:nvPr/>
        </p:nvCxnSpPr>
        <p:spPr>
          <a:xfrm>
            <a:off x="7188372" y="2986234"/>
            <a:ext cx="564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231" name="Google Shape;231;p26"/>
          <p:cNvSpPr txBox="1"/>
          <p:nvPr/>
        </p:nvSpPr>
        <p:spPr>
          <a:xfrm>
            <a:off x="7190675" y="1384125"/>
            <a:ext cx="52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Option 3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6"/>
          <p:cNvCxnSpPr>
            <a:stCxn id="138" idx="0"/>
            <a:endCxn id="181" idx="1"/>
          </p:cNvCxnSpPr>
          <p:nvPr/>
        </p:nvCxnSpPr>
        <p:spPr>
          <a:xfrm rot="-5400000">
            <a:off x="5014273" y="2108550"/>
            <a:ext cx="815100" cy="2838000"/>
          </a:xfrm>
          <a:prstGeom prst="bentConnector3">
            <a:avLst>
              <a:gd name="adj1" fmla="val 7367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233" name="Google Shape;233;p26"/>
          <p:cNvSpPr txBox="1"/>
          <p:nvPr/>
        </p:nvSpPr>
        <p:spPr>
          <a:xfrm>
            <a:off x="7203775" y="2092950"/>
            <a:ext cx="52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Option 2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7210763" y="2770600"/>
            <a:ext cx="527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Option 1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7835250" y="1384125"/>
            <a:ext cx="347400" cy="226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On-screen Show (16:9)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Yiren Liu</cp:lastModifiedBy>
  <cp:revision>3</cp:revision>
  <dcterms:modified xsi:type="dcterms:W3CDTF">2022-10-31T04:55:17Z</dcterms:modified>
</cp:coreProperties>
</file>