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70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Palatino Linotype" panose="02040502050505030304" pitchFamily="18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09BACC-9627-4DAE-9BCC-69E583C90F5B}">
  <a:tblStyle styleId="{EE09BACC-9627-4DAE-9BCC-69E583C90F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D62126C-238D-403E-A99B-65916BEF0D3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9A5EA02-4B02-429E-B2FA-F28E7EC7D0BE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A1059E8-7A67-43F8-89F5-F0C792DBD571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456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78f6d95b57_1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178f6d95b57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/>
        </p:nvSpPr>
        <p:spPr>
          <a:xfrm>
            <a:off x="-1999909" y="2260142"/>
            <a:ext cx="19020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Prompt type I: space</a:t>
            </a:r>
            <a:endParaRPr/>
          </a:p>
        </p:txBody>
      </p:sp>
      <p:sp>
        <p:nvSpPr>
          <p:cNvPr id="226" name="Google Shape;226;p39"/>
          <p:cNvSpPr txBox="1"/>
          <p:nvPr/>
        </p:nvSpPr>
        <p:spPr>
          <a:xfrm>
            <a:off x="-2009012" y="2949074"/>
            <a:ext cx="19020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Prompt type II: slash</a:t>
            </a:r>
            <a:endParaRPr/>
          </a:p>
        </p:txBody>
      </p:sp>
      <p:sp>
        <p:nvSpPr>
          <p:cNvPr id="227" name="Google Shape;227;p39"/>
          <p:cNvSpPr txBox="1"/>
          <p:nvPr/>
        </p:nvSpPr>
        <p:spPr>
          <a:xfrm>
            <a:off x="-1991396" y="3667651"/>
            <a:ext cx="19020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 Prompt type III: tag</a:t>
            </a: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F5A71B-D004-4EB9-919D-760FFC97FADA}"/>
              </a:ext>
            </a:extLst>
          </p:cNvPr>
          <p:cNvGrpSpPr/>
          <p:nvPr/>
        </p:nvGrpSpPr>
        <p:grpSpPr>
          <a:xfrm>
            <a:off x="771077" y="1415294"/>
            <a:ext cx="7601845" cy="2312912"/>
            <a:chOff x="360730" y="1354738"/>
            <a:chExt cx="7601845" cy="2312912"/>
          </a:xfrm>
        </p:grpSpPr>
        <p:sp>
          <p:nvSpPr>
            <p:cNvPr id="207" name="Google Shape;207;p39"/>
            <p:cNvSpPr/>
            <p:nvPr/>
          </p:nvSpPr>
          <p:spPr>
            <a:xfrm>
              <a:off x="391950" y="1593150"/>
              <a:ext cx="1870800" cy="2074500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aphicFrame>
          <p:nvGraphicFramePr>
            <p:cNvPr id="208" name="Google Shape;208;p39"/>
            <p:cNvGraphicFramePr/>
            <p:nvPr>
              <p:extLst>
                <p:ext uri="{D42A27DB-BD31-4B8C-83A1-F6EECF244321}">
                  <p14:modId xmlns:p14="http://schemas.microsoft.com/office/powerpoint/2010/main" val="4025600116"/>
                </p:ext>
              </p:extLst>
            </p:nvPr>
          </p:nvGraphicFramePr>
          <p:xfrm>
            <a:off x="3047511" y="2617433"/>
            <a:ext cx="1097200" cy="845880"/>
          </p:xfrm>
          <a:graphic>
            <a:graphicData uri="http://schemas.openxmlformats.org/drawingml/2006/table">
              <a:tbl>
                <a:tblPr firstRow="1" bandRow="1">
                  <a:noFill/>
                  <a:tableStyleId>{B9A5EA02-4B02-429E-B2FA-F28E7EC7D0BE}</a:tableStyleId>
                </a:tblPr>
                <a:tblGrid>
                  <a:gridCol w="274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74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74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743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2514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400"/>
                      </a:p>
                    </a:txBody>
                    <a:tcPr marL="68600" marR="68600" marT="34300" marB="34300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400"/>
                      </a:p>
                    </a:txBody>
                    <a:tcPr marL="68600" marR="68600" marT="34300" marB="34300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400"/>
                      </a:p>
                    </a:txBody>
                    <a:tcPr marL="68600" marR="68600" marT="34300" marB="34300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400"/>
                      </a:p>
                    </a:txBody>
                    <a:tcPr marL="68600" marR="68600" marT="34300" marB="34300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514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400"/>
                      </a:p>
                    </a:txBody>
                    <a:tcPr marL="68600" marR="68600" marT="34300" marB="34300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400" dirty="0"/>
                      </a:p>
                    </a:txBody>
                    <a:tcPr marL="68600" marR="68600" marT="34300" marB="34300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400"/>
                      </a:p>
                    </a:txBody>
                    <a:tcPr marL="68600" marR="68600" marT="34300" marB="34300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400"/>
                      </a:p>
                    </a:txBody>
                    <a:tcPr marL="68600" marR="68600" marT="34300" marB="34300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514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400"/>
                      </a:p>
                    </a:txBody>
                    <a:tcPr marL="68600" marR="68600" marT="34300" marB="34300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400"/>
                      </a:p>
                    </a:txBody>
                    <a:tcPr marL="68600" marR="68600" marT="34300" marB="34300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400"/>
                      </a:p>
                    </a:txBody>
                    <a:tcPr marL="68600" marR="68600" marT="34300" marB="34300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400" dirty="0"/>
                      </a:p>
                    </a:txBody>
                    <a:tcPr marL="68600" marR="68600" marT="34300" marB="34300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09" name="Google Shape;209;p39"/>
            <p:cNvSpPr/>
            <p:nvPr/>
          </p:nvSpPr>
          <p:spPr>
            <a:xfrm>
              <a:off x="3042998" y="2623981"/>
              <a:ext cx="279600" cy="822900"/>
            </a:xfrm>
            <a:prstGeom prst="rect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9"/>
            <p:cNvSpPr/>
            <p:nvPr/>
          </p:nvSpPr>
          <p:spPr>
            <a:xfrm>
              <a:off x="3047511" y="2885639"/>
              <a:ext cx="1097400" cy="277200"/>
            </a:xfrm>
            <a:prstGeom prst="rect">
              <a:avLst/>
            </a:prstGeom>
            <a:noFill/>
            <a:ln w="28575" cap="flat" cmpd="sng">
              <a:solidFill>
                <a:srgbClr val="A8D08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39"/>
            <p:cNvSpPr txBox="1"/>
            <p:nvPr/>
          </p:nvSpPr>
          <p:spPr>
            <a:xfrm>
              <a:off x="3020128" y="2484177"/>
              <a:ext cx="3276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COL1</a:t>
              </a:r>
              <a:endParaRPr sz="1100"/>
            </a:p>
          </p:txBody>
        </p:sp>
        <p:sp>
          <p:nvSpPr>
            <p:cNvPr id="212" name="Google Shape;212;p39"/>
            <p:cNvSpPr txBox="1"/>
            <p:nvPr/>
          </p:nvSpPr>
          <p:spPr>
            <a:xfrm>
              <a:off x="3297879" y="2479653"/>
              <a:ext cx="3276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COL2</a:t>
              </a:r>
              <a:endParaRPr sz="1100"/>
            </a:p>
          </p:txBody>
        </p:sp>
        <p:sp>
          <p:nvSpPr>
            <p:cNvPr id="213" name="Google Shape;213;p39"/>
            <p:cNvSpPr txBox="1"/>
            <p:nvPr/>
          </p:nvSpPr>
          <p:spPr>
            <a:xfrm>
              <a:off x="3587515" y="2473346"/>
              <a:ext cx="3276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COL3</a:t>
              </a:r>
              <a:endParaRPr sz="1100"/>
            </a:p>
          </p:txBody>
        </p:sp>
        <p:sp>
          <p:nvSpPr>
            <p:cNvPr id="214" name="Google Shape;214;p39"/>
            <p:cNvSpPr txBox="1"/>
            <p:nvPr/>
          </p:nvSpPr>
          <p:spPr>
            <a:xfrm>
              <a:off x="3852446" y="2473841"/>
              <a:ext cx="3276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COL4</a:t>
              </a:r>
              <a:endParaRPr sz="1100"/>
            </a:p>
          </p:txBody>
        </p:sp>
        <p:sp>
          <p:nvSpPr>
            <p:cNvPr id="215" name="Google Shape;215;p39"/>
            <p:cNvSpPr txBox="1"/>
            <p:nvPr/>
          </p:nvSpPr>
          <p:spPr>
            <a:xfrm>
              <a:off x="2723129" y="2661825"/>
              <a:ext cx="408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ROW1</a:t>
              </a:r>
              <a:endParaRPr sz="1100"/>
            </a:p>
          </p:txBody>
        </p:sp>
        <p:sp>
          <p:nvSpPr>
            <p:cNvPr id="216" name="Google Shape;216;p39"/>
            <p:cNvSpPr txBox="1"/>
            <p:nvPr/>
          </p:nvSpPr>
          <p:spPr>
            <a:xfrm>
              <a:off x="2718011" y="2957989"/>
              <a:ext cx="408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ROW2</a:t>
              </a:r>
              <a:endParaRPr sz="1100"/>
            </a:p>
          </p:txBody>
        </p:sp>
        <p:sp>
          <p:nvSpPr>
            <p:cNvPr id="217" name="Google Shape;217;p39"/>
            <p:cNvSpPr txBox="1"/>
            <p:nvPr/>
          </p:nvSpPr>
          <p:spPr>
            <a:xfrm>
              <a:off x="2727075" y="3229416"/>
              <a:ext cx="408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ROW3</a:t>
              </a:r>
              <a:endParaRPr sz="1100"/>
            </a:p>
          </p:txBody>
        </p:sp>
        <p:sp>
          <p:nvSpPr>
            <p:cNvPr id="218" name="Google Shape;218;p39"/>
            <p:cNvSpPr/>
            <p:nvPr/>
          </p:nvSpPr>
          <p:spPr>
            <a:xfrm rot="10800000" flipH="1">
              <a:off x="2076311" y="2037191"/>
              <a:ext cx="1217100" cy="457200"/>
            </a:xfrm>
            <a:prstGeom prst="bentUpArrow">
              <a:avLst>
                <a:gd name="adj1" fmla="val 15209"/>
                <a:gd name="adj2" fmla="val 21308"/>
                <a:gd name="adj3" fmla="val 25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39"/>
            <p:cNvSpPr txBox="1"/>
            <p:nvPr/>
          </p:nvSpPr>
          <p:spPr>
            <a:xfrm>
              <a:off x="367925" y="1575375"/>
              <a:ext cx="2096100" cy="1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(1) Column Semantic type augmentation </a:t>
              </a:r>
              <a:endParaRPr sz="1100" dirty="0"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20" name="Google Shape;220;p39"/>
            <p:cNvSpPr txBox="1"/>
            <p:nvPr/>
          </p:nvSpPr>
          <p:spPr>
            <a:xfrm>
              <a:off x="541468" y="1354738"/>
              <a:ext cx="1540500" cy="1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Knowledge Augmentation</a:t>
              </a:r>
              <a:endParaRPr sz="1100" b="1"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21" name="Google Shape;221;p39"/>
            <p:cNvSpPr txBox="1"/>
            <p:nvPr/>
          </p:nvSpPr>
          <p:spPr>
            <a:xfrm>
              <a:off x="360730" y="2626565"/>
              <a:ext cx="1902000" cy="1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(2) Entity Semantic type augmentation </a:t>
              </a:r>
              <a:endParaRPr sz="1100"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22" name="Google Shape;222;p39"/>
            <p:cNvSpPr/>
            <p:nvPr/>
          </p:nvSpPr>
          <p:spPr>
            <a:xfrm>
              <a:off x="2082619" y="2980167"/>
              <a:ext cx="682500" cy="1242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39"/>
            <p:cNvSpPr/>
            <p:nvPr/>
          </p:nvSpPr>
          <p:spPr>
            <a:xfrm>
              <a:off x="4622475" y="2081825"/>
              <a:ext cx="1352700" cy="1064700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39"/>
            <p:cNvSpPr txBox="1"/>
            <p:nvPr/>
          </p:nvSpPr>
          <p:spPr>
            <a:xfrm>
              <a:off x="4649925" y="1643225"/>
              <a:ext cx="12978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Prompting for </a:t>
              </a:r>
              <a:endParaRPr sz="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Knowledge Injection</a:t>
              </a:r>
              <a:endParaRPr sz="1100" b="1"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pic>
          <p:nvPicPr>
            <p:cNvPr id="228" name="Google Shape;228;p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561396" y="1795988"/>
              <a:ext cx="1514915" cy="8195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39" descr="Wikidata - Wikipedia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3800" y="2885639"/>
              <a:ext cx="969327" cy="6858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Google Shape;230;p39"/>
            <p:cNvSpPr/>
            <p:nvPr/>
          </p:nvSpPr>
          <p:spPr>
            <a:xfrm>
              <a:off x="6094323" y="2502131"/>
              <a:ext cx="285000" cy="2241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39"/>
            <p:cNvSpPr/>
            <p:nvPr/>
          </p:nvSpPr>
          <p:spPr>
            <a:xfrm>
              <a:off x="6426825" y="1576925"/>
              <a:ext cx="682500" cy="2074500"/>
            </a:xfrm>
            <a:prstGeom prst="rect">
              <a:avLst/>
            </a:prstGeom>
            <a:solidFill>
              <a:srgbClr val="F3F3F3"/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alatino Linotype"/>
                  <a:ea typeface="Palatino Linotype"/>
                  <a:cs typeface="Palatino Linotype"/>
                  <a:sym typeface="Palatino Linotype"/>
                </a:rPr>
                <a:t>BERT</a:t>
              </a:r>
              <a:endParaRPr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32" name="Google Shape;232;p39"/>
            <p:cNvCxnSpPr/>
            <p:nvPr/>
          </p:nvCxnSpPr>
          <p:spPr>
            <a:xfrm rot="10800000" flipH="1">
              <a:off x="4145400" y="2305675"/>
              <a:ext cx="775500" cy="447900"/>
            </a:xfrm>
            <a:prstGeom prst="bentConnector3">
              <a:avLst>
                <a:gd name="adj1" fmla="val 41699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39"/>
            <p:cNvCxnSpPr>
              <a:stCxn id="210" idx="3"/>
            </p:cNvCxnSpPr>
            <p:nvPr/>
          </p:nvCxnSpPr>
          <p:spPr>
            <a:xfrm>
              <a:off x="4144911" y="3024239"/>
              <a:ext cx="1432800" cy="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39"/>
            <p:cNvCxnSpPr/>
            <p:nvPr/>
          </p:nvCxnSpPr>
          <p:spPr>
            <a:xfrm>
              <a:off x="4920500" y="2304950"/>
              <a:ext cx="0" cy="22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5" name="Google Shape;235;p39"/>
            <p:cNvCxnSpPr/>
            <p:nvPr/>
          </p:nvCxnSpPr>
          <p:spPr>
            <a:xfrm rot="10800000">
              <a:off x="5577700" y="2726225"/>
              <a:ext cx="0" cy="29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6" name="Google Shape;236;p39"/>
            <p:cNvSpPr/>
            <p:nvPr/>
          </p:nvSpPr>
          <p:spPr>
            <a:xfrm>
              <a:off x="4660600" y="2525675"/>
              <a:ext cx="549300" cy="1770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37" name="Google Shape;237;p39"/>
            <p:cNvSpPr/>
            <p:nvPr/>
          </p:nvSpPr>
          <p:spPr>
            <a:xfrm>
              <a:off x="5389550" y="2525675"/>
              <a:ext cx="549300" cy="1770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9"/>
            <p:cNvSpPr txBox="1"/>
            <p:nvPr/>
          </p:nvSpPr>
          <p:spPr>
            <a:xfrm>
              <a:off x="5160938" y="2541125"/>
              <a:ext cx="2850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[SEP]</a:t>
              </a:r>
              <a:endParaRPr sz="900" b="1"/>
            </a:p>
          </p:txBody>
        </p:sp>
        <p:sp>
          <p:nvSpPr>
            <p:cNvPr id="239" name="Google Shape;239;p39"/>
            <p:cNvSpPr/>
            <p:nvPr/>
          </p:nvSpPr>
          <p:spPr>
            <a:xfrm>
              <a:off x="5118375" y="2139750"/>
              <a:ext cx="780300" cy="333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Palatino Linotype"/>
                  <a:ea typeface="Palatino Linotype"/>
                  <a:cs typeface="Palatino Linotype"/>
                  <a:sym typeface="Palatino Linotype"/>
                </a:rPr>
                <a:t>Visible Matrix + Soft-Position</a:t>
              </a:r>
              <a:endParaRPr sz="700"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40" name="Google Shape;240;p39"/>
            <p:cNvSpPr/>
            <p:nvPr/>
          </p:nvSpPr>
          <p:spPr>
            <a:xfrm>
              <a:off x="7156823" y="2518356"/>
              <a:ext cx="285000" cy="2241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39"/>
            <p:cNvSpPr txBox="1"/>
            <p:nvPr/>
          </p:nvSpPr>
          <p:spPr>
            <a:xfrm>
              <a:off x="7413275" y="2445750"/>
              <a:ext cx="549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Palatino Linotype"/>
                  <a:ea typeface="Palatino Linotype"/>
                  <a:cs typeface="Palatino Linotype"/>
                  <a:sym typeface="Palatino Linotype"/>
                </a:rPr>
                <a:t>Y/N</a:t>
              </a:r>
              <a:endParaRPr sz="1200" b="1"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62</Words>
  <Application>Microsoft Office PowerPoint</Application>
  <PresentationFormat>On-screen Show 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Palatino Linotype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Data Preparation Affects Entity Resolution (ER) with Pretrained Language Model</dc:title>
  <dc:creator>Yiren Liu</dc:creator>
  <cp:lastModifiedBy>Yiren Liu</cp:lastModifiedBy>
  <cp:revision>4</cp:revision>
  <dcterms:modified xsi:type="dcterms:W3CDTF">2022-10-30T08:32:02Z</dcterms:modified>
</cp:coreProperties>
</file>