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3" r:id="rId6"/>
    <p:sldId id="268" r:id="rId7"/>
    <p:sldId id="259" r:id="rId8"/>
    <p:sldId id="264" r:id="rId9"/>
    <p:sldId id="261" r:id="rId10"/>
    <p:sldId id="265" r:id="rId11"/>
    <p:sldId id="266" r:id="rId12"/>
    <p:sldId id="26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56"/>
    <p:restoredTop sz="94664"/>
  </p:normalViewPr>
  <p:slideViewPr>
    <p:cSldViewPr snapToGrid="0" snapToObjects="1">
      <p:cViewPr varScale="1">
        <p:scale>
          <a:sx n="100" d="100"/>
          <a:sy n="100" d="100"/>
        </p:scale>
        <p:origin x="1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7D813-DCC3-8A48-836D-8E16EE6287C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0DE7-480D-0449-AC40-95646450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0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userStory1:</a:t>
            </a:r>
            <a:r>
              <a:rPr lang="zh-Hans" altLang="en-US" dirty="0"/>
              <a:t> </a:t>
            </a:r>
            <a:r>
              <a:rPr lang="en-US" altLang="zh-Hans" dirty="0"/>
              <a:t>@: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userStory2:</a:t>
            </a:r>
          </a:p>
          <a:p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update</a:t>
            </a:r>
            <a:r>
              <a:rPr lang="zh-Hans" altLang="en-US" dirty="0"/>
              <a:t> </a:t>
            </a:r>
            <a:r>
              <a:rPr lang="en-US" altLang="zh-Hans" dirty="0"/>
              <a:t>d1:</a:t>
            </a:r>
            <a:r>
              <a:rPr lang="zh-Hans" altLang="en-US" dirty="0"/>
              <a:t> </a:t>
            </a:r>
            <a:r>
              <a:rPr lang="en-US" altLang="zh-Hans" dirty="0"/>
              <a:t>----&gt;</a:t>
            </a:r>
            <a:r>
              <a:rPr lang="zh-Hans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0DE7-480D-0449-AC40-95646450DA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25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0DE7-480D-0449-AC40-95646450DA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4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Li2017/WT-summer-2018-Lan-Li/tree/master/OpenRefine3Operations/Menu_case/Python_command/Userstory/OpenrefineJsonfile" TargetMode="External"/><Relationship Id="rId2" Type="http://schemas.openxmlformats.org/officeDocument/2006/relationships/hyperlink" Target="https://github.com/LanLi2017/WT-summer-2018-Lan-Li/tree/master/OpenRefine3Operations/Menu_case/Python_command/Userstory/Openrefinecleaned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anLi2017/WT-summer-2018-Lan-Li/tree/master/OpenRefine3Operations/Menu_case/Python_command/Userstory/PyClientcleandata" TargetMode="External"/><Relationship Id="rId4" Type="http://schemas.openxmlformats.org/officeDocument/2006/relationships/hyperlink" Target="https://github.com/LanLi2017/WT-summer-2018-Lan-Li/blob/master/OpenRefine3Operations/Menu_case/Python_command/Userstory/Userstory.sh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Li2017/WT-summer-2018-Lan-Li/blob/master/OpenRefine3Operations/Menu_case/Python_command/userScript.py" TargetMode="External"/><Relationship Id="rId2" Type="http://schemas.openxmlformats.org/officeDocument/2006/relationships/hyperlink" Target="https://github.com/LanLi2017/WT-summer-2018-Lan-Li/blob/master/OpenRefine3Operations/Menu_case/Python_command/OpenRefinerecipe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anLi2017/WT-summer-2018-Lan-Li/blob/master/OpenRefine3Operations/Menu_case/Python_command/parse%26reproduce.p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enus.nypl.org/dat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B285-222D-5643-A160-7A7ECE03B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Reproducible Data wrangling with </a:t>
            </a:r>
            <a:r>
              <a:rPr lang="en-US" sz="2400" dirty="0" err="1"/>
              <a:t>openrefine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9C1B1-1124-BA42-894F-CC231F21D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dirty="0"/>
              <a:t>Lan Li, </a:t>
            </a:r>
            <a:r>
              <a:rPr lang="en-US" sz="1200" dirty="0" err="1"/>
              <a:t>ischool</a:t>
            </a:r>
            <a:r>
              <a:rPr lang="en-US" sz="1200" dirty="0"/>
              <a:t>, University of Illinois, </a:t>
            </a:r>
            <a:r>
              <a:rPr lang="en-US" sz="1200" dirty="0" err="1"/>
              <a:t>urbana-champaign</a:t>
            </a:r>
            <a:endParaRPr lang="en-US" sz="1200" dirty="0"/>
          </a:p>
          <a:p>
            <a:r>
              <a:rPr lang="en-US" sz="1200" dirty="0"/>
              <a:t>Primary Mentor: Bertram </a:t>
            </a:r>
            <a:r>
              <a:rPr lang="en-US" sz="1200" dirty="0" err="1"/>
              <a:t>Ludäscher</a:t>
            </a:r>
            <a:r>
              <a:rPr lang="en-US" sz="1200" dirty="0"/>
              <a:t>, </a:t>
            </a:r>
            <a:r>
              <a:rPr lang="en-US" sz="1200" dirty="0" err="1"/>
              <a:t>iSchool&amp;NCSA</a:t>
            </a:r>
            <a:r>
              <a:rPr lang="en-US" sz="1200" dirty="0"/>
              <a:t>, University of Illinois, Urbana-Champaign</a:t>
            </a:r>
          </a:p>
          <a:p>
            <a:r>
              <a:rPr lang="en-US" sz="1200" dirty="0"/>
              <a:t>Secondary mentor: </a:t>
            </a:r>
            <a:r>
              <a:rPr lang="en-US" sz="1200" dirty="0" err="1"/>
              <a:t>Kacper</a:t>
            </a:r>
            <a:r>
              <a:rPr lang="en-US" sz="1200" dirty="0"/>
              <a:t> </a:t>
            </a:r>
            <a:r>
              <a:rPr lang="en-US" sz="1200" dirty="0" err="1"/>
              <a:t>Kowalik</a:t>
            </a:r>
            <a:r>
              <a:rPr lang="en-US" sz="1200" dirty="0"/>
              <a:t>, NCSA, University of Illinois,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91115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CFAE-D36D-3B4E-9016-524CAE7A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Gui</a:t>
            </a:r>
            <a:r>
              <a:rPr lang="zh-Hans" altLang="en-US" dirty="0"/>
              <a:t> </a:t>
            </a:r>
            <a:r>
              <a:rPr lang="en-US" altLang="zh-Hans" dirty="0"/>
              <a:t>workflow</a:t>
            </a:r>
            <a:r>
              <a:rPr lang="zh-Hans" altLang="en-US" dirty="0"/>
              <a:t> </a:t>
            </a:r>
            <a:r>
              <a:rPr lang="en-US" altLang="zh-Hans" dirty="0"/>
              <a:t>outputs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DC5-405D-9343-BAF6-23919A6F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1.</a:t>
            </a:r>
            <a:r>
              <a:rPr lang="zh-Hans" altLang="en-US" dirty="0"/>
              <a:t> </a:t>
            </a:r>
            <a:r>
              <a:rPr lang="en-US" altLang="zh-Hans" dirty="0"/>
              <a:t>export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cleaned</a:t>
            </a:r>
            <a:r>
              <a:rPr lang="zh-Hans" altLang="en-US" dirty="0"/>
              <a:t> </a:t>
            </a:r>
            <a:r>
              <a:rPr lang="en-US" altLang="zh-Hans" dirty="0"/>
              <a:t>csv:</a:t>
            </a:r>
            <a:r>
              <a:rPr lang="zh-Hans" altLang="en-US" dirty="0"/>
              <a:t> </a:t>
            </a:r>
            <a:r>
              <a:rPr lang="en-US" altLang="zh-Hans" dirty="0">
                <a:hlinkClick r:id="rId2"/>
              </a:rPr>
              <a:t>Openrefine_cleanedcsvfile</a:t>
            </a:r>
            <a:endParaRPr lang="en-US" altLang="zh-Hans" dirty="0"/>
          </a:p>
          <a:p>
            <a:r>
              <a:rPr lang="en-US" altLang="zh-Hans" dirty="0"/>
              <a:t>2.</a:t>
            </a:r>
            <a:r>
              <a:rPr lang="zh-Hans" altLang="en-US" dirty="0"/>
              <a:t> </a:t>
            </a:r>
            <a:r>
              <a:rPr lang="en-US" altLang="zh-Hans" dirty="0"/>
              <a:t>extract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file:</a:t>
            </a:r>
            <a:r>
              <a:rPr lang="zh-Hans" altLang="en-US" dirty="0"/>
              <a:t> </a:t>
            </a:r>
            <a:r>
              <a:rPr lang="en-US" altLang="zh-Hans" dirty="0">
                <a:hlinkClick r:id="rId3"/>
              </a:rPr>
              <a:t>Openrefine_cleanedjsonfile</a:t>
            </a:r>
            <a:endParaRPr lang="en-US" altLang="zh-Hans" dirty="0"/>
          </a:p>
          <a:p>
            <a:r>
              <a:rPr lang="en-US" altLang="zh-Hans" dirty="0"/>
              <a:t>3.</a:t>
            </a:r>
            <a:r>
              <a:rPr lang="zh-Hans" altLang="en-US" dirty="0"/>
              <a:t> </a:t>
            </a:r>
            <a:r>
              <a:rPr lang="en-US" altLang="zh-Hans" dirty="0"/>
              <a:t>apply</a:t>
            </a:r>
            <a:r>
              <a:rPr lang="zh-Hans" altLang="en-US" dirty="0"/>
              <a:t> </a:t>
            </a:r>
            <a:r>
              <a:rPr lang="en-US" altLang="zh-Hans" dirty="0"/>
              <a:t>step2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 err="1"/>
              <a:t>openrefine</a:t>
            </a:r>
            <a:r>
              <a:rPr lang="en-US" altLang="zh-Hans" dirty="0"/>
              <a:t>-client</a:t>
            </a:r>
            <a:r>
              <a:rPr lang="zh-Hans" altLang="en-US" dirty="0"/>
              <a:t> </a:t>
            </a:r>
            <a:r>
              <a:rPr lang="en-US" altLang="zh-Hans" dirty="0"/>
              <a:t>library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bash</a:t>
            </a:r>
            <a:r>
              <a:rPr lang="zh-Hans" altLang="en-US" dirty="0"/>
              <a:t> </a:t>
            </a:r>
            <a:r>
              <a:rPr lang="en-US" altLang="zh-Hans" dirty="0"/>
              <a:t>mode:</a:t>
            </a:r>
            <a:r>
              <a:rPr lang="zh-Hans" altLang="en-US" dirty="0"/>
              <a:t> </a:t>
            </a:r>
            <a:r>
              <a:rPr lang="en-US" altLang="zh-Hans" dirty="0">
                <a:hlinkClick r:id="rId4"/>
              </a:rPr>
              <a:t>Openrefine-client_bash</a:t>
            </a:r>
            <a:endParaRPr lang="en-US" altLang="zh-Hans" dirty="0"/>
          </a:p>
          <a:p>
            <a:r>
              <a:rPr lang="en-US" altLang="zh-Hans" dirty="0"/>
              <a:t>4.</a:t>
            </a:r>
            <a:r>
              <a:rPr lang="zh-Hans" altLang="en-US" dirty="0"/>
              <a:t> </a:t>
            </a:r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cleaned</a:t>
            </a:r>
            <a:r>
              <a:rPr lang="zh-Hans" altLang="en-US" dirty="0"/>
              <a:t> </a:t>
            </a:r>
            <a:r>
              <a:rPr lang="en-US" altLang="zh-Hans" dirty="0"/>
              <a:t>csv:</a:t>
            </a:r>
            <a:r>
              <a:rPr lang="zh-Hans" altLang="en-US" dirty="0"/>
              <a:t> </a:t>
            </a:r>
            <a:r>
              <a:rPr lang="en-US" altLang="zh-Hans" dirty="0">
                <a:hlinkClick r:id="rId5"/>
              </a:rPr>
              <a:t>Openrefine-client_cleanedcsvfile</a:t>
            </a:r>
            <a:endParaRPr lang="en-US" altLang="zh-Hans" dirty="0"/>
          </a:p>
          <a:p>
            <a:r>
              <a:rPr lang="en-US" altLang="zh-Hans" dirty="0"/>
              <a:t>5.</a:t>
            </a:r>
            <a:r>
              <a:rPr lang="zh-Hans" altLang="en-US" dirty="0"/>
              <a:t> </a:t>
            </a:r>
            <a:r>
              <a:rPr lang="en-US" altLang="zh-Hans" dirty="0"/>
              <a:t>compare</a:t>
            </a:r>
            <a:r>
              <a:rPr lang="zh-Hans" altLang="en-US" dirty="0"/>
              <a:t> </a:t>
            </a:r>
            <a:r>
              <a:rPr lang="en-US" altLang="zh-Hans" dirty="0"/>
              <a:t>step1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step4</a:t>
            </a:r>
            <a:r>
              <a:rPr lang="zh-Hans" altLang="en-US" dirty="0"/>
              <a:t> </a:t>
            </a:r>
            <a:r>
              <a:rPr lang="en-US" altLang="zh-Hans" dirty="0"/>
              <a:t>output</a:t>
            </a:r>
            <a:r>
              <a:rPr lang="zh-Hans" altLang="en-US" dirty="0"/>
              <a:t> </a:t>
            </a:r>
            <a:r>
              <a:rPr lang="en-US" altLang="zh-Hans" dirty="0"/>
              <a:t>cleaned</a:t>
            </a:r>
            <a:r>
              <a:rPr lang="zh-Hans" altLang="en-US" dirty="0"/>
              <a:t> </a:t>
            </a:r>
            <a:r>
              <a:rPr lang="en-US" altLang="zh-Hans" dirty="0"/>
              <a:t>csv</a:t>
            </a:r>
            <a:r>
              <a:rPr lang="zh-Hans" altLang="en-US" dirty="0"/>
              <a:t> </a:t>
            </a:r>
            <a:r>
              <a:rPr lang="en-US" altLang="zh-Hans" dirty="0"/>
              <a:t>file,</a:t>
            </a:r>
            <a:r>
              <a:rPr lang="zh-Hans" altLang="en-US" dirty="0"/>
              <a:t> </a:t>
            </a:r>
            <a:r>
              <a:rPr lang="en-US" altLang="zh-Hans" dirty="0"/>
              <a:t>they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same.</a:t>
            </a:r>
            <a:r>
              <a:rPr lang="zh-Hans" altLang="en-US" dirty="0"/>
              <a:t> </a:t>
            </a:r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1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25F3-B375-8F4D-A693-3507D4FF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Openrefine-client</a:t>
            </a:r>
            <a:r>
              <a:rPr lang="zh-Hans" altLang="en-US" dirty="0"/>
              <a:t> </a:t>
            </a:r>
            <a:r>
              <a:rPr lang="en-US" altLang="zh-Hans" dirty="0"/>
              <a:t>library</a:t>
            </a:r>
            <a:r>
              <a:rPr lang="zh-Hans" altLang="en-US" dirty="0"/>
              <a:t> </a:t>
            </a:r>
            <a:r>
              <a:rPr lang="en-US" altLang="zh-Hans" dirty="0"/>
              <a:t>Outputs</a:t>
            </a:r>
            <a:r>
              <a:rPr lang="zh-Hans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B94BD-6F14-734F-A6E2-DF07141C5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9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B949-781C-684F-9B63-35573199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Openrefine-client</a:t>
            </a:r>
            <a:r>
              <a:rPr lang="zh-Hans" altLang="en-US" dirty="0"/>
              <a:t> </a:t>
            </a:r>
            <a:r>
              <a:rPr lang="en-US" altLang="zh-Hans" dirty="0"/>
              <a:t>library</a:t>
            </a:r>
            <a:r>
              <a:rPr lang="zh-Hans" altLang="en-US" dirty="0"/>
              <a:t> </a:t>
            </a:r>
            <a:r>
              <a:rPr lang="en-US" altLang="zh-Hans" dirty="0"/>
              <a:t>Outputs</a:t>
            </a:r>
            <a:r>
              <a:rPr lang="zh-Hans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D11D-00E5-FA48-BED3-B5F7E7D7C54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lang="en-US" altLang="zh-Hans" dirty="0"/>
              <a:t>1.</a:t>
            </a:r>
            <a:r>
              <a:rPr lang="zh-Hans" altLang="en-US" dirty="0"/>
              <a:t> </a:t>
            </a:r>
            <a:r>
              <a:rPr lang="en-US" altLang="zh-Hans" dirty="0" err="1"/>
              <a:t>Openrefinerecipe.py</a:t>
            </a:r>
            <a:r>
              <a:rPr lang="zh-Hans" altLang="en-US" dirty="0"/>
              <a:t> 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>
                <a:hlinkClick r:id="rId2"/>
              </a:rPr>
              <a:t>Openrefinerecipe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python</a:t>
            </a:r>
            <a:r>
              <a:rPr lang="zh-Hans" altLang="en-US" dirty="0"/>
              <a:t> </a:t>
            </a:r>
            <a:r>
              <a:rPr lang="en-US" altLang="zh-Hans" dirty="0"/>
              <a:t>script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list</a:t>
            </a:r>
            <a:r>
              <a:rPr lang="zh-Hans" altLang="en-US" dirty="0"/>
              <a:t> </a:t>
            </a:r>
            <a:r>
              <a:rPr lang="en-US" altLang="zh-Hans" dirty="0"/>
              <a:t>all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operations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Openrefine,</a:t>
            </a:r>
            <a:r>
              <a:rPr lang="zh-Hans" altLang="en-US" dirty="0"/>
              <a:t> </a:t>
            </a:r>
            <a:r>
              <a:rPr lang="en-US" altLang="zh-Hans" dirty="0"/>
              <a:t>which</a:t>
            </a:r>
            <a:r>
              <a:rPr lang="zh-Hans" altLang="en-US" dirty="0"/>
              <a:t> </a:t>
            </a:r>
            <a:r>
              <a:rPr lang="en-US" altLang="zh-Hans" dirty="0"/>
              <a:t>return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functions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Openrefine-client</a:t>
            </a:r>
            <a:r>
              <a:rPr lang="zh-Hans" altLang="en-US" dirty="0"/>
              <a:t> </a:t>
            </a:r>
            <a:r>
              <a:rPr lang="en-US" altLang="zh-Hans" dirty="0"/>
              <a:t>Library (higher-order Function).</a:t>
            </a:r>
          </a:p>
          <a:p>
            <a:r>
              <a:rPr lang="en-US" altLang="zh-Hans" dirty="0"/>
              <a:t>2.</a:t>
            </a:r>
            <a:r>
              <a:rPr lang="zh-Hans" altLang="en-US" dirty="0"/>
              <a:t> </a:t>
            </a:r>
            <a:r>
              <a:rPr lang="en-US" altLang="zh-Hans" dirty="0"/>
              <a:t>X-OR-</a:t>
            </a:r>
            <a:r>
              <a:rPr lang="en-US" altLang="zh-Hans" dirty="0" err="1"/>
              <a:t>X.py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>
                <a:hlinkClick r:id="rId3"/>
              </a:rPr>
              <a:t>X-OR-X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system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construct</a:t>
            </a:r>
            <a:r>
              <a:rPr lang="zh-Hans" altLang="en-US" dirty="0"/>
              <a:t> </a:t>
            </a:r>
            <a:r>
              <a:rPr lang="en-US" altLang="zh-Hans" dirty="0"/>
              <a:t>interaction</a:t>
            </a:r>
            <a:r>
              <a:rPr lang="zh-Hans" altLang="en-US" dirty="0"/>
              <a:t> </a:t>
            </a:r>
            <a:r>
              <a:rPr lang="en-US" altLang="zh-Hans" dirty="0"/>
              <a:t>between</a:t>
            </a:r>
            <a:r>
              <a:rPr lang="zh-Hans" altLang="en-US" dirty="0"/>
              <a:t> </a:t>
            </a:r>
            <a:r>
              <a:rPr lang="en-US" altLang="zh-Hans" dirty="0"/>
              <a:t>human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python</a:t>
            </a:r>
            <a:r>
              <a:rPr lang="zh-Hans" altLang="en-US" dirty="0"/>
              <a:t> </a:t>
            </a:r>
            <a:r>
              <a:rPr lang="en-US" altLang="zh-Hans" dirty="0"/>
              <a:t>command.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all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wrangling</a:t>
            </a:r>
            <a:r>
              <a:rPr lang="zh-Hans" altLang="en-US" dirty="0"/>
              <a:t> </a:t>
            </a:r>
            <a:r>
              <a:rPr lang="en-US" altLang="zh-Hans" dirty="0"/>
              <a:t>commands</a:t>
            </a:r>
            <a:r>
              <a:rPr lang="zh-Hans" altLang="en-US" dirty="0"/>
              <a:t> </a:t>
            </a:r>
            <a:r>
              <a:rPr lang="en-US" altLang="zh-Hans" dirty="0"/>
              <a:t>done,</a:t>
            </a:r>
            <a:r>
              <a:rPr lang="zh-Hans" altLang="en-US" dirty="0"/>
              <a:t> </a:t>
            </a:r>
            <a:r>
              <a:rPr lang="en-US" altLang="zh-Hans" dirty="0"/>
              <a:t>it</a:t>
            </a:r>
            <a:r>
              <a:rPr lang="zh-Hans" altLang="en-US" dirty="0"/>
              <a:t> </a:t>
            </a:r>
            <a:r>
              <a:rPr lang="en-US" altLang="zh-Hans" dirty="0"/>
              <a:t>can</a:t>
            </a:r>
            <a:r>
              <a:rPr lang="zh-Hans" altLang="en-US" dirty="0"/>
              <a:t> </a:t>
            </a:r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user-guided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</a:t>
            </a:r>
            <a:r>
              <a:rPr lang="zh-Hans" altLang="en-US" dirty="0"/>
              <a:t> </a:t>
            </a:r>
            <a:r>
              <a:rPr lang="en-US" altLang="zh-Hans" dirty="0"/>
              <a:t>after</a:t>
            </a:r>
            <a:r>
              <a:rPr lang="zh-Hans" altLang="en-US" dirty="0"/>
              <a:t> </a:t>
            </a:r>
            <a:r>
              <a:rPr lang="en-US" altLang="zh-Hans" dirty="0"/>
              <a:t>running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system.</a:t>
            </a:r>
            <a:r>
              <a:rPr lang="zh-Hans" altLang="en-US" dirty="0"/>
              <a:t>  </a:t>
            </a:r>
            <a:r>
              <a:rPr lang="en-US" altLang="zh-Hans" dirty="0"/>
              <a:t>At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same</a:t>
            </a:r>
            <a:r>
              <a:rPr lang="zh-Hans" altLang="en-US" dirty="0"/>
              <a:t> </a:t>
            </a:r>
            <a:r>
              <a:rPr lang="en-US" altLang="zh-Hans" dirty="0"/>
              <a:t>time,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GUI</a:t>
            </a:r>
            <a:r>
              <a:rPr lang="zh-Hans" altLang="en-US" dirty="0"/>
              <a:t> </a:t>
            </a:r>
            <a:r>
              <a:rPr lang="en-US" altLang="zh-Hans" dirty="0"/>
              <a:t>will</a:t>
            </a:r>
            <a:r>
              <a:rPr lang="zh-Hans" altLang="en-US" dirty="0"/>
              <a:t> </a:t>
            </a:r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corresponding</a:t>
            </a:r>
            <a:r>
              <a:rPr lang="zh-Hans" altLang="en-US" dirty="0"/>
              <a:t> </a:t>
            </a:r>
            <a:r>
              <a:rPr lang="en-US" altLang="zh-Hans" dirty="0"/>
              <a:t>cleaned</a:t>
            </a:r>
            <a:r>
              <a:rPr lang="zh-Hans" altLang="en-US" dirty="0"/>
              <a:t> </a:t>
            </a:r>
            <a:r>
              <a:rPr lang="en-US" altLang="zh-Hans" dirty="0"/>
              <a:t>csv</a:t>
            </a:r>
            <a:r>
              <a:rPr lang="zh-Hans" altLang="en-US" dirty="0"/>
              <a:t> </a:t>
            </a:r>
            <a:r>
              <a:rPr lang="en-US" altLang="zh-Hans" dirty="0"/>
              <a:t>file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original-OR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file.</a:t>
            </a:r>
          </a:p>
          <a:p>
            <a:r>
              <a:rPr lang="en-US" altLang="zh-Hans" dirty="0"/>
              <a:t>3. </a:t>
            </a:r>
            <a:r>
              <a:rPr lang="en-US" altLang="zh-Hans" dirty="0" err="1"/>
              <a:t>parseandreproduce.py</a:t>
            </a:r>
            <a:r>
              <a:rPr lang="en-US" altLang="zh-Hans" dirty="0"/>
              <a:t>: </a:t>
            </a:r>
            <a:r>
              <a:rPr lang="en-US" altLang="zh-Hans" dirty="0">
                <a:hlinkClick r:id="rId4"/>
              </a:rPr>
              <a:t>ParseandReproduce</a:t>
            </a:r>
            <a:r>
              <a:rPr lang="en-US" altLang="zh-Hans" dirty="0"/>
              <a:t> system is used to parse the </a:t>
            </a:r>
            <a:r>
              <a:rPr lang="en-US" altLang="zh-Hans" dirty="0">
                <a:solidFill>
                  <a:srgbClr val="FF0000"/>
                </a:solidFill>
              </a:rPr>
              <a:t>user-guided </a:t>
            </a:r>
            <a:r>
              <a:rPr lang="en-US" altLang="zh-Hans" dirty="0" err="1">
                <a:solidFill>
                  <a:srgbClr val="FF0000"/>
                </a:solidFill>
              </a:rPr>
              <a:t>json</a:t>
            </a:r>
            <a:r>
              <a:rPr lang="en-US" altLang="zh-Hans" dirty="0">
                <a:solidFill>
                  <a:srgbClr val="FF0000"/>
                </a:solidFill>
              </a:rPr>
              <a:t> file</a:t>
            </a:r>
            <a:r>
              <a:rPr lang="en-US" altLang="zh-Hans" dirty="0"/>
              <a:t>, and by running it, Openrefine GUI will generate the cleaned data D2’, and the original </a:t>
            </a:r>
            <a:r>
              <a:rPr lang="en-US" altLang="zh-Hans" dirty="0" err="1"/>
              <a:t>json</a:t>
            </a:r>
            <a:r>
              <a:rPr lang="en-US" altLang="zh-Hans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96679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0ED4-9599-0245-A3D4-A88FE900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Further</a:t>
            </a:r>
            <a:r>
              <a:rPr lang="zh-Hans" altLang="en-US" dirty="0"/>
              <a:t> </a:t>
            </a:r>
            <a:r>
              <a:rPr lang="en-US" altLang="zh-Hans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4E49A-24CD-FD4F-B233-C02AB13B9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1.</a:t>
            </a:r>
            <a:r>
              <a:rPr lang="zh-Hans" altLang="en-US" dirty="0"/>
              <a:t> </a:t>
            </a:r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 err="1"/>
              <a:t>Yesworkflow</a:t>
            </a:r>
            <a:r>
              <a:rPr lang="zh-Hans" altLang="en-US" dirty="0"/>
              <a:t> </a:t>
            </a:r>
            <a:r>
              <a:rPr lang="en-US" altLang="zh-Hans" dirty="0"/>
              <a:t>model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ProvONE</a:t>
            </a:r>
            <a:r>
              <a:rPr lang="zh-Hans" altLang="en-US" dirty="0"/>
              <a:t> </a:t>
            </a:r>
            <a:r>
              <a:rPr lang="en-US" altLang="zh-Hans" dirty="0"/>
              <a:t>model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cleaning</a:t>
            </a:r>
            <a:r>
              <a:rPr lang="zh-Hans" altLang="en-US" dirty="0"/>
              <a:t> </a:t>
            </a:r>
            <a:r>
              <a:rPr lang="en-US" altLang="zh-Hans" dirty="0"/>
              <a:t>script.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2.</a:t>
            </a:r>
            <a:r>
              <a:rPr lang="zh-Hans" altLang="en-US" dirty="0"/>
              <a:t> </a:t>
            </a:r>
            <a:r>
              <a:rPr lang="en-US" altLang="zh-Hans" dirty="0"/>
              <a:t>work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WholeTale</a:t>
            </a:r>
            <a:r>
              <a:rPr lang="zh-Hans" altLang="en-US" dirty="0"/>
              <a:t> </a:t>
            </a:r>
            <a:r>
              <a:rPr lang="en-US" altLang="zh-Hans" dirty="0"/>
              <a:t>frontend</a:t>
            </a:r>
            <a:r>
              <a:rPr lang="zh-Hans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4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A5DD-9A72-FD46-B1D9-7C51C581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5A1E-DA43-7645-824B-BFA192A3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goal is to make data cleaning workflows more easy to use (via </a:t>
            </a:r>
            <a:r>
              <a:rPr lang="en-US" dirty="0" err="1"/>
              <a:t>Jupyter</a:t>
            </a:r>
            <a:r>
              <a:rPr lang="en-US" dirty="0"/>
              <a:t>-based Python notebooks, </a:t>
            </a:r>
            <a:r>
              <a:rPr lang="en-US" dirty="0" err="1"/>
              <a:t>RStudio</a:t>
            </a:r>
            <a:r>
              <a:rPr lang="en-US" dirty="0"/>
              <a:t> notebooks, and OpenRefine workflows), transparent (using provenance tools and standards), and reproducible (using the WholeTale execution environment).</a:t>
            </a:r>
            <a:endParaRPr lang="en-US" altLang="zh-Hans" dirty="0"/>
          </a:p>
          <a:p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dirty="0"/>
              <a:t>new WholeTale frontend for OpenRefine will be employed, based on existing </a:t>
            </a:r>
            <a:r>
              <a:rPr lang="en-US" dirty="0" err="1"/>
              <a:t>docker</a:t>
            </a:r>
            <a:r>
              <a:rPr lang="en-US" dirty="0"/>
              <a:t> recipes</a:t>
            </a:r>
          </a:p>
          <a:p>
            <a:r>
              <a:rPr lang="en-US" altLang="zh-Hans" dirty="0"/>
              <a:t>D</a:t>
            </a:r>
            <a:r>
              <a:rPr lang="en-US" dirty="0"/>
              <a:t>ifferent standards (e.g., W3C PROV and ProvONE) and tools (e.g., </a:t>
            </a:r>
            <a:r>
              <a:rPr lang="en-US" dirty="0" err="1"/>
              <a:t>YesWorkflow</a:t>
            </a:r>
            <a:r>
              <a:rPr lang="en-US" dirty="0"/>
              <a:t> and </a:t>
            </a:r>
            <a:r>
              <a:rPr lang="en-US" dirty="0" err="1"/>
              <a:t>recordR</a:t>
            </a:r>
            <a:r>
              <a:rPr lang="en-US" dirty="0"/>
              <a:t>) will be employed that can help in modeling and capturing data lineage and provenance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26976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56A1-7353-B34E-AE40-B269F5C6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A6DCD-490B-2346-A404-C7DBC339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ans" dirty="0"/>
              <a:t>User</a:t>
            </a:r>
            <a:r>
              <a:rPr lang="zh-Hans" altLang="en-US" dirty="0"/>
              <a:t> </a:t>
            </a:r>
            <a:r>
              <a:rPr lang="en-US" altLang="zh-Hans" dirty="0"/>
              <a:t>Story1:</a:t>
            </a:r>
          </a:p>
          <a:p>
            <a:r>
              <a:rPr lang="en-US" altLang="zh-Hans" dirty="0"/>
              <a:t>Using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Web</a:t>
            </a:r>
            <a:r>
              <a:rPr lang="zh-Hans" altLang="en-US" dirty="0"/>
              <a:t> </a:t>
            </a:r>
            <a:r>
              <a:rPr lang="en-US" altLang="zh-Hans" dirty="0"/>
              <a:t>GUI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do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wrangling,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operation</a:t>
            </a:r>
            <a:r>
              <a:rPr lang="zh-Hans" altLang="en-US" dirty="0"/>
              <a:t> </a:t>
            </a:r>
            <a:r>
              <a:rPr lang="en-US" altLang="zh-Hans" dirty="0"/>
              <a:t>history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file.</a:t>
            </a:r>
            <a:r>
              <a:rPr lang="zh-Hans" altLang="en-US" dirty="0"/>
              <a:t> </a:t>
            </a:r>
            <a:r>
              <a:rPr lang="en-US" altLang="zh-Hans" dirty="0"/>
              <a:t>Verify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reproducibility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file.</a:t>
            </a:r>
          </a:p>
          <a:p>
            <a:r>
              <a:rPr lang="en-US" dirty="0"/>
              <a:t>step 1: </a:t>
            </a:r>
            <a:r>
              <a:rPr lang="en-US" altLang="zh-Hans" dirty="0"/>
              <a:t>U</a:t>
            </a:r>
            <a:r>
              <a:rPr lang="en-US" dirty="0"/>
              <a:t>se Openrefine web UI to work on a data cleaning project;</a:t>
            </a:r>
          </a:p>
          <a:p>
            <a:r>
              <a:rPr lang="en-US" dirty="0"/>
              <a:t>step 2: </a:t>
            </a:r>
            <a:r>
              <a:rPr lang="en-US" altLang="zh-Hans" dirty="0"/>
              <a:t>G</a:t>
            </a:r>
            <a:r>
              <a:rPr lang="en-US" dirty="0"/>
              <a:t>et input </a:t>
            </a:r>
            <a:r>
              <a:rPr lang="en-US" altLang="zh-Hans" dirty="0"/>
              <a:t>csv</a:t>
            </a:r>
            <a:r>
              <a:rPr lang="zh-Hans" altLang="en-US" dirty="0"/>
              <a:t> </a:t>
            </a:r>
            <a:r>
              <a:rPr lang="en-US" altLang="zh-Hans" dirty="0"/>
              <a:t>D1</a:t>
            </a:r>
            <a:r>
              <a:rPr lang="en-US" dirty="0"/>
              <a:t>(raw dataset) and output (cleaned dataset) csv</a:t>
            </a:r>
            <a:r>
              <a:rPr lang="zh-Hans" altLang="en-US" dirty="0"/>
              <a:t> </a:t>
            </a:r>
            <a:r>
              <a:rPr lang="en-US" altLang="zh-Hans" dirty="0"/>
              <a:t>D2</a:t>
            </a:r>
            <a:r>
              <a:rPr lang="en-US" dirty="0"/>
              <a:t>, as well as the </a:t>
            </a:r>
            <a:r>
              <a:rPr lang="en-US" altLang="zh-Hans" dirty="0"/>
              <a:t>output</a:t>
            </a:r>
            <a:r>
              <a:rPr lang="zh-Hans" altLang="en-US" dirty="0"/>
              <a:t> </a:t>
            </a:r>
            <a:r>
              <a:rPr lang="en-U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(operation</a:t>
            </a:r>
            <a:r>
              <a:rPr lang="zh-Hans" altLang="en-US" dirty="0"/>
              <a:t> </a:t>
            </a:r>
            <a:r>
              <a:rPr lang="en-US" altLang="zh-Hans" dirty="0"/>
              <a:t>history)</a:t>
            </a:r>
            <a:r>
              <a:rPr lang="en-US" dirty="0"/>
              <a:t> file</a:t>
            </a:r>
            <a:r>
              <a:rPr lang="en-US" altLang="zh-Hans" dirty="0"/>
              <a:t>;</a:t>
            </a:r>
          </a:p>
          <a:p>
            <a:r>
              <a:rPr lang="en-US" dirty="0"/>
              <a:t>step</a:t>
            </a:r>
            <a:r>
              <a:rPr lang="zh-Hans" altLang="en-US" dirty="0"/>
              <a:t> </a:t>
            </a:r>
            <a:r>
              <a:rPr lang="en-US" dirty="0"/>
              <a:t>3: </a:t>
            </a:r>
            <a:r>
              <a:rPr lang="en-US" altLang="zh-Hans" dirty="0"/>
              <a:t>U</a:t>
            </a:r>
            <a:r>
              <a:rPr lang="en-US" dirty="0"/>
              <a:t>se the input csv</a:t>
            </a:r>
            <a:r>
              <a:rPr lang="zh-Hans" altLang="en-US" dirty="0"/>
              <a:t> </a:t>
            </a:r>
            <a:r>
              <a:rPr lang="en-US" altLang="zh-Hans" dirty="0"/>
              <a:t>D1</a:t>
            </a:r>
            <a:r>
              <a:rPr lang="en-US" dirty="0"/>
              <a:t> and </a:t>
            </a:r>
            <a:r>
              <a:rPr lang="en-US" altLang="zh-Hans" dirty="0"/>
              <a:t>output</a:t>
            </a:r>
            <a:r>
              <a:rPr lang="zh-Hans" alt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 to run them in the Openrefine-client </a:t>
            </a:r>
            <a:r>
              <a:rPr lang="en-US" altLang="zh-Hans" dirty="0"/>
              <a:t>Library</a:t>
            </a:r>
            <a:r>
              <a:rPr lang="en-US" dirty="0"/>
              <a:t>(interactively) step by step (based on</a:t>
            </a:r>
            <a:r>
              <a:rPr lang="zh-Hans" altLang="en-US" dirty="0"/>
              <a:t> </a:t>
            </a:r>
            <a:r>
              <a:rPr lang="en-US" altLang="zh-Hans" dirty="0"/>
              <a:t>apply</a:t>
            </a:r>
            <a:r>
              <a:rPr lang="zh-Hans" altLang="en-US" dirty="0"/>
              <a:t> </a:t>
            </a:r>
            <a:r>
              <a:rPr lang="en-US" altLang="zh-Hans" dirty="0"/>
              <a:t>operation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output</a:t>
            </a:r>
            <a:r>
              <a:rPr lang="zh-Hans" altLang="en-US" dirty="0"/>
              <a:t> </a:t>
            </a:r>
            <a:r>
              <a:rPr lang="en-U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</a:t>
            </a:r>
            <a:r>
              <a:rPr lang="en-US" dirty="0"/>
              <a:t>) and see if </a:t>
            </a:r>
            <a:r>
              <a:rPr lang="en-US" altLang="zh-Hans" dirty="0"/>
              <a:t>it’s</a:t>
            </a:r>
            <a:r>
              <a:rPr lang="zh-Hans" altLang="en-US" dirty="0"/>
              <a:t> </a:t>
            </a:r>
            <a:r>
              <a:rPr lang="en-US" dirty="0"/>
              <a:t>able to obtain exactly the same output csv</a:t>
            </a:r>
            <a:r>
              <a:rPr lang="zh-Hans" altLang="en-US" dirty="0"/>
              <a:t> </a:t>
            </a:r>
            <a:r>
              <a:rPr lang="en-US" altLang="zh-Hans" dirty="0"/>
              <a:t>D2’</a:t>
            </a:r>
            <a:r>
              <a:rPr lang="en-US" dirty="0"/>
              <a:t>. </a:t>
            </a:r>
            <a:r>
              <a:rPr lang="en-US" altLang="zh-Hans" dirty="0"/>
              <a:t>Compare</a:t>
            </a:r>
            <a:r>
              <a:rPr lang="zh-Hans" altLang="en-US" dirty="0"/>
              <a:t> </a:t>
            </a:r>
            <a:r>
              <a:rPr lang="en-US" altLang="zh-Hans" dirty="0"/>
              <a:t>D2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D2’.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1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docs.google.com/drawings/u/2/d/svuRvRkuOV8rBir8pwNXeVA/image?w=602&amp;h=460&amp;rev=310&amp;ac=1&amp;parent=1UK3gBb_t43eRHmRgkOhFU0gn34gilMXxuN21WR-x_UU">
            <a:extLst>
              <a:ext uri="{FF2B5EF4-FFF2-40B4-BE49-F238E27FC236}">
                <a16:creationId xmlns:a16="http://schemas.microsoft.com/office/drawing/2014/main" id="{B45C9BAD-2465-E245-A5C7-C3C3FBF2EE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210" y="643467"/>
            <a:ext cx="6377580" cy="48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7A4EED-4F74-B74F-B4FC-FDCF3671DA4B}"/>
              </a:ext>
            </a:extLst>
          </p:cNvPr>
          <p:cNvSpPr txBox="1"/>
          <p:nvPr/>
        </p:nvSpPr>
        <p:spPr>
          <a:xfrm>
            <a:off x="520700" y="381000"/>
            <a:ext cx="129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Userstory1: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4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E709-CD99-614F-9EA5-AA567FBD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6916-E838-E342-BCBA-8426BE7A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Hans" dirty="0"/>
              <a:t>User</a:t>
            </a:r>
            <a:r>
              <a:rPr lang="zh-Hans" altLang="en-US" dirty="0"/>
              <a:t> </a:t>
            </a:r>
            <a:r>
              <a:rPr lang="en-US" altLang="zh-Hans" dirty="0"/>
              <a:t>story2:</a:t>
            </a:r>
          </a:p>
          <a:p>
            <a:pPr marL="0" indent="0">
              <a:buNone/>
            </a:pPr>
            <a:r>
              <a:rPr lang="en-US" altLang="zh-Hans" dirty="0"/>
              <a:t>Use</a:t>
            </a:r>
            <a:r>
              <a:rPr lang="zh-Hans" altLang="en-US" dirty="0"/>
              <a:t> </a:t>
            </a:r>
            <a:r>
              <a:rPr lang="en-US" altLang="zh-Hans" dirty="0" err="1"/>
              <a:t>Openrefine</a:t>
            </a:r>
            <a:r>
              <a:rPr lang="en-US" altLang="zh-Hans" dirty="0"/>
              <a:t>-client</a:t>
            </a:r>
            <a:r>
              <a:rPr lang="zh-Hans" altLang="en-US" dirty="0"/>
              <a:t> </a:t>
            </a:r>
            <a:r>
              <a:rPr lang="en-US" altLang="zh-Hans" dirty="0"/>
              <a:t>library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construct</a:t>
            </a:r>
            <a:r>
              <a:rPr lang="zh-Hans" altLang="en-US" dirty="0"/>
              <a:t> </a:t>
            </a:r>
            <a:r>
              <a:rPr lang="en-US" altLang="zh-Hans" dirty="0"/>
              <a:t>User-script</a:t>
            </a:r>
            <a:r>
              <a:rPr lang="zh-Hans" altLang="en-US" dirty="0"/>
              <a:t> </a:t>
            </a:r>
            <a:r>
              <a:rPr lang="en-US" altLang="zh-Hans" dirty="0"/>
              <a:t>system,</a:t>
            </a:r>
            <a:r>
              <a:rPr lang="zh-Hans" altLang="en-US" dirty="0"/>
              <a:t> </a:t>
            </a:r>
            <a:r>
              <a:rPr lang="en-US" altLang="zh-Hans" dirty="0"/>
              <a:t>which</a:t>
            </a:r>
            <a:r>
              <a:rPr lang="zh-Hans" altLang="en-US" dirty="0"/>
              <a:t> </a:t>
            </a:r>
            <a:r>
              <a:rPr lang="en-US" altLang="zh-Hans" dirty="0"/>
              <a:t>can</a:t>
            </a:r>
            <a:r>
              <a:rPr lang="zh-Hans" altLang="en-US" dirty="0"/>
              <a:t> </a:t>
            </a:r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reproducible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file.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0" indent="0">
              <a:buNone/>
            </a:pPr>
            <a:r>
              <a:rPr lang="en-US" altLang="zh-Hans" dirty="0"/>
              <a:t>Step</a:t>
            </a:r>
            <a:r>
              <a:rPr lang="zh-Hans" altLang="en-US" dirty="0"/>
              <a:t> </a:t>
            </a:r>
            <a:r>
              <a:rPr lang="en-US" altLang="zh-Hans" dirty="0"/>
              <a:t>1:</a:t>
            </a:r>
            <a:r>
              <a:rPr lang="zh-Hans" altLang="en-US" dirty="0"/>
              <a:t> </a:t>
            </a:r>
            <a:r>
              <a:rPr lang="en-US" altLang="zh-Hans" dirty="0" err="1"/>
              <a:t>Openrefinerecipe.py</a:t>
            </a:r>
            <a:r>
              <a:rPr lang="zh-Hans" altLang="en-US" dirty="0"/>
              <a:t> </a:t>
            </a:r>
            <a:r>
              <a:rPr lang="en-US" altLang="zh-Hans" dirty="0"/>
              <a:t>includes</a:t>
            </a:r>
            <a:r>
              <a:rPr lang="zh-Hans" altLang="en-US" dirty="0"/>
              <a:t> </a:t>
            </a:r>
            <a:r>
              <a:rPr lang="en-US" altLang="zh-Hans" dirty="0"/>
              <a:t>all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operations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Openrefine,</a:t>
            </a:r>
            <a:r>
              <a:rPr lang="zh-Hans" altLang="en-US" dirty="0"/>
              <a:t> </a:t>
            </a:r>
            <a:r>
              <a:rPr lang="en-US" altLang="zh-Hans" dirty="0"/>
              <a:t>where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functions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operations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through</a:t>
            </a:r>
            <a:r>
              <a:rPr lang="zh-Hans" altLang="en-US" dirty="0"/>
              <a:t> </a:t>
            </a:r>
            <a:r>
              <a:rPr lang="en-US" altLang="zh-Hans" dirty="0" err="1"/>
              <a:t>Openrefine</a:t>
            </a:r>
            <a:r>
              <a:rPr lang="en-US" altLang="zh-Hans" dirty="0"/>
              <a:t>-client</a:t>
            </a:r>
            <a:r>
              <a:rPr lang="zh-Hans" altLang="en-US" dirty="0"/>
              <a:t> </a:t>
            </a:r>
            <a:r>
              <a:rPr lang="en-US" altLang="zh-Hans" dirty="0"/>
              <a:t>Library.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0" indent="0">
              <a:buNone/>
            </a:pPr>
            <a:r>
              <a:rPr lang="en-US" altLang="zh-Hans" dirty="0"/>
              <a:t>Step</a:t>
            </a:r>
            <a:r>
              <a:rPr lang="zh-Hans" altLang="en-US" dirty="0"/>
              <a:t> </a:t>
            </a:r>
            <a:r>
              <a:rPr lang="en-US" altLang="zh-Hans" dirty="0"/>
              <a:t>2:</a:t>
            </a:r>
            <a:r>
              <a:rPr lang="zh-Hans" altLang="en-US" dirty="0"/>
              <a:t> </a:t>
            </a:r>
            <a:r>
              <a:rPr lang="en-US" altLang="zh-Hans" dirty="0"/>
              <a:t>X-OR-</a:t>
            </a:r>
            <a:r>
              <a:rPr lang="en-US" altLang="zh-Hans" dirty="0" err="1"/>
              <a:t>X.py</a:t>
            </a:r>
            <a:r>
              <a:rPr lang="zh-Hans" altLang="en-US" dirty="0"/>
              <a:t>  </a:t>
            </a:r>
            <a:r>
              <a:rPr lang="en-US" altLang="zh-Hans" dirty="0"/>
              <a:t>(Extended-Openrefine-Execute)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human-</a:t>
            </a:r>
            <a:r>
              <a:rPr lang="en-US" altLang="zh-Hans" dirty="0" err="1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interaction</a:t>
            </a:r>
            <a:r>
              <a:rPr lang="zh-Hans" altLang="en-US" dirty="0"/>
              <a:t> </a:t>
            </a:r>
            <a:r>
              <a:rPr lang="en-US" altLang="zh-Hans" dirty="0"/>
              <a:t>script,</a:t>
            </a:r>
            <a:r>
              <a:rPr lang="zh-Hans" altLang="en-US" dirty="0"/>
              <a:t> </a:t>
            </a:r>
            <a:r>
              <a:rPr lang="en-US" altLang="zh-Hans" dirty="0"/>
              <a:t>where</a:t>
            </a:r>
            <a:r>
              <a:rPr lang="zh-Hans" altLang="en-US" dirty="0"/>
              <a:t> </a:t>
            </a:r>
            <a:r>
              <a:rPr lang="en-US" altLang="zh-Hans" dirty="0"/>
              <a:t>let</a:t>
            </a:r>
            <a:r>
              <a:rPr lang="zh-Hans" altLang="en-US" dirty="0"/>
              <a:t> </a:t>
            </a:r>
            <a:r>
              <a:rPr lang="en-US" altLang="zh-Hans" dirty="0"/>
              <a:t>users</a:t>
            </a:r>
            <a:r>
              <a:rPr lang="zh-Hans" altLang="en-US" dirty="0"/>
              <a:t> </a:t>
            </a:r>
            <a:r>
              <a:rPr lang="en-US" altLang="zh-Hans" dirty="0"/>
              <a:t>choose</a:t>
            </a:r>
            <a:r>
              <a:rPr lang="zh-Hans" altLang="en-US" dirty="0"/>
              <a:t> </a:t>
            </a:r>
            <a:r>
              <a:rPr lang="en-US" altLang="zh-Hans" dirty="0"/>
              <a:t>data-wrangling</a:t>
            </a:r>
            <a:r>
              <a:rPr lang="zh-Hans" altLang="en-US" dirty="0"/>
              <a:t> </a:t>
            </a:r>
            <a:r>
              <a:rPr lang="en-US" altLang="zh-Hans" dirty="0"/>
              <a:t>operations</a:t>
            </a:r>
            <a:r>
              <a:rPr lang="zh-Hans" altLang="en-US" dirty="0"/>
              <a:t> </a:t>
            </a:r>
            <a:r>
              <a:rPr lang="en-US" altLang="zh-Hans" dirty="0"/>
              <a:t>on</a:t>
            </a:r>
            <a:r>
              <a:rPr lang="zh-Hans" altLang="en-US" dirty="0"/>
              <a:t> </a:t>
            </a:r>
            <a:r>
              <a:rPr lang="en-US" altLang="zh-Hans" dirty="0"/>
              <a:t>columns.</a:t>
            </a:r>
            <a:r>
              <a:rPr lang="zh-Hans" altLang="en-US" dirty="0"/>
              <a:t> </a:t>
            </a:r>
            <a:r>
              <a:rPr lang="en-US" altLang="zh-Hans" dirty="0"/>
              <a:t>After</a:t>
            </a:r>
            <a:r>
              <a:rPr lang="zh-Hans" altLang="en-US" dirty="0"/>
              <a:t> </a:t>
            </a:r>
            <a:r>
              <a:rPr lang="en-US" altLang="zh-Hans" dirty="0"/>
              <a:t>running</a:t>
            </a:r>
            <a:r>
              <a:rPr lang="zh-Hans" altLang="en-US" dirty="0"/>
              <a:t> </a:t>
            </a:r>
            <a:r>
              <a:rPr lang="en-US" altLang="zh-Hans" dirty="0"/>
              <a:t>system,</a:t>
            </a:r>
            <a:r>
              <a:rPr lang="zh-Hans" altLang="en-US" dirty="0"/>
              <a:t> </a:t>
            </a:r>
            <a:r>
              <a:rPr lang="en-US" altLang="zh-Hans" dirty="0"/>
              <a:t>it</a:t>
            </a:r>
            <a:r>
              <a:rPr lang="zh-Hans" altLang="en-US" dirty="0"/>
              <a:t> </a:t>
            </a:r>
            <a:r>
              <a:rPr lang="en-US" altLang="zh-Hans" dirty="0"/>
              <a:t>will</a:t>
            </a:r>
            <a:r>
              <a:rPr lang="zh-Hans" altLang="en-US" dirty="0"/>
              <a:t> </a:t>
            </a:r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”original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file”,</a:t>
            </a:r>
            <a:r>
              <a:rPr lang="zh-Hans" altLang="en-US" dirty="0"/>
              <a:t>  </a:t>
            </a:r>
            <a:r>
              <a:rPr lang="en-US" altLang="zh-Hans" dirty="0"/>
              <a:t>“user-guided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file”,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cleaned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D2.</a:t>
            </a:r>
            <a:r>
              <a:rPr lang="zh-Hans" altLang="en-US" dirty="0"/>
              <a:t> </a:t>
            </a:r>
            <a:r>
              <a:rPr lang="en-US" altLang="zh-Hans" dirty="0"/>
              <a:t>“user-guided”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</a:t>
            </a:r>
            <a:r>
              <a:rPr lang="zh-Hans" altLang="en-US" dirty="0"/>
              <a:t> </a:t>
            </a:r>
            <a:r>
              <a:rPr lang="en-US" altLang="zh-Hans" dirty="0"/>
              <a:t>catches</a:t>
            </a:r>
            <a:r>
              <a:rPr lang="zh-Hans" altLang="en-US" dirty="0"/>
              <a:t> </a:t>
            </a:r>
            <a:r>
              <a:rPr lang="en-US" altLang="zh-Hans" dirty="0"/>
              <a:t>“clustering</a:t>
            </a:r>
            <a:r>
              <a:rPr lang="zh-Hans" altLang="en-US" dirty="0"/>
              <a:t> </a:t>
            </a:r>
            <a:r>
              <a:rPr lang="en-US" altLang="zh-Hans" dirty="0"/>
              <a:t>type”,</a:t>
            </a:r>
            <a:r>
              <a:rPr lang="zh-Hans" altLang="en-US" dirty="0"/>
              <a:t> </a:t>
            </a:r>
            <a:r>
              <a:rPr lang="en-US" altLang="zh-Hans" dirty="0"/>
              <a:t>”clustering</a:t>
            </a:r>
            <a:r>
              <a:rPr lang="zh-Hans" altLang="en-US" dirty="0"/>
              <a:t> </a:t>
            </a:r>
            <a:r>
              <a:rPr lang="en-US" altLang="zh-Hans" dirty="0"/>
              <a:t>function”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”clustering</a:t>
            </a:r>
            <a:r>
              <a:rPr lang="zh-Hans" altLang="en-US" dirty="0"/>
              <a:t> </a:t>
            </a:r>
            <a:r>
              <a:rPr lang="en-US" altLang="zh-Hans" dirty="0"/>
              <a:t>parameters”.</a:t>
            </a:r>
          </a:p>
          <a:p>
            <a:pPr marL="0" indent="0">
              <a:buNone/>
            </a:pPr>
            <a:r>
              <a:rPr lang="en-US" altLang="zh-Hans" dirty="0"/>
              <a:t>Step</a:t>
            </a:r>
            <a:r>
              <a:rPr lang="zh-Hans" altLang="en-US" dirty="0"/>
              <a:t> </a:t>
            </a:r>
            <a:r>
              <a:rPr lang="en-US" altLang="zh-Hans" dirty="0"/>
              <a:t>3:Parse&amp;reproduce.py</a:t>
            </a:r>
            <a:r>
              <a:rPr lang="zh-Hans" altLang="en-US" dirty="0"/>
              <a:t> </a:t>
            </a:r>
            <a:r>
              <a:rPr lang="en-US" altLang="zh-Hans" dirty="0"/>
              <a:t>using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system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parse</a:t>
            </a:r>
            <a:r>
              <a:rPr lang="zh-Hans" altLang="en-US" dirty="0"/>
              <a:t> </a:t>
            </a:r>
            <a:r>
              <a:rPr lang="en-US" altLang="zh-Hans" dirty="0"/>
              <a:t>the step 2 “user-guided” </a:t>
            </a:r>
            <a:r>
              <a:rPr lang="en-US" altLang="zh-Hans" dirty="0" err="1"/>
              <a:t>json</a:t>
            </a:r>
            <a:r>
              <a:rPr lang="en-US" altLang="zh-Hans" dirty="0"/>
              <a:t> file,</a:t>
            </a:r>
            <a:r>
              <a:rPr lang="zh-Hans" altLang="en-US" dirty="0"/>
              <a:t> </a:t>
            </a:r>
            <a:r>
              <a:rPr lang="en-US" altLang="zh-Hans" dirty="0"/>
              <a:t>reproduce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wrangling</a:t>
            </a:r>
            <a:r>
              <a:rPr lang="zh-Hans" altLang="en-US" dirty="0"/>
              <a:t> </a:t>
            </a:r>
            <a:r>
              <a:rPr lang="en-US" altLang="zh-Hans" dirty="0"/>
              <a:t>procedure,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output</a:t>
            </a:r>
            <a:r>
              <a:rPr lang="zh-Hans" altLang="en-US" dirty="0"/>
              <a:t> </a:t>
            </a:r>
            <a:r>
              <a:rPr lang="en-US" altLang="zh-Hans" dirty="0"/>
              <a:t>cleaned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D2’.</a:t>
            </a:r>
          </a:p>
          <a:p>
            <a:pPr marL="0" indent="0">
              <a:buNone/>
            </a:pPr>
            <a:r>
              <a:rPr lang="en-US" altLang="zh-Hans" dirty="0"/>
              <a:t>Step</a:t>
            </a:r>
            <a:r>
              <a:rPr lang="zh-Hans" altLang="en-US" dirty="0"/>
              <a:t> </a:t>
            </a:r>
            <a:r>
              <a:rPr lang="en-US" altLang="zh-Hans" dirty="0"/>
              <a:t>4:Compare</a:t>
            </a:r>
            <a:r>
              <a:rPr lang="zh-Hans" altLang="en-US" dirty="0"/>
              <a:t> </a:t>
            </a:r>
            <a:r>
              <a:rPr lang="en-US" altLang="zh-Hans" dirty="0"/>
              <a:t>D2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D2’.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9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docs.google.com/drawings/u/2/d/sQhydFQI8EXR-IuX3_BH8wQ/image?w=602&amp;h=488&amp;rev=507&amp;ac=1&amp;parent=1UK3gBb_t43eRHmRgkOhFU0gn34gilMXxuN21WR-x_UU">
            <a:extLst>
              <a:ext uri="{FF2B5EF4-FFF2-40B4-BE49-F238E27FC236}">
                <a16:creationId xmlns:a16="http://schemas.microsoft.com/office/drawing/2014/main" id="{9C530377-8F37-2443-92E4-A5D922284F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173" y="643467"/>
            <a:ext cx="6011653" cy="48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18CB9B-37A7-144B-BF65-78F9F616001E}"/>
              </a:ext>
            </a:extLst>
          </p:cNvPr>
          <p:cNvSpPr txBox="1"/>
          <p:nvPr/>
        </p:nvSpPr>
        <p:spPr>
          <a:xfrm>
            <a:off x="249091" y="274135"/>
            <a:ext cx="129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Userstory2: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D4C3-313B-104D-84DE-E9A39D13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Predefined data and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6156-A8EA-CF44-AB6F-4AB708E4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Dataset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website:</a:t>
            </a:r>
            <a:r>
              <a:rPr lang="zh-Hans" altLang="en-US" dirty="0"/>
              <a:t> </a:t>
            </a:r>
            <a:r>
              <a:rPr lang="en-US" altLang="zh-Hans" dirty="0">
                <a:hlinkClick r:id="rId2"/>
              </a:rPr>
              <a:t>http://menus.nypl.org/data</a:t>
            </a:r>
            <a:r>
              <a:rPr lang="en-US" altLang="zh-Hans" dirty="0"/>
              <a:t>.</a:t>
            </a:r>
          </a:p>
          <a:p>
            <a:r>
              <a:rPr lang="en-US" altLang="zh-Hans" dirty="0"/>
              <a:t>Split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whole</a:t>
            </a:r>
            <a:r>
              <a:rPr lang="zh-Hans" altLang="en-US" dirty="0"/>
              <a:t> </a:t>
            </a:r>
            <a:r>
              <a:rPr lang="en-US" altLang="zh-Hans" dirty="0" err="1"/>
              <a:t>Menu.csv</a:t>
            </a:r>
            <a:r>
              <a:rPr lang="zh-Hans" altLang="en-US" dirty="0"/>
              <a:t> 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half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testing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other</a:t>
            </a:r>
            <a:r>
              <a:rPr lang="zh-Hans" altLang="en-US" dirty="0"/>
              <a:t> </a:t>
            </a:r>
            <a:r>
              <a:rPr lang="en-US" altLang="zh-Hans" dirty="0"/>
              <a:t>half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training.</a:t>
            </a:r>
          </a:p>
          <a:p>
            <a:r>
              <a:rPr lang="en-US" altLang="zh-Hans" dirty="0"/>
              <a:t>There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parts: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GUI</a:t>
            </a:r>
            <a:r>
              <a:rPr lang="zh-Hans" altLang="en-US" dirty="0"/>
              <a:t> </a:t>
            </a:r>
            <a:r>
              <a:rPr lang="en-US" altLang="zh-Hans" dirty="0"/>
              <a:t>workflow,</a:t>
            </a:r>
            <a:r>
              <a:rPr lang="zh-Hans" altLang="en-US" dirty="0"/>
              <a:t> 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 err="1"/>
              <a:t>Openrefine</a:t>
            </a:r>
            <a:r>
              <a:rPr lang="en-US" altLang="zh-Hans" dirty="0"/>
              <a:t>-client</a:t>
            </a:r>
            <a:r>
              <a:rPr lang="zh-Hans" altLang="en-US" dirty="0"/>
              <a:t> </a:t>
            </a:r>
            <a:r>
              <a:rPr lang="en-US" altLang="zh-Hans" dirty="0"/>
              <a:t>Library</a:t>
            </a:r>
            <a:r>
              <a:rPr lang="zh-Hans" altLang="en-US" dirty="0"/>
              <a:t> </a:t>
            </a:r>
            <a:r>
              <a:rPr lang="en-US" altLang="zh-Hans" dirty="0"/>
              <a:t>workflow.</a:t>
            </a:r>
            <a:r>
              <a:rPr lang="zh-Hans" altLang="en-US" dirty="0"/>
              <a:t> </a:t>
            </a:r>
            <a:endParaRPr lang="en-US" altLang="zh-Han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2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CFAE-D36D-3B4E-9016-524CAE7A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Gui</a:t>
            </a:r>
            <a:r>
              <a:rPr lang="zh-Hans" altLang="en-US" dirty="0"/>
              <a:t> </a:t>
            </a:r>
            <a:r>
              <a:rPr lang="en-US" altLang="zh-Hans" dirty="0"/>
              <a:t>workflow</a:t>
            </a:r>
            <a:r>
              <a:rPr lang="zh-Hans" altLang="en-US" dirty="0"/>
              <a:t> </a:t>
            </a:r>
            <a:r>
              <a:rPr lang="en-US" altLang="zh-Hans" dirty="0"/>
              <a:t>outputs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DC5-405D-9343-BAF6-23919A6F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3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3229-E525-BE4A-A8B4-84A0D51A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create project with Openrefine, do the data cleaning: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C42298-BFD5-4B4A-9352-F7775FEBF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066188"/>
              </p:ext>
            </p:extLst>
          </p:nvPr>
        </p:nvGraphicFramePr>
        <p:xfrm>
          <a:off x="1450975" y="2016125"/>
          <a:ext cx="96043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9">
                  <a:extLst>
                    <a:ext uri="{9D8B030D-6E8A-4147-A177-3AD203B41FA5}">
                      <a16:colId xmlns:a16="http://schemas.microsoft.com/office/drawing/2014/main" val="3250155669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3263288537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4036266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ans" dirty="0" err="1"/>
                        <a:t>columnName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Operation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Operation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2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dirty="0" err="1"/>
                        <a:t>City&amp;Country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Rename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1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dirty="0"/>
                        <a:t>sponsor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Cluster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and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edit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0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To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7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dirty="0"/>
                        <a:t>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cluster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and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edit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0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dirty="0" err="1"/>
                        <a:t>page_count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To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6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dirty="0" err="1"/>
                        <a:t>call_number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Split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into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several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0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8859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1815</TotalTime>
  <Words>767</Words>
  <Application>Microsoft Macintosh PowerPoint</Application>
  <PresentationFormat>Widescreen</PresentationFormat>
  <Paragraphs>68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Gill Sans MT</vt:lpstr>
      <vt:lpstr>Gallery</vt:lpstr>
      <vt:lpstr>Reproducible Data wrangling with openrefine</vt:lpstr>
      <vt:lpstr>introduction</vt:lpstr>
      <vt:lpstr>methodology</vt:lpstr>
      <vt:lpstr>PowerPoint Presentation</vt:lpstr>
      <vt:lpstr>methodology</vt:lpstr>
      <vt:lpstr>PowerPoint Presentation</vt:lpstr>
      <vt:lpstr>Predefined data and workflow</vt:lpstr>
      <vt:lpstr>Openrefine Gui workflow outputs</vt:lpstr>
      <vt:lpstr>create project with Openrefine, do the data cleaning:</vt:lpstr>
      <vt:lpstr>Openrefine Gui workflow outputs</vt:lpstr>
      <vt:lpstr>Openrefine-client library Outputs </vt:lpstr>
      <vt:lpstr>Openrefine-client library Outputs </vt:lpstr>
      <vt:lpstr>Further work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Data wrangling with openrefine</dc:title>
  <dc:creator>Li, Lan</dc:creator>
  <cp:lastModifiedBy>Li, Lan</cp:lastModifiedBy>
  <cp:revision>22</cp:revision>
  <dcterms:created xsi:type="dcterms:W3CDTF">2018-07-16T14:33:57Z</dcterms:created>
  <dcterms:modified xsi:type="dcterms:W3CDTF">2018-07-17T20:51:11Z</dcterms:modified>
</cp:coreProperties>
</file>