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Open Sauce" panose="02020500000000000000" charset="0"/>
      <p:regular r:id="rId19"/>
    </p:embeddedFont>
    <p:embeddedFont>
      <p:font typeface="Open Sauce Bold" panose="02020500000000000000" charset="0"/>
      <p:regular r:id="rId20"/>
    </p:embeddedFont>
    <p:embeddedFont>
      <p:font typeface="Open Sauce Heavy" panose="02020500000000000000" charset="0"/>
      <p:regular r:id="rId21"/>
    </p:embeddedFont>
    <p:embeddedFont>
      <p:font typeface="Open Sauce Light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69C18-D755-F1CB-E0D9-F28E65DC4190}" v="31" dt="2025-06-10T20:26:5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tw/%E4%B8%AD%E5%9C%8B%E8%B7%B3%E6%A3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430" r="-55295" b="-54623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10275" y="2273619"/>
            <a:ext cx="17325581" cy="2543340"/>
            <a:chOff x="0" y="0"/>
            <a:chExt cx="23100775" cy="3391120"/>
          </a:xfrm>
        </p:grpSpPr>
        <p:sp>
          <p:nvSpPr>
            <p:cNvPr id="4" name="TextBox 4"/>
            <p:cNvSpPr txBox="1"/>
            <p:nvPr/>
          </p:nvSpPr>
          <p:spPr>
            <a:xfrm>
              <a:off x="0" y="1089245"/>
              <a:ext cx="23100775" cy="2301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b="1" spc="-144">
                  <a:solidFill>
                    <a:srgbClr val="FF8E4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物件導向期末專題簡報</a:t>
              </a:r>
            </a:p>
            <a:p>
              <a:pPr algn="l">
                <a:lnSpc>
                  <a:spcPts val="5039"/>
                </a:lnSpc>
              </a:pPr>
              <a:endParaRPr lang="en-US" sz="7200" b="1" spc="-144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100775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842375"/>
            <a:ext cx="11811944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AFAF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組員:黃允、藍元懋、施旭嶸</a:t>
            </a:r>
          </a:p>
        </p:txBody>
      </p:sp>
      <p:sp>
        <p:nvSpPr>
          <p:cNvPr id="7" name="AutoShape 7"/>
          <p:cNvSpPr/>
          <p:nvPr/>
        </p:nvSpPr>
        <p:spPr>
          <a:xfrm>
            <a:off x="-491732" y="7959288"/>
            <a:ext cx="19271464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88997" y="272646"/>
            <a:ext cx="12921837" cy="4938667"/>
          </a:xfrm>
          <a:custGeom>
            <a:avLst/>
            <a:gdLst/>
            <a:ahLst/>
            <a:cxnLst/>
            <a:rect l="l" t="t" r="r" b="b"/>
            <a:pathLst>
              <a:path w="12921837" h="4938667">
                <a:moveTo>
                  <a:pt x="0" y="0"/>
                </a:moveTo>
                <a:lnTo>
                  <a:pt x="12921837" y="0"/>
                </a:lnTo>
                <a:lnTo>
                  <a:pt x="12921837" y="4938667"/>
                </a:lnTo>
                <a:lnTo>
                  <a:pt x="0" y="4938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80882" y="5211313"/>
            <a:ext cx="12929951" cy="3665930"/>
          </a:xfrm>
          <a:custGeom>
            <a:avLst/>
            <a:gdLst/>
            <a:ahLst/>
            <a:cxnLst/>
            <a:rect l="l" t="t" r="r" b="b"/>
            <a:pathLst>
              <a:path w="12929951" h="3665930">
                <a:moveTo>
                  <a:pt x="0" y="0"/>
                </a:moveTo>
                <a:lnTo>
                  <a:pt x="12929952" y="0"/>
                </a:lnTo>
                <a:lnTo>
                  <a:pt x="12929952" y="3665930"/>
                </a:lnTo>
                <a:lnTo>
                  <a:pt x="0" y="366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049817" y="187890"/>
            <a:ext cx="6760508" cy="9914074"/>
          </a:xfrm>
          <a:custGeom>
            <a:avLst/>
            <a:gdLst/>
            <a:ahLst/>
            <a:cxnLst/>
            <a:rect l="l" t="t" r="r" b="b"/>
            <a:pathLst>
              <a:path w="7198918" h="10634320">
                <a:moveTo>
                  <a:pt x="0" y="0"/>
                </a:moveTo>
                <a:lnTo>
                  <a:pt x="7198918" y="0"/>
                </a:lnTo>
                <a:lnTo>
                  <a:pt x="7198918" y="10634320"/>
                </a:lnTo>
                <a:lnTo>
                  <a:pt x="0" y="10634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317" r="-403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8054685" y="4923206"/>
            <a:ext cx="9669780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這段也是跳躍移動函式函式和結果的檢查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5438" y="269960"/>
            <a:ext cx="12920209" cy="4941353"/>
          </a:xfrm>
          <a:custGeom>
            <a:avLst/>
            <a:gdLst/>
            <a:ahLst/>
            <a:cxnLst/>
            <a:rect l="l" t="t" r="r" b="b"/>
            <a:pathLst>
              <a:path w="12920209" h="4941353">
                <a:moveTo>
                  <a:pt x="0" y="0"/>
                </a:moveTo>
                <a:lnTo>
                  <a:pt x="12920209" y="0"/>
                </a:lnTo>
                <a:lnTo>
                  <a:pt x="12920209" y="4941353"/>
                </a:lnTo>
                <a:lnTo>
                  <a:pt x="0" y="4941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5211313"/>
            <a:ext cx="12916947" cy="4998711"/>
          </a:xfrm>
          <a:custGeom>
            <a:avLst/>
            <a:gdLst/>
            <a:ahLst/>
            <a:cxnLst/>
            <a:rect l="l" t="t" r="r" b="b"/>
            <a:pathLst>
              <a:path w="12916947" h="4998711">
                <a:moveTo>
                  <a:pt x="0" y="0"/>
                </a:moveTo>
                <a:lnTo>
                  <a:pt x="12916947" y="0"/>
                </a:lnTo>
                <a:lnTo>
                  <a:pt x="12916947" y="4998711"/>
                </a:lnTo>
                <a:lnTo>
                  <a:pt x="0" y="4998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1887917" y="4817359"/>
            <a:ext cx="3223260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這是跳躍函式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3141" y="1478435"/>
            <a:ext cx="12948584" cy="8178122"/>
          </a:xfrm>
          <a:custGeom>
            <a:avLst/>
            <a:gdLst/>
            <a:ahLst/>
            <a:cxnLst/>
            <a:rect l="l" t="t" r="r" b="b"/>
            <a:pathLst>
              <a:path w="12948584" h="8178122">
                <a:moveTo>
                  <a:pt x="0" y="0"/>
                </a:moveTo>
                <a:lnTo>
                  <a:pt x="12948584" y="0"/>
                </a:lnTo>
                <a:lnTo>
                  <a:pt x="12948584" y="8178121"/>
                </a:lnTo>
                <a:lnTo>
                  <a:pt x="0" y="8178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28600" y="376852"/>
            <a:ext cx="1065399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UML介紹</a:t>
            </a:r>
            <a:r>
              <a:rPr lang="zh-TW" altLang="en-US" sz="5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  <a:r>
              <a:rPr lang="zh-TW" alt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</a:t>
            </a:r>
            <a:r>
              <a:rPr lang="en-US" altLang="zh-TW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mermaid</a:t>
            </a:r>
            <a:r>
              <a:rPr lang="zh-TW" alt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製作</a:t>
            </a:r>
            <a:r>
              <a:rPr 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86031" y="1737095"/>
            <a:ext cx="9619037" cy="830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主要類別說明：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 Hex 結構體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六角座標系統的核心，包含 q 和 r 兩個座標軸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提供座標比較和距離計算功能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是整個遊戲位置表示的基礎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2. Board 類別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遊戲的核心邏輯類別，管理整個棋盤狀態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public：遊戲介面函數，如移動棋子、檢查勝利等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private：內部遊戲邏輯，如驗證移動、初始化棋盤等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 unordered_map&lt;Hex, char&gt; 來儲存棋盤狀態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3. Main 類別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包含主程式和輔助函數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處理用戶輸入、遊戲流程控制和介面顯示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與 Board 類別互動來執行遊戲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4. std::hash&lt;Hex&gt; 特化</a:t>
            </a:r>
          </a:p>
          <a:p>
            <a:pPr marL="539745" lvl="1" indent="-269872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STL 容器的雜湊函數特化</a:t>
            </a:r>
          </a:p>
          <a:p>
            <a:pPr marL="539745" lvl="1" indent="-269872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讓 Hex 結構體可以作為 unordered_map 和 unordered_set 的鍵值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595534" cy="10287000"/>
            <a:chOff x="0" y="0"/>
            <a:chExt cx="4897589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97589" cy="2709333"/>
            </a:xfrm>
            <a:custGeom>
              <a:avLst/>
              <a:gdLst/>
              <a:ahLst/>
              <a:cxnLst/>
              <a:rect l="l" t="t" r="r" b="b"/>
              <a:pathLst>
                <a:path w="4897589" h="2709333">
                  <a:moveTo>
                    <a:pt x="0" y="0"/>
                  </a:moveTo>
                  <a:lnTo>
                    <a:pt x="4897589" y="0"/>
                  </a:lnTo>
                  <a:lnTo>
                    <a:pt x="48975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9758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5387" y="597057"/>
            <a:ext cx="6124539" cy="176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 b="1">
                <a:solidFill>
                  <a:srgbClr val="FAFAF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物件導向觀念應用</a:t>
            </a:r>
          </a:p>
          <a:p>
            <a:pPr algn="ctr">
              <a:lnSpc>
                <a:spcPts val="6923"/>
              </a:lnSpc>
            </a:pPr>
            <a:endParaRPr lang="en-US" sz="5769" b="1">
              <a:solidFill>
                <a:srgbClr val="FAFAF8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1197" y="2058408"/>
            <a:ext cx="15864635" cy="669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類別（Class）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 class 定義了一個自訂的類別（例如：Board 類別），封裝了棋盤的所有資料與行為。代表真實世界中的「棋盤」物件。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封裝（Encapsulation）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把棋盤的資料（例如 grid, currentPlayer, mustMoveFrom）和操作資料的方法（如 initializeBoard, move, toString）包裝在同一個類別中。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多型（Polymorphism）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運算子多載屬於靜態多型的一種operator== 為多型的應用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422626"/>
            <a:chOff x="0" y="0"/>
            <a:chExt cx="4816593" cy="274505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45054"/>
            </a:xfrm>
            <a:custGeom>
              <a:avLst/>
              <a:gdLst/>
              <a:ahLst/>
              <a:cxnLst/>
              <a:rect l="l" t="t" r="r" b="b"/>
              <a:pathLst>
                <a:path w="4816592" h="2745054">
                  <a:moveTo>
                    <a:pt x="0" y="0"/>
                  </a:moveTo>
                  <a:lnTo>
                    <a:pt x="4816592" y="0"/>
                  </a:lnTo>
                  <a:lnTo>
                    <a:pt x="4816592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492868" y="2232763"/>
            <a:ext cx="9685529" cy="3915982"/>
          </a:xfrm>
          <a:custGeom>
            <a:avLst/>
            <a:gdLst/>
            <a:ahLst/>
            <a:cxnLst/>
            <a:rect l="l" t="t" r="r" b="b"/>
            <a:pathLst>
              <a:path w="9685529" h="3915982">
                <a:moveTo>
                  <a:pt x="0" y="0"/>
                </a:moveTo>
                <a:lnTo>
                  <a:pt x="9685529" y="0"/>
                </a:lnTo>
                <a:lnTo>
                  <a:pt x="9685529" y="3915982"/>
                </a:lnTo>
                <a:lnTo>
                  <a:pt x="0" y="3915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28"/>
          <p:cNvSpPr/>
          <p:nvPr/>
        </p:nvSpPr>
        <p:spPr>
          <a:xfrm>
            <a:off x="290372" y="5466209"/>
            <a:ext cx="8312100" cy="3345491"/>
          </a:xfrm>
          <a:custGeom>
            <a:avLst/>
            <a:gdLst/>
            <a:ahLst/>
            <a:cxnLst/>
            <a:rect l="l" t="t" r="r" b="b"/>
            <a:pathLst>
              <a:path w="8312100" h="3345491">
                <a:moveTo>
                  <a:pt x="0" y="0"/>
                </a:moveTo>
                <a:lnTo>
                  <a:pt x="8312099" y="0"/>
                </a:lnTo>
                <a:lnTo>
                  <a:pt x="8312099" y="3345491"/>
                </a:lnTo>
                <a:lnTo>
                  <a:pt x="0" y="3345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29"/>
          <p:cNvSpPr/>
          <p:nvPr/>
        </p:nvSpPr>
        <p:spPr>
          <a:xfrm>
            <a:off x="242067" y="2239033"/>
            <a:ext cx="8360405" cy="3245930"/>
          </a:xfrm>
          <a:custGeom>
            <a:avLst/>
            <a:gdLst/>
            <a:ahLst/>
            <a:cxnLst/>
            <a:rect l="l" t="t" r="r" b="b"/>
            <a:pathLst>
              <a:path w="8360405" h="3245930">
                <a:moveTo>
                  <a:pt x="0" y="0"/>
                </a:moveTo>
                <a:lnTo>
                  <a:pt x="8360404" y="0"/>
                </a:lnTo>
                <a:lnTo>
                  <a:pt x="8360404" y="3245930"/>
                </a:lnTo>
                <a:lnTo>
                  <a:pt x="0" y="324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0" name="TextBox 30"/>
          <p:cNvSpPr txBox="1"/>
          <p:nvPr/>
        </p:nvSpPr>
        <p:spPr>
          <a:xfrm>
            <a:off x="644730" y="756308"/>
            <a:ext cx="3810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運行畫面截圖</a:t>
            </a:r>
          </a:p>
        </p:txBody>
      </p:sp>
      <p:pic>
        <p:nvPicPr>
          <p:cNvPr id="31" name="圖片 30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D2A4FCAC-BE72-D57A-5440-0A4BCA77D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27" y="6154194"/>
            <a:ext cx="467677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9804" y="1144319"/>
            <a:ext cx="3279853" cy="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 b="1">
                <a:solidFill>
                  <a:srgbClr val="FAFAF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組員分工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7044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1838 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7044" y="5170831"/>
            <a:ext cx="2459408" cy="142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首次推出了電報。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2234" y="3155646"/>
            <a:ext cx="19401224" cy="386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6"/>
              </a:lnSpc>
            </a:pP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黃允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程式設計，上台報告</a:t>
            </a:r>
            <a:endParaRPr lang="en-US" sz="5450" b="1" spc="728" dirty="0" err="1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 algn="l">
              <a:lnSpc>
                <a:spcPts val="7666"/>
              </a:lnSpc>
            </a:pP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施旭嶸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zh-TW" alt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</a:t>
            </a:r>
            <a:r>
              <a:rPr lang="zh-TW" altLang="en-US" sz="5450" b="1" spc="728" dirty="0">
                <a:solidFill>
                  <a:srgbClr val="FFFFFF"/>
                </a:solidFill>
                <a:latin typeface="Open Sauce Bold"/>
                <a:ea typeface="+mn-lt"/>
                <a:cs typeface="Open Sauce Bold"/>
                <a:sym typeface="Open Sauce Bold"/>
              </a:rPr>
              <a:t>偵</a:t>
            </a:r>
            <a:r>
              <a:rPr lang="zh-TW" altLang="en-US" sz="5500" b="1" spc="728" dirty="0">
                <a:solidFill>
                  <a:srgbClr val="FFFFFF"/>
                </a:solidFill>
                <a:ea typeface="+mn-lt"/>
                <a:cs typeface="Open Sauce Bold"/>
                <a:sym typeface="Open Sauce Bold"/>
              </a:rPr>
              <a:t>錯</a:t>
            </a:r>
            <a:endParaRPr lang="en-US" sz="5450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>
              <a:lnSpc>
                <a:spcPts val="7666"/>
              </a:lnSpc>
            </a:pP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藍元懋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簡報製作，GitHub</a:t>
            </a:r>
            <a:r>
              <a:rPr lang="en-US" altLang="zh-TW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，UML </a:t>
            </a:r>
            <a:endParaRPr lang="en-US" sz="5450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 algn="l">
              <a:lnSpc>
                <a:spcPts val="7666"/>
              </a:lnSpc>
            </a:pPr>
            <a:endParaRPr lang="en-US" sz="5476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4611548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2013 年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712570" y="5208931"/>
            <a:ext cx="2459408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07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 Google Pay，隨後於 2014 年推出 Apple Pay。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294" y="4430318"/>
            <a:ext cx="5374686" cy="88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8"/>
              </a:lnSpc>
            </a:pPr>
            <a:r>
              <a:rPr lang="en-US" sz="5765" b="1">
                <a:solidFill>
                  <a:srgbClr val="CCCCC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可以擴充的功能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00342" y="2952330"/>
            <a:ext cx="8882758" cy="4068829"/>
            <a:chOff x="0" y="0"/>
            <a:chExt cx="11843677" cy="5425105"/>
          </a:xfrm>
        </p:grpSpPr>
        <p:sp>
          <p:nvSpPr>
            <p:cNvPr id="4" name="TextBox 4"/>
            <p:cNvSpPr txBox="1"/>
            <p:nvPr/>
          </p:nvSpPr>
          <p:spPr>
            <a:xfrm>
              <a:off x="455582" y="0"/>
              <a:ext cx="11388095" cy="736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95275"/>
              <a:ext cx="11843677" cy="4029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將棋子的數量增加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將棋盤更改為正規大小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開放和AI決鬥功能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開放2,4,6人遊玩模式</a:t>
              </a: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 rot="-5400000">
            <a:off x="2240176" y="5524030"/>
            <a:ext cx="11067109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9804" y="1144319"/>
            <a:ext cx="3279853" cy="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rPr>
              <a:t>文獻引用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7044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1838 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7044" y="5170831"/>
            <a:ext cx="2459408" cy="142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首次推出了電報。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62922" y="5189881"/>
            <a:ext cx="2459408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發行第一代比特幣。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611548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2013 年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12570" y="5208931"/>
            <a:ext cx="2459408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07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 Google Pay，隨後於 2014 年推出 Apple Pay。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309679" y="4321627"/>
            <a:ext cx="8612235" cy="1065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  <a:spcBef>
                <a:spcPct val="0"/>
              </a:spcBef>
            </a:pPr>
            <a:r>
              <a:rPr lang="en-US" sz="6471" b="1" u="sng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2" tooltip="https://zh.wikipedia.org/zh-tw/%E4%B8%AD%E5%9C%8B%E8%B7%B3%E6%A3%8B"/>
              </a:rPr>
              <a:t>中國跳棋</a:t>
            </a:r>
            <a:r>
              <a:rPr lang="en-US" sz="6471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-維基百科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294" y="4572000"/>
            <a:ext cx="537125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>
                <a:solidFill>
                  <a:srgbClr val="CCCCC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目錄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00342" y="2696707"/>
            <a:ext cx="8882758" cy="4580074"/>
            <a:chOff x="0" y="0"/>
            <a:chExt cx="11843677" cy="6106765"/>
          </a:xfrm>
        </p:grpSpPr>
        <p:sp>
          <p:nvSpPr>
            <p:cNvPr id="4" name="TextBox 4"/>
            <p:cNvSpPr txBox="1"/>
            <p:nvPr/>
          </p:nvSpPr>
          <p:spPr>
            <a:xfrm>
              <a:off x="455582" y="0"/>
              <a:ext cx="11388095" cy="736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9"/>
                </a:lnSpc>
              </a:pPr>
              <a:r>
                <a:rPr lang="en-US" sz="3649" b="1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Content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95275"/>
              <a:ext cx="11843677" cy="4711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P3.程式項目概述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P6.當前系統設計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P8.當前進度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P13.UML設計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P16.組員分工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P17.文獻引用</a:t>
              </a: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 rot="-5400000">
            <a:off x="2240176" y="5524030"/>
            <a:ext cx="11067109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09189" y="0"/>
            <a:ext cx="6578811" cy="5369683"/>
          </a:xfrm>
          <a:custGeom>
            <a:avLst/>
            <a:gdLst/>
            <a:ahLst/>
            <a:cxnLst/>
            <a:rect l="l" t="t" r="r" b="b"/>
            <a:pathLst>
              <a:path w="6578811" h="5369683">
                <a:moveTo>
                  <a:pt x="0" y="0"/>
                </a:moveTo>
                <a:lnTo>
                  <a:pt x="6578811" y="0"/>
                </a:lnTo>
                <a:lnTo>
                  <a:pt x="6578811" y="5369683"/>
                </a:lnTo>
                <a:lnTo>
                  <a:pt x="0" y="5369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32" b="-1248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11709189" y="5464805"/>
            <a:ext cx="6578811" cy="5123499"/>
          </a:xfrm>
          <a:custGeom>
            <a:avLst/>
            <a:gdLst/>
            <a:ahLst/>
            <a:cxnLst/>
            <a:rect l="l" t="t" r="r" b="b"/>
            <a:pathLst>
              <a:path w="6578811" h="5123499">
                <a:moveTo>
                  <a:pt x="0" y="0"/>
                </a:moveTo>
                <a:lnTo>
                  <a:pt x="6578811" y="0"/>
                </a:lnTo>
                <a:lnTo>
                  <a:pt x="6578811" y="5123498"/>
                </a:lnTo>
                <a:lnTo>
                  <a:pt x="0" y="5123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1709189" cy="10287000"/>
          </a:xfrm>
          <a:custGeom>
            <a:avLst/>
            <a:gdLst/>
            <a:ahLst/>
            <a:cxnLst/>
            <a:rect l="l" t="t" r="r" b="b"/>
            <a:pathLst>
              <a:path w="11709189" h="10287000">
                <a:moveTo>
                  <a:pt x="0" y="0"/>
                </a:moveTo>
                <a:lnTo>
                  <a:pt x="11709189" y="0"/>
                </a:lnTo>
                <a:lnTo>
                  <a:pt x="117091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32" r="-983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1709189" y="0"/>
            <a:ext cx="6578811" cy="5369683"/>
          </a:xfrm>
          <a:custGeom>
            <a:avLst/>
            <a:gdLst/>
            <a:ahLst/>
            <a:cxnLst/>
            <a:rect l="l" t="t" r="r" b="b"/>
            <a:pathLst>
              <a:path w="6578811" h="5369683">
                <a:moveTo>
                  <a:pt x="0" y="0"/>
                </a:moveTo>
                <a:lnTo>
                  <a:pt x="6578811" y="0"/>
                </a:lnTo>
                <a:lnTo>
                  <a:pt x="6578811" y="5369683"/>
                </a:lnTo>
                <a:lnTo>
                  <a:pt x="0" y="5369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47" r="-244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1709189" y="5188024"/>
            <a:ext cx="6578811" cy="5400279"/>
          </a:xfrm>
          <a:custGeom>
            <a:avLst/>
            <a:gdLst/>
            <a:ahLst/>
            <a:cxnLst/>
            <a:rect l="l" t="t" r="r" b="b"/>
            <a:pathLst>
              <a:path w="6578811" h="5400279">
                <a:moveTo>
                  <a:pt x="0" y="0"/>
                </a:moveTo>
                <a:lnTo>
                  <a:pt x="6578811" y="0"/>
                </a:lnTo>
                <a:lnTo>
                  <a:pt x="6578811" y="5400279"/>
                </a:lnTo>
                <a:lnTo>
                  <a:pt x="0" y="5400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155" b="-766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441443" y="2680060"/>
            <a:ext cx="10826304" cy="5015929"/>
            <a:chOff x="0" y="0"/>
            <a:chExt cx="14435071" cy="6687906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44350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27"/>
                </a:lnSpc>
              </a:pPr>
              <a:r>
                <a:rPr lang="en-US" sz="5189" b="1">
                  <a:solidFill>
                    <a:srgbClr val="FAFAF8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項目概述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19420"/>
              <a:ext cx="14435071" cy="394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3"/>
                </a:lnSpc>
              </a:pPr>
              <a:r>
                <a:rPr lang="en-US" sz="2802" b="1" spc="372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中國跳棋規則簡單（無吃子、無強制跳躍），適合初學物件導向設計，可聚焦類封裝（棋子、棋盤）與路徑搜尋演算法。</a:t>
              </a:r>
            </a:p>
            <a:p>
              <a:pPr algn="l">
                <a:lnSpc>
                  <a:spcPts val="4203"/>
                </a:lnSpc>
              </a:pPr>
              <a:r>
                <a:rPr lang="en-US" sz="2802" b="1" spc="372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六角棋盤結構清晰，易於實現基礎移動與勝利判定，同時支援擴展圖形介面，兼具趣味性與技術實踐價值。</a:t>
              </a:r>
            </a:p>
            <a:p>
              <a:pPr algn="l">
                <a:lnSpc>
                  <a:spcPts val="7147"/>
                </a:lnSpc>
              </a:pPr>
              <a:endParaRPr lang="en-US" sz="2802" b="1" spc="372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4186667" y="3801006"/>
            <a:ext cx="10430735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開發動機: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39" t="-20831" b="-2083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22713" y="1028700"/>
            <a:ext cx="16419741" cy="5417805"/>
            <a:chOff x="0" y="0"/>
            <a:chExt cx="21892987" cy="722374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892987" cy="1219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9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12871"/>
              <a:ext cx="21892987" cy="4026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跳棋的棋盤有6個角，可供3人進行遊戲，每個人把各自同顏色的棋子擺滿一個角，按照規則輪流走棋，以最早旗子全部抵達並擺滿對角為優勝。對局將棋子互相間隔一個角擺放以平均分布。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每方棋子6枚，擺成等邊三角形。</a:t>
              </a:r>
            </a:p>
            <a:p>
              <a:pPr algn="l">
                <a:lnSpc>
                  <a:spcPts val="4916"/>
                </a:lnSpc>
              </a:pPr>
              <a:endParaRPr lang="en-US" sz="3277" b="1" spc="435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2713" y="1011737"/>
            <a:ext cx="3972440" cy="855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遊戲玩法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4153"/>
            <a:ext cx="18288000" cy="10521153"/>
          </a:xfrm>
          <a:custGeom>
            <a:avLst/>
            <a:gdLst/>
            <a:ahLst/>
            <a:cxnLst/>
            <a:rect l="l" t="t" r="r" b="b"/>
            <a:pathLst>
              <a:path w="18288000" h="10521153">
                <a:moveTo>
                  <a:pt x="0" y="0"/>
                </a:moveTo>
                <a:lnTo>
                  <a:pt x="18288000" y="0"/>
                </a:lnTo>
                <a:lnTo>
                  <a:pt x="18288000" y="10521153"/>
                </a:lnTo>
                <a:lnTo>
                  <a:pt x="0" y="10521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39" t="-18142" b="-2036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22713" y="178580"/>
            <a:ext cx="16419741" cy="10323874"/>
            <a:chOff x="0" y="0"/>
            <a:chExt cx="21892987" cy="137651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892987" cy="1219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9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12871"/>
              <a:ext cx="21892987" cy="10568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每人在自己的回合內，可以移動一枚棋子，棋子只能落在未被占據的位置。棋子的走法分為平移和跳躍2種。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平移是基本的走法，一個棋子可以向周圍相鄰的6個位置中的一個進行移動。平移的移動步數固定為一格，因此效率較低。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跳躍是主要的走法，一個棋子可以跳過另一枚棋子，如此每次走棋至少會行走2格。自己棋子A的同一直線的連線上有另一枚棋子B（B不限屬於哪一方），那麼A能以B為中心，通過鏡像方式移動到直線的另一邊，但前提是A的行進路線中沒有B以外的棋子阻擋。使得A跳過B後，和B的距離保持不變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如果A和B相鄰，那麼A跳躍一次就是前進了2格，如果A和B中間空一格，那麼A跳躍一次就是前進了4格，以此類推。在自己走棋的那一次移動，如果在已跳躍了一次後，此棋子又可進行另一次跳躍，那麼跳躍可以連續進行，直至跳無可跳為止，或者玩家也可選其中任意一處停下。</a:t>
              </a:r>
            </a:p>
            <a:p>
              <a:pPr algn="l">
                <a:lnSpc>
                  <a:spcPts val="4916"/>
                </a:lnSpc>
              </a:pPr>
              <a:endParaRPr lang="en-US" sz="3277" b="1" spc="435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803444"/>
            <a:ext cx="46143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行棋規則</a:t>
            </a:r>
            <a:endParaRPr lang="en-US" sz="5199" b="1" dirty="0">
              <a:solidFill>
                <a:srgbClr val="FAFAF8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08" r="-2350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61507" y="-67813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11737" y="0"/>
            <a:ext cx="12923464" cy="4944630"/>
          </a:xfrm>
          <a:custGeom>
            <a:avLst/>
            <a:gdLst/>
            <a:ahLst/>
            <a:cxnLst/>
            <a:rect l="l" t="t" r="r" b="b"/>
            <a:pathLst>
              <a:path w="12923464" h="4944630">
                <a:moveTo>
                  <a:pt x="0" y="0"/>
                </a:moveTo>
                <a:lnTo>
                  <a:pt x="12923464" y="0"/>
                </a:lnTo>
                <a:lnTo>
                  <a:pt x="12923464" y="4944630"/>
                </a:lnTo>
                <a:lnTo>
                  <a:pt x="0" y="4944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37980" y="4944630"/>
            <a:ext cx="12897221" cy="5031573"/>
          </a:xfrm>
          <a:custGeom>
            <a:avLst/>
            <a:gdLst/>
            <a:ahLst/>
            <a:cxnLst/>
            <a:rect l="l" t="t" r="r" b="b"/>
            <a:pathLst>
              <a:path w="12897221" h="5031573">
                <a:moveTo>
                  <a:pt x="0" y="0"/>
                </a:moveTo>
                <a:lnTo>
                  <a:pt x="12897221" y="0"/>
                </a:lnTo>
                <a:lnTo>
                  <a:pt x="12897221" y="5031573"/>
                </a:lnTo>
                <a:lnTo>
                  <a:pt x="0" y="5031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272772" y="4178744"/>
            <a:ext cx="9663285" cy="145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8"/>
              </a:lnSpc>
            </a:pPr>
            <a:r>
              <a:rPr lang="en-US" sz="4227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上半部分是棋盤的草稿</a:t>
            </a:r>
          </a:p>
          <a:p>
            <a:pPr algn="ctr">
              <a:lnSpc>
                <a:spcPts val="5918"/>
              </a:lnSpc>
              <a:spcBef>
                <a:spcPct val="0"/>
              </a:spcBef>
            </a:pPr>
            <a:r>
              <a:rPr lang="en-US" sz="4227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下半部分用座標系統，將草稿轉換成棋盤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0321" y="0"/>
            <a:ext cx="12920209" cy="4889429"/>
          </a:xfrm>
          <a:custGeom>
            <a:avLst/>
            <a:gdLst/>
            <a:ahLst/>
            <a:cxnLst/>
            <a:rect l="l" t="t" r="r" b="b"/>
            <a:pathLst>
              <a:path w="12920209" h="4889429">
                <a:moveTo>
                  <a:pt x="0" y="0"/>
                </a:moveTo>
                <a:lnTo>
                  <a:pt x="12920209" y="0"/>
                </a:lnTo>
                <a:lnTo>
                  <a:pt x="12920209" y="4889429"/>
                </a:lnTo>
                <a:lnTo>
                  <a:pt x="0" y="4889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4889429"/>
            <a:ext cx="12926711" cy="4887454"/>
          </a:xfrm>
          <a:custGeom>
            <a:avLst/>
            <a:gdLst/>
            <a:ahLst/>
            <a:cxnLst/>
            <a:rect l="l" t="t" r="r" b="b"/>
            <a:pathLst>
              <a:path w="12926711" h="4887454">
                <a:moveTo>
                  <a:pt x="0" y="0"/>
                </a:moveTo>
                <a:lnTo>
                  <a:pt x="12926711" y="0"/>
                </a:lnTo>
                <a:lnTo>
                  <a:pt x="12926711" y="4887454"/>
                </a:lnTo>
                <a:lnTo>
                  <a:pt x="0" y="4887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45010" y="9751923"/>
            <a:ext cx="12910401" cy="535077"/>
          </a:xfrm>
          <a:custGeom>
            <a:avLst/>
            <a:gdLst/>
            <a:ahLst/>
            <a:cxnLst/>
            <a:rect l="l" t="t" r="r" b="b"/>
            <a:pathLst>
              <a:path w="12910401" h="535077">
                <a:moveTo>
                  <a:pt x="0" y="0"/>
                </a:moveTo>
                <a:lnTo>
                  <a:pt x="12910401" y="0"/>
                </a:lnTo>
                <a:lnTo>
                  <a:pt x="12910401" y="535077"/>
                </a:lnTo>
                <a:lnTo>
                  <a:pt x="0" y="5350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682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8105513" y="4495475"/>
            <a:ext cx="8805647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接續上圖，將草稿轉換並輸出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83168" y="0"/>
            <a:ext cx="12913678" cy="4978140"/>
          </a:xfrm>
          <a:custGeom>
            <a:avLst/>
            <a:gdLst/>
            <a:ahLst/>
            <a:cxnLst/>
            <a:rect l="l" t="t" r="r" b="b"/>
            <a:pathLst>
              <a:path w="12913678" h="4978140">
                <a:moveTo>
                  <a:pt x="0" y="0"/>
                </a:moveTo>
                <a:lnTo>
                  <a:pt x="12913678" y="0"/>
                </a:lnTo>
                <a:lnTo>
                  <a:pt x="12913678" y="4978140"/>
                </a:lnTo>
                <a:lnTo>
                  <a:pt x="0" y="4978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81533" y="4978140"/>
            <a:ext cx="12915313" cy="4897417"/>
          </a:xfrm>
          <a:custGeom>
            <a:avLst/>
            <a:gdLst/>
            <a:ahLst/>
            <a:cxnLst/>
            <a:rect l="l" t="t" r="r" b="b"/>
            <a:pathLst>
              <a:path w="12915313" h="4897417">
                <a:moveTo>
                  <a:pt x="0" y="0"/>
                </a:moveTo>
                <a:lnTo>
                  <a:pt x="12915313" y="0"/>
                </a:lnTo>
                <a:lnTo>
                  <a:pt x="12915313" y="4897418"/>
                </a:lnTo>
                <a:lnTo>
                  <a:pt x="0" y="4897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024927" y="4749546"/>
            <a:ext cx="9132570" cy="145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這是移動邏輯，這一段是判斷能否移動</a:t>
            </a:r>
          </a:p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包括基本的單步移動和跳躍移動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36533" y="0"/>
            <a:ext cx="12908760" cy="4951543"/>
          </a:xfrm>
          <a:custGeom>
            <a:avLst/>
            <a:gdLst/>
            <a:ahLst/>
            <a:cxnLst/>
            <a:rect l="l" t="t" r="r" b="b"/>
            <a:pathLst>
              <a:path w="12908760" h="4951543">
                <a:moveTo>
                  <a:pt x="0" y="0"/>
                </a:moveTo>
                <a:lnTo>
                  <a:pt x="12908760" y="0"/>
                </a:lnTo>
                <a:lnTo>
                  <a:pt x="12908760" y="4951543"/>
                </a:lnTo>
                <a:lnTo>
                  <a:pt x="0" y="4951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31615" y="4951543"/>
            <a:ext cx="12913678" cy="4934777"/>
          </a:xfrm>
          <a:custGeom>
            <a:avLst/>
            <a:gdLst/>
            <a:ahLst/>
            <a:cxnLst/>
            <a:rect l="l" t="t" r="r" b="b"/>
            <a:pathLst>
              <a:path w="12913678" h="4934777">
                <a:moveTo>
                  <a:pt x="0" y="0"/>
                </a:moveTo>
                <a:lnTo>
                  <a:pt x="12913678" y="0"/>
                </a:lnTo>
                <a:lnTo>
                  <a:pt x="12913678" y="4934777"/>
                </a:lnTo>
                <a:lnTo>
                  <a:pt x="0" y="4934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722165" y="4557589"/>
            <a:ext cx="8383618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這段是跳躍移動函式和結果的檢查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637</Words>
  <Application>Microsoft Office PowerPoint</Application>
  <PresentationFormat>自訂</PresentationFormat>
  <Paragraphs>87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Open Sauce Heavy</vt:lpstr>
      <vt:lpstr>Open Sauce</vt:lpstr>
      <vt:lpstr>Arial</vt:lpstr>
      <vt:lpstr>Open Sauce Light</vt:lpstr>
      <vt:lpstr>Calibri</vt:lpstr>
      <vt:lpstr>Open Sauce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物件導向期末專題 期末簡報</dc:title>
  <cp:lastModifiedBy>8 21 藍球喵</cp:lastModifiedBy>
  <cp:revision>17</cp:revision>
  <dcterms:created xsi:type="dcterms:W3CDTF">2006-08-16T00:00:00Z</dcterms:created>
  <dcterms:modified xsi:type="dcterms:W3CDTF">2025-06-11T08:10:56Z</dcterms:modified>
  <dc:identifier>DAGp8PT2s8U</dc:identifier>
</cp:coreProperties>
</file>